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70"/>
  </p:notesMasterIdLst>
  <p:handoutMasterIdLst>
    <p:handoutMasterId r:id="rId71"/>
  </p:handoutMasterIdLst>
  <p:sldIdLst>
    <p:sldId id="311" r:id="rId2"/>
    <p:sldId id="521" r:id="rId3"/>
    <p:sldId id="522" r:id="rId4"/>
    <p:sldId id="527" r:id="rId5"/>
    <p:sldId id="528" r:id="rId6"/>
    <p:sldId id="529" r:id="rId7"/>
    <p:sldId id="530" r:id="rId8"/>
    <p:sldId id="531" r:id="rId9"/>
    <p:sldId id="532" r:id="rId10"/>
    <p:sldId id="443" r:id="rId11"/>
    <p:sldId id="444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7" r:id="rId63"/>
    <p:sldId id="498" r:id="rId64"/>
    <p:sldId id="499" r:id="rId65"/>
    <p:sldId id="500" r:id="rId66"/>
    <p:sldId id="501" r:id="rId67"/>
    <p:sldId id="502" r:id="rId68"/>
    <p:sldId id="369" r:id="rId69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8.xml"/><Relationship Id="rId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CE3A8964-1224-4B16-8180-3F954945A9FE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DB44F9B1-364D-4978-AEA8-DC43329B07C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27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Kecerdasan Buatan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516F7-1007-4A8E-A72B-51A688193868}" type="slidenum">
              <a:rPr lang="en-US" altLang="id-ID">
                <a:latin typeface="Arial Narrow" panose="020B0606020202030204" pitchFamily="34" charset="0"/>
              </a:rPr>
              <a:pPr/>
              <a:t>11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17813" y="517525"/>
            <a:ext cx="3532187" cy="2649538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913" y="3340100"/>
            <a:ext cx="6743700" cy="3165475"/>
          </a:xfrm>
          <a:prstGeom prst="rect">
            <a:avLst/>
          </a:prstGeom>
        </p:spPr>
        <p:txBody>
          <a:bodyPr lIns="91183" tIns="45591" rIns="91183" bIns="45591"/>
          <a:lstStyle/>
          <a:p>
            <a:pPr>
              <a:defRPr/>
            </a:pPr>
            <a:r>
              <a:rPr lang="en-US" altLang="en-US"/>
              <a:t>more formally, this is how build interpretation of whole from interpretation of parts.</a:t>
            </a:r>
          </a:p>
          <a:p>
            <a:pPr>
              <a:defRPr/>
            </a:pPr>
            <a:r>
              <a:rPr lang="en-US" altLang="en-US"/>
              <a:t>predicate and relation used interchangeably; here predicate is the formal symbol and relation the real world relation</a:t>
            </a:r>
          </a:p>
          <a:p>
            <a:pPr>
              <a:defRPr/>
            </a:pPr>
            <a:r>
              <a:rPr lang="en-US" altLang="en-US"/>
              <a:t>give example of tuples for functions and relations (e.g. son-of, son)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C20F6-B121-41CC-9504-B87F3D486C67}" type="slidenum">
              <a:rPr lang="en-US" altLang="id-ID">
                <a:latin typeface="Arial Narrow" panose="020B0606020202030204" pitchFamily="34" charset="0"/>
              </a:rPr>
              <a:pPr/>
              <a:t>13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17813" y="517525"/>
            <a:ext cx="3532187" cy="26495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913" y="3340100"/>
            <a:ext cx="6743700" cy="3165475"/>
          </a:xfrm>
          <a:prstGeom prst="rect">
            <a:avLst/>
          </a:prstGeom>
        </p:spPr>
        <p:txBody>
          <a:bodyPr lIns="91183" tIns="45591" rIns="91183" bIns="45591"/>
          <a:lstStyle/>
          <a:p>
            <a:pPr>
              <a:buFontTx/>
              <a:buChar char="•"/>
              <a:defRPr/>
            </a:pPr>
            <a:r>
              <a:rPr lang="en-US" altLang="en-US"/>
              <a:t>ok so now we have to start at the beginning with the syntax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there are lots of kinds of logics, this is the touchstone: FOPL=FOPC=FOL</a:t>
            </a:r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give examples of each of these, including of quantified expressions: put on board;  be very careful NOT to say what mean.  Just doing semantics. 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Joe, table50; x, y; son-of, next-to; age, color, son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forall and there-exists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likes(x, 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x eats(x,chocolate)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y eats(x,y) not same as y x eats(x,y) </a:t>
            </a:r>
            <a:r>
              <a:rPr lang="en-US" altLang="en-US"/>
              <a:t>on(a,b)</a:t>
            </a:r>
            <a:r>
              <a:rPr lang="en-US" altLang="en-US">
                <a:sym typeface="Symbol" pitchFamily="18" charset="2"/>
              </a:rPr>
              <a:t>on(b,c)on(a,c)</a:t>
            </a:r>
            <a:endParaRPr lang="en-US" altLang="en-US"/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variables: we will deal with ONLY in the context of a quantifier that binds; as a result, we won’t have to worry about what the variable in isolation refers to. 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terminology (write on board):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atomic sentence</a:t>
            </a:r>
            <a:r>
              <a:rPr lang="en-US" altLang="en-US"/>
              <a:t>: relation plus args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literal</a:t>
            </a:r>
            <a:r>
              <a:rPr lang="en-US" altLang="en-US"/>
              <a:t>: an atomic sentence (formula) or its negation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ground literal</a:t>
            </a:r>
            <a:r>
              <a:rPr lang="en-US" altLang="en-US"/>
              <a:t>: no variables</a:t>
            </a:r>
          </a:p>
          <a:p>
            <a:pPr>
              <a:buFontTx/>
              <a:buChar char="•"/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470C1-2D12-435D-8D4E-0B2E0B5EA306}" type="slidenum">
              <a:rPr lang="en-US" altLang="id-ID">
                <a:latin typeface="Arial Narrow" panose="020B0606020202030204" pitchFamily="34" charset="0"/>
              </a:rPr>
              <a:pPr/>
              <a:t>14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17813" y="517525"/>
            <a:ext cx="3532187" cy="2649538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913" y="3340100"/>
            <a:ext cx="6743700" cy="3165475"/>
          </a:xfrm>
          <a:prstGeom prst="rect">
            <a:avLst/>
          </a:prstGeom>
        </p:spPr>
        <p:txBody>
          <a:bodyPr lIns="91183" tIns="45591" rIns="91183" bIns="45591"/>
          <a:lstStyle/>
          <a:p>
            <a:pPr>
              <a:buFontTx/>
              <a:buChar char="•"/>
              <a:defRPr/>
            </a:pPr>
            <a:r>
              <a:rPr lang="en-US" altLang="en-US"/>
              <a:t>ok so now we have to start at the beginning with the syntax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there are lots of kinds of logics, this is the touchstone: FOPL=FOPC=FOL</a:t>
            </a:r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give examples of each of these, including of quantified expressions: put on board;  be very careful NOT to say what mean.  Just doing semantics. 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Joe, table50; x, y; son-of, next-to; age, color, son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forall and there-exists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likes(x, 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x eats(x,chocolate)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y eats(x,y) not same as y x eats(x,y) </a:t>
            </a:r>
            <a:r>
              <a:rPr lang="en-US" altLang="en-US"/>
              <a:t>on(a,b)</a:t>
            </a:r>
            <a:r>
              <a:rPr lang="en-US" altLang="en-US">
                <a:sym typeface="Symbol" pitchFamily="18" charset="2"/>
              </a:rPr>
              <a:t>on(b,c)on(a,c)</a:t>
            </a:r>
            <a:endParaRPr lang="en-US" altLang="en-US"/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variables: we will deal with ONLY in the context of a quantifier that binds; as a result, we won’t have to worry about what the variable in isolation refers to. 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terminology (write on board):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atomic sentence</a:t>
            </a:r>
            <a:r>
              <a:rPr lang="en-US" altLang="en-US"/>
              <a:t>: relation plus args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literal</a:t>
            </a:r>
            <a:r>
              <a:rPr lang="en-US" altLang="en-US"/>
              <a:t>: an atomic sentence (formula) or its negation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ground literal</a:t>
            </a:r>
            <a:r>
              <a:rPr lang="en-US" altLang="en-US"/>
              <a:t>: no variables</a:t>
            </a:r>
          </a:p>
          <a:p>
            <a:pPr>
              <a:buFontTx/>
              <a:buChar char="•"/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2D3DD0-64C6-4F8E-B5B3-32956ACD5110}" type="slidenum">
              <a:rPr lang="en-US" altLang="id-ID">
                <a:latin typeface="Arial Narrow" panose="020B0606020202030204" pitchFamily="34" charset="0"/>
              </a:rPr>
              <a:pPr/>
              <a:t>15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17813" y="517525"/>
            <a:ext cx="3532187" cy="2649538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913" y="3340100"/>
            <a:ext cx="6743700" cy="3165475"/>
          </a:xfrm>
          <a:prstGeom prst="rect">
            <a:avLst/>
          </a:prstGeom>
        </p:spPr>
        <p:txBody>
          <a:bodyPr lIns="91183" tIns="45591" rIns="91183" bIns="45591"/>
          <a:lstStyle/>
          <a:p>
            <a:pPr>
              <a:buFontTx/>
              <a:buChar char="•"/>
              <a:defRPr/>
            </a:pPr>
            <a:r>
              <a:rPr lang="en-US" altLang="en-US"/>
              <a:t>ok so now we have to start at the beginning with the syntax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there are lots of kinds of logics, this is the touchstone: FOPL=FOPC=FOL</a:t>
            </a:r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give examples of each of these, including of quantified expressions: put on board;  be very careful NOT to say what mean.  Just doing semantics. 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Joe, table50; x, y; son-of, next-to; age, color, son</a:t>
            </a:r>
          </a:p>
          <a:p>
            <a:pPr lvl="1">
              <a:buFontTx/>
              <a:buChar char="•"/>
              <a:defRPr/>
            </a:pPr>
            <a:r>
              <a:rPr lang="en-US" altLang="en-US"/>
              <a:t>forall and there-exists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likes(x, 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x eats(x,chocolate)</a:t>
            </a:r>
          </a:p>
          <a:p>
            <a:pPr lvl="2">
              <a:buFontTx/>
              <a:buChar char="•"/>
              <a:defRPr/>
            </a:pPr>
            <a:r>
              <a:rPr lang="en-US" altLang="en-US">
                <a:sym typeface="Symbol" pitchFamily="18" charset="2"/>
              </a:rPr>
              <a:t>x y eats(x,y) not same as y x eats(x,y) </a:t>
            </a:r>
            <a:r>
              <a:rPr lang="en-US" altLang="en-US"/>
              <a:t>on(a,b)</a:t>
            </a:r>
            <a:r>
              <a:rPr lang="en-US" altLang="en-US">
                <a:sym typeface="Symbol" pitchFamily="18" charset="2"/>
              </a:rPr>
              <a:t>on(b,c)on(a,c)</a:t>
            </a:r>
            <a:endParaRPr lang="en-US" altLang="en-US"/>
          </a:p>
          <a:p>
            <a:pPr>
              <a:buFontTx/>
              <a:buChar char="•"/>
              <a:defRPr/>
            </a:pPr>
            <a:endParaRPr lang="en-US" altLang="en-US"/>
          </a:p>
          <a:p>
            <a:pPr>
              <a:buFontTx/>
              <a:buChar char="•"/>
              <a:defRPr/>
            </a:pPr>
            <a:r>
              <a:rPr lang="en-US" altLang="en-US"/>
              <a:t>variables: we will deal with ONLY in the context of a quantifier that binds; as a result, we won’t have to worry about what the variable in isolation refers to. </a:t>
            </a:r>
          </a:p>
          <a:p>
            <a:pPr>
              <a:buFontTx/>
              <a:buChar char="•"/>
              <a:defRPr/>
            </a:pPr>
            <a:r>
              <a:rPr lang="en-US" altLang="en-US"/>
              <a:t>terminology (write on board):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atomic sentence</a:t>
            </a:r>
            <a:r>
              <a:rPr lang="en-US" altLang="en-US"/>
              <a:t>: relation plus args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literal</a:t>
            </a:r>
            <a:r>
              <a:rPr lang="en-US" altLang="en-US"/>
              <a:t>: an atomic sentence (formula) or its negation</a:t>
            </a:r>
          </a:p>
          <a:p>
            <a:pPr lvl="1">
              <a:buFontTx/>
              <a:buChar char="•"/>
              <a:defRPr/>
            </a:pPr>
            <a:r>
              <a:rPr lang="en-US" altLang="en-US" b="1"/>
              <a:t>ground literal</a:t>
            </a:r>
            <a:r>
              <a:rPr lang="en-US" altLang="en-US"/>
              <a:t>: no variables</a:t>
            </a:r>
          </a:p>
          <a:p>
            <a:pPr>
              <a:buFontTx/>
              <a:buChar char="•"/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53DACF-A3BB-46AB-BA0A-BC0AD3567100}" type="slidenum">
              <a:rPr lang="en-US" altLang="id-ID">
                <a:latin typeface="Arial Narrow" panose="020B0606020202030204" pitchFamily="34" charset="0"/>
              </a:rPr>
              <a:pPr/>
              <a:t>18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8851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817813" y="517525"/>
            <a:ext cx="3532187" cy="2649538"/>
          </a:xfrm>
          <a:ln/>
        </p:spPr>
      </p:sp>
      <p:sp>
        <p:nvSpPr>
          <p:cNvPr id="295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4913" y="3340100"/>
            <a:ext cx="6743700" cy="3165475"/>
          </a:xfrm>
          <a:prstGeom prst="rect">
            <a:avLst/>
          </a:prstGeom>
        </p:spPr>
        <p:txBody>
          <a:bodyPr lIns="91183" tIns="45591" rIns="91183" bIns="45591"/>
          <a:lstStyle/>
          <a:p>
            <a:pPr>
              <a:defRPr/>
            </a:pPr>
            <a:r>
              <a:rPr lang="en-US" altLang="en-US"/>
              <a:t>important to recognize the syntactic difference between functions and predicates, and the corresponding semantic difference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ICS611-Foundations of A.I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 5.3-Knowledge-based Systems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052E5-3408-4E11-9829-BEE7F2A44A63}" type="slidenum">
              <a:rPr lang="en-US" altLang="id-ID">
                <a:latin typeface="Arial Narrow" panose="020B0606020202030204" pitchFamily="34" charset="0"/>
              </a:rPr>
              <a:pPr/>
              <a:t>40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98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809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AEF78-55FA-434E-9683-AEDA00645BB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95728904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27149-034B-4804-9AD4-AB035846F10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99546827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925CD-ABD9-4054-A276-75DAE3E8DD1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6048865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1B7BE-C0CA-484F-A092-904389FDEF1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74348752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F6A6C-DD5E-4FD7-B531-202FA7FF8FB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02808209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94FD-3BD3-4831-AEB5-A74F9933785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45875505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CC4A-FECA-4316-B76C-1FE59117165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79692332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3DE80-9A0F-486F-B7D7-8E5A17708C8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65208982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24DC-7743-4B5F-B4DC-28E1F79E359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1046955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6E3C9-0D21-46FC-A5F7-32C7743955F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67103125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096C2-B7D0-4322-A253-A1FFB4F522E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74898276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3C34B-243F-4B1A-826C-CC630954182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02348583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49D95-6B83-469C-8CA4-310A84A0AF6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4903295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ADCBA8-27CD-4851-B020-81A919FFD0A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3075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</a:t>
            </a: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endParaRPr lang="en-US" sz="40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First-order logic (FOL)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82725"/>
            <a:ext cx="8534400" cy="4762500"/>
          </a:xfrm>
        </p:spPr>
        <p:txBody>
          <a:bodyPr/>
          <a:lstStyle/>
          <a:p>
            <a:r>
              <a:rPr lang="en-US" altLang="id-ID" sz="2400" smtClean="0"/>
              <a:t>Ontological commitments:</a:t>
            </a:r>
          </a:p>
          <a:p>
            <a:pPr lvl="1"/>
            <a:r>
              <a:rPr lang="en-US" altLang="id-ID" sz="2000" b="1" smtClean="0"/>
              <a:t>Objects</a:t>
            </a:r>
            <a:r>
              <a:rPr lang="en-US" altLang="id-ID" sz="2000" smtClean="0"/>
              <a:t>:  wheel, door, body, engine, seat, car, passenger, driver</a:t>
            </a:r>
          </a:p>
          <a:p>
            <a:pPr lvl="1"/>
            <a:r>
              <a:rPr lang="en-US" altLang="id-ID" sz="2000" b="1" smtClean="0"/>
              <a:t>Relations</a:t>
            </a:r>
            <a:r>
              <a:rPr lang="en-US" altLang="id-ID" sz="2000" smtClean="0"/>
              <a:t>:  Inside(car, passenger), Beside(driver, passenger)</a:t>
            </a:r>
          </a:p>
          <a:p>
            <a:pPr lvl="1"/>
            <a:r>
              <a:rPr lang="en-US" altLang="id-ID" sz="2000" b="1" smtClean="0"/>
              <a:t>Functions</a:t>
            </a:r>
            <a:r>
              <a:rPr lang="en-US" altLang="id-ID" sz="2000" smtClean="0"/>
              <a:t>:  ColorOf(car)</a:t>
            </a:r>
          </a:p>
          <a:p>
            <a:pPr lvl="1"/>
            <a:r>
              <a:rPr lang="en-US" altLang="id-ID" sz="2000" b="1" smtClean="0"/>
              <a:t>Properties</a:t>
            </a:r>
            <a:r>
              <a:rPr lang="en-US" altLang="id-ID" sz="2000" smtClean="0"/>
              <a:t>:  Color(car), IsOpen(door), IsOn(engine)</a:t>
            </a:r>
          </a:p>
          <a:p>
            <a:pPr lvl="1"/>
            <a:endParaRPr lang="en-US" altLang="id-ID" sz="2000" smtClean="0"/>
          </a:p>
          <a:p>
            <a:r>
              <a:rPr lang="en-US" altLang="id-ID" sz="2400" smtClean="0"/>
              <a:t>Functions are relations with single value for each object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>
              <a:defRPr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 marL="285750" indent="-285750">
              <a:buFontTx/>
              <a:buNone/>
            </a:pPr>
            <a:r>
              <a:rPr lang="en-US" altLang="en-US" sz="2800" smtClean="0"/>
              <a:t>there is a correspondence between </a:t>
            </a:r>
          </a:p>
          <a:p>
            <a:pPr marL="685800" lvl="1" indent="-228600"/>
            <a:r>
              <a:rPr lang="en-US" altLang="en-US" sz="2400" smtClean="0"/>
              <a:t>functions, which return values</a:t>
            </a:r>
          </a:p>
          <a:p>
            <a:pPr marL="685800" lvl="1" indent="-228600"/>
            <a:r>
              <a:rPr lang="en-US" altLang="en-US" sz="2400" smtClean="0"/>
              <a:t>predicates, which are true or false</a:t>
            </a:r>
          </a:p>
          <a:p>
            <a:pPr marL="685800" lvl="1" indent="-228600"/>
            <a:endParaRPr lang="en-US" altLang="en-US" sz="2400" smtClean="0"/>
          </a:p>
          <a:p>
            <a:pPr marL="685800" lvl="1" indent="-228600">
              <a:buFontTx/>
              <a:buNone/>
            </a:pPr>
            <a:r>
              <a:rPr lang="en-US" altLang="en-US" sz="2400" smtClean="0">
                <a:solidFill>
                  <a:srgbClr val="CC3300"/>
                </a:solidFill>
              </a:rPr>
              <a:t>Function: father_of(Mary) = Bill</a:t>
            </a:r>
          </a:p>
          <a:p>
            <a:pPr marL="685800" lvl="1" indent="-228600">
              <a:buFontTx/>
              <a:buNone/>
            </a:pPr>
            <a:r>
              <a:rPr lang="en-US" altLang="en-US" sz="2400" smtClean="0">
                <a:solidFill>
                  <a:srgbClr val="CC3300"/>
                </a:solidFill>
              </a:rPr>
              <a:t>Predicate: father_of(Mary, Bill)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FOL: Syntax of 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17638"/>
            <a:ext cx="89916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b="1" smtClean="0"/>
              <a:t>Constant symbols:</a:t>
            </a:r>
            <a:r>
              <a:rPr lang="en-US" altLang="id-ID" sz="2400" smtClean="0"/>
              <a:t>  1, 5, A, B, USC, JPL, Alex, Manos, …</a:t>
            </a:r>
          </a:p>
          <a:p>
            <a:pPr>
              <a:lnSpc>
                <a:spcPct val="90000"/>
              </a:lnSpc>
            </a:pPr>
            <a:endParaRPr lang="en-US" altLang="id-ID" sz="1600" b="1" smtClean="0"/>
          </a:p>
          <a:p>
            <a:pPr>
              <a:lnSpc>
                <a:spcPct val="90000"/>
              </a:lnSpc>
            </a:pPr>
            <a:r>
              <a:rPr lang="en-US" altLang="id-ID" sz="2400" b="1" smtClean="0"/>
              <a:t>Predicate symbols:</a:t>
            </a:r>
            <a:r>
              <a:rPr lang="en-US" altLang="id-ID" sz="2400" smtClean="0"/>
              <a:t> &gt;, Friend, Student, Colleague, …</a:t>
            </a:r>
          </a:p>
          <a:p>
            <a:pPr>
              <a:lnSpc>
                <a:spcPct val="90000"/>
              </a:lnSpc>
            </a:pPr>
            <a:endParaRPr lang="en-US" altLang="id-ID" sz="1600" b="1" smtClean="0"/>
          </a:p>
          <a:p>
            <a:pPr>
              <a:lnSpc>
                <a:spcPct val="90000"/>
              </a:lnSpc>
            </a:pPr>
            <a:r>
              <a:rPr lang="en-US" altLang="id-ID" sz="2400" b="1" smtClean="0"/>
              <a:t>Function symbols:</a:t>
            </a:r>
            <a:r>
              <a:rPr lang="en-US" altLang="id-ID" sz="2400" smtClean="0"/>
              <a:t> +, sqrt, SchoolOf, TeacherOf, ClassOf, …</a:t>
            </a:r>
          </a:p>
          <a:p>
            <a:pPr>
              <a:lnSpc>
                <a:spcPct val="90000"/>
              </a:lnSpc>
            </a:pPr>
            <a:endParaRPr lang="en-US" altLang="id-ID" sz="1600" b="1" smtClean="0"/>
          </a:p>
          <a:p>
            <a:pPr>
              <a:lnSpc>
                <a:spcPct val="90000"/>
              </a:lnSpc>
            </a:pPr>
            <a:r>
              <a:rPr lang="en-US" altLang="id-ID" sz="2400" b="1" smtClean="0"/>
              <a:t>Variables: </a:t>
            </a:r>
            <a:r>
              <a:rPr lang="en-US" altLang="id-ID" sz="2400" i="1" smtClean="0"/>
              <a:t>x, y, z, next, first, last, …</a:t>
            </a:r>
          </a:p>
          <a:p>
            <a:pPr>
              <a:lnSpc>
                <a:spcPct val="90000"/>
              </a:lnSpc>
            </a:pPr>
            <a:endParaRPr lang="en-US" altLang="id-ID" sz="1600" b="1" smtClean="0"/>
          </a:p>
          <a:p>
            <a:pPr>
              <a:lnSpc>
                <a:spcPct val="90000"/>
              </a:lnSpc>
            </a:pPr>
            <a:r>
              <a:rPr lang="en-US" altLang="id-ID" sz="2400" b="1" smtClean="0"/>
              <a:t>Connectives:</a:t>
            </a:r>
            <a:r>
              <a:rPr lang="en-US" altLang="id-ID" sz="2400" smtClean="0"/>
              <a:t> </a:t>
            </a:r>
            <a: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, , , </a:t>
            </a:r>
            <a:b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id-ID" sz="1800" b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id-ID" sz="2400" b="1" smtClean="0">
                <a:sym typeface="Symbol" panose="05050102010706020507" pitchFamily="18" charset="2"/>
              </a:rPr>
              <a:t>Quantifiers: </a:t>
            </a:r>
            <a: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, </a:t>
            </a:r>
          </a:p>
          <a:p>
            <a:pPr>
              <a:lnSpc>
                <a:spcPct val="90000"/>
              </a:lnSpc>
            </a:pPr>
            <a:endParaRPr lang="en-US" altLang="id-ID" sz="1800" b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id-ID" sz="2400" b="1" smtClean="0">
                <a:sym typeface="Symbol" panose="05050102010706020507" pitchFamily="18" charset="2"/>
              </a:rPr>
              <a:t>Equality:</a:t>
            </a:r>
            <a: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= </a:t>
            </a:r>
            <a:endParaRPr lang="en-US" altLang="id-ID" sz="2800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>
              <a:defRPr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Predicate Logic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676400"/>
            <a:ext cx="8275637" cy="4691063"/>
          </a:xfrm>
        </p:spPr>
        <p:txBody>
          <a:bodyPr/>
          <a:lstStyle/>
          <a:p>
            <a:r>
              <a:rPr lang="en-US" altLang="en-US" sz="2800" smtClean="0"/>
              <a:t>Symbol set</a:t>
            </a:r>
          </a:p>
          <a:p>
            <a:pPr lvl="1"/>
            <a:r>
              <a:rPr lang="en-US" altLang="en-US" sz="2400" b="1" smtClean="0"/>
              <a:t>constants</a:t>
            </a:r>
          </a:p>
          <a:p>
            <a:pPr lvl="1"/>
            <a:r>
              <a:rPr lang="en-US" altLang="en-US" sz="2400" b="1" smtClean="0"/>
              <a:t>Boolean connectives</a:t>
            </a:r>
          </a:p>
          <a:p>
            <a:pPr lvl="1"/>
            <a:r>
              <a:rPr lang="en-US" altLang="en-US" sz="2400" smtClean="0"/>
              <a:t>variables</a:t>
            </a:r>
          </a:p>
          <a:p>
            <a:pPr lvl="1"/>
            <a:r>
              <a:rPr lang="en-US" altLang="en-US" sz="2400" smtClean="0"/>
              <a:t>functions</a:t>
            </a:r>
          </a:p>
          <a:p>
            <a:pPr lvl="1"/>
            <a:r>
              <a:rPr lang="en-US" altLang="en-US" sz="2400" smtClean="0"/>
              <a:t>predicates (relations)</a:t>
            </a:r>
          </a:p>
          <a:p>
            <a:pPr lvl="1"/>
            <a:r>
              <a:rPr lang="en-US" altLang="en-US" sz="2400" smtClean="0"/>
              <a:t>quantifiers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>
              <a:defRPr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Predicate Logic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275638" cy="4691063"/>
          </a:xfrm>
        </p:spPr>
        <p:txBody>
          <a:bodyPr/>
          <a:lstStyle/>
          <a:p>
            <a:r>
              <a:rPr lang="en-US" altLang="en-US" sz="2800" smtClean="0"/>
              <a:t>Terms: a reference to an object</a:t>
            </a:r>
          </a:p>
          <a:p>
            <a:pPr lvl="1"/>
            <a:r>
              <a:rPr lang="en-US" altLang="en-US" sz="2400" smtClean="0"/>
              <a:t>variables, </a:t>
            </a:r>
          </a:p>
          <a:p>
            <a:pPr lvl="1"/>
            <a:r>
              <a:rPr lang="en-US" altLang="en-US" sz="2400" smtClean="0"/>
              <a:t>constants, </a:t>
            </a:r>
          </a:p>
          <a:p>
            <a:pPr lvl="1"/>
            <a:r>
              <a:rPr lang="en-US" altLang="en-US" sz="2400" smtClean="0"/>
              <a:t>functional expressions (can be arguments to predicates)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r>
              <a:rPr lang="en-US" altLang="id-ID" sz="2800" smtClean="0"/>
              <a:t>Examples: </a:t>
            </a:r>
          </a:p>
          <a:p>
            <a:pPr lvl="1"/>
            <a:r>
              <a:rPr lang="en-US" altLang="id-ID" sz="2400" smtClean="0"/>
              <a:t>first([a,b,c]), sq_root(9), sq_root(n), tail([a,b,c])</a:t>
            </a:r>
          </a:p>
          <a:p>
            <a:pPr lvl="1"/>
            <a:endParaRPr lang="en-US" altLang="en-US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>
              <a:defRPr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Predicate Logic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600200"/>
            <a:ext cx="8204200" cy="4475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Sentences: make claims about objects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(Well-formed formulas, (wffs))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id-ID" sz="2800" smtClean="0"/>
              <a:t>Atomic Sentences (predicate expressions):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loves(John,Mary), brother_of(John,Ted)</a:t>
            </a:r>
          </a:p>
          <a:p>
            <a:pPr lvl="1"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800" smtClean="0"/>
              <a:t>Complex Sentences (Atomic Sentences connected by booleans):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loves(John,Mary)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brother_of(John,Ted)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teases(Ted, John)</a:t>
            </a:r>
            <a:endParaRPr lang="en-US" altLang="en-US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685800"/>
          </a:xfrm>
        </p:spPr>
        <p:txBody>
          <a:bodyPr/>
          <a:lstStyle/>
          <a:p>
            <a:pPr defTabSz="785813"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Terms: Constants, Variables and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 marL="285750" indent="-285750"/>
            <a:r>
              <a:rPr lang="en-US" altLang="id-ID" sz="2400" smtClean="0"/>
              <a:t>Constants: </a:t>
            </a:r>
            <a:r>
              <a:rPr lang="en-US" altLang="en-US" sz="2400" smtClean="0"/>
              <a:t>object constants refer to individuals</a:t>
            </a:r>
            <a:endParaRPr lang="en-US" altLang="id-ID" sz="2400" smtClean="0"/>
          </a:p>
          <a:p>
            <a:pPr marL="685800" lvl="1" indent="-228600"/>
            <a:r>
              <a:rPr lang="en-US" altLang="id-ID" sz="2000" smtClean="0"/>
              <a:t>Alan, Sam, R225, R216</a:t>
            </a:r>
          </a:p>
          <a:p>
            <a:pPr marL="285750" indent="-285750"/>
            <a:r>
              <a:rPr lang="en-US" altLang="id-ID" sz="2400" smtClean="0"/>
              <a:t>Variables</a:t>
            </a:r>
          </a:p>
          <a:p>
            <a:pPr marL="685800" lvl="1" indent="-228600"/>
            <a:r>
              <a:rPr lang="en-US" altLang="id-ID" sz="2000" smtClean="0"/>
              <a:t>PersonX, PersonY, RoomS, RoomT</a:t>
            </a:r>
          </a:p>
          <a:p>
            <a:pPr marL="285750" indent="-285750"/>
            <a:r>
              <a:rPr lang="en-US" altLang="id-ID" sz="2400" smtClean="0"/>
              <a:t>Functions</a:t>
            </a:r>
          </a:p>
          <a:p>
            <a:pPr marL="685800" lvl="1" indent="-228600"/>
            <a:r>
              <a:rPr lang="en-US" altLang="id-ID" sz="2000" smtClean="0"/>
              <a:t>father_of(PersonX)</a:t>
            </a:r>
          </a:p>
          <a:p>
            <a:pPr marL="685800" lvl="1" indent="-228600"/>
            <a:r>
              <a:rPr lang="en-US" altLang="id-ID" sz="2000" smtClean="0"/>
              <a:t>product_of(Number1,Number2)</a:t>
            </a:r>
          </a:p>
          <a:p>
            <a:pPr marL="285750" indent="-285750"/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pPr defTabSz="785813"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Predicates and Quantifiers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8229600" cy="4525962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id-ID" sz="2800" smtClean="0"/>
              <a:t>Predicates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in(Alan,R225)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partOf(R225,Pender)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fatherOf(PersonX,PersonY)</a:t>
            </a:r>
          </a:p>
          <a:p>
            <a:pPr marL="685800" lvl="1" indent="-228600">
              <a:lnSpc>
                <a:spcPct val="80000"/>
              </a:lnSpc>
            </a:pPr>
            <a:endParaRPr lang="en-US" altLang="id-ID" sz="2400" smtClean="0"/>
          </a:p>
          <a:p>
            <a:pPr marL="285750" indent="-285750">
              <a:lnSpc>
                <a:spcPct val="80000"/>
              </a:lnSpc>
            </a:pPr>
            <a:r>
              <a:rPr lang="en-US" altLang="id-ID" sz="2800" smtClean="0"/>
              <a:t>Quantifiers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All dogs are mammals.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Some birds can’t fly.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id-ID" sz="2400" smtClean="0"/>
              <a:t>3 birds can’t fly.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85813">
              <a:defRPr/>
            </a:pP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8229600" cy="4525962"/>
          </a:xfrm>
        </p:spPr>
        <p:txBody>
          <a:bodyPr/>
          <a:lstStyle/>
          <a:p>
            <a:pPr marL="285750" indent="-285750"/>
            <a:r>
              <a:rPr lang="en-US" altLang="en-US" sz="2800" smtClean="0"/>
              <a:t>Referring to individuals</a:t>
            </a:r>
          </a:p>
          <a:p>
            <a:pPr marL="685800" lvl="1" indent="-228600"/>
            <a:r>
              <a:rPr lang="en-US" altLang="en-US" sz="2400" smtClean="0"/>
              <a:t>Jackie</a:t>
            </a:r>
          </a:p>
          <a:p>
            <a:pPr marL="685800" lvl="1" indent="-228600"/>
            <a:r>
              <a:rPr lang="en-US" altLang="en-US" sz="2400" smtClean="0"/>
              <a:t>son-of(Jackie), Sam</a:t>
            </a:r>
          </a:p>
          <a:p>
            <a:pPr marL="685800" lvl="1" indent="-228600"/>
            <a:endParaRPr lang="en-US" altLang="en-US" sz="2400" smtClean="0"/>
          </a:p>
          <a:p>
            <a:pPr marL="285750" indent="-285750"/>
            <a:r>
              <a:rPr lang="en-US" altLang="en-US" sz="2800" smtClean="0"/>
              <a:t>Referring to states of the world</a:t>
            </a:r>
          </a:p>
          <a:p>
            <a:pPr marL="685800" lvl="1" indent="-228600"/>
            <a:r>
              <a:rPr lang="en-US" altLang="en-US" sz="2400" smtClean="0"/>
              <a:t>person(Jackie), female(Jackie)</a:t>
            </a:r>
          </a:p>
          <a:p>
            <a:pPr marL="685800" lvl="1" indent="-228600"/>
            <a:r>
              <a:rPr lang="en-US" altLang="en-US" sz="2400" smtClean="0"/>
              <a:t>mother(Sam, Jackie)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FOL: Atomic sentences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686800" cy="4525963"/>
          </a:xfrm>
        </p:spPr>
        <p:txBody>
          <a:bodyPr/>
          <a:lstStyle/>
          <a:p>
            <a:pPr marL="381000" indent="-381000" algn="ctr">
              <a:buFontTx/>
              <a:buNone/>
            </a:pPr>
            <a:r>
              <a:rPr lang="en-US" altLang="id-ID" sz="2400" smtClean="0"/>
              <a:t>AtomicSentence </a:t>
            </a:r>
            <a:r>
              <a:rPr lang="en-US" altLang="id-ID" sz="2400" smtClean="0">
                <a:sym typeface="Symbol" panose="05050102010706020507" pitchFamily="18" charset="2"/>
              </a:rPr>
              <a:t> Predicate(Term, …) | Term = Term</a:t>
            </a:r>
          </a:p>
          <a:p>
            <a:pPr marL="381000" indent="-381000" algn="ctr">
              <a:buFontTx/>
              <a:buNone/>
            </a:pPr>
            <a:endParaRPr lang="en-US" altLang="id-ID" sz="2400" smtClean="0">
              <a:sym typeface="Symbol" panose="05050102010706020507" pitchFamily="18" charset="2"/>
            </a:endParaRPr>
          </a:p>
          <a:p>
            <a:pPr marL="381000" indent="-381000" algn="ctr">
              <a:buFontTx/>
              <a:buNone/>
            </a:pPr>
            <a:r>
              <a:rPr lang="en-US" altLang="id-ID" sz="2400" smtClean="0">
                <a:sym typeface="Symbol" panose="05050102010706020507" pitchFamily="18" charset="2"/>
              </a:rPr>
              <a:t>Term  Function(Term, …) | Constant | Variable</a:t>
            </a:r>
          </a:p>
          <a:p>
            <a:pPr marL="381000" indent="-381000" algn="ctr">
              <a:buFontTx/>
              <a:buNone/>
            </a:pPr>
            <a:endParaRPr lang="en-US" altLang="id-ID" sz="2400" smtClean="0">
              <a:sym typeface="Symbol" panose="05050102010706020507" pitchFamily="18" charset="2"/>
            </a:endParaRPr>
          </a:p>
          <a:p>
            <a:pPr marL="381000" indent="-381000"/>
            <a:r>
              <a:rPr lang="en-US" altLang="id-ID" sz="2400" smtClean="0">
                <a:sym typeface="Symbol" panose="05050102010706020507" pitchFamily="18" charset="2"/>
              </a:rPr>
              <a:t>Examples:  	</a:t>
            </a:r>
          </a:p>
          <a:p>
            <a:pPr marL="800100" lvl="1" indent="-342900"/>
            <a:r>
              <a:rPr lang="en-US" altLang="id-ID" sz="2000" smtClean="0">
                <a:sym typeface="Symbol" panose="05050102010706020507" pitchFamily="18" charset="2"/>
              </a:rPr>
              <a:t>SchoolOf(Manos)</a:t>
            </a:r>
          </a:p>
          <a:p>
            <a:pPr marL="800100" lvl="1" indent="-342900"/>
            <a:r>
              <a:rPr lang="en-US" altLang="id-ID" sz="2000" smtClean="0">
                <a:sym typeface="Symbol" panose="05050102010706020507" pitchFamily="18" charset="2"/>
              </a:rPr>
              <a:t>Colleague(TeacherOf(Alex), TeacherOf(Manos))</a:t>
            </a:r>
          </a:p>
          <a:p>
            <a:pPr marL="800100" lvl="1" indent="-342900"/>
            <a:r>
              <a:rPr lang="en-US" altLang="id-ID" sz="2000" smtClean="0">
                <a:sym typeface="Symbol" panose="05050102010706020507" pitchFamily="18" charset="2"/>
              </a:rPr>
              <a:t>&gt;((+ x y), x) </a:t>
            </a:r>
            <a:br>
              <a:rPr lang="en-US" altLang="id-ID" sz="2000" smtClean="0">
                <a:sym typeface="Symbol" panose="05050102010706020507" pitchFamily="18" charset="2"/>
              </a:rPr>
            </a:br>
            <a:r>
              <a:rPr lang="en-US" altLang="id-ID" sz="2000" smtClean="0">
                <a:sym typeface="Symbol" panose="05050102010706020507" pitchFamily="18" charset="2"/>
              </a:rPr>
              <a:t>				</a:t>
            </a:r>
            <a:br>
              <a:rPr lang="en-US" altLang="id-ID" sz="2000" smtClean="0">
                <a:sym typeface="Symbol" panose="05050102010706020507" pitchFamily="18" charset="2"/>
              </a:rPr>
            </a:br>
            <a:r>
              <a:rPr lang="en-US" altLang="id-ID" sz="2000" smtClean="0">
                <a:sym typeface="Symbol" panose="05050102010706020507" pitchFamily="18" charset="2"/>
              </a:rPr>
              <a:t>		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in general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47800"/>
            <a:ext cx="83343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FOL: Complex sentences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400" smtClean="0"/>
              <a:t>Sentence </a:t>
            </a:r>
            <a:r>
              <a:rPr lang="en-US" altLang="id-ID" sz="2400" smtClean="0">
                <a:sym typeface="Symbol" panose="05050102010706020507" pitchFamily="18" charset="2"/>
              </a:rPr>
              <a:t>  AtomicSentence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		| Sentence Connective Sentence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		| Quantifier Variable, … Sentence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		| </a:t>
            </a:r>
            <a:r>
              <a:rPr lang="en-US" altLang="id-ID" sz="2400" b="1" smtClean="0">
                <a:sym typeface="Symbol" panose="05050102010706020507" pitchFamily="18" charset="2"/>
              </a:rPr>
              <a:t> </a:t>
            </a:r>
            <a:r>
              <a:rPr lang="en-US" altLang="id-ID" sz="2400" smtClean="0">
                <a:sym typeface="Symbol" panose="05050102010706020507" pitchFamily="18" charset="2"/>
              </a:rPr>
              <a:t>Sentence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		| (Sentence)</a:t>
            </a:r>
          </a:p>
          <a:p>
            <a:pPr>
              <a:buFontTx/>
              <a:buNone/>
            </a:pPr>
            <a:endParaRPr lang="en-US" altLang="id-ID" sz="2400" smtClean="0">
              <a:sym typeface="Symbol" panose="05050102010706020507" pitchFamily="18" charset="2"/>
            </a:endParaRPr>
          </a:p>
          <a:p>
            <a:r>
              <a:rPr lang="en-US" altLang="id-ID" sz="2400" smtClean="0">
                <a:sym typeface="Symbol" panose="05050102010706020507" pitchFamily="18" charset="2"/>
              </a:rPr>
              <a:t>Examples:  </a:t>
            </a:r>
          </a:p>
          <a:p>
            <a:pPr lvl="1"/>
            <a:r>
              <a:rPr lang="en-US" altLang="id-ID" sz="2000" smtClean="0">
                <a:sym typeface="Symbol" panose="05050102010706020507" pitchFamily="18" charset="2"/>
              </a:rPr>
              <a:t>S1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id-ID" sz="2000" smtClean="0">
                <a:sym typeface="Symbol" panose="05050102010706020507" pitchFamily="18" charset="2"/>
              </a:rPr>
              <a:t>S2,  S1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id-ID" sz="2000" smtClean="0">
                <a:sym typeface="Symbol" panose="05050102010706020507" pitchFamily="18" charset="2"/>
              </a:rPr>
              <a:t> S2,  (S1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id-ID" sz="2000" smtClean="0">
                <a:sym typeface="Symbol" panose="05050102010706020507" pitchFamily="18" charset="2"/>
              </a:rPr>
              <a:t> S2)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id-ID" sz="2000" smtClean="0">
                <a:sym typeface="Symbol" panose="05050102010706020507" pitchFamily="18" charset="2"/>
              </a:rPr>
              <a:t> S3, S1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id-ID" sz="2000" smtClean="0">
                <a:sym typeface="Symbol" panose="05050102010706020507" pitchFamily="18" charset="2"/>
              </a:rPr>
              <a:t>S2, S1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id-ID" sz="2000" smtClean="0">
                <a:sym typeface="Symbol" panose="05050102010706020507" pitchFamily="18" charset="2"/>
              </a:rPr>
              <a:t>S3</a:t>
            </a:r>
          </a:p>
          <a:p>
            <a:pPr lvl="1"/>
            <a:r>
              <a:rPr lang="en-US" altLang="id-ID" sz="2000" smtClean="0">
                <a:sym typeface="Symbol" panose="05050102010706020507" pitchFamily="18" charset="2"/>
              </a:rPr>
              <a:t>Colleague(Paolo, Maja)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id-ID" sz="2000" smtClean="0">
                <a:sym typeface="Symbol" panose="05050102010706020507" pitchFamily="18" charset="2"/>
              </a:rPr>
              <a:t>Colleague(Maja, Paolo)</a:t>
            </a: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r>
              <a:rPr lang="en-US" altLang="id-ID" sz="2000" smtClean="0">
                <a:sym typeface="Symbol" panose="05050102010706020507" pitchFamily="18" charset="2"/>
              </a:rPr>
              <a:t/>
            </a:r>
            <a:br>
              <a:rPr lang="en-US" altLang="id-ID" sz="2000" smtClean="0">
                <a:sym typeface="Symbol" panose="05050102010706020507" pitchFamily="18" charset="2"/>
              </a:rPr>
            </a:br>
            <a:r>
              <a:rPr lang="en-US" altLang="id-ID" sz="2000" smtClean="0">
                <a:sym typeface="Symbol" panose="05050102010706020507" pitchFamily="18" charset="2"/>
              </a:rPr>
              <a:t>Student(Alex, Paolo) </a:t>
            </a:r>
            <a:r>
              <a:rPr lang="en-US" altLang="id-ID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id-ID" sz="2000" smtClean="0">
                <a:sym typeface="Symbol" panose="05050102010706020507" pitchFamily="18" charset="2"/>
              </a:rPr>
              <a:t>Teacher(Paolo, Alex)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Semantics of atomic sentences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686800" cy="4762500"/>
          </a:xfrm>
        </p:spPr>
        <p:txBody>
          <a:bodyPr/>
          <a:lstStyle/>
          <a:p>
            <a:r>
              <a:rPr lang="en-US" altLang="id-ID" sz="2000" smtClean="0"/>
              <a:t>Sentences in FOL are interpreted with respect to a model</a:t>
            </a:r>
          </a:p>
          <a:p>
            <a:r>
              <a:rPr lang="en-US" altLang="id-ID" sz="2000" smtClean="0"/>
              <a:t>Model contains objects and relations among them</a:t>
            </a:r>
          </a:p>
          <a:p>
            <a:r>
              <a:rPr lang="en-US" altLang="id-ID" sz="2000" smtClean="0"/>
              <a:t>Terms: refer to objects (e.g., Door, Alex, StudentOf(Paolo))</a:t>
            </a:r>
          </a:p>
          <a:p>
            <a:pPr lvl="1"/>
            <a:r>
              <a:rPr lang="en-US" altLang="id-ID" sz="2000" u="sng" smtClean="0"/>
              <a:t>Constant symbols</a:t>
            </a:r>
            <a:r>
              <a:rPr lang="en-US" altLang="id-ID" sz="2000" smtClean="0"/>
              <a:t>: refer to </a:t>
            </a:r>
            <a:r>
              <a:rPr lang="en-US" altLang="id-ID" sz="2000" u="sng" smtClean="0"/>
              <a:t>objects</a:t>
            </a:r>
          </a:p>
          <a:p>
            <a:pPr lvl="1"/>
            <a:r>
              <a:rPr lang="en-US" altLang="id-ID" sz="2000" u="sng" smtClean="0"/>
              <a:t>Predicate symbols:</a:t>
            </a:r>
            <a:r>
              <a:rPr lang="en-US" altLang="id-ID" sz="2000" smtClean="0"/>
              <a:t> refer to r</a:t>
            </a:r>
            <a:r>
              <a:rPr lang="en-US" altLang="id-ID" sz="2000" u="sng" smtClean="0"/>
              <a:t>elations</a:t>
            </a:r>
          </a:p>
          <a:p>
            <a:pPr lvl="1"/>
            <a:r>
              <a:rPr lang="en-US" altLang="id-ID" sz="2000" u="sng" smtClean="0"/>
              <a:t>Function symbols:</a:t>
            </a:r>
            <a:r>
              <a:rPr lang="en-US" altLang="id-ID" sz="2000" smtClean="0"/>
              <a:t> refer to </a:t>
            </a:r>
            <a:r>
              <a:rPr lang="en-US" altLang="id-ID" sz="2000" u="sng" smtClean="0"/>
              <a:t>functional Relations</a:t>
            </a:r>
          </a:p>
          <a:p>
            <a:pPr lvl="1"/>
            <a:endParaRPr lang="en-US" altLang="id-ID" sz="2000" u="sng" smtClean="0"/>
          </a:p>
          <a:p>
            <a:r>
              <a:rPr lang="en-US" altLang="id-ID" sz="2000" smtClean="0"/>
              <a:t>An atomic sentence </a:t>
            </a:r>
            <a:r>
              <a:rPr lang="en-US" altLang="id-ID" sz="2000" i="1" smtClean="0"/>
              <a:t>predicate(term</a:t>
            </a:r>
            <a:r>
              <a:rPr lang="en-US" altLang="id-ID" sz="2000" i="1" baseline="-14000" smtClean="0"/>
              <a:t>1</a:t>
            </a:r>
            <a:r>
              <a:rPr lang="en-US" altLang="id-ID" sz="2000" i="1" smtClean="0"/>
              <a:t>, …, term</a:t>
            </a:r>
            <a:r>
              <a:rPr lang="en-US" altLang="id-ID" sz="2000" i="1" baseline="-14000" smtClean="0"/>
              <a:t>n</a:t>
            </a:r>
            <a:r>
              <a:rPr lang="en-US" altLang="id-ID" sz="2000" i="1" smtClean="0"/>
              <a:t>)</a:t>
            </a:r>
            <a:r>
              <a:rPr lang="en-US" altLang="id-ID" sz="2000" smtClean="0"/>
              <a:t> is </a:t>
            </a:r>
            <a:r>
              <a:rPr lang="en-US" altLang="id-ID" sz="2000" b="1" smtClean="0"/>
              <a:t>true</a:t>
            </a:r>
            <a:r>
              <a:rPr lang="en-US" altLang="id-ID" sz="2000" smtClean="0"/>
              <a:t> iff the relation referred to by </a:t>
            </a:r>
            <a:r>
              <a:rPr lang="en-US" altLang="id-ID" sz="2000" i="1" smtClean="0"/>
              <a:t>predicate </a:t>
            </a:r>
            <a:r>
              <a:rPr lang="en-US" altLang="id-ID" sz="2000" smtClean="0"/>
              <a:t>holds between the objects referred to by </a:t>
            </a:r>
            <a:r>
              <a:rPr lang="en-US" altLang="id-ID" sz="2000" i="1" smtClean="0"/>
              <a:t>term</a:t>
            </a:r>
            <a:r>
              <a:rPr lang="en-US" altLang="id-ID" sz="2000" i="1" baseline="-14000" smtClean="0"/>
              <a:t>1</a:t>
            </a:r>
            <a:r>
              <a:rPr lang="en-US" altLang="id-ID" sz="2000" i="1" smtClean="0"/>
              <a:t>, …, term</a:t>
            </a:r>
            <a:r>
              <a:rPr lang="en-US" altLang="id-ID" sz="2000" i="1" baseline="-14000" smtClean="0"/>
              <a:t>n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model</a:t>
            </a:r>
          </a:p>
        </p:txBody>
      </p:sp>
      <p:sp>
        <p:nvSpPr>
          <p:cNvPr id="245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82000" cy="4762500"/>
          </a:xfrm>
          <a:ln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id-ID" sz="2000" smtClean="0"/>
              <a:t>Objects: John, James, Marry, Alex, Dan, Joe, Anne, Rich</a:t>
            </a:r>
          </a:p>
          <a:p>
            <a:endParaRPr lang="en-US" altLang="id-ID" sz="2000" smtClean="0"/>
          </a:p>
          <a:p>
            <a:r>
              <a:rPr lang="en-US" altLang="id-ID" sz="2000" smtClean="0"/>
              <a:t>Relation:  sets of tuples of objects</a:t>
            </a:r>
            <a:br>
              <a:rPr lang="en-US" altLang="id-ID" sz="2000" smtClean="0"/>
            </a:br>
            <a:r>
              <a:rPr lang="en-US" altLang="id-ID" sz="2000" smtClean="0"/>
              <a:t>{&lt;John, James&gt;, &lt;Marry, Alex&gt;, &lt;Marry, James&gt;, …}</a:t>
            </a:r>
            <a:br>
              <a:rPr lang="en-US" altLang="id-ID" sz="2000" smtClean="0"/>
            </a:br>
            <a:r>
              <a:rPr lang="en-US" altLang="id-ID" sz="2000" smtClean="0"/>
              <a:t>{&lt;Dan, Joe&gt;, &lt;Anne, Marry&gt;, &lt;Marry, Joe&gt;, …}</a:t>
            </a:r>
          </a:p>
          <a:p>
            <a:endParaRPr lang="en-US" altLang="id-ID" sz="2000" smtClean="0"/>
          </a:p>
          <a:p>
            <a:r>
              <a:rPr lang="en-US" altLang="id-ID" sz="2000" smtClean="0"/>
              <a:t>E.g.: </a:t>
            </a:r>
            <a:br>
              <a:rPr lang="en-US" altLang="id-ID" sz="2000" smtClean="0"/>
            </a:br>
            <a:r>
              <a:rPr lang="en-US" altLang="id-ID" sz="2000" smtClean="0"/>
              <a:t>Parent relation -- {&lt;John, James&gt;, &lt;Marry, Alex&gt;, &lt;Marry, James&gt;}</a:t>
            </a:r>
            <a:br>
              <a:rPr lang="en-US" altLang="id-ID" sz="2000" smtClean="0"/>
            </a:br>
            <a:r>
              <a:rPr lang="en-US" altLang="id-ID" sz="2000" smtClean="0"/>
              <a:t/>
            </a:r>
            <a:br>
              <a:rPr lang="en-US" altLang="id-ID" sz="2000" smtClean="0"/>
            </a:br>
            <a:r>
              <a:rPr lang="en-US" altLang="id-ID" sz="2000" smtClean="0"/>
              <a:t>then Parent(John, James) is true</a:t>
            </a:r>
            <a:br>
              <a:rPr lang="en-US" altLang="id-ID" sz="2000" smtClean="0"/>
            </a:br>
            <a:r>
              <a:rPr lang="en-US" altLang="id-ID" sz="2000" smtClean="0"/>
              <a:t>	Parent(John, Marry) is false</a:t>
            </a:r>
            <a:br>
              <a:rPr lang="en-US" altLang="id-ID" sz="2000" smtClean="0"/>
            </a:br>
            <a:endParaRPr lang="en-US" altLang="id-ID" sz="20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z="2400" smtClean="0"/>
              <a:t>Expressing sentences about </a:t>
            </a:r>
            <a:r>
              <a:rPr lang="en-US" altLang="id-ID" sz="2400" b="1" smtClean="0"/>
              <a:t>collections</a:t>
            </a:r>
            <a:r>
              <a:rPr lang="en-US" altLang="id-ID" sz="2400" smtClean="0"/>
              <a:t> of objects without enumeration (naming individuals)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E.g., All Trojans are clever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>	Someone in the class is sleeping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Universal quantification (for all): </a:t>
            </a:r>
            <a: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en-US" altLang="id-ID" sz="2400" smtClean="0"/>
          </a:p>
          <a:p>
            <a:endParaRPr lang="en-US" altLang="id-ID" sz="2400" smtClean="0"/>
          </a:p>
          <a:p>
            <a:r>
              <a:rPr lang="en-US" altLang="id-ID" sz="2400" smtClean="0"/>
              <a:t>Existential quantification (there exists): </a:t>
            </a:r>
            <a:r>
              <a:rPr lang="en-US" altLang="id-ID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 quantification (for all):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417638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400" b="1" smtClean="0">
                <a:sym typeface="Symbol" panose="05050102010706020507" pitchFamily="18" charset="2"/>
              </a:rPr>
              <a:t> </a:t>
            </a:r>
            <a:r>
              <a:rPr lang="en-US" altLang="id-ID" sz="2400" i="1" smtClean="0">
                <a:sym typeface="Symbol" panose="05050102010706020507" pitchFamily="18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altLang="id-ID" sz="2400" i="1" smtClean="0">
              <a:sym typeface="Symbol" panose="05050102010706020507" pitchFamily="18" charset="2"/>
            </a:endParaRPr>
          </a:p>
          <a:p>
            <a:r>
              <a:rPr lang="en-US" altLang="id-ID" sz="2400" i="1" smtClean="0">
                <a:sym typeface="Symbol" panose="05050102010706020507" pitchFamily="18" charset="2"/>
              </a:rPr>
              <a:t>“Every one in the cs561 class is smart”</a:t>
            </a:r>
            <a:r>
              <a:rPr lang="en-US" altLang="id-ID" sz="2400" smtClean="0">
                <a:sym typeface="Symbol" panose="05050102010706020507" pitchFamily="18" charset="2"/>
              </a:rPr>
              <a:t>: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r>
              <a:rPr lang="en-US" altLang="id-ID" sz="2400" b="1" smtClean="0">
                <a:sym typeface="Symbol" panose="05050102010706020507" pitchFamily="18" charset="2"/>
              </a:rPr>
              <a:t>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b="1" smtClean="0">
                <a:sym typeface="Symbol" panose="05050102010706020507" pitchFamily="18" charset="2"/>
              </a:rPr>
              <a:t>   </a:t>
            </a:r>
            <a:r>
              <a:rPr lang="en-US" altLang="id-ID" sz="2400" smtClean="0">
                <a:sym typeface="Symbol" panose="05050102010706020507" pitchFamily="18" charset="2"/>
              </a:rPr>
              <a:t>In(cs561,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Smart(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</a:t>
            </a:r>
          </a:p>
          <a:p>
            <a:endParaRPr lang="en-US" altLang="id-ID" sz="2400" smtClean="0">
              <a:sym typeface="Symbol" panose="05050102010706020507" pitchFamily="18" charset="2"/>
            </a:endParaRPr>
          </a:p>
          <a:p>
            <a:r>
              <a:rPr lang="en-US" altLang="id-ID" sz="2400" b="1" smtClean="0">
                <a:sym typeface="Symbol" panose="05050102010706020507" pitchFamily="18" charset="2"/>
              </a:rPr>
              <a:t> P corresponds to the conjunction of instantiations of P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Manos)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Smart(Manos) </a:t>
            </a:r>
            <a:r>
              <a:rPr lang="en-US" altLang="id-ID" sz="2400" b="1" smtClean="0">
                <a:sym typeface="Symbol" panose="05050102010706020507" pitchFamily="18" charset="2"/>
              </a:rPr>
              <a:t></a:t>
            </a: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Dan)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Smart(Dan) </a:t>
            </a:r>
            <a:r>
              <a:rPr lang="en-US" altLang="id-ID" sz="2400" b="1" smtClean="0">
                <a:sym typeface="Symbol" panose="05050102010706020507" pitchFamily="18" charset="2"/>
              </a:rPr>
              <a:t></a:t>
            </a: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…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Clinton)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Smart(Clinton)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endParaRPr lang="en-US" altLang="id-ID" sz="18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 quantification (for all):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200" y="1417638"/>
            <a:ext cx="8178800" cy="4953000"/>
          </a:xfrm>
        </p:spPr>
        <p:txBody>
          <a:bodyPr/>
          <a:lstStyle/>
          <a:p>
            <a:pPr>
              <a:buFontTx/>
              <a:buNone/>
            </a:pPr>
            <a:endParaRPr lang="en-US" altLang="id-ID" sz="2400" smtClean="0">
              <a:sym typeface="Symbol" panose="05050102010706020507" pitchFamily="18" charset="2"/>
            </a:endParaRPr>
          </a:p>
          <a:p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is a natural connective to use with</a:t>
            </a:r>
            <a:r>
              <a:rPr lang="en-US" altLang="id-ID" sz="2400" b="1" smtClean="0">
                <a:sym typeface="Symbol" panose="05050102010706020507" pitchFamily="18" charset="2"/>
              </a:rPr>
              <a:t>  </a:t>
            </a:r>
          </a:p>
          <a:p>
            <a:endParaRPr lang="en-US" altLang="id-ID" sz="2400" b="1" smtClean="0">
              <a:sym typeface="Symbol" panose="05050102010706020507" pitchFamily="18" charset="2"/>
            </a:endParaRPr>
          </a:p>
          <a:p>
            <a:r>
              <a:rPr lang="en-US" altLang="id-ID" sz="2400" smtClean="0">
                <a:solidFill>
                  <a:srgbClr val="C00000"/>
                </a:solidFill>
                <a:sym typeface="Symbol" panose="05050102010706020507" pitchFamily="18" charset="2"/>
              </a:rPr>
              <a:t>Common mistake: </a:t>
            </a:r>
            <a:r>
              <a:rPr lang="en-US" altLang="id-ID" sz="2400" smtClean="0">
                <a:sym typeface="Symbol" panose="05050102010706020507" pitchFamily="18" charset="2"/>
              </a:rPr>
              <a:t>to use </a:t>
            </a:r>
            <a:r>
              <a:rPr lang="en-US" altLang="id-ID" sz="2400" b="1" smtClean="0">
                <a:sym typeface="Symbol" panose="05050102010706020507" pitchFamily="18" charset="2"/>
              </a:rPr>
              <a:t></a:t>
            </a:r>
            <a:r>
              <a:rPr lang="en-US" altLang="id-ID" sz="2400" smtClean="0">
                <a:sym typeface="Symbol" panose="05050102010706020507" pitchFamily="18" charset="2"/>
              </a:rPr>
              <a:t> in conjunction with </a:t>
            </a:r>
            <a:r>
              <a:rPr lang="en-US" altLang="id-ID" sz="2400" b="1" smtClean="0">
                <a:sym typeface="Symbol" panose="05050102010706020507" pitchFamily="18" charset="2"/>
              </a:rPr>
              <a:t> 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e.g:</a:t>
            </a:r>
            <a:r>
              <a:rPr lang="en-US" altLang="id-ID" sz="2400" b="1" smtClean="0">
                <a:sym typeface="Symbol" panose="05050102010706020507" pitchFamily="18" charset="2"/>
              </a:rPr>
              <a:t> 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b="1" smtClean="0">
                <a:sym typeface="Symbol" panose="05050102010706020507" pitchFamily="18" charset="2"/>
              </a:rPr>
              <a:t>   </a:t>
            </a:r>
            <a:r>
              <a:rPr lang="en-US" altLang="id-ID" sz="2400" smtClean="0">
                <a:sym typeface="Symbol" panose="05050102010706020507" pitchFamily="18" charset="2"/>
              </a:rPr>
              <a:t>In(cs561,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 </a:t>
            </a:r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Smart(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means </a:t>
            </a:r>
            <a:r>
              <a:rPr lang="en-US" altLang="id-ID" sz="2400" i="1" smtClean="0">
                <a:sym typeface="Symbol" panose="05050102010706020507" pitchFamily="18" charset="2"/>
              </a:rPr>
              <a:t>“every one is in cs561 and everyone is smart”</a:t>
            </a:r>
            <a:endParaRPr lang="en-US" altLang="id-ID" sz="18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Existential quantification (there exists):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400" b="1" smtClean="0">
                <a:sym typeface="Symbol" panose="05050102010706020507" pitchFamily="18" charset="2"/>
              </a:rPr>
              <a:t> </a:t>
            </a:r>
            <a:r>
              <a:rPr lang="en-US" altLang="id-ID" sz="2400" i="1" smtClean="0">
                <a:sym typeface="Symbol" panose="05050102010706020507" pitchFamily="18" charset="2"/>
              </a:rPr>
              <a:t>&lt;variables&gt; &lt;sentence&gt;</a:t>
            </a:r>
          </a:p>
          <a:p>
            <a:pPr>
              <a:buFontTx/>
              <a:buNone/>
            </a:pPr>
            <a:endParaRPr lang="en-US" altLang="id-ID" sz="2400" i="1" smtClean="0">
              <a:sym typeface="Symbol" panose="05050102010706020507" pitchFamily="18" charset="2"/>
            </a:endParaRPr>
          </a:p>
          <a:p>
            <a:r>
              <a:rPr lang="en-US" altLang="id-ID" sz="2400" i="1" smtClean="0">
                <a:sym typeface="Symbol" panose="05050102010706020507" pitchFamily="18" charset="2"/>
              </a:rPr>
              <a:t>“Someone in the cs561 class is smart”</a:t>
            </a:r>
            <a:r>
              <a:rPr lang="en-US" altLang="id-ID" sz="2400" smtClean="0">
                <a:sym typeface="Symbol" panose="05050102010706020507" pitchFamily="18" charset="2"/>
              </a:rPr>
              <a:t>: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r>
              <a:rPr lang="en-US" altLang="id-ID" sz="2400" b="1" smtClean="0">
                <a:sym typeface="Symbol" panose="05050102010706020507" pitchFamily="18" charset="2"/>
              </a:rPr>
              <a:t>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b="1" smtClean="0">
                <a:sym typeface="Symbol" panose="05050102010706020507" pitchFamily="18" charset="2"/>
              </a:rPr>
              <a:t>   </a:t>
            </a:r>
            <a:r>
              <a:rPr lang="en-US" altLang="id-ID" sz="2400" smtClean="0">
                <a:sym typeface="Symbol" panose="05050102010706020507" pitchFamily="18" charset="2"/>
              </a:rPr>
              <a:t>In(cs561,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 </a:t>
            </a:r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Smart(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</a:t>
            </a:r>
          </a:p>
          <a:p>
            <a:endParaRPr lang="en-US" altLang="id-ID" sz="2400" smtClean="0">
              <a:sym typeface="Symbol" panose="05050102010706020507" pitchFamily="18" charset="2"/>
            </a:endParaRPr>
          </a:p>
          <a:p>
            <a:r>
              <a:rPr lang="en-US" altLang="id-ID" sz="2400" b="1" smtClean="0">
                <a:sym typeface="Symbol" panose="05050102010706020507" pitchFamily="18" charset="2"/>
              </a:rPr>
              <a:t> P corresponds to the disjunction of instantiations of P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Manos) </a:t>
            </a:r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Smart(Manos) </a:t>
            </a:r>
            <a:r>
              <a:rPr lang="en-US" altLang="id-ID" sz="2400" b="1" smtClean="0">
                <a:sym typeface="Symbol" panose="05050102010706020507" pitchFamily="18" charset="2"/>
              </a:rPr>
              <a:t></a:t>
            </a: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Dan) </a:t>
            </a:r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Smart(Dan) </a:t>
            </a:r>
            <a:r>
              <a:rPr lang="en-US" altLang="id-ID" sz="2400" b="1" smtClean="0">
                <a:sym typeface="Symbol" panose="05050102010706020507" pitchFamily="18" charset="2"/>
              </a:rPr>
              <a:t></a:t>
            </a:r>
            <a:r>
              <a:rPr lang="en-US" altLang="id-ID" sz="2400" smtClean="0">
                <a:sym typeface="Symbol" panose="05050102010706020507" pitchFamily="18" charset="2"/>
              </a:rPr>
              <a:t> 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…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In(cs561, Clinton) </a:t>
            </a:r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Smart(Clinton)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Existential quantification (there exists):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endParaRPr lang="en-US" altLang="id-ID" sz="2400" b="1" smtClean="0">
              <a:sym typeface="Symbol" panose="05050102010706020507" pitchFamily="18" charset="2"/>
            </a:endParaRPr>
          </a:p>
          <a:p>
            <a:r>
              <a:rPr lang="en-US" altLang="id-ID" sz="2400" b="1" smtClean="0">
                <a:sym typeface="Symbol" panose="05050102010706020507" pitchFamily="18" charset="2"/>
              </a:rPr>
              <a:t> </a:t>
            </a:r>
            <a:r>
              <a:rPr lang="en-US" altLang="id-ID" sz="2400" smtClean="0">
                <a:sym typeface="Symbol" panose="05050102010706020507" pitchFamily="18" charset="2"/>
              </a:rPr>
              <a:t>is a natural connective to use with</a:t>
            </a:r>
            <a:r>
              <a:rPr lang="en-US" altLang="id-ID" sz="2400" b="1" smtClean="0">
                <a:sym typeface="Symbol" panose="05050102010706020507" pitchFamily="18" charset="2"/>
              </a:rPr>
              <a:t>  </a:t>
            </a:r>
          </a:p>
          <a:p>
            <a:endParaRPr lang="en-US" altLang="id-ID" sz="2400" b="1" smtClean="0">
              <a:sym typeface="Symbol" panose="05050102010706020507" pitchFamily="18" charset="2"/>
            </a:endParaRPr>
          </a:p>
          <a:p>
            <a:r>
              <a:rPr lang="en-US" altLang="id-ID" sz="2400" smtClean="0">
                <a:solidFill>
                  <a:srgbClr val="C00000"/>
                </a:solidFill>
                <a:sym typeface="Symbol" panose="05050102010706020507" pitchFamily="18" charset="2"/>
              </a:rPr>
              <a:t>Common mistake</a:t>
            </a:r>
            <a:r>
              <a:rPr lang="en-US" altLang="id-ID" sz="2400" smtClean="0">
                <a:solidFill>
                  <a:srgbClr val="0066FF"/>
                </a:solidFill>
                <a:sym typeface="Symbol" panose="05050102010706020507" pitchFamily="18" charset="2"/>
              </a:rPr>
              <a:t>:</a:t>
            </a:r>
            <a:r>
              <a:rPr lang="en-US" altLang="id-ID" sz="2400" smtClean="0">
                <a:sym typeface="Symbol" panose="05050102010706020507" pitchFamily="18" charset="2"/>
              </a:rPr>
              <a:t> to use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in conjunction with </a:t>
            </a:r>
            <a:r>
              <a:rPr lang="en-US" altLang="id-ID" sz="2400" b="1" smtClean="0">
                <a:sym typeface="Symbol" panose="05050102010706020507" pitchFamily="18" charset="2"/>
              </a:rPr>
              <a:t> 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e.g:</a:t>
            </a:r>
            <a:r>
              <a:rPr lang="en-US" altLang="id-ID" sz="2400" b="1" smtClean="0">
                <a:sym typeface="Symbol" panose="05050102010706020507" pitchFamily="18" charset="2"/>
              </a:rPr>
              <a:t> 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b="1" smtClean="0">
                <a:sym typeface="Symbol" panose="05050102010706020507" pitchFamily="18" charset="2"/>
              </a:rPr>
              <a:t>   </a:t>
            </a:r>
            <a:r>
              <a:rPr lang="en-US" altLang="id-ID" sz="2400" smtClean="0">
                <a:sym typeface="Symbol" panose="05050102010706020507" pitchFamily="18" charset="2"/>
              </a:rPr>
              <a:t>In(cs561, 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 </a:t>
            </a:r>
            <a:r>
              <a:rPr lang="en-US" altLang="id-ID" sz="2400" b="1" smtClean="0">
                <a:sym typeface="Symbol" panose="05050102010706020507" pitchFamily="18" charset="2"/>
              </a:rPr>
              <a:t> </a:t>
            </a:r>
            <a:r>
              <a:rPr lang="en-US" altLang="id-ID" sz="2400" smtClean="0">
                <a:sym typeface="Symbol" panose="05050102010706020507" pitchFamily="18" charset="2"/>
              </a:rPr>
              <a:t>Smart(</a:t>
            </a:r>
            <a:r>
              <a:rPr lang="en-US" altLang="id-ID" sz="2400" i="1" smtClean="0">
                <a:sym typeface="Symbol" panose="05050102010706020507" pitchFamily="18" charset="2"/>
              </a:rPr>
              <a:t>x</a:t>
            </a:r>
            <a:r>
              <a:rPr lang="en-US" altLang="id-ID" sz="2400" smtClean="0">
                <a:sym typeface="Symbol" panose="05050102010706020507" pitchFamily="18" charset="2"/>
              </a:rPr>
              <a:t>)</a:t>
            </a:r>
            <a:br>
              <a:rPr lang="en-US" altLang="id-ID" sz="2400" smtClean="0">
                <a:sym typeface="Symbol" panose="05050102010706020507" pitchFamily="18" charset="2"/>
              </a:rPr>
            </a:br>
            <a:r>
              <a:rPr lang="en-US" altLang="id-ID" sz="2400" smtClean="0">
                <a:sym typeface="Symbol" panose="05050102010706020507" pitchFamily="18" charset="2"/>
              </a:rPr>
              <a:t>is true if there is anyone that is not in cs561!</a:t>
            </a:r>
          </a:p>
          <a:p>
            <a:pPr>
              <a:buFontTx/>
              <a:buNone/>
            </a:pPr>
            <a:r>
              <a:rPr lang="en-US" altLang="id-ID" sz="2400" smtClean="0">
                <a:sym typeface="Symbol" panose="05050102010706020507" pitchFamily="18" charset="2"/>
              </a:rPr>
              <a:t>	(remember, false  true is valid).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quantifiers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309688"/>
            <a:ext cx="7896225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64525" y="577215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600" b="1">
                <a:solidFill>
                  <a:srgbClr val="C00000"/>
                </a:solidFill>
              </a:rPr>
              <a:t>Proof?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7467600" y="3460750"/>
            <a:ext cx="19256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1600" b="1">
                <a:solidFill>
                  <a:srgbClr val="CC3300"/>
                </a:solidFill>
              </a:rPr>
              <a:t>Not all by one person but each one at least by one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	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8343900" cy="4789488"/>
          </a:xfrm>
        </p:spPr>
        <p:txBody>
          <a:bodyPr/>
          <a:lstStyle/>
          <a:p>
            <a:r>
              <a:rPr lang="en-US" altLang="id-ID" sz="2000" smtClean="0"/>
              <a:t>In general we want to prove:</a:t>
            </a:r>
          </a:p>
          <a:p>
            <a:endParaRPr lang="en-US" altLang="id-ID" sz="200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id-ID" sz="2000" b="1" smtClean="0">
                <a:sym typeface="Symbol" panose="05050102010706020507" pitchFamily="18" charset="2"/>
              </a:rPr>
              <a:t> </a:t>
            </a:r>
            <a:r>
              <a:rPr lang="en-US" altLang="id-ID" sz="2000" smtClean="0"/>
              <a:t>x  P(x) &lt;=&gt; ¬ </a:t>
            </a:r>
            <a:r>
              <a:rPr lang="en-US" altLang="id-ID" sz="2000" b="1" smtClean="0">
                <a:sym typeface="Symbol" panose="05050102010706020507" pitchFamily="18" charset="2"/>
              </a:rPr>
              <a:t></a:t>
            </a:r>
            <a:r>
              <a:rPr lang="en-US" altLang="id-ID" sz="2000" smtClean="0"/>
              <a:t> x ¬ P(x)</a:t>
            </a:r>
          </a:p>
          <a:p>
            <a:pPr>
              <a:buFont typeface="Symbol" panose="05050102010706020507" pitchFamily="18" charset="2"/>
              <a:buNone/>
            </a:pPr>
            <a:endParaRPr lang="en-US" altLang="id-ID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id-ID" sz="2000" b="1" smtClean="0">
                <a:sym typeface="Symbol" panose="05050102010706020507" pitchFamily="18" charset="2"/>
              </a:rPr>
              <a:t> </a:t>
            </a:r>
            <a:r>
              <a:rPr lang="en-US" altLang="id-ID" sz="2000" smtClean="0"/>
              <a:t>x P(x) = ¬(¬(</a:t>
            </a:r>
            <a:r>
              <a:rPr lang="en-US" altLang="id-ID" sz="2000" b="1" smtClean="0">
                <a:sym typeface="Symbol" panose="05050102010706020507" pitchFamily="18" charset="2"/>
              </a:rPr>
              <a:t> </a:t>
            </a:r>
            <a:r>
              <a:rPr lang="en-US" altLang="id-ID" sz="2000" smtClean="0"/>
              <a:t>x P(x))) = ¬(¬(P(x1) ^ P(x2) ^ … ^ P(xn)) ) = ¬(¬P(x1) v ¬P(x2) v … v ¬P(xn)) )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id-ID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id-ID" sz="2000" b="1" smtClean="0">
                <a:sym typeface="Symbol" panose="05050102010706020507" pitchFamily="18" charset="2"/>
              </a:rPr>
              <a:t></a:t>
            </a:r>
            <a:r>
              <a:rPr lang="en-US" altLang="id-ID" sz="2000" smtClean="0"/>
              <a:t> x ¬P(x) = ¬P(x1) v ¬P(x2) v … v ¬P(xn)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id-ID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id-ID" sz="2000" b="1" smtClean="0">
                <a:sym typeface="Symbol" panose="05050102010706020507" pitchFamily="18" charset="2"/>
              </a:rPr>
              <a:t>¬</a:t>
            </a:r>
            <a:r>
              <a:rPr lang="en-US" altLang="id-ID" sz="2000" smtClean="0"/>
              <a:t> x ¬P(x) = ¬(¬P(x1) v ¬P(x2) v … v ¬P(xn))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logic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81534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sentences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17638"/>
            <a:ext cx="8382000" cy="476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Brothers are siblings 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b="1" smtClean="0">
                <a:sym typeface="Symbol" panose="05050102010706020507" pitchFamily="18" charset="2"/>
              </a:rPr>
              <a:t>.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Sibling is transitive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b="1" smtClean="0">
                <a:sym typeface="Symbol" panose="05050102010706020507" pitchFamily="18" charset="2"/>
              </a:rPr>
              <a:t>.</a:t>
            </a:r>
            <a:endParaRPr lang="en-US" altLang="id-ID" sz="2400" smtClean="0"/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One’s mother is one’s sibling’s mother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b="1" smtClean="0">
                <a:sym typeface="Symbol" panose="05050102010706020507" pitchFamily="18" charset="2"/>
              </a:rPr>
              <a:t>.</a:t>
            </a:r>
            <a:br>
              <a:rPr lang="en-US" altLang="id-ID" sz="2400" b="1" smtClean="0">
                <a:sym typeface="Symbol" panose="05050102010706020507" pitchFamily="18" charset="2"/>
              </a:rPr>
            </a:b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A first cousin is a child of a parent’s sibling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b="1" smtClean="0">
                <a:sym typeface="Symbol" panose="05050102010706020507" pitchFamily="18" charset="2"/>
              </a:rPr>
              <a:t>.</a:t>
            </a:r>
            <a:endParaRPr lang="en-US" altLang="id-ID" sz="2400" smtClean="0"/>
          </a:p>
          <a:p>
            <a:pPr>
              <a:lnSpc>
                <a:spcPct val="90000"/>
              </a:lnSpc>
            </a:pPr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sentences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smtClean="0"/>
              <a:t>Brothers are siblings </a:t>
            </a:r>
            <a:br>
              <a:rPr lang="en-US" altLang="id-ID" sz="2000" smtClean="0"/>
            </a:br>
            <a:r>
              <a:rPr lang="en-US" altLang="id-ID" sz="2000" smtClean="0"/>
              <a:t/>
            </a:r>
            <a:br>
              <a:rPr lang="en-US" altLang="id-ID" sz="2000" smtClean="0"/>
            </a:br>
            <a:r>
              <a:rPr lang="en-US" altLang="id-ID" sz="2000" b="1" smtClean="0">
                <a:sym typeface="Symbol" panose="05050102010706020507" pitchFamily="18" charset="2"/>
              </a:rPr>
              <a:t> </a:t>
            </a:r>
            <a:r>
              <a:rPr lang="en-US" altLang="id-ID" sz="2000" smtClean="0"/>
              <a:t>x, y   Brother(x, y) </a:t>
            </a:r>
            <a:r>
              <a:rPr lang="en-US" altLang="id-ID" sz="2000" smtClean="0">
                <a:sym typeface="Symbol" panose="05050102010706020507" pitchFamily="18" charset="2"/>
              </a:rPr>
              <a:t></a:t>
            </a:r>
            <a:r>
              <a:rPr lang="en-US" altLang="id-ID" sz="2000" smtClean="0"/>
              <a:t> Sibling(x, y)</a:t>
            </a:r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r>
              <a:rPr lang="en-US" altLang="id-ID" sz="2000" smtClean="0"/>
              <a:t>Sibling is transitive</a:t>
            </a:r>
            <a:br>
              <a:rPr lang="en-US" altLang="id-ID" sz="2000" smtClean="0"/>
            </a:br>
            <a:r>
              <a:rPr lang="en-US" altLang="id-ID" sz="2000" smtClean="0"/>
              <a:t/>
            </a:r>
            <a:br>
              <a:rPr lang="en-US" altLang="id-ID" sz="2000" smtClean="0"/>
            </a:b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smtClean="0"/>
              <a:t> x, y, z   Sibling(x, y)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Sibling(y, z) </a:t>
            </a:r>
            <a:r>
              <a:rPr lang="en-US" altLang="id-ID" sz="2000" smtClean="0">
                <a:sym typeface="Symbol" panose="05050102010706020507" pitchFamily="18" charset="2"/>
              </a:rPr>
              <a:t></a:t>
            </a:r>
            <a:r>
              <a:rPr lang="en-US" altLang="id-ID" sz="2000" smtClean="0"/>
              <a:t> Sibling(x, z)</a:t>
            </a:r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r>
              <a:rPr lang="en-US" altLang="id-ID" sz="2000" smtClean="0"/>
              <a:t>One’s mother is one’s sibling’s mother</a:t>
            </a:r>
            <a:br>
              <a:rPr lang="en-US" altLang="id-ID" sz="2000" smtClean="0"/>
            </a:br>
            <a:r>
              <a:rPr lang="en-US" altLang="id-ID" sz="2000" smtClean="0"/>
              <a:t/>
            </a:r>
            <a:br>
              <a:rPr lang="en-US" altLang="id-ID" sz="2000" smtClean="0"/>
            </a:b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smtClean="0"/>
              <a:t> m, c    Mother(m, c)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Sibling(c, d) </a:t>
            </a:r>
            <a:r>
              <a:rPr lang="en-US" altLang="id-ID" sz="2000" smtClean="0">
                <a:sym typeface="Symbol" panose="05050102010706020507" pitchFamily="18" charset="2"/>
              </a:rPr>
              <a:t></a:t>
            </a:r>
            <a:r>
              <a:rPr lang="en-US" altLang="id-ID" sz="2000" smtClean="0"/>
              <a:t> Mother(m, d)</a:t>
            </a:r>
            <a:br>
              <a:rPr lang="en-US" altLang="id-ID" sz="2000" smtClean="0"/>
            </a:br>
            <a:endParaRPr lang="en-US" altLang="id-ID" sz="2000" smtClean="0"/>
          </a:p>
          <a:p>
            <a:pPr>
              <a:lnSpc>
                <a:spcPct val="90000"/>
              </a:lnSpc>
            </a:pPr>
            <a:r>
              <a:rPr lang="en-US" altLang="id-ID" sz="2000" smtClean="0"/>
              <a:t>A first cousin is a child of a parent’s sibling</a:t>
            </a:r>
            <a:br>
              <a:rPr lang="en-US" altLang="id-ID" sz="2000" smtClean="0"/>
            </a:br>
            <a:r>
              <a:rPr lang="en-US" altLang="id-ID" sz="2000" smtClean="0"/>
              <a:t/>
            </a:r>
            <a:br>
              <a:rPr lang="en-US" altLang="id-ID" sz="2000" smtClean="0"/>
            </a:b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smtClean="0"/>
              <a:t> c, d   FirstCousin(c, d) </a:t>
            </a:r>
            <a:r>
              <a:rPr lang="en-US" altLang="id-ID" sz="2000" b="1" smtClean="0">
                <a:sym typeface="Symbol" panose="05050102010706020507" pitchFamily="18" charset="2"/>
              </a:rPr>
              <a:t> </a:t>
            </a:r>
            <a:br>
              <a:rPr lang="en-US" altLang="id-ID" sz="2000" b="1" smtClean="0">
                <a:sym typeface="Symbol" panose="05050102010706020507" pitchFamily="18" charset="2"/>
              </a:rPr>
            </a:br>
            <a:r>
              <a:rPr lang="en-US" altLang="id-ID" sz="2000" b="1" smtClean="0">
                <a:sym typeface="Symbol" panose="05050102010706020507" pitchFamily="18" charset="2"/>
              </a:rPr>
              <a:t>		</a:t>
            </a:r>
            <a:r>
              <a:rPr lang="en-US" altLang="id-ID" sz="2000" smtClean="0"/>
              <a:t> p, ps  Parent(p, d)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Sibling(p, ps)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Parent(ps, c)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sentences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38325"/>
            <a:ext cx="8382000" cy="3600450"/>
          </a:xfrm>
        </p:spPr>
        <p:txBody>
          <a:bodyPr/>
          <a:lstStyle/>
          <a:p>
            <a:r>
              <a:rPr lang="en-US" altLang="id-ID" sz="2000" smtClean="0"/>
              <a:t>One’s mother is one’s sibling’s mother</a:t>
            </a:r>
            <a:br>
              <a:rPr lang="en-US" altLang="id-ID" sz="2000" smtClean="0"/>
            </a:b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smtClean="0"/>
              <a:t> m, c,d   Mother(m, c)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Sibling(c, d) </a:t>
            </a:r>
            <a:r>
              <a:rPr lang="en-US" altLang="id-ID" sz="2000" smtClean="0">
                <a:sym typeface="Symbol" panose="05050102010706020507" pitchFamily="18" charset="2"/>
              </a:rPr>
              <a:t></a:t>
            </a:r>
            <a:r>
              <a:rPr lang="en-US" altLang="id-ID" sz="2000" smtClean="0"/>
              <a:t> Mother(m, d)</a:t>
            </a:r>
            <a:br>
              <a:rPr lang="en-US" altLang="id-ID" sz="2000" smtClean="0"/>
            </a:br>
            <a:endParaRPr lang="en-US" altLang="id-ID" sz="2000" smtClean="0"/>
          </a:p>
          <a:p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smtClean="0"/>
              <a:t> c,d </a:t>
            </a:r>
            <a:r>
              <a:rPr lang="en-US" altLang="id-ID" sz="2000" b="1" smtClean="0">
                <a:sym typeface="Symbol" panose="05050102010706020507" pitchFamily="18" charset="2"/>
              </a:rPr>
              <a:t>m</a:t>
            </a:r>
            <a:r>
              <a:rPr lang="en-US" altLang="id-ID" sz="2000" smtClean="0"/>
              <a:t> Mother(m, c) </a:t>
            </a:r>
            <a:r>
              <a:rPr lang="en-US" altLang="id-ID" sz="2000" b="1" smtClean="0">
                <a:sym typeface="Symbol" panose="05050102010706020507" pitchFamily="18" charset="2"/>
              </a:rPr>
              <a:t></a:t>
            </a:r>
            <a:r>
              <a:rPr lang="en-US" altLang="id-ID" sz="2000" smtClean="0"/>
              <a:t> Sibling(c, d) </a:t>
            </a:r>
            <a:r>
              <a:rPr lang="en-US" altLang="id-ID" sz="2000" smtClean="0">
                <a:sym typeface="Symbol" panose="05050102010706020507" pitchFamily="18" charset="2"/>
              </a:rPr>
              <a:t></a:t>
            </a:r>
            <a:r>
              <a:rPr lang="en-US" altLang="id-ID" sz="2000" smtClean="0"/>
              <a:t> Mother(m, d)</a:t>
            </a:r>
            <a:br>
              <a:rPr lang="en-US" altLang="id-ID" sz="2000" smtClean="0"/>
            </a:br>
            <a:endParaRPr lang="en-US" altLang="id-ID" sz="2000" smtClean="0"/>
          </a:p>
        </p:txBody>
      </p:sp>
      <p:grpSp>
        <p:nvGrpSpPr>
          <p:cNvPr id="34820" name="Group 13"/>
          <p:cNvGrpSpPr>
            <a:grpSpLocks/>
          </p:cNvGrpSpPr>
          <p:nvPr/>
        </p:nvGrpSpPr>
        <p:grpSpPr bwMode="auto">
          <a:xfrm>
            <a:off x="4495800" y="3810000"/>
            <a:ext cx="4248150" cy="2374900"/>
            <a:chOff x="2926" y="2751"/>
            <a:chExt cx="2676" cy="1496"/>
          </a:xfrm>
        </p:grpSpPr>
        <p:sp>
          <p:nvSpPr>
            <p:cNvPr id="34821" name="Oval 4"/>
            <p:cNvSpPr>
              <a:spLocks noChangeArrowheads="1"/>
            </p:cNvSpPr>
            <p:nvPr/>
          </p:nvSpPr>
          <p:spPr bwMode="auto">
            <a:xfrm>
              <a:off x="2926" y="3476"/>
              <a:ext cx="816" cy="7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c</a:t>
              </a:r>
            </a:p>
          </p:txBody>
        </p:sp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4786" y="3476"/>
              <a:ext cx="816" cy="77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d</a:t>
              </a: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3742" y="2751"/>
              <a:ext cx="771" cy="771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m</a:t>
              </a:r>
            </a:p>
          </p:txBody>
        </p:sp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4241" y="2932"/>
              <a:ext cx="227" cy="227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 flipH="1">
              <a:off x="3697" y="3431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820" y="3489"/>
              <a:ext cx="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Mother of</a:t>
              </a:r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3697" y="402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3921" y="3959"/>
              <a:ext cx="6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sibling</a:t>
              </a:r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>
              <a:off x="4468" y="3113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9144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smtClean="0"/>
              <a:t>Every gardener likes the sun.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b="1" smtClean="0">
                <a:latin typeface="Courier New" panose="02070309020205020404" pitchFamily="49" charset="0"/>
              </a:rPr>
              <a:t> x gardener(x) =&gt; likes(x,Sun)</a:t>
            </a:r>
            <a:r>
              <a:rPr lang="en-US" altLang="id-ID" sz="2000" smtClean="0"/>
              <a:t> </a:t>
            </a:r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endParaRPr lang="en-US" altLang="id-ID" sz="2000" smtClean="0"/>
          </a:p>
          <a:p>
            <a:pPr>
              <a:lnSpc>
                <a:spcPct val="90000"/>
              </a:lnSpc>
            </a:pPr>
            <a:r>
              <a:rPr lang="en-US" altLang="id-ID" sz="2000" smtClean="0"/>
              <a:t>You can fool some of the people all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000" b="1" smtClean="0">
                <a:sym typeface="Symbol" panose="05050102010706020507" pitchFamily="18" charset="2"/>
              </a:rPr>
              <a:t></a:t>
            </a:r>
            <a:r>
              <a:rPr lang="en-US" altLang="id-ID" sz="2000" b="1" smtClean="0">
                <a:latin typeface="Courier New" panose="02070309020205020404" pitchFamily="49" charset="0"/>
              </a:rPr>
              <a:t> x </a:t>
            </a:r>
            <a:r>
              <a:rPr lang="en-US" altLang="id-ID" sz="2000" b="1" smtClean="0">
                <a:sym typeface="Symbol" panose="05050102010706020507" pitchFamily="18" charset="2"/>
              </a:rPr>
              <a:t></a:t>
            </a:r>
            <a:r>
              <a:rPr lang="en-US" altLang="id-ID" sz="2000" b="1" smtClean="0">
                <a:latin typeface="Courier New" panose="02070309020205020404" pitchFamily="49" charset="0"/>
              </a:rPr>
              <a:t> t (person(x) ^ time(t)) =&gt; can-fool(x,t)</a:t>
            </a:r>
            <a:r>
              <a:rPr lang="en-US" altLang="id-ID" sz="2000" smtClean="0"/>
              <a:t> </a:t>
            </a:r>
          </a:p>
          <a:p>
            <a:pPr>
              <a:lnSpc>
                <a:spcPct val="90000"/>
              </a:lnSpc>
            </a:pPr>
            <a:endParaRPr lang="en-US" altLang="id-ID" sz="20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2705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You can fool all of the people some of the time.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x </a:t>
            </a:r>
            <a:r>
              <a:rPr lang="en-US" altLang="id-ID" sz="2400" b="1" smtClean="0">
                <a:sym typeface="Symbol" panose="05050102010706020507" pitchFamily="18" charset="2"/>
              </a:rPr>
              <a:t></a:t>
            </a:r>
            <a:r>
              <a:rPr lang="en-US" altLang="id-ID" sz="2400" b="1" smtClean="0">
                <a:latin typeface="Courier New" panose="02070309020205020404" pitchFamily="49" charset="0"/>
              </a:rPr>
              <a:t> t (person(x) ^ time(t) =&gt;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</a:rPr>
              <a:t>	can-fool(x,t)</a:t>
            </a:r>
            <a:r>
              <a:rPr lang="en-US" altLang="id-ID" sz="2400" smtClean="0"/>
              <a:t> </a:t>
            </a:r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All purple mushrooms are poisonous.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x (mushroom(x) ^ purple(x)) =&gt; poisonous(x)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FOL…</a:t>
            </a:r>
          </a:p>
        </p:txBody>
      </p:sp>
      <p:sp>
        <p:nvSpPr>
          <p:cNvPr id="31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8629650" cy="387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No purple mushroom is poisonous.</a:t>
            </a:r>
            <a:br>
              <a:rPr lang="en-US" altLang="id-ID" sz="2400" smtClean="0"/>
            </a:b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altLang="id-ID" sz="2400" b="1" smtClean="0">
                <a:latin typeface="Courier New" panose="02070309020205020404" pitchFamily="49" charset="0"/>
              </a:rPr>
              <a:t>(</a:t>
            </a:r>
            <a:r>
              <a:rPr lang="en-US" altLang="id-ID" sz="1600" b="1" smtClean="0">
                <a:sym typeface="Symbol" panose="05050102010706020507" pitchFamily="18" charset="2"/>
              </a:rPr>
              <a:t></a:t>
            </a:r>
            <a:r>
              <a:rPr lang="en-US" altLang="id-ID" sz="2400" b="1" smtClean="0">
                <a:latin typeface="Courier New" panose="02070309020205020404" pitchFamily="49" charset="0"/>
              </a:rPr>
              <a:t> x) purple(x) ^ mushroom(x) ^ poisonous(x)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</a:rPr>
              <a:t/>
            </a:r>
            <a:br>
              <a:rPr lang="en-US" altLang="id-ID" sz="2400" b="1" smtClean="0">
                <a:latin typeface="Courier New" panose="02070309020205020404" pitchFamily="49" charset="0"/>
              </a:rPr>
            </a:br>
            <a:r>
              <a:rPr lang="en-US" altLang="id-ID" sz="2400" smtClean="0"/>
              <a:t>or, equivalently,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</a:rPr>
              <a:t>(</a:t>
            </a:r>
            <a:r>
              <a:rPr lang="en-US" altLang="id-ID" sz="16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x) (mushroom(x) ^ purple(x)) =&gt; </a:t>
            </a:r>
            <a:r>
              <a:rPr lang="en-US" altLang="id-ID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altLang="id-ID" sz="2400" b="1" smtClean="0">
                <a:latin typeface="Courier New" panose="02070309020205020404" pitchFamily="49" charset="0"/>
              </a:rPr>
              <a:t>poisonous(x) </a:t>
            </a:r>
          </a:p>
          <a:p>
            <a:pPr>
              <a:lnSpc>
                <a:spcPct val="90000"/>
              </a:lnSpc>
            </a:pPr>
            <a:endParaRPr lang="en-US" altLang="id-ID" sz="24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FOL…</a:t>
            </a:r>
          </a:p>
        </p:txBody>
      </p:sp>
      <p:sp>
        <p:nvSpPr>
          <p:cNvPr id="312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667750" cy="4335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There are exactly two purple mushrooms.</a:t>
            </a:r>
            <a:br>
              <a:rPr lang="en-US" altLang="id-ID" sz="2400" smtClean="0"/>
            </a:b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</a:rPr>
              <a:t>(</a:t>
            </a:r>
            <a:r>
              <a:rPr lang="en-US" altLang="id-ID" sz="1600" b="1" smtClean="0">
                <a:sym typeface="Symbol" panose="05050102010706020507" pitchFamily="18" charset="2"/>
              </a:rPr>
              <a:t></a:t>
            </a:r>
            <a:r>
              <a:rPr lang="en-US" altLang="id-ID" sz="2400" b="1" smtClean="0">
                <a:latin typeface="Courier New" panose="02070309020205020404" pitchFamily="49" charset="0"/>
              </a:rPr>
              <a:t> x)(</a:t>
            </a:r>
            <a:r>
              <a:rPr lang="en-US" altLang="id-ID" sz="1600" b="1" smtClean="0">
                <a:sym typeface="Symbol" panose="05050102010706020507" pitchFamily="18" charset="2"/>
              </a:rPr>
              <a:t></a:t>
            </a:r>
            <a:r>
              <a:rPr lang="en-US" altLang="id-ID" sz="2400" b="1" smtClean="0">
                <a:latin typeface="Courier New" panose="02070309020205020404" pitchFamily="49" charset="0"/>
              </a:rPr>
              <a:t> y) mushroom(x) ^ purple(x) ^ mushroom(y) ^ purple(y) ^ </a:t>
            </a:r>
            <a:r>
              <a:rPr lang="en-US" altLang="id-ID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altLang="id-ID" sz="2400" b="1" smtClean="0">
                <a:latin typeface="Courier New" panose="02070309020205020404" pitchFamily="49" charset="0"/>
              </a:rPr>
              <a:t>(x=y) ^ (</a:t>
            </a:r>
            <a:r>
              <a:rPr lang="en-US" altLang="id-ID" sz="16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z) (mushroom(z) ^ purple(z)) =&gt; ((x=z) v (y=z))</a:t>
            </a:r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Deb is not tall.</a:t>
            </a:r>
            <a:br>
              <a:rPr lang="en-US" altLang="id-ID" sz="2400" smtClean="0"/>
            </a:b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altLang="id-ID" sz="2400" b="1" smtClean="0">
                <a:latin typeface="Courier New" panose="02070309020205020404" pitchFamily="49" charset="0"/>
              </a:rPr>
              <a:t>tall(Deb)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FOL…</a:t>
            </a:r>
          </a:p>
        </p:txBody>
      </p:sp>
      <p:sp>
        <p:nvSpPr>
          <p:cNvPr id="313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466138" cy="465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X is above Y if X is on directly on top of Y or else there is a pile of one or more other objects directly on top of one another starting with X and ending with Y.</a:t>
            </a:r>
            <a:br>
              <a:rPr lang="en-US" altLang="id-ID" sz="2400" smtClean="0"/>
            </a:br>
            <a:endParaRPr lang="en-US" altLang="id-ID" sz="2400" smtClean="0"/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smtClean="0">
                <a:latin typeface="Courier New" panose="02070309020205020404" pitchFamily="49" charset="0"/>
              </a:rPr>
              <a:t>(</a:t>
            </a:r>
            <a:r>
              <a:rPr lang="en-US" altLang="id-ID" sz="16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x)(</a:t>
            </a:r>
            <a:r>
              <a:rPr lang="en-US" altLang="id-ID" sz="1600" b="1" smtClean="0">
                <a:sym typeface="Symbol" panose="05050102010706020507" pitchFamily="18" charset="2"/>
              </a:rPr>
              <a:t></a:t>
            </a:r>
            <a:r>
              <a:rPr lang="en-US" altLang="id-ID" sz="2400" b="1" smtClean="0">
                <a:latin typeface="Courier New" panose="02070309020205020404" pitchFamily="49" charset="0"/>
              </a:rPr>
              <a:t> y) above(x,y) &lt;=&gt; (on(x,y) v (</a:t>
            </a:r>
            <a:r>
              <a:rPr lang="en-US" altLang="id-ID" sz="1600" b="1" smtClean="0">
                <a:sym typeface="Symbol" panose="05050102010706020507" pitchFamily="18" charset="2"/>
              </a:rPr>
              <a:t></a:t>
            </a:r>
            <a:r>
              <a:rPr lang="en-US" altLang="id-ID" sz="2400" b="1" smtClean="0">
                <a:latin typeface="Courier New" panose="02070309020205020404" pitchFamily="49" charset="0"/>
              </a:rPr>
              <a:t> z) (on(x,z) ^ above(z,y)))</a:t>
            </a:r>
            <a:r>
              <a:rPr lang="en-US" altLang="id-ID" sz="2400" smtClean="0"/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Equality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2051050"/>
          <a:ext cx="81534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1868690" imgH="4002824" progId="Photoshop.Image.5">
                  <p:embed/>
                </p:oleObj>
              </mc:Choice>
              <mc:Fallback>
                <p:oleObj name="Image" r:id="rId3" imgW="11868690" imgH="4002824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1050"/>
                        <a:ext cx="81534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3429000" y="63246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Higher-order logic?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z="2000" smtClean="0"/>
              <a:t>First-order logic allows us to quantify over objects (= the first-order entities that exist in the world).</a:t>
            </a:r>
          </a:p>
          <a:p>
            <a:endParaRPr lang="en-US" altLang="id-ID" sz="2000" smtClean="0"/>
          </a:p>
          <a:p>
            <a:r>
              <a:rPr lang="en-US" altLang="id-ID" sz="2000" smtClean="0"/>
              <a:t>Higher-order logic also allows quantification over relations and functions.</a:t>
            </a:r>
          </a:p>
          <a:p>
            <a:pPr>
              <a:buFontTx/>
              <a:buNone/>
            </a:pPr>
            <a:r>
              <a:rPr lang="en-US" altLang="id-ID" sz="2000" smtClean="0"/>
              <a:t>	e.g., “two objects are equal iff all properties applied to them are equivalent”:</a:t>
            </a:r>
          </a:p>
          <a:p>
            <a:pPr>
              <a:buFontTx/>
              <a:buNone/>
            </a:pPr>
            <a:endParaRPr lang="en-US" altLang="id-ID" sz="2000" b="1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id-ID" sz="2000" smtClean="0">
                <a:sym typeface="Symbol" panose="05050102010706020507" pitchFamily="18" charset="2"/>
              </a:rPr>
              <a:t>	</a:t>
            </a:r>
            <a:r>
              <a:rPr lang="en-US" altLang="id-ID" sz="2000" smtClean="0"/>
              <a:t> x,y   (x=y) </a:t>
            </a:r>
            <a:r>
              <a:rPr lang="en-US" altLang="id-ID" sz="2000" smtClean="0">
                <a:sym typeface="Symbol" panose="05050102010706020507" pitchFamily="18" charset="2"/>
              </a:rPr>
              <a:t> ( p, p(x)  p(y))</a:t>
            </a:r>
            <a:endParaRPr lang="en-US" altLang="id-ID" sz="2000" smtClean="0"/>
          </a:p>
          <a:p>
            <a:endParaRPr lang="en-US" altLang="id-ID" sz="2000" smtClean="0"/>
          </a:p>
          <a:p>
            <a:r>
              <a:rPr lang="en-US" altLang="id-ID" sz="2000" smtClean="0"/>
              <a:t>Higher-order logics are more expressive than first-order; however, so far we have little understanding on how to effectively reason with sentences in higher-order logic.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symbols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77200" cy="4762500"/>
          </a:xfrm>
        </p:spPr>
        <p:txBody>
          <a:bodyPr/>
          <a:lstStyle/>
          <a:p>
            <a:r>
              <a:rPr lang="en-US" altLang="id-ID" sz="2400" smtClean="0"/>
              <a:t>Expressions only evaluate to either “true” or “false.”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P		“P is true”</a:t>
            </a:r>
          </a:p>
          <a:p>
            <a:r>
              <a:rPr lang="en-US" altLang="id-ID" sz="2400" smtClean="0"/>
              <a:t>¬P		“P is false”				</a:t>
            </a:r>
            <a:r>
              <a:rPr lang="en-US" altLang="id-ID" sz="2400" smtClean="0">
                <a:solidFill>
                  <a:srgbClr val="CC3300"/>
                </a:solidFill>
              </a:rPr>
              <a:t>negation</a:t>
            </a:r>
          </a:p>
          <a:p>
            <a:r>
              <a:rPr lang="en-US" altLang="id-ID" sz="2400" smtClean="0"/>
              <a:t>P V Q	“either P is true or Q is true or both”	</a:t>
            </a:r>
            <a:r>
              <a:rPr lang="en-US" altLang="id-ID" sz="2400" smtClean="0">
                <a:solidFill>
                  <a:srgbClr val="CC3300"/>
                </a:solidFill>
              </a:rPr>
              <a:t>disjunction</a:t>
            </a:r>
          </a:p>
          <a:p>
            <a:r>
              <a:rPr lang="en-US" altLang="id-ID" sz="2400" smtClean="0"/>
              <a:t>P ^ Q	“both P and Q are true”			</a:t>
            </a:r>
            <a:r>
              <a:rPr lang="en-US" altLang="id-ID" sz="2400" smtClean="0">
                <a:solidFill>
                  <a:srgbClr val="CC3300"/>
                </a:solidFill>
              </a:rPr>
              <a:t>conjunction</a:t>
            </a:r>
          </a:p>
          <a:p>
            <a:r>
              <a:rPr lang="en-US" altLang="id-ID" sz="2400" smtClean="0"/>
              <a:t>P =&gt; Q	“if P is true, the Q is true”		</a:t>
            </a:r>
            <a:r>
              <a:rPr lang="en-US" altLang="id-ID" sz="2400" smtClean="0">
                <a:solidFill>
                  <a:srgbClr val="CC3300"/>
                </a:solidFill>
              </a:rPr>
              <a:t>implication</a:t>
            </a:r>
          </a:p>
          <a:p>
            <a:r>
              <a:rPr lang="en-US" altLang="id-ID" sz="2400" smtClean="0"/>
              <a:t>P </a:t>
            </a:r>
            <a:r>
              <a:rPr lang="en-US" altLang="id-ID" sz="2400" smtClean="0">
                <a:sym typeface="Wingdings" panose="05000000000000000000" pitchFamily="2" charset="2"/>
              </a:rPr>
              <a:t> Q	“P and Q are either both true or both false” </a:t>
            </a:r>
            <a:r>
              <a:rPr lang="en-US" altLang="id-ID" sz="2400" smtClean="0">
                <a:solidFill>
                  <a:srgbClr val="CC3300"/>
                </a:solidFill>
                <a:sym typeface="Wingdings" panose="05000000000000000000" pitchFamily="2" charset="2"/>
              </a:rPr>
              <a:t>biimplication</a:t>
            </a:r>
            <a:endParaRPr lang="en-US" altLang="id-ID" sz="2400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8077200" cy="1143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Knowledge-based Systems: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Rule-based Knowledge Systems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(Expert Systems)</a:t>
            </a: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1828800" y="4648200"/>
            <a:ext cx="5791200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7 – Patrick H. Winston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Rule-based systems: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1219200" y="1752600"/>
            <a:ext cx="7924800" cy="373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Overview:</a:t>
            </a: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685800" y="20574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Deductive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versus </a:t>
            </a:r>
            <a:r>
              <a:rPr lang="en-US" sz="24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Reactive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rule-systems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“Zookeeper”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a deductive rule-system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“Bagger”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a reactive rule-system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Procedures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for inference in Rule-systems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Explanation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facilities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 autoUpdateAnimBg="0"/>
      <p:bldP spid="409606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7305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Deductive Rule-Systems: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1020763" y="1263650"/>
            <a:ext cx="4400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Consist of rules of the form: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36725" y="1905000"/>
            <a:ext cx="6111875" cy="1454150"/>
            <a:chOff x="1094" y="1340"/>
            <a:chExt cx="3850" cy="916"/>
          </a:xfrm>
          <a:solidFill>
            <a:schemeClr val="bg1"/>
          </a:solidFill>
        </p:grpSpPr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1094" y="1340"/>
              <a:ext cx="3850" cy="9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If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Condition_1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Condition_2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…</a:t>
              </a: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Condition_n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3014" y="1354"/>
              <a:ext cx="1648" cy="9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Then</a:t>
              </a: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Conclusion_1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</a:t>
              </a: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Conclusion_2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…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Conclusion_m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990600" y="3763963"/>
            <a:ext cx="26876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Winston’s notation: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990600" y="4267200"/>
            <a:ext cx="7315200" cy="1981200"/>
            <a:chOff x="384" y="2688"/>
            <a:chExt cx="4608" cy="1248"/>
          </a:xfrm>
        </p:grpSpPr>
        <p:sp>
          <p:nvSpPr>
            <p:cNvPr id="44042" name="Rectangle 19"/>
            <p:cNvSpPr>
              <a:spLocks noChangeArrowheads="1"/>
            </p:cNvSpPr>
            <p:nvPr/>
          </p:nvSpPr>
          <p:spPr bwMode="auto">
            <a:xfrm>
              <a:off x="384" y="2688"/>
              <a:ext cx="4608" cy="124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44043" name="Group 18"/>
            <p:cNvGrpSpPr>
              <a:grpSpLocks/>
            </p:cNvGrpSpPr>
            <p:nvPr/>
          </p:nvGrpSpPr>
          <p:grpSpPr bwMode="auto">
            <a:xfrm>
              <a:off x="563" y="2832"/>
              <a:ext cx="4237" cy="960"/>
              <a:chOff x="480" y="2832"/>
              <a:chExt cx="4237" cy="960"/>
            </a:xfrm>
          </p:grpSpPr>
          <p:sp>
            <p:nvSpPr>
              <p:cNvPr id="44044" name="AutoShape 8"/>
              <p:cNvSpPr>
                <a:spLocks noChangeArrowheads="1"/>
              </p:cNvSpPr>
              <p:nvPr/>
            </p:nvSpPr>
            <p:spPr bwMode="auto">
              <a:xfrm>
                <a:off x="2112" y="2832"/>
                <a:ext cx="672" cy="960"/>
              </a:xfrm>
              <a:prstGeom prst="flowChartDelay">
                <a:avLst/>
              </a:prstGeom>
              <a:solidFill>
                <a:srgbClr val="CC0000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4045" name="Line 9"/>
              <p:cNvSpPr>
                <a:spLocks noChangeShapeType="1"/>
              </p:cNvSpPr>
              <p:nvPr/>
            </p:nvSpPr>
            <p:spPr bwMode="auto">
              <a:xfrm>
                <a:off x="1104" y="3024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046" name="Line 10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047" name="Line 11"/>
              <p:cNvSpPr>
                <a:spLocks noChangeShapeType="1"/>
              </p:cNvSpPr>
              <p:nvPr/>
            </p:nvSpPr>
            <p:spPr bwMode="auto">
              <a:xfrm>
                <a:off x="1104" y="340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048" name="Line 12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10637" name="Text Box 13"/>
              <p:cNvSpPr txBox="1">
                <a:spLocks noChangeArrowheads="1"/>
              </p:cNvSpPr>
              <p:nvPr/>
            </p:nvSpPr>
            <p:spPr bwMode="auto">
              <a:xfrm>
                <a:off x="480" y="3072"/>
                <a:ext cx="560" cy="4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Know</a:t>
                </a:r>
              </a:p>
              <a:p>
                <a:pPr>
                  <a:defRPr/>
                </a:pPr>
                <a:r>
                  <a:rPr lang="en-US" sz="22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facts</a:t>
                </a:r>
                <a:endPara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4050" name="Line 14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051" name="Line 15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052" name="Line 16"/>
              <p:cNvSpPr>
                <a:spLocks noChangeShapeType="1"/>
              </p:cNvSpPr>
              <p:nvPr/>
            </p:nvSpPr>
            <p:spPr bwMode="auto">
              <a:xfrm>
                <a:off x="2880" y="355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10641" name="Text Box 17"/>
              <p:cNvSpPr txBox="1">
                <a:spLocks noChangeArrowheads="1"/>
              </p:cNvSpPr>
              <p:nvPr/>
            </p:nvSpPr>
            <p:spPr bwMode="auto">
              <a:xfrm>
                <a:off x="3888" y="3072"/>
                <a:ext cx="829" cy="4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Deduced</a:t>
                </a:r>
              </a:p>
              <a:p>
                <a:pPr>
                  <a:defRPr/>
                </a:pPr>
                <a:r>
                  <a:rPr lang="en-US" sz="22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facts</a:t>
                </a:r>
                <a:endPara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810000" y="5791200"/>
            <a:ext cx="2319338" cy="990600"/>
            <a:chOff x="2160" y="3648"/>
            <a:chExt cx="1461" cy="624"/>
          </a:xfrm>
        </p:grpSpPr>
        <p:sp>
          <p:nvSpPr>
            <p:cNvPr id="44040" name="AutoShape 20"/>
            <p:cNvSpPr>
              <a:spLocks noChangeArrowheads="1"/>
            </p:cNvSpPr>
            <p:nvPr/>
          </p:nvSpPr>
          <p:spPr bwMode="auto">
            <a:xfrm>
              <a:off x="2160" y="3648"/>
              <a:ext cx="462" cy="624"/>
            </a:xfrm>
            <a:prstGeom prst="curvedRightArrow">
              <a:avLst>
                <a:gd name="adj1" fmla="val 27013"/>
                <a:gd name="adj2" fmla="val 54026"/>
                <a:gd name="adj3" fmla="val 33333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FF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688" y="3980"/>
              <a:ext cx="933" cy="275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 gate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utoUpdateAnimBg="0"/>
      <p:bldP spid="4106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76200"/>
            <a:ext cx="7924800" cy="8382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Basics for Deduction Systems: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33438" y="1096962"/>
            <a:ext cx="8005762" cy="808037"/>
            <a:chOff x="336" y="768"/>
            <a:chExt cx="5088" cy="672"/>
          </a:xfrm>
          <a:solidFill>
            <a:schemeClr val="bg1"/>
          </a:solidFill>
        </p:grpSpPr>
        <p:sp>
          <p:nvSpPr>
            <p:cNvPr id="411663" name="Rectangle 15"/>
            <p:cNvSpPr>
              <a:spLocks noChangeArrowheads="1"/>
            </p:cNvSpPr>
            <p:nvPr/>
          </p:nvSpPr>
          <p:spPr bwMode="auto">
            <a:xfrm>
              <a:off x="336" y="768"/>
              <a:ext cx="5088" cy="6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11664" name="Text Box 16"/>
            <p:cNvSpPr txBox="1">
              <a:spLocks noChangeArrowheads="1"/>
            </p:cNvSpPr>
            <p:nvPr/>
          </p:nvSpPr>
          <p:spPr bwMode="auto">
            <a:xfrm>
              <a:off x="470" y="1023"/>
              <a:ext cx="968" cy="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assertions</a:t>
              </a:r>
            </a:p>
          </p:txBody>
        </p:sp>
        <p:sp>
          <p:nvSpPr>
            <p:cNvPr id="411665" name="Text Box 17"/>
            <p:cNvSpPr txBox="1">
              <a:spLocks noChangeArrowheads="1"/>
            </p:cNvSpPr>
            <p:nvPr/>
          </p:nvSpPr>
          <p:spPr bwMode="auto">
            <a:xfrm>
              <a:off x="3686" y="1023"/>
              <a:ext cx="560" cy="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facts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362200" y="868363"/>
            <a:ext cx="6235700" cy="1112837"/>
            <a:chOff x="1584" y="768"/>
            <a:chExt cx="3928" cy="701"/>
          </a:xfrm>
        </p:grpSpPr>
        <p:sp>
          <p:nvSpPr>
            <p:cNvPr id="45096" name="Line 19"/>
            <p:cNvSpPr>
              <a:spLocks noChangeShapeType="1"/>
            </p:cNvSpPr>
            <p:nvPr/>
          </p:nvSpPr>
          <p:spPr bwMode="auto">
            <a:xfrm flipV="1">
              <a:off x="1584" y="91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97" name="Line 20"/>
            <p:cNvSpPr>
              <a:spLocks noChangeShapeType="1"/>
            </p:cNvSpPr>
            <p:nvPr/>
          </p:nvSpPr>
          <p:spPr bwMode="auto">
            <a:xfrm>
              <a:off x="1584" y="1152"/>
              <a:ext cx="67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1669" name="Text Box 21"/>
            <p:cNvSpPr txBox="1">
              <a:spLocks noChangeArrowheads="1"/>
            </p:cNvSpPr>
            <p:nvPr/>
          </p:nvSpPr>
          <p:spPr bwMode="auto">
            <a:xfrm>
              <a:off x="2208" y="768"/>
              <a:ext cx="4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true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1670" name="Text Box 22"/>
            <p:cNvSpPr txBox="1">
              <a:spLocks noChangeArrowheads="1"/>
            </p:cNvSpPr>
            <p:nvPr/>
          </p:nvSpPr>
          <p:spPr bwMode="auto">
            <a:xfrm>
              <a:off x="2208" y="1200"/>
              <a:ext cx="5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false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5100" name="Line 23"/>
            <p:cNvSpPr>
              <a:spLocks noChangeShapeType="1"/>
            </p:cNvSpPr>
            <p:nvPr/>
          </p:nvSpPr>
          <p:spPr bwMode="auto">
            <a:xfrm flipV="1">
              <a:off x="4416" y="91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1672" name="Text Box 24"/>
            <p:cNvSpPr txBox="1">
              <a:spLocks noChangeArrowheads="1"/>
            </p:cNvSpPr>
            <p:nvPr/>
          </p:nvSpPr>
          <p:spPr bwMode="auto">
            <a:xfrm>
              <a:off x="5040" y="768"/>
              <a:ext cx="4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true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044282" y="2133600"/>
            <a:ext cx="8005763" cy="4724400"/>
            <a:chOff x="336" y="1248"/>
            <a:chExt cx="5043" cy="2976"/>
          </a:xfrm>
          <a:solidFill>
            <a:schemeClr val="bg1"/>
          </a:solidFill>
        </p:grpSpPr>
        <p:sp>
          <p:nvSpPr>
            <p:cNvPr id="411673" name="Rectangle 25"/>
            <p:cNvSpPr>
              <a:spLocks noChangeArrowheads="1"/>
            </p:cNvSpPr>
            <p:nvPr/>
          </p:nvSpPr>
          <p:spPr bwMode="auto">
            <a:xfrm>
              <a:off x="336" y="1248"/>
              <a:ext cx="5043" cy="29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11674" name="Text Box 26"/>
            <p:cNvSpPr txBox="1">
              <a:spLocks noChangeArrowheads="1"/>
            </p:cNvSpPr>
            <p:nvPr/>
          </p:nvSpPr>
          <p:spPr bwMode="auto">
            <a:xfrm>
              <a:off x="384" y="1296"/>
              <a:ext cx="4176" cy="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The working memory =</a:t>
              </a:r>
              <a:endPara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681" name="Text Box 33"/>
          <p:cNvSpPr txBox="1">
            <a:spLocks noChangeArrowheads="1"/>
          </p:cNvSpPr>
          <p:nvPr/>
        </p:nvSpPr>
        <p:spPr bwMode="auto">
          <a:xfrm>
            <a:off x="4471988" y="2209800"/>
            <a:ext cx="34528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 collection of assertions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71600" y="2514600"/>
            <a:ext cx="5492750" cy="533400"/>
            <a:chOff x="864" y="2064"/>
            <a:chExt cx="3460" cy="336"/>
          </a:xfrm>
        </p:grpSpPr>
        <p:sp>
          <p:nvSpPr>
            <p:cNvPr id="45094" name="AutoShape 35"/>
            <p:cNvSpPr>
              <a:spLocks noChangeArrowheads="1"/>
            </p:cNvSpPr>
            <p:nvPr/>
          </p:nvSpPr>
          <p:spPr bwMode="auto">
            <a:xfrm flipV="1">
              <a:off x="864" y="2064"/>
              <a:ext cx="43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925 h 21600"/>
                <a:gd name="T14" fmla="*/ 18250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1684" name="Text Box 36"/>
            <p:cNvSpPr txBox="1">
              <a:spLocks noChangeArrowheads="1"/>
            </p:cNvSpPr>
            <p:nvPr/>
          </p:nvSpPr>
          <p:spPr bwMode="auto">
            <a:xfrm>
              <a:off x="1392" y="2131"/>
              <a:ext cx="29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Can be either facts or hypothesis: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701" name="Text Box 53"/>
          <p:cNvSpPr txBox="1">
            <a:spLocks noChangeArrowheads="1"/>
          </p:cNvSpPr>
          <p:nvPr/>
        </p:nvSpPr>
        <p:spPr bwMode="auto">
          <a:xfrm>
            <a:off x="909638" y="3108325"/>
            <a:ext cx="795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 FORWARD chaining, we usually start from facts and add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assertions that are new facts:</a:t>
            </a: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752600" y="3810000"/>
            <a:ext cx="5029200" cy="914400"/>
            <a:chOff x="1104" y="2400"/>
            <a:chExt cx="3168" cy="576"/>
          </a:xfrm>
        </p:grpSpPr>
        <p:grpSp>
          <p:nvGrpSpPr>
            <p:cNvPr id="45080" name="Group 55"/>
            <p:cNvGrpSpPr>
              <a:grpSpLocks/>
            </p:cNvGrpSpPr>
            <p:nvPr/>
          </p:nvGrpSpPr>
          <p:grpSpPr bwMode="auto">
            <a:xfrm>
              <a:off x="1104" y="2448"/>
              <a:ext cx="3168" cy="528"/>
              <a:chOff x="624" y="2736"/>
              <a:chExt cx="3168" cy="528"/>
            </a:xfrm>
          </p:grpSpPr>
          <p:sp>
            <p:nvSpPr>
              <p:cNvPr id="45082" name="Rectangle 40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3168" cy="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45083" name="Group 54"/>
              <p:cNvGrpSpPr>
                <a:grpSpLocks/>
              </p:cNvGrpSpPr>
              <p:nvPr/>
            </p:nvGrpSpPr>
            <p:grpSpPr bwMode="auto">
              <a:xfrm>
                <a:off x="672" y="2760"/>
                <a:ext cx="2989" cy="480"/>
                <a:chOff x="672" y="2760"/>
                <a:chExt cx="2989" cy="480"/>
              </a:xfrm>
            </p:grpSpPr>
            <p:sp>
              <p:nvSpPr>
                <p:cNvPr id="45084" name="AutoShape 42"/>
                <p:cNvSpPr>
                  <a:spLocks noChangeArrowheads="1"/>
                </p:cNvSpPr>
                <p:nvPr/>
              </p:nvSpPr>
              <p:spPr bwMode="auto">
                <a:xfrm>
                  <a:off x="1869" y="2760"/>
                  <a:ext cx="462" cy="480"/>
                </a:xfrm>
                <a:prstGeom prst="flowChartDelay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5085" name="Line 43"/>
                <p:cNvSpPr>
                  <a:spLocks noChangeShapeType="1"/>
                </p:cNvSpPr>
                <p:nvPr/>
              </p:nvSpPr>
              <p:spPr bwMode="auto">
                <a:xfrm>
                  <a:off x="1176" y="2856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086" name="Line 44"/>
                <p:cNvSpPr>
                  <a:spLocks noChangeShapeType="1"/>
                </p:cNvSpPr>
                <p:nvPr/>
              </p:nvSpPr>
              <p:spPr bwMode="auto">
                <a:xfrm>
                  <a:off x="1176" y="2952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087" name="Line 45"/>
                <p:cNvSpPr>
                  <a:spLocks noChangeShapeType="1"/>
                </p:cNvSpPr>
                <p:nvPr/>
              </p:nvSpPr>
              <p:spPr bwMode="auto">
                <a:xfrm>
                  <a:off x="1176" y="3048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088" name="Line 46"/>
                <p:cNvSpPr>
                  <a:spLocks noChangeShapeType="1"/>
                </p:cNvSpPr>
                <p:nvPr/>
              </p:nvSpPr>
              <p:spPr bwMode="auto">
                <a:xfrm>
                  <a:off x="1176" y="3144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116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72" y="2799"/>
                  <a:ext cx="441" cy="3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</a:rPr>
                    <a:t>Know</a:t>
                  </a:r>
                </a:p>
                <a:p>
                  <a:pPr>
                    <a:defRPr/>
                  </a:pPr>
                  <a:r>
                    <a:rPr lang="en-US" sz="16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</a:rPr>
                    <a:t>facts</a:t>
                  </a:r>
                  <a:endParaRPr lang="en-US" sz="2200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5090" name="Line 48"/>
                <p:cNvSpPr>
                  <a:spLocks noChangeShapeType="1"/>
                </p:cNvSpPr>
                <p:nvPr/>
              </p:nvSpPr>
              <p:spPr bwMode="auto">
                <a:xfrm>
                  <a:off x="2397" y="2880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091" name="Line 49"/>
                <p:cNvSpPr>
                  <a:spLocks noChangeShapeType="1"/>
                </p:cNvSpPr>
                <p:nvPr/>
              </p:nvSpPr>
              <p:spPr bwMode="auto">
                <a:xfrm>
                  <a:off x="2397" y="3000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5092" name="Line 50"/>
                <p:cNvSpPr>
                  <a:spLocks noChangeShapeType="1"/>
                </p:cNvSpPr>
                <p:nvPr/>
              </p:nvSpPr>
              <p:spPr bwMode="auto">
                <a:xfrm>
                  <a:off x="2397" y="3120"/>
                  <a:ext cx="6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41169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024" y="2821"/>
                  <a:ext cx="637" cy="3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</a:rPr>
                    <a:t>Deduced</a:t>
                  </a:r>
                </a:p>
                <a:p>
                  <a:pPr>
                    <a:defRPr/>
                  </a:pPr>
                  <a:r>
                    <a:rPr lang="en-US" sz="16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</a:rPr>
                    <a:t>facts</a:t>
                  </a:r>
                  <a:endParaRPr lang="en-US" sz="1600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  <p:sp>
          <p:nvSpPr>
            <p:cNvPr id="45081" name="Line 56"/>
            <p:cNvSpPr>
              <a:spLocks noChangeShapeType="1"/>
            </p:cNvSpPr>
            <p:nvPr/>
          </p:nvSpPr>
          <p:spPr bwMode="auto">
            <a:xfrm>
              <a:off x="1200" y="2400"/>
              <a:ext cx="268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909638" y="4937125"/>
            <a:ext cx="795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 BACKWARD chaining, we usually start from hypothesis and add assertions that are new hypothesis.</a:t>
            </a:r>
            <a:endParaRPr lang="en-US" sz="20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1600200" y="5638800"/>
            <a:ext cx="5715000" cy="914400"/>
            <a:chOff x="816" y="3552"/>
            <a:chExt cx="3600" cy="576"/>
          </a:xfrm>
        </p:grpSpPr>
        <p:sp>
          <p:nvSpPr>
            <p:cNvPr id="45068" name="Rectangle 61"/>
            <p:cNvSpPr>
              <a:spLocks noChangeArrowheads="1"/>
            </p:cNvSpPr>
            <p:nvPr/>
          </p:nvSpPr>
          <p:spPr bwMode="auto">
            <a:xfrm>
              <a:off x="816" y="3600"/>
              <a:ext cx="3600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5069" name="AutoShape 63"/>
            <p:cNvSpPr>
              <a:spLocks noChangeArrowheads="1"/>
            </p:cNvSpPr>
            <p:nvPr/>
          </p:nvSpPr>
          <p:spPr bwMode="auto">
            <a:xfrm>
              <a:off x="2349" y="3624"/>
              <a:ext cx="462" cy="480"/>
            </a:xfrm>
            <a:prstGeom prst="flowChartDelay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5070" name="Line 64"/>
            <p:cNvSpPr>
              <a:spLocks noChangeShapeType="1"/>
            </p:cNvSpPr>
            <p:nvPr/>
          </p:nvSpPr>
          <p:spPr bwMode="auto">
            <a:xfrm>
              <a:off x="1656" y="3720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71" name="Line 65"/>
            <p:cNvSpPr>
              <a:spLocks noChangeShapeType="1"/>
            </p:cNvSpPr>
            <p:nvPr/>
          </p:nvSpPr>
          <p:spPr bwMode="auto">
            <a:xfrm>
              <a:off x="1656" y="3816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72" name="Line 66"/>
            <p:cNvSpPr>
              <a:spLocks noChangeShapeType="1"/>
            </p:cNvSpPr>
            <p:nvPr/>
          </p:nvSpPr>
          <p:spPr bwMode="auto">
            <a:xfrm>
              <a:off x="1656" y="3912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73" name="Line 67"/>
            <p:cNvSpPr>
              <a:spLocks noChangeShapeType="1"/>
            </p:cNvSpPr>
            <p:nvPr/>
          </p:nvSpPr>
          <p:spPr bwMode="auto">
            <a:xfrm>
              <a:off x="1656" y="4008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1716" name="Text Box 68"/>
            <p:cNvSpPr txBox="1">
              <a:spLocks noChangeArrowheads="1"/>
            </p:cNvSpPr>
            <p:nvPr/>
          </p:nvSpPr>
          <p:spPr bwMode="auto">
            <a:xfrm>
              <a:off x="870" y="3696"/>
              <a:ext cx="762" cy="3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New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hypothesis</a:t>
              </a:r>
              <a:endPara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5075" name="Line 69"/>
            <p:cNvSpPr>
              <a:spLocks noChangeShapeType="1"/>
            </p:cNvSpPr>
            <p:nvPr/>
          </p:nvSpPr>
          <p:spPr bwMode="auto">
            <a:xfrm>
              <a:off x="2877" y="3744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76" name="Line 70"/>
            <p:cNvSpPr>
              <a:spLocks noChangeShapeType="1"/>
            </p:cNvSpPr>
            <p:nvPr/>
          </p:nvSpPr>
          <p:spPr bwMode="auto">
            <a:xfrm>
              <a:off x="2877" y="3864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077" name="Line 71"/>
            <p:cNvSpPr>
              <a:spLocks noChangeShapeType="1"/>
            </p:cNvSpPr>
            <p:nvPr/>
          </p:nvSpPr>
          <p:spPr bwMode="auto">
            <a:xfrm>
              <a:off x="2877" y="3984"/>
              <a:ext cx="6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1720" name="Text Box 72"/>
            <p:cNvSpPr txBox="1">
              <a:spLocks noChangeArrowheads="1"/>
            </p:cNvSpPr>
            <p:nvPr/>
          </p:nvSpPr>
          <p:spPr bwMode="auto">
            <a:xfrm>
              <a:off x="3552" y="3766"/>
              <a:ext cx="786" cy="2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Hypothesis</a:t>
              </a:r>
              <a:endParaRPr lang="en-US" sz="16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5079" name="Line 73"/>
            <p:cNvSpPr>
              <a:spLocks noChangeShapeType="1"/>
            </p:cNvSpPr>
            <p:nvPr/>
          </p:nvSpPr>
          <p:spPr bwMode="auto">
            <a:xfrm flipH="1">
              <a:off x="1200" y="3552"/>
              <a:ext cx="268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81" grpId="0" autoUpdateAnimBg="0"/>
      <p:bldP spid="411701" grpId="0" autoUpdateAnimBg="0"/>
      <p:bldP spid="4117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ZOOKEEPER: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1295400" y="990600"/>
            <a:ext cx="4852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Winston’s  simplification of MYCIN.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979488" y="1417638"/>
            <a:ext cx="72151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Robby robot attempts to identify animals in the ZOO.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2170113" y="2051050"/>
            <a:ext cx="3978275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has hair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mammal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2170113" y="2971800"/>
            <a:ext cx="3978275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Z2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gives milk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mammal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2170113" y="4867275"/>
            <a:ext cx="5181600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Z4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flies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lays eggs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bird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2170113" y="5781675"/>
            <a:ext cx="6324600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Z5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mammal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eats meat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carnivore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2170113" y="3952875"/>
            <a:ext cx="3978275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Z3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has feathers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bird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6" grpId="0" animBg="1" autoUpdateAnimBg="0"/>
      <p:bldP spid="414728" grpId="0" animBg="1" autoUpdateAnimBg="0"/>
      <p:bldP spid="414729" grpId="0" animBg="1" autoUpdateAnimBg="0"/>
      <p:bldP spid="414730" grpId="0" animBg="1" autoUpdateAnimBg="0"/>
      <p:bldP spid="41473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ZOOKEEPER (cont.):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8229600" cy="1106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Z6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mammal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pointed teeth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claws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forward-pointed eyes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carnivore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914400" y="2286000"/>
            <a:ext cx="6324600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Z7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mammal 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hoofs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an ungulate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914400" y="3267075"/>
            <a:ext cx="6324600" cy="77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Z8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mammal 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chews cud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an ungulate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914400" y="4267200"/>
            <a:ext cx="8229600" cy="1106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Z9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carnivore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tawny color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dark spots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cheetah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914400" y="5599113"/>
            <a:ext cx="8229600" cy="1106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Z10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 carnivore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tawny color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black stripes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tiger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1" grpId="0" animBg="1" autoUpdateAnimBg="0"/>
      <p:bldP spid="415752" grpId="0" animBg="1" autoUpdateAnimBg="0"/>
      <p:bldP spid="415754" grpId="0" animBg="1" autoUpdateAnimBg="0"/>
      <p:bldP spid="415755" grpId="0" animBg="1" autoUpdateAnimBg="0"/>
      <p:bldP spid="41575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ZOOKEEPER (cont.2):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914400" y="1066800"/>
            <a:ext cx="8229600" cy="1106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Z11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an ungulate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long legs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long neck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dark spots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giraffe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8229600" cy="1106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Z12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an ungulate 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white color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black stripes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zebra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914400" y="3694113"/>
            <a:ext cx="8229600" cy="1106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Z13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an bird 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does not fly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long legs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long neck 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an ostrich</a:t>
            </a: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914400" y="5065713"/>
            <a:ext cx="8229600" cy="1106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Z14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an bird 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does not fly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swims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black and white 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a penguin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animBg="1" autoUpdateAnimBg="0"/>
      <p:bldP spid="416776" grpId="0" animBg="1" autoUpdateAnimBg="0"/>
      <p:bldP spid="416777" grpId="0" animBg="1" autoUpdateAnimBg="0"/>
      <p:bldP spid="41677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839200" cy="8382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Forward chaining in Zookeeper: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914400"/>
            <a:ext cx="7162800" cy="1068388"/>
            <a:chOff x="576" y="576"/>
            <a:chExt cx="4512" cy="673"/>
          </a:xfrm>
        </p:grpSpPr>
        <p:sp>
          <p:nvSpPr>
            <p:cNvPr id="417795" name="Rectangle 3"/>
            <p:cNvSpPr>
              <a:spLocks noChangeArrowheads="1"/>
            </p:cNvSpPr>
            <p:nvPr/>
          </p:nvSpPr>
          <p:spPr bwMode="auto">
            <a:xfrm>
              <a:off x="576" y="672"/>
              <a:ext cx="45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7797" name="Text Box 5"/>
            <p:cNvSpPr txBox="1">
              <a:spLocks noChangeArrowheads="1"/>
            </p:cNvSpPr>
            <p:nvPr/>
          </p:nvSpPr>
          <p:spPr bwMode="auto">
            <a:xfrm>
              <a:off x="576" y="576"/>
              <a:ext cx="865" cy="48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Working </a:t>
              </a:r>
            </a:p>
            <a:p>
              <a:pPr>
                <a:defRPr/>
              </a:pPr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memory</a:t>
              </a:r>
            </a:p>
          </p:txBody>
        </p:sp>
        <p:sp>
          <p:nvSpPr>
            <p:cNvPr id="417798" name="Text Box 6"/>
            <p:cNvSpPr txBox="1">
              <a:spLocks noChangeArrowheads="1"/>
            </p:cNvSpPr>
            <p:nvPr/>
          </p:nvSpPr>
          <p:spPr bwMode="auto">
            <a:xfrm>
              <a:off x="1488" y="672"/>
              <a:ext cx="157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Stretch has hair.</a:t>
              </a:r>
            </a:p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Stretch chews cud.</a:t>
              </a:r>
            </a:p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Stretch has long legs.</a:t>
              </a:r>
            </a:p>
          </p:txBody>
        </p:sp>
        <p:sp>
          <p:nvSpPr>
            <p:cNvPr id="417799" name="Text Box 7"/>
            <p:cNvSpPr txBox="1">
              <a:spLocks noChangeArrowheads="1"/>
            </p:cNvSpPr>
            <p:nvPr/>
          </p:nvSpPr>
          <p:spPr bwMode="auto">
            <a:xfrm>
              <a:off x="3302" y="672"/>
              <a:ext cx="173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Stretch has a long neck.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Stretch has dark spots.</a:t>
              </a:r>
            </a:p>
          </p:txBody>
        </p:sp>
      </p:grp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914400" y="2362200"/>
            <a:ext cx="76200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22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533400" y="3962400"/>
            <a:ext cx="8650288" cy="2514600"/>
            <a:chOff x="336" y="2496"/>
            <a:chExt cx="5449" cy="1584"/>
          </a:xfrm>
        </p:grpSpPr>
        <p:sp>
          <p:nvSpPr>
            <p:cNvPr id="417804" name="AutoShape 12"/>
            <p:cNvSpPr>
              <a:spLocks noChangeArrowheads="1"/>
            </p:cNvSpPr>
            <p:nvPr/>
          </p:nvSpPr>
          <p:spPr bwMode="auto">
            <a:xfrm>
              <a:off x="3494" y="3436"/>
              <a:ext cx="384" cy="480"/>
            </a:xfrm>
            <a:prstGeom prst="flowChartDelay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Z11</a:t>
              </a:r>
              <a:endParaRPr lang="en-US" sz="2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9181" name="Rectangle 13"/>
            <p:cNvSpPr>
              <a:spLocks noChangeArrowheads="1"/>
            </p:cNvSpPr>
            <p:nvPr/>
          </p:nvSpPr>
          <p:spPr bwMode="auto">
            <a:xfrm>
              <a:off x="336" y="3242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9182" name="Rectangle 14"/>
            <p:cNvSpPr>
              <a:spLocks noChangeArrowheads="1"/>
            </p:cNvSpPr>
            <p:nvPr/>
          </p:nvSpPr>
          <p:spPr bwMode="auto">
            <a:xfrm>
              <a:off x="336" y="3578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9183" name="Rectangle 15"/>
            <p:cNvSpPr>
              <a:spLocks noChangeArrowheads="1"/>
            </p:cNvSpPr>
            <p:nvPr/>
          </p:nvSpPr>
          <p:spPr bwMode="auto">
            <a:xfrm>
              <a:off x="336" y="3888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9184" name="Rectangle 17"/>
            <p:cNvSpPr>
              <a:spLocks noChangeArrowheads="1"/>
            </p:cNvSpPr>
            <p:nvPr/>
          </p:nvSpPr>
          <p:spPr bwMode="auto">
            <a:xfrm>
              <a:off x="4742" y="3580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49185" name="AutoShape 18"/>
            <p:cNvCxnSpPr>
              <a:cxnSpLocks noChangeShapeType="1"/>
              <a:stCxn id="49181" idx="3"/>
              <a:endCxn id="417804" idx="1"/>
            </p:cNvCxnSpPr>
            <p:nvPr/>
          </p:nvCxnSpPr>
          <p:spPr bwMode="auto">
            <a:xfrm>
              <a:off x="432" y="3338"/>
              <a:ext cx="3062" cy="33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6" name="AutoShape 19"/>
            <p:cNvCxnSpPr>
              <a:cxnSpLocks noChangeShapeType="1"/>
              <a:stCxn id="49182" idx="3"/>
              <a:endCxn id="417804" idx="1"/>
            </p:cNvCxnSpPr>
            <p:nvPr/>
          </p:nvCxnSpPr>
          <p:spPr bwMode="auto">
            <a:xfrm>
              <a:off x="432" y="3674"/>
              <a:ext cx="3062" cy="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7" name="AutoShape 20"/>
            <p:cNvCxnSpPr>
              <a:cxnSpLocks noChangeShapeType="1"/>
              <a:stCxn id="49183" idx="3"/>
              <a:endCxn id="417804" idx="1"/>
            </p:cNvCxnSpPr>
            <p:nvPr/>
          </p:nvCxnSpPr>
          <p:spPr bwMode="auto">
            <a:xfrm flipV="1">
              <a:off x="432" y="3676"/>
              <a:ext cx="3062" cy="30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8" name="AutoShape 22"/>
            <p:cNvCxnSpPr>
              <a:cxnSpLocks noChangeShapeType="1"/>
              <a:stCxn id="417804" idx="3"/>
              <a:endCxn id="49184" idx="1"/>
            </p:cNvCxnSpPr>
            <p:nvPr/>
          </p:nvCxnSpPr>
          <p:spPr bwMode="auto">
            <a:xfrm>
              <a:off x="3878" y="3676"/>
              <a:ext cx="86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7815" name="Text Box 23"/>
            <p:cNvSpPr txBox="1">
              <a:spLocks noChangeArrowheads="1"/>
            </p:cNvSpPr>
            <p:nvPr/>
          </p:nvSpPr>
          <p:spPr bwMode="auto">
            <a:xfrm>
              <a:off x="432" y="3129"/>
              <a:ext cx="10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Has long legs</a:t>
              </a:r>
            </a:p>
          </p:txBody>
        </p:sp>
        <p:sp>
          <p:nvSpPr>
            <p:cNvPr id="417816" name="Text Box 24"/>
            <p:cNvSpPr txBox="1">
              <a:spLocks noChangeArrowheads="1"/>
            </p:cNvSpPr>
            <p:nvPr/>
          </p:nvSpPr>
          <p:spPr bwMode="auto">
            <a:xfrm>
              <a:off x="422" y="3460"/>
              <a:ext cx="1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Has a long neck</a:t>
              </a:r>
            </a:p>
          </p:txBody>
        </p:sp>
        <p:sp>
          <p:nvSpPr>
            <p:cNvPr id="417817" name="Text Box 25"/>
            <p:cNvSpPr txBox="1">
              <a:spLocks noChangeArrowheads="1"/>
            </p:cNvSpPr>
            <p:nvPr/>
          </p:nvSpPr>
          <p:spPr bwMode="auto">
            <a:xfrm>
              <a:off x="422" y="3770"/>
              <a:ext cx="1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Has dark spots</a:t>
              </a:r>
            </a:p>
          </p:txBody>
        </p:sp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4876" y="3510"/>
              <a:ext cx="9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 a giraffe</a:t>
              </a:r>
            </a:p>
          </p:txBody>
        </p:sp>
        <p:cxnSp>
          <p:nvCxnSpPr>
            <p:cNvPr id="49193" name="AutoShape 48"/>
            <p:cNvCxnSpPr>
              <a:cxnSpLocks noChangeShapeType="1"/>
              <a:endCxn id="417804" idx="1"/>
            </p:cNvCxnSpPr>
            <p:nvPr/>
          </p:nvCxnSpPr>
          <p:spPr bwMode="auto">
            <a:xfrm>
              <a:off x="2928" y="2496"/>
              <a:ext cx="566" cy="118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7849" name="Text Box 57"/>
            <p:cNvSpPr txBox="1">
              <a:spLocks noChangeArrowheads="1"/>
            </p:cNvSpPr>
            <p:nvPr/>
          </p:nvSpPr>
          <p:spPr bwMode="auto">
            <a:xfrm>
              <a:off x="3264" y="3091"/>
              <a:ext cx="14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Third rule fires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533400" y="2667000"/>
            <a:ext cx="5791200" cy="1676400"/>
            <a:chOff x="336" y="1680"/>
            <a:chExt cx="3648" cy="1056"/>
          </a:xfrm>
        </p:grpSpPr>
        <p:grpSp>
          <p:nvGrpSpPr>
            <p:cNvPr id="49170" name="Group 60"/>
            <p:cNvGrpSpPr>
              <a:grpSpLocks/>
            </p:cNvGrpSpPr>
            <p:nvPr/>
          </p:nvGrpSpPr>
          <p:grpSpPr bwMode="auto">
            <a:xfrm>
              <a:off x="336" y="1680"/>
              <a:ext cx="3648" cy="1056"/>
              <a:chOff x="336" y="1680"/>
              <a:chExt cx="3648" cy="1056"/>
            </a:xfrm>
          </p:grpSpPr>
          <p:sp>
            <p:nvSpPr>
              <p:cNvPr id="49172" name="Rectangle 61"/>
              <p:cNvSpPr>
                <a:spLocks noChangeArrowheads="1"/>
              </p:cNvSpPr>
              <p:nvPr/>
            </p:nvSpPr>
            <p:spPr bwMode="auto">
              <a:xfrm>
                <a:off x="336" y="2400"/>
                <a:ext cx="96" cy="19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7854" name="AutoShape 62"/>
              <p:cNvSpPr>
                <a:spLocks noChangeArrowheads="1"/>
              </p:cNvSpPr>
              <p:nvPr/>
            </p:nvSpPr>
            <p:spPr bwMode="auto">
              <a:xfrm>
                <a:off x="2064" y="2256"/>
                <a:ext cx="384" cy="480"/>
              </a:xfrm>
              <a:prstGeom prst="flowChartDelay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Z8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9174" name="Rectangle 63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49175" name="AutoShape 64"/>
              <p:cNvCxnSpPr>
                <a:cxnSpLocks noChangeShapeType="1"/>
                <a:endCxn id="417854" idx="1"/>
              </p:cNvCxnSpPr>
              <p:nvPr/>
            </p:nvCxnSpPr>
            <p:spPr bwMode="auto">
              <a:xfrm>
                <a:off x="1728" y="1680"/>
                <a:ext cx="336" cy="816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6" name="AutoShape 65"/>
              <p:cNvCxnSpPr>
                <a:cxnSpLocks noChangeShapeType="1"/>
                <a:stCxn id="49172" idx="3"/>
                <a:endCxn id="417854" idx="1"/>
              </p:cNvCxnSpPr>
              <p:nvPr/>
            </p:nvCxnSpPr>
            <p:spPr bwMode="auto">
              <a:xfrm>
                <a:off x="432" y="2496"/>
                <a:ext cx="163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7" name="AutoShape 66"/>
              <p:cNvCxnSpPr>
                <a:cxnSpLocks noChangeShapeType="1"/>
                <a:stCxn id="417854" idx="3"/>
                <a:endCxn id="49174" idx="1"/>
              </p:cNvCxnSpPr>
              <p:nvPr/>
            </p:nvCxnSpPr>
            <p:spPr bwMode="auto">
              <a:xfrm>
                <a:off x="2448" y="2496"/>
                <a:ext cx="38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859" name="Text Box 67"/>
              <p:cNvSpPr txBox="1">
                <a:spLocks noChangeArrowheads="1"/>
              </p:cNvSpPr>
              <p:nvPr/>
            </p:nvSpPr>
            <p:spPr bwMode="auto">
              <a:xfrm>
                <a:off x="422" y="2282"/>
                <a:ext cx="9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  Chews cud</a:t>
                </a:r>
              </a:p>
            </p:txBody>
          </p:sp>
          <p:sp>
            <p:nvSpPr>
              <p:cNvPr id="417860" name="Text Box 68"/>
              <p:cNvSpPr txBox="1">
                <a:spLocks noChangeArrowheads="1"/>
              </p:cNvSpPr>
              <p:nvPr/>
            </p:nvSpPr>
            <p:spPr bwMode="auto">
              <a:xfrm>
                <a:off x="2923" y="2265"/>
                <a:ext cx="10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Is an ungulate</a:t>
                </a:r>
              </a:p>
            </p:txBody>
          </p:sp>
        </p:grpSp>
        <p:sp>
          <p:nvSpPr>
            <p:cNvPr id="417861" name="Text Box 69"/>
            <p:cNvSpPr txBox="1">
              <a:spLocks noChangeArrowheads="1"/>
            </p:cNvSpPr>
            <p:nvPr/>
          </p:nvSpPr>
          <p:spPr bwMode="auto">
            <a:xfrm>
              <a:off x="1968" y="1939"/>
              <a:ext cx="1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Second rule fires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33400" y="2133600"/>
            <a:ext cx="5813425" cy="936625"/>
            <a:chOff x="336" y="1344"/>
            <a:chExt cx="3662" cy="590"/>
          </a:xfrm>
        </p:grpSpPr>
        <p:grpSp>
          <p:nvGrpSpPr>
            <p:cNvPr id="49160" name="Group 71"/>
            <p:cNvGrpSpPr>
              <a:grpSpLocks/>
            </p:cNvGrpSpPr>
            <p:nvPr/>
          </p:nvGrpSpPr>
          <p:grpSpPr bwMode="auto">
            <a:xfrm>
              <a:off x="336" y="1440"/>
              <a:ext cx="2304" cy="494"/>
              <a:chOff x="336" y="1440"/>
              <a:chExt cx="2304" cy="494"/>
            </a:xfrm>
          </p:grpSpPr>
          <p:grpSp>
            <p:nvGrpSpPr>
              <p:cNvPr id="49162" name="Group 72"/>
              <p:cNvGrpSpPr>
                <a:grpSpLocks/>
              </p:cNvGrpSpPr>
              <p:nvPr/>
            </p:nvGrpSpPr>
            <p:grpSpPr bwMode="auto">
              <a:xfrm>
                <a:off x="336" y="1440"/>
                <a:ext cx="1392" cy="480"/>
                <a:chOff x="336" y="1440"/>
                <a:chExt cx="1392" cy="480"/>
              </a:xfrm>
            </p:grpSpPr>
            <p:sp>
              <p:nvSpPr>
                <p:cNvPr id="49165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" y="1584"/>
                  <a:ext cx="96" cy="192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17866" name="AutoShape 74"/>
                <p:cNvSpPr>
                  <a:spLocks noChangeArrowheads="1"/>
                </p:cNvSpPr>
                <p:nvPr/>
              </p:nvSpPr>
              <p:spPr bwMode="auto">
                <a:xfrm>
                  <a:off x="1008" y="1440"/>
                  <a:ext cx="384" cy="480"/>
                </a:xfrm>
                <a:prstGeom prst="flowChartDelay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Z1</a:t>
                  </a:r>
                  <a:endParaRPr lang="en-US" sz="2200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9167" name="Rectangle 75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cxnSp>
              <p:nvCxnSpPr>
                <p:cNvPr id="49168" name="AutoShape 76"/>
                <p:cNvCxnSpPr>
                  <a:cxnSpLocks noChangeShapeType="1"/>
                  <a:stCxn id="49165" idx="3"/>
                  <a:endCxn id="417866" idx="1"/>
                </p:cNvCxnSpPr>
                <p:nvPr/>
              </p:nvCxnSpPr>
              <p:spPr bwMode="auto">
                <a:xfrm>
                  <a:off x="432" y="1680"/>
                  <a:ext cx="576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169" name="AutoShape 77"/>
                <p:cNvCxnSpPr>
                  <a:cxnSpLocks noChangeShapeType="1"/>
                  <a:stCxn id="417866" idx="3"/>
                  <a:endCxn id="49167" idx="1"/>
                </p:cNvCxnSpPr>
                <p:nvPr/>
              </p:nvCxnSpPr>
              <p:spPr bwMode="auto">
                <a:xfrm>
                  <a:off x="1392" y="1680"/>
                  <a:ext cx="24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17870" name="Text Box 78"/>
              <p:cNvSpPr txBox="1">
                <a:spLocks noChangeArrowheads="1"/>
              </p:cNvSpPr>
              <p:nvPr/>
            </p:nvSpPr>
            <p:spPr bwMode="auto">
              <a:xfrm>
                <a:off x="434" y="1488"/>
                <a:ext cx="415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 Has</a:t>
                </a:r>
              </a:p>
              <a:p>
                <a:pPr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 hair</a:t>
                </a:r>
                <a:endPara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17871" name="Text Box 79"/>
              <p:cNvSpPr txBox="1">
                <a:spLocks noChangeArrowheads="1"/>
              </p:cNvSpPr>
              <p:nvPr/>
            </p:nvSpPr>
            <p:spPr bwMode="auto">
              <a:xfrm>
                <a:off x="1692" y="1449"/>
                <a:ext cx="9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Is a mammal</a:t>
                </a:r>
                <a:endPara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417872" name="Text Box 80"/>
            <p:cNvSpPr txBox="1">
              <a:spLocks noChangeArrowheads="1"/>
            </p:cNvSpPr>
            <p:nvPr/>
          </p:nvSpPr>
          <p:spPr bwMode="auto">
            <a:xfrm>
              <a:off x="2640" y="1344"/>
              <a:ext cx="13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First rule fires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542338" cy="685800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Backward chaining in Zookeeper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82662" y="684212"/>
            <a:ext cx="8085138" cy="915988"/>
            <a:chOff x="96" y="432"/>
            <a:chExt cx="5280" cy="577"/>
          </a:xfrm>
          <a:solidFill>
            <a:schemeClr val="bg1"/>
          </a:solidFill>
        </p:grpSpPr>
        <p:sp>
          <p:nvSpPr>
            <p:cNvPr id="418820" name="Rectangle 4"/>
            <p:cNvSpPr>
              <a:spLocks noChangeArrowheads="1"/>
            </p:cNvSpPr>
            <p:nvPr/>
          </p:nvSpPr>
          <p:spPr bwMode="auto">
            <a:xfrm>
              <a:off x="576" y="432"/>
              <a:ext cx="4800" cy="5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8821" name="Text Box 5"/>
            <p:cNvSpPr txBox="1">
              <a:spLocks noChangeArrowheads="1"/>
            </p:cNvSpPr>
            <p:nvPr/>
          </p:nvSpPr>
          <p:spPr bwMode="auto">
            <a:xfrm>
              <a:off x="96" y="432"/>
              <a:ext cx="1024" cy="4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Knowledge </a:t>
              </a:r>
            </a:p>
            <a:p>
              <a:pPr>
                <a:defRPr/>
              </a:pP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base</a:t>
              </a:r>
            </a:p>
          </p:txBody>
        </p:sp>
        <p:sp>
          <p:nvSpPr>
            <p:cNvPr id="418822" name="Text Box 6"/>
            <p:cNvSpPr txBox="1">
              <a:spLocks noChangeArrowheads="1"/>
            </p:cNvSpPr>
            <p:nvPr/>
          </p:nvSpPr>
          <p:spPr bwMode="auto">
            <a:xfrm>
              <a:off x="1106" y="432"/>
              <a:ext cx="2398" cy="5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forward-pointing eyes.</a:t>
              </a:r>
            </a:p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pointed teeth.</a:t>
              </a:r>
            </a:p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tawny color.</a:t>
              </a:r>
            </a:p>
          </p:txBody>
        </p:sp>
        <p:sp>
          <p:nvSpPr>
            <p:cNvPr id="418823" name="Text Box 7"/>
            <p:cNvSpPr txBox="1">
              <a:spLocks noChangeArrowheads="1"/>
            </p:cNvSpPr>
            <p:nvPr/>
          </p:nvSpPr>
          <p:spPr bwMode="auto">
            <a:xfrm>
              <a:off x="3494" y="432"/>
              <a:ext cx="1630" cy="5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claws.</a:t>
              </a:r>
            </a:p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dark spots.</a:t>
              </a:r>
            </a:p>
            <a:p>
              <a:pPr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has hair.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22338" y="1601788"/>
            <a:ext cx="7924800" cy="457200"/>
            <a:chOff x="240" y="1056"/>
            <a:chExt cx="4992" cy="288"/>
          </a:xfrm>
          <a:solidFill>
            <a:schemeClr val="bg1"/>
          </a:solidFill>
        </p:grpSpPr>
        <p:sp>
          <p:nvSpPr>
            <p:cNvPr id="418825" name="Rectangle 9"/>
            <p:cNvSpPr>
              <a:spLocks noChangeArrowheads="1"/>
            </p:cNvSpPr>
            <p:nvPr/>
          </p:nvSpPr>
          <p:spPr bwMode="auto">
            <a:xfrm>
              <a:off x="720" y="1056"/>
              <a:ext cx="451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8826" name="Text Box 10"/>
            <p:cNvSpPr txBox="1">
              <a:spLocks noChangeArrowheads="1"/>
            </p:cNvSpPr>
            <p:nvPr/>
          </p:nvSpPr>
          <p:spPr bwMode="auto">
            <a:xfrm>
              <a:off x="240" y="1057"/>
              <a:ext cx="2016" cy="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Working memory</a:t>
              </a:r>
            </a:p>
          </p:txBody>
        </p:sp>
        <p:sp>
          <p:nvSpPr>
            <p:cNvPr id="418827" name="Text Box 11"/>
            <p:cNvSpPr txBox="1">
              <a:spLocks noChangeArrowheads="1"/>
            </p:cNvSpPr>
            <p:nvPr/>
          </p:nvSpPr>
          <p:spPr bwMode="auto">
            <a:xfrm>
              <a:off x="2520" y="1056"/>
              <a:ext cx="153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Swifty</a:t>
              </a:r>
              <a:r>
                <a:rPr 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is a cheetah.  </a:t>
              </a:r>
            </a:p>
          </p:txBody>
        </p:sp>
      </p:grpSp>
      <p:sp>
        <p:nvSpPr>
          <p:cNvPr id="418831" name="Rectangle 15"/>
          <p:cNvSpPr>
            <a:spLocks noChangeArrowheads="1"/>
          </p:cNvSpPr>
          <p:nvPr/>
        </p:nvSpPr>
        <p:spPr bwMode="auto">
          <a:xfrm>
            <a:off x="922338" y="2133600"/>
            <a:ext cx="8145462" cy="464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22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533400" y="4689475"/>
            <a:ext cx="8313738" cy="1939925"/>
            <a:chOff x="336" y="2954"/>
            <a:chExt cx="5237" cy="1222"/>
          </a:xfrm>
        </p:grpSpPr>
        <p:sp>
          <p:nvSpPr>
            <p:cNvPr id="418921" name="AutoShape 105"/>
            <p:cNvSpPr>
              <a:spLocks noChangeArrowheads="1"/>
            </p:cNvSpPr>
            <p:nvPr/>
          </p:nvSpPr>
          <p:spPr bwMode="auto">
            <a:xfrm>
              <a:off x="4075" y="3580"/>
              <a:ext cx="298" cy="404"/>
            </a:xfrm>
            <a:prstGeom prst="flowChartDelay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Z9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219" name="Rectangle 106"/>
            <p:cNvSpPr>
              <a:spLocks noChangeArrowheads="1"/>
            </p:cNvSpPr>
            <p:nvPr/>
          </p:nvSpPr>
          <p:spPr bwMode="auto">
            <a:xfrm>
              <a:off x="336" y="3674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0220" name="Rectangle 107"/>
            <p:cNvSpPr>
              <a:spLocks noChangeArrowheads="1"/>
            </p:cNvSpPr>
            <p:nvPr/>
          </p:nvSpPr>
          <p:spPr bwMode="auto">
            <a:xfrm>
              <a:off x="336" y="3984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0221" name="Rectangle 108"/>
            <p:cNvSpPr>
              <a:spLocks noChangeArrowheads="1"/>
            </p:cNvSpPr>
            <p:nvPr/>
          </p:nvSpPr>
          <p:spPr bwMode="auto">
            <a:xfrm>
              <a:off x="4742" y="3676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50222" name="AutoShape 109"/>
            <p:cNvCxnSpPr>
              <a:cxnSpLocks noChangeShapeType="1"/>
              <a:stCxn id="50219" idx="3"/>
              <a:endCxn id="418921" idx="1"/>
            </p:cNvCxnSpPr>
            <p:nvPr/>
          </p:nvCxnSpPr>
          <p:spPr bwMode="auto">
            <a:xfrm>
              <a:off x="432" y="3770"/>
              <a:ext cx="3643" cy="12"/>
            </a:xfrm>
            <a:prstGeom prst="bentConnector3">
              <a:avLst>
                <a:gd name="adj1" fmla="val 4998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3" name="AutoShape 110"/>
            <p:cNvCxnSpPr>
              <a:cxnSpLocks noChangeShapeType="1"/>
              <a:stCxn id="50220" idx="3"/>
              <a:endCxn id="418921" idx="1"/>
            </p:cNvCxnSpPr>
            <p:nvPr/>
          </p:nvCxnSpPr>
          <p:spPr bwMode="auto">
            <a:xfrm flipV="1">
              <a:off x="432" y="3782"/>
              <a:ext cx="3643" cy="298"/>
            </a:xfrm>
            <a:prstGeom prst="bentConnector3">
              <a:avLst>
                <a:gd name="adj1" fmla="val 4998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4" name="AutoShape 111"/>
            <p:cNvCxnSpPr>
              <a:cxnSpLocks noChangeShapeType="1"/>
              <a:stCxn id="418921" idx="3"/>
              <a:endCxn id="50221" idx="1"/>
            </p:cNvCxnSpPr>
            <p:nvPr/>
          </p:nvCxnSpPr>
          <p:spPr bwMode="auto">
            <a:xfrm flipV="1">
              <a:off x="4373" y="3772"/>
              <a:ext cx="369" cy="1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928" name="Text Box 112"/>
            <p:cNvSpPr txBox="1">
              <a:spLocks noChangeArrowheads="1"/>
            </p:cNvSpPr>
            <p:nvPr/>
          </p:nvSpPr>
          <p:spPr bwMode="auto">
            <a:xfrm>
              <a:off x="422" y="3556"/>
              <a:ext cx="13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Has a tawny color</a:t>
              </a:r>
            </a:p>
          </p:txBody>
        </p:sp>
        <p:sp>
          <p:nvSpPr>
            <p:cNvPr id="418929" name="Text Box 113"/>
            <p:cNvSpPr txBox="1">
              <a:spLocks noChangeArrowheads="1"/>
            </p:cNvSpPr>
            <p:nvPr/>
          </p:nvSpPr>
          <p:spPr bwMode="auto">
            <a:xfrm>
              <a:off x="422" y="3866"/>
              <a:ext cx="12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Has dark spots</a:t>
              </a:r>
            </a:p>
          </p:txBody>
        </p:sp>
        <p:sp>
          <p:nvSpPr>
            <p:cNvPr id="418930" name="Text Box 114"/>
            <p:cNvSpPr txBox="1">
              <a:spLocks noChangeArrowheads="1"/>
            </p:cNvSpPr>
            <p:nvPr/>
          </p:nvSpPr>
          <p:spPr bwMode="auto">
            <a:xfrm>
              <a:off x="4608" y="3849"/>
              <a:ext cx="9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 a cheetah</a:t>
              </a:r>
            </a:p>
          </p:txBody>
        </p:sp>
        <p:cxnSp>
          <p:nvCxnSpPr>
            <p:cNvPr id="50228" name="AutoShape 115"/>
            <p:cNvCxnSpPr>
              <a:cxnSpLocks noChangeShapeType="1"/>
              <a:stCxn id="50230" idx="3"/>
              <a:endCxn id="418921" idx="1"/>
            </p:cNvCxnSpPr>
            <p:nvPr/>
          </p:nvCxnSpPr>
          <p:spPr bwMode="auto">
            <a:xfrm>
              <a:off x="3461" y="3168"/>
              <a:ext cx="614" cy="61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932" name="Text Box 116"/>
            <p:cNvSpPr txBox="1">
              <a:spLocks noChangeArrowheads="1"/>
            </p:cNvSpPr>
            <p:nvPr/>
          </p:nvSpPr>
          <p:spPr bwMode="auto">
            <a:xfrm>
              <a:off x="3758" y="3331"/>
              <a:ext cx="13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First rule used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50230" name="Rectangle 117"/>
            <p:cNvSpPr>
              <a:spLocks noChangeArrowheads="1"/>
            </p:cNvSpPr>
            <p:nvPr/>
          </p:nvSpPr>
          <p:spPr bwMode="auto">
            <a:xfrm>
              <a:off x="3365" y="3072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8934" name="Text Box 118"/>
            <p:cNvSpPr txBox="1">
              <a:spLocks noChangeArrowheads="1"/>
            </p:cNvSpPr>
            <p:nvPr/>
          </p:nvSpPr>
          <p:spPr bwMode="auto">
            <a:xfrm>
              <a:off x="3461" y="2954"/>
              <a:ext cx="10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 a carnivore</a:t>
              </a:r>
              <a:endParaRPr lang="en-US" sz="22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533400" y="3976688"/>
            <a:ext cx="5995988" cy="1357312"/>
            <a:chOff x="336" y="2505"/>
            <a:chExt cx="3777" cy="855"/>
          </a:xfrm>
        </p:grpSpPr>
        <p:grpSp>
          <p:nvGrpSpPr>
            <p:cNvPr id="50208" name="Group 120"/>
            <p:cNvGrpSpPr>
              <a:grpSpLocks/>
            </p:cNvGrpSpPr>
            <p:nvPr/>
          </p:nvGrpSpPr>
          <p:grpSpPr bwMode="auto">
            <a:xfrm>
              <a:off x="336" y="2505"/>
              <a:ext cx="3029" cy="855"/>
              <a:chOff x="336" y="2505"/>
              <a:chExt cx="3029" cy="855"/>
            </a:xfrm>
          </p:grpSpPr>
          <p:sp>
            <p:nvSpPr>
              <p:cNvPr id="418937" name="AutoShape 121"/>
              <p:cNvSpPr>
                <a:spLocks noChangeArrowheads="1"/>
              </p:cNvSpPr>
              <p:nvPr/>
            </p:nvSpPr>
            <p:spPr bwMode="auto">
              <a:xfrm>
                <a:off x="2736" y="2956"/>
                <a:ext cx="298" cy="404"/>
              </a:xfrm>
              <a:prstGeom prst="flowChartDelay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Z5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0211" name="Rectangle 122"/>
              <p:cNvSpPr>
                <a:spLocks noChangeArrowheads="1"/>
              </p:cNvSpPr>
              <p:nvPr/>
            </p:nvSpPr>
            <p:spPr bwMode="auto">
              <a:xfrm>
                <a:off x="336" y="3062"/>
                <a:ext cx="96" cy="192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50212" name="AutoShape 123"/>
              <p:cNvCxnSpPr>
                <a:cxnSpLocks noChangeShapeType="1"/>
                <a:stCxn id="50211" idx="3"/>
                <a:endCxn id="418937" idx="1"/>
              </p:cNvCxnSpPr>
              <p:nvPr/>
            </p:nvCxnSpPr>
            <p:spPr bwMode="auto">
              <a:xfrm>
                <a:off x="432" y="3158"/>
                <a:ext cx="230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8940" name="Text Box 124"/>
              <p:cNvSpPr txBox="1">
                <a:spLocks noChangeArrowheads="1"/>
              </p:cNvSpPr>
              <p:nvPr/>
            </p:nvSpPr>
            <p:spPr bwMode="auto">
              <a:xfrm>
                <a:off x="432" y="2937"/>
                <a:ext cx="89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   Eats meat</a:t>
                </a:r>
              </a:p>
            </p:txBody>
          </p:sp>
          <p:cxnSp>
            <p:nvCxnSpPr>
              <p:cNvPr id="50214" name="AutoShape 125"/>
              <p:cNvCxnSpPr>
                <a:cxnSpLocks noChangeShapeType="1"/>
                <a:stCxn id="418937" idx="3"/>
              </p:cNvCxnSpPr>
              <p:nvPr/>
            </p:nvCxnSpPr>
            <p:spPr bwMode="auto">
              <a:xfrm>
                <a:off x="3034" y="3158"/>
                <a:ext cx="331" cy="1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15" name="Rectangle 126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cxnSp>
            <p:nvCxnSpPr>
              <p:cNvPr id="50216" name="AutoShape 127"/>
              <p:cNvCxnSpPr>
                <a:cxnSpLocks noChangeShapeType="1"/>
                <a:stCxn id="50215" idx="3"/>
                <a:endCxn id="418937" idx="1"/>
              </p:cNvCxnSpPr>
              <p:nvPr/>
            </p:nvCxnSpPr>
            <p:spPr bwMode="auto">
              <a:xfrm>
                <a:off x="2256" y="2736"/>
                <a:ext cx="480" cy="422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8944" name="Text Box 128"/>
              <p:cNvSpPr txBox="1">
                <a:spLocks noChangeArrowheads="1"/>
              </p:cNvSpPr>
              <p:nvPr/>
            </p:nvSpPr>
            <p:spPr bwMode="auto">
              <a:xfrm>
                <a:off x="2220" y="2505"/>
                <a:ext cx="9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Is a mammal</a:t>
                </a:r>
              </a:p>
            </p:txBody>
          </p:sp>
        </p:grpSp>
        <p:sp>
          <p:nvSpPr>
            <p:cNvPr id="418945" name="Text Box 129"/>
            <p:cNvSpPr txBox="1">
              <a:spLocks noChangeArrowheads="1"/>
            </p:cNvSpPr>
            <p:nvPr/>
          </p:nvSpPr>
          <p:spPr bwMode="auto">
            <a:xfrm>
              <a:off x="2558" y="2736"/>
              <a:ext cx="15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Second rule tried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" name="Group 130"/>
          <p:cNvGrpSpPr>
            <a:grpSpLocks/>
          </p:cNvGrpSpPr>
          <p:nvPr/>
        </p:nvGrpSpPr>
        <p:grpSpPr bwMode="auto">
          <a:xfrm>
            <a:off x="533400" y="2098675"/>
            <a:ext cx="6781800" cy="3905250"/>
            <a:chOff x="336" y="1322"/>
            <a:chExt cx="4272" cy="2460"/>
          </a:xfrm>
        </p:grpSpPr>
        <p:sp>
          <p:nvSpPr>
            <p:cNvPr id="418947" name="AutoShape 131"/>
            <p:cNvSpPr>
              <a:spLocks noChangeArrowheads="1"/>
            </p:cNvSpPr>
            <p:nvPr/>
          </p:nvSpPr>
          <p:spPr bwMode="auto">
            <a:xfrm>
              <a:off x="2736" y="1670"/>
              <a:ext cx="298" cy="404"/>
            </a:xfrm>
            <a:prstGeom prst="flowChartDelay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Z6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93" name="Rectangle 132"/>
            <p:cNvSpPr>
              <a:spLocks noChangeArrowheads="1"/>
            </p:cNvSpPr>
            <p:nvPr/>
          </p:nvSpPr>
          <p:spPr bwMode="auto">
            <a:xfrm>
              <a:off x="3360" y="1776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8949" name="Text Box 133"/>
            <p:cNvSpPr txBox="1">
              <a:spLocks noChangeArrowheads="1"/>
            </p:cNvSpPr>
            <p:nvPr/>
          </p:nvSpPr>
          <p:spPr bwMode="auto">
            <a:xfrm>
              <a:off x="3557" y="1658"/>
              <a:ext cx="10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Is a carnivore</a:t>
              </a:r>
              <a:endParaRPr lang="en-US" sz="22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95" name="Rectangle 134"/>
            <p:cNvSpPr>
              <a:spLocks noChangeArrowheads="1"/>
            </p:cNvSpPr>
            <p:nvPr/>
          </p:nvSpPr>
          <p:spPr bwMode="auto">
            <a:xfrm>
              <a:off x="336" y="1440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0196" name="Rectangle 135"/>
            <p:cNvSpPr>
              <a:spLocks noChangeArrowheads="1"/>
            </p:cNvSpPr>
            <p:nvPr/>
          </p:nvSpPr>
          <p:spPr bwMode="auto">
            <a:xfrm>
              <a:off x="336" y="1776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0197" name="Rectangle 136"/>
            <p:cNvSpPr>
              <a:spLocks noChangeArrowheads="1"/>
            </p:cNvSpPr>
            <p:nvPr/>
          </p:nvSpPr>
          <p:spPr bwMode="auto">
            <a:xfrm>
              <a:off x="336" y="2112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50198" name="AutoShape 137"/>
            <p:cNvCxnSpPr>
              <a:cxnSpLocks noChangeShapeType="1"/>
              <a:stCxn id="50195" idx="3"/>
              <a:endCxn id="418947" idx="1"/>
            </p:cNvCxnSpPr>
            <p:nvPr/>
          </p:nvCxnSpPr>
          <p:spPr bwMode="auto">
            <a:xfrm>
              <a:off x="432" y="1536"/>
              <a:ext cx="2304" cy="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138"/>
            <p:cNvCxnSpPr>
              <a:cxnSpLocks noChangeShapeType="1"/>
              <a:stCxn id="50196" idx="3"/>
              <a:endCxn id="418947" idx="1"/>
            </p:cNvCxnSpPr>
            <p:nvPr/>
          </p:nvCxnSpPr>
          <p:spPr bwMode="auto">
            <a:xfrm>
              <a:off x="432" y="1872"/>
              <a:ext cx="230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0" name="AutoShape 139"/>
            <p:cNvCxnSpPr>
              <a:cxnSpLocks noChangeShapeType="1"/>
              <a:stCxn id="50197" idx="3"/>
              <a:endCxn id="418947" idx="1"/>
            </p:cNvCxnSpPr>
            <p:nvPr/>
          </p:nvCxnSpPr>
          <p:spPr bwMode="auto">
            <a:xfrm flipV="1">
              <a:off x="432" y="1872"/>
              <a:ext cx="2304" cy="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1" name="AutoShape 140"/>
            <p:cNvCxnSpPr>
              <a:cxnSpLocks noChangeShapeType="1"/>
              <a:stCxn id="418947" idx="3"/>
              <a:endCxn id="50193" idx="1"/>
            </p:cNvCxnSpPr>
            <p:nvPr/>
          </p:nvCxnSpPr>
          <p:spPr bwMode="auto">
            <a:xfrm>
              <a:off x="3034" y="1872"/>
              <a:ext cx="32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957" name="Text Box 141"/>
            <p:cNvSpPr txBox="1">
              <a:spLocks noChangeArrowheads="1"/>
            </p:cNvSpPr>
            <p:nvPr/>
          </p:nvSpPr>
          <p:spPr bwMode="auto">
            <a:xfrm>
              <a:off x="2909" y="1459"/>
              <a:ext cx="9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Third rule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50203" name="AutoShape 142"/>
            <p:cNvCxnSpPr>
              <a:cxnSpLocks noChangeShapeType="1"/>
              <a:stCxn id="50193" idx="3"/>
            </p:cNvCxnSpPr>
            <p:nvPr/>
          </p:nvCxnSpPr>
          <p:spPr bwMode="auto">
            <a:xfrm>
              <a:off x="3456" y="1872"/>
              <a:ext cx="619" cy="1910"/>
            </a:xfrm>
            <a:prstGeom prst="bentConnector3">
              <a:avLst>
                <a:gd name="adj1" fmla="val 4992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959" name="Text Box 143"/>
            <p:cNvSpPr txBox="1">
              <a:spLocks noChangeArrowheads="1"/>
            </p:cNvSpPr>
            <p:nvPr/>
          </p:nvSpPr>
          <p:spPr bwMode="auto">
            <a:xfrm>
              <a:off x="412" y="1322"/>
              <a:ext cx="19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Has forward-pointing eyes</a:t>
              </a:r>
            </a:p>
          </p:txBody>
        </p:sp>
        <p:sp>
          <p:nvSpPr>
            <p:cNvPr id="418960" name="Text Box 144"/>
            <p:cNvSpPr txBox="1">
              <a:spLocks noChangeArrowheads="1"/>
            </p:cNvSpPr>
            <p:nvPr/>
          </p:nvSpPr>
          <p:spPr bwMode="auto">
            <a:xfrm>
              <a:off x="422" y="1658"/>
              <a:ext cx="9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Has claws</a:t>
              </a:r>
            </a:p>
          </p:txBody>
        </p:sp>
        <p:sp>
          <p:nvSpPr>
            <p:cNvPr id="418961" name="Text Box 145"/>
            <p:cNvSpPr txBox="1">
              <a:spLocks noChangeArrowheads="1"/>
            </p:cNvSpPr>
            <p:nvPr/>
          </p:nvSpPr>
          <p:spPr bwMode="auto">
            <a:xfrm>
              <a:off x="422" y="1977"/>
              <a:ext cx="13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Has pointed teeth</a:t>
              </a:r>
            </a:p>
          </p:txBody>
        </p:sp>
        <p:cxnSp>
          <p:nvCxnSpPr>
            <p:cNvPr id="50207" name="AutoShape 146"/>
            <p:cNvCxnSpPr>
              <a:cxnSpLocks noChangeShapeType="1"/>
              <a:endCxn id="418947" idx="1"/>
            </p:cNvCxnSpPr>
            <p:nvPr/>
          </p:nvCxnSpPr>
          <p:spPr bwMode="auto">
            <a:xfrm flipV="1">
              <a:off x="2256" y="1872"/>
              <a:ext cx="480" cy="86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533400" y="3657600"/>
            <a:ext cx="3194050" cy="1022350"/>
            <a:chOff x="336" y="2304"/>
            <a:chExt cx="2012" cy="644"/>
          </a:xfrm>
        </p:grpSpPr>
        <p:sp>
          <p:nvSpPr>
            <p:cNvPr id="418964" name="AutoShape 148"/>
            <p:cNvSpPr>
              <a:spLocks noChangeArrowheads="1"/>
            </p:cNvSpPr>
            <p:nvPr/>
          </p:nvSpPr>
          <p:spPr bwMode="auto">
            <a:xfrm>
              <a:off x="1478" y="2544"/>
              <a:ext cx="298" cy="404"/>
            </a:xfrm>
            <a:prstGeom prst="flowChartDelay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Z1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87" name="Rectangle 149"/>
            <p:cNvSpPr>
              <a:spLocks noChangeArrowheads="1"/>
            </p:cNvSpPr>
            <p:nvPr/>
          </p:nvSpPr>
          <p:spPr bwMode="auto">
            <a:xfrm>
              <a:off x="336" y="2650"/>
              <a:ext cx="96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cxnSp>
          <p:nvCxnSpPr>
            <p:cNvPr id="50188" name="AutoShape 150"/>
            <p:cNvCxnSpPr>
              <a:cxnSpLocks noChangeShapeType="1"/>
              <a:stCxn id="418964" idx="3"/>
            </p:cNvCxnSpPr>
            <p:nvPr/>
          </p:nvCxnSpPr>
          <p:spPr bwMode="auto">
            <a:xfrm flipV="1">
              <a:off x="1776" y="2736"/>
              <a:ext cx="384" cy="1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151"/>
            <p:cNvCxnSpPr>
              <a:cxnSpLocks noChangeShapeType="1"/>
              <a:stCxn id="50187" idx="3"/>
              <a:endCxn id="418964" idx="1"/>
            </p:cNvCxnSpPr>
            <p:nvPr/>
          </p:nvCxnSpPr>
          <p:spPr bwMode="auto">
            <a:xfrm>
              <a:off x="432" y="2746"/>
              <a:ext cx="104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968" name="Text Box 152"/>
            <p:cNvSpPr txBox="1">
              <a:spLocks noChangeArrowheads="1"/>
            </p:cNvSpPr>
            <p:nvPr/>
          </p:nvSpPr>
          <p:spPr bwMode="auto">
            <a:xfrm>
              <a:off x="470" y="2522"/>
              <a:ext cx="7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Has hair</a:t>
              </a:r>
            </a:p>
          </p:txBody>
        </p:sp>
        <p:sp>
          <p:nvSpPr>
            <p:cNvPr id="418969" name="Text Box 153"/>
            <p:cNvSpPr txBox="1">
              <a:spLocks noChangeArrowheads="1"/>
            </p:cNvSpPr>
            <p:nvPr/>
          </p:nvSpPr>
          <p:spPr bwMode="auto">
            <a:xfrm>
              <a:off x="1296" y="2304"/>
              <a:ext cx="105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Fourth rule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Old backward/forward choice: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990600" y="2130425"/>
            <a:ext cx="7924800" cy="411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Mostly: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the branching factor argument.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Winston terminology: “fan out”,  “fan in”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990600" y="27432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Also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Are you able to gather more facts?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If not: just forward chain to see what you can 	get as conclusions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If you are only interested in a specific question: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it a carnivore? 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Backward better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nimBg="1" autoUpdateAnimBg="0"/>
      <p:bldP spid="42189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Propositional logic: syntax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40"/>
          <a:stretch>
            <a:fillRect/>
          </a:stretch>
        </p:blipFill>
        <p:spPr bwMode="auto">
          <a:xfrm>
            <a:off x="1066800" y="1524000"/>
            <a:ext cx="8077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934200" y="1470025"/>
            <a:ext cx="2209800" cy="51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Example: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Mycin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46150" y="1217613"/>
            <a:ext cx="7848600" cy="4121150"/>
            <a:chOff x="336" y="812"/>
            <a:chExt cx="5088" cy="2260"/>
          </a:xfrm>
        </p:grpSpPr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336" y="816"/>
              <a:ext cx="5088" cy="22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22919" name="Text Box 7"/>
            <p:cNvSpPr txBox="1">
              <a:spLocks noChangeArrowheads="1"/>
            </p:cNvSpPr>
            <p:nvPr/>
          </p:nvSpPr>
          <p:spPr bwMode="auto">
            <a:xfrm>
              <a:off x="422" y="812"/>
              <a:ext cx="387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 Diagnoses Bacterial Infections of the blood.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46150" y="2003425"/>
            <a:ext cx="7848600" cy="731838"/>
            <a:chOff x="432" y="1200"/>
            <a:chExt cx="4944" cy="461"/>
          </a:xfrm>
        </p:grpSpPr>
        <p:sp>
          <p:nvSpPr>
            <p:cNvPr id="422920" name="Text Box 8"/>
            <p:cNvSpPr txBox="1">
              <a:spLocks noChangeArrowheads="1"/>
            </p:cNvSpPr>
            <p:nvPr/>
          </p:nvSpPr>
          <p:spPr bwMode="auto">
            <a:xfrm>
              <a:off x="816" y="1200"/>
              <a:ext cx="4104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How to choose antibiotic treatment, without knowing</a:t>
              </a:r>
            </a:p>
            <a:p>
              <a:pPr>
                <a:defRPr/>
              </a:pP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exactly which organism?</a:t>
              </a:r>
            </a:p>
          </p:txBody>
        </p:sp>
        <p:sp>
          <p:nvSpPr>
            <p:cNvPr id="52233" name="AutoShape 10"/>
            <p:cNvSpPr>
              <a:spLocks noChangeArrowheads="1"/>
            </p:cNvSpPr>
            <p:nvPr/>
          </p:nvSpPr>
          <p:spPr bwMode="auto">
            <a:xfrm>
              <a:off x="432" y="131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4" name="AutoShape 11"/>
            <p:cNvSpPr>
              <a:spLocks noChangeArrowheads="1"/>
            </p:cNvSpPr>
            <p:nvPr/>
          </p:nvSpPr>
          <p:spPr bwMode="auto">
            <a:xfrm flipH="1">
              <a:off x="4992" y="131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746125" y="2660650"/>
            <a:ext cx="69834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Preferably: don’t prescribe a broad-spectrum drug</a:t>
            </a:r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762000" y="3270250"/>
            <a:ext cx="6789738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Narrow down to more specific, using information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concerning: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patient symptoms, general condition,</a:t>
            </a:r>
          </a:p>
          <a:p>
            <a:pPr>
              <a:defRPr/>
            </a:pPr>
            <a:r>
              <a:rPr 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quick lab-tests, ...</a:t>
            </a:r>
          </a:p>
        </p:txBody>
      </p:sp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804863" y="4794250"/>
            <a:ext cx="46053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Questions and advises physician.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6" grpId="0" autoUpdateAnimBg="0"/>
      <p:bldP spid="422927" grpId="0" autoUpdateAnimBg="0"/>
      <p:bldP spid="4229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914400" y="990600"/>
            <a:ext cx="82296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&gt; Male or female?</a:t>
            </a:r>
            <a:endParaRPr lang="en-US" sz="22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Excerpt of sample session: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000" b="1" smtClean="0">
                <a:latin typeface="Courier New" panose="02070309020205020404" pitchFamily="49" charset="0"/>
              </a:rPr>
              <a:t>  </a:t>
            </a:r>
            <a:r>
              <a:rPr lang="en-US" altLang="id-ID" sz="2200" smtClean="0"/>
              <a:t>Male.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Age?</a:t>
            </a:r>
            <a:endParaRPr lang="en-US" altLang="id-ID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/>
              <a:t>   55.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Have you obtained positive cultures indicating general type?</a:t>
            </a:r>
            <a:endParaRPr lang="en-US" altLang="id-ID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/>
              <a:t>   Yes.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What type of infection is it?</a:t>
            </a:r>
            <a:endParaRPr lang="en-US" altLang="id-ID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/>
              <a:t>   Primary bacteremia.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When did symptoms first appear?</a:t>
            </a:r>
            <a:endParaRPr lang="en-US" altLang="id-ID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/>
              <a:t>   May 5.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From where was the positive culture taken?</a:t>
            </a:r>
            <a:endParaRPr lang="en-US" altLang="id-ID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/>
              <a:t>   From the blood.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200" smtClean="0">
                <a:solidFill>
                  <a:srgbClr val="006600"/>
                </a:solidFill>
              </a:rPr>
              <a:t>&gt; …</a:t>
            </a:r>
            <a:endParaRPr lang="en-US" altLang="id-ID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4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4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4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4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4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4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4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4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4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build="p" autoUpdateAnimBg="0"/>
      <p:bldP spid="42496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Mycin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(cont.)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914400" y="1524000"/>
            <a:ext cx="79248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500 If-Then rules 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Can recognize about 100 causes of infections. 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533400" y="2590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Example rule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1508125" y="3152775"/>
            <a:ext cx="7026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If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’s type is primary bacteremia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the suspected entry point of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the gastrointestinal tract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the site of the culture of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one of the sterile sites</a:t>
            </a:r>
          </a:p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there is evidence that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bacteroides		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533400" y="4572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Uses: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backward chaining.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… and certainty factors.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3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nimBg="1" autoUpdateAnimBg="0"/>
      <p:bldP spid="423940" grpId="0" build="p" bldLvl="2" autoUpdateAnimBg="0"/>
      <p:bldP spid="423941" grpId="0" autoUpdateAnimBg="0"/>
      <p:bldP spid="423942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Query-the-user facility: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1225058"/>
            <a:ext cx="7924800" cy="5496417"/>
            <a:chOff x="432" y="720"/>
            <a:chExt cx="4992" cy="3408"/>
          </a:xfrm>
          <a:solidFill>
            <a:schemeClr val="bg1"/>
          </a:solidFill>
        </p:grpSpPr>
        <p:sp>
          <p:nvSpPr>
            <p:cNvPr id="427011" name="Rectangle 3"/>
            <p:cNvSpPr>
              <a:spLocks noChangeArrowheads="1"/>
            </p:cNvSpPr>
            <p:nvPr/>
          </p:nvSpPr>
          <p:spPr bwMode="auto">
            <a:xfrm>
              <a:off x="432" y="720"/>
              <a:ext cx="4992" cy="34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Char char="¤"/>
                <a:defRPr/>
              </a:pPr>
              <a:r>
                <a:rPr lang="en-US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Where do the questions come from? </a:t>
              </a:r>
            </a:p>
          </p:txBody>
        </p:sp>
        <p:sp>
          <p:nvSpPr>
            <p:cNvPr id="427012" name="Text Box 4"/>
            <p:cNvSpPr txBox="1">
              <a:spLocks noChangeArrowheads="1"/>
            </p:cNvSpPr>
            <p:nvPr/>
          </p:nvSpPr>
          <p:spPr bwMode="auto">
            <a:xfrm>
              <a:off x="4387" y="768"/>
              <a:ext cx="605" cy="4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&gt; Age?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</a:t>
              </a: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55.</a:t>
              </a:r>
            </a:p>
          </p:txBody>
        </p:sp>
      </p:grp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533400" y="1743075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query-the-user rule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Any system includes a rule of the type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2547938" y="2581275"/>
            <a:ext cx="3395662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query-the-user(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?x 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>
              <a:defRPr/>
            </a:pP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?x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914400" y="35052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Here  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could be any predicate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If we want to establish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and there is no information on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in the rule-base, ask the user about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?x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914400" y="5210175"/>
            <a:ext cx="228600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If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age_patient(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?x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&gt; 50 </a:t>
            </a:r>
          </a:p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...		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78225" y="5256213"/>
            <a:ext cx="2289175" cy="915987"/>
            <a:chOff x="2112" y="3311"/>
            <a:chExt cx="1442" cy="577"/>
          </a:xfrm>
        </p:grpSpPr>
        <p:sp>
          <p:nvSpPr>
            <p:cNvPr id="55306" name="AutoShape 10"/>
            <p:cNvSpPr>
              <a:spLocks noChangeArrowheads="1"/>
            </p:cNvSpPr>
            <p:nvPr/>
          </p:nvSpPr>
          <p:spPr bwMode="auto">
            <a:xfrm>
              <a:off x="2336" y="3503"/>
              <a:ext cx="615" cy="210"/>
            </a:xfrm>
            <a:prstGeom prst="rightArrow">
              <a:avLst>
                <a:gd name="adj1" fmla="val 50000"/>
                <a:gd name="adj2" fmla="val 7321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27019" name="Text Box 11"/>
            <p:cNvSpPr txBox="1">
              <a:spLocks noChangeArrowheads="1"/>
            </p:cNvSpPr>
            <p:nvPr/>
          </p:nvSpPr>
          <p:spPr bwMode="auto">
            <a:xfrm>
              <a:off x="2112" y="3311"/>
              <a:ext cx="144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No “age_patient(..)”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rule-base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6096000" y="5368925"/>
            <a:ext cx="197008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query-the-user(</a:t>
            </a:r>
          </a:p>
          <a:p>
            <a:pPr>
              <a:defRPr/>
            </a:pP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age_patient(</a:t>
            </a: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?x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7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 build="p" bldLvl="2" autoUpdateAnimBg="0"/>
      <p:bldP spid="427015" grpId="0" animBg="1" autoUpdateAnimBg="0"/>
      <p:bldP spid="427016" grpId="0" build="p" bldLvl="2" autoUpdateAnimBg="0"/>
      <p:bldP spid="427017" grpId="0" animBg="1" autoUpdateAnimBg="0"/>
      <p:bldP spid="427020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Reactive Rule-Systems: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1066800" y="1676400"/>
            <a:ext cx="3944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Consist of rules of the form: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6725" y="2286000"/>
            <a:ext cx="6111875" cy="1454150"/>
            <a:chOff x="1094" y="1340"/>
            <a:chExt cx="3850" cy="916"/>
          </a:xfrm>
          <a:solidFill>
            <a:schemeClr val="bg1"/>
          </a:solidFill>
        </p:grpSpPr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1094" y="1340"/>
              <a:ext cx="3850" cy="908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If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Condition_1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Condition_2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…</a:t>
              </a:r>
            </a:p>
            <a:p>
              <a:pPr>
                <a:defRPr/>
              </a:pPr>
              <a:r>
                <a:rPr lang="en-US" sz="2200" u="sng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Condition_n</a:t>
              </a:r>
              <a:endPara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28038" name="Text Box 6"/>
            <p:cNvSpPr txBox="1">
              <a:spLocks noChangeArrowheads="1"/>
            </p:cNvSpPr>
            <p:nvPr/>
          </p:nvSpPr>
          <p:spPr bwMode="auto">
            <a:xfrm>
              <a:off x="3014" y="1354"/>
              <a:ext cx="1343" cy="902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u="sng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Then</a:t>
              </a: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Action_1</a:t>
              </a:r>
              <a:endPara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</a:t>
              </a:r>
              <a:r>
                <a:rPr lang="en-US" sz="2200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</a:t>
              </a: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Action_2</a:t>
              </a:r>
              <a:endPara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…</a:t>
              </a:r>
              <a:endPara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defRPr/>
              </a:pPr>
              <a:r>
                <a:rPr lang="en-US" sz="2200" u="sng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and</a:t>
              </a:r>
              <a:r>
                <a:rPr lang="en-US" sz="22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en-US" sz="22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Action_m</a:t>
              </a:r>
              <a:endPara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1066800" y="4357688"/>
            <a:ext cx="53578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 more relation to logical statements !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utoUpdateAnimBg="0"/>
      <p:bldP spid="42803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BAGGER: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143000" y="1014413"/>
            <a:ext cx="47021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Winston’s  simplification of XCON.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1143000" y="1441450"/>
            <a:ext cx="74580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Robby robot attempts to help bagging in a supermarket.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1143000" y="2051050"/>
            <a:ext cx="8001000" cy="2111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It considers 4 steps in the procedure:</a:t>
            </a:r>
          </a:p>
          <a:p>
            <a:pPr>
              <a:defRPr/>
            </a:pP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1.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”check order”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:see if something is missing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2.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”bag the large items”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and put big bottles in first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“bag medium items”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and put frozen things in 			freezer bags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“bag small items”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: put wherever there is room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29066" name="Picture 10" descr="C:\My Documents\AI\shows\beelden\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508500"/>
            <a:ext cx="612298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855663" y="4532313"/>
            <a:ext cx="1555750" cy="110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 a </a:t>
            </a:r>
          </a:p>
          <a:p>
            <a:pPr>
              <a:defRPr/>
            </a:pP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database </a:t>
            </a:r>
          </a:p>
          <a:p>
            <a:pPr>
              <a:defRPr/>
            </a:pP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 objects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0" grpId="0" autoUpdateAnimBg="0"/>
      <p:bldP spid="429061" grpId="0" animBg="1" autoUpdateAnimBg="0"/>
      <p:bldP spid="42906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Bagger’s Working Memory: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990600" y="1925638"/>
            <a:ext cx="79248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Current step is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</a:t>
            </a:r>
            <a:r>
              <a:rPr 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“Check order”</a:t>
            </a:r>
            <a:endParaRPr lang="en-US" sz="24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990600" y="2763838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Current bag is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Bag_1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(empty)</a:t>
            </a: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 bagged are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 glop, granola (2), 					  ice cream, </a:t>
            </a:r>
            <a:r>
              <a:rPr lang="en-US" sz="240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patato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chips</a:t>
            </a: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990600" y="4516438"/>
            <a:ext cx="3987800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+ the database of objects</a:t>
            </a:r>
            <a:endParaRPr lang="en-US" sz="22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animBg="1" autoUpdateAnimBg="0"/>
      <p:bldP spid="430084" grpId="0" build="p" bldLvl="2" autoUpdateAnimBg="0"/>
      <p:bldP spid="43008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Bagger rules: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914400" y="1066800"/>
            <a:ext cx="8229600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B1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step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“check order” 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potato chips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are in not bagged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Pepsi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NOT in not bagged  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suggest to add Pepsi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 not bagged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914400" y="3662363"/>
            <a:ext cx="8229600" cy="110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B2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step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“check order”  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discontinue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step “check order”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start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step “bag large items”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908050" y="2849563"/>
            <a:ext cx="8235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Assume suggestion is accepted and Pepsi added in not bagged.</a:t>
            </a: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1295400" y="5553075"/>
            <a:ext cx="7848600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whenever B1 is triggered, B2 is triggered as well !</a:t>
            </a:r>
          </a:p>
          <a:p>
            <a:pPr>
              <a:defRPr/>
            </a:pP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Need: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CONFLICT RESOLUTION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animBg="1" autoUpdateAnimBg="0"/>
      <p:bldP spid="431108" grpId="0" animBg="1" autoUpdateAnimBg="0"/>
      <p:bldP spid="431109" grpId="0" autoUpdateAnimBg="0"/>
      <p:bldP spid="43111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Conflict Resolution: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1143000" y="1292225"/>
            <a:ext cx="800100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rule in a rule-based system is </a:t>
            </a: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triggered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			if the precondition of the rule is satisfied</a:t>
            </a:r>
          </a:p>
          <a:p>
            <a:pPr>
              <a:defRPr/>
            </a:pPr>
            <a:endParaRPr lang="en-US" sz="2400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295400" y="2255838"/>
            <a:ext cx="7239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rule </a:t>
            </a: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said to fire 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 its then-part is executed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974725" y="3886200"/>
            <a:ext cx="7178675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 a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deductive system, </a:t>
            </a:r>
            <a:r>
              <a:rPr lang="en-US" sz="2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every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triggered rule fires.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>
              <a:defRPr/>
            </a:pP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 a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reactive system,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we need a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“conflict resolution strategy”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to determine which rule may fire.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5775" y="5334000"/>
            <a:ext cx="6130925" cy="847725"/>
            <a:chOff x="306" y="3360"/>
            <a:chExt cx="3862" cy="534"/>
          </a:xfrm>
        </p:grpSpPr>
        <p:sp>
          <p:nvSpPr>
            <p:cNvPr id="60423" name="AutoShape 8"/>
            <p:cNvSpPr>
              <a:spLocks noChangeArrowheads="1"/>
            </p:cNvSpPr>
            <p:nvPr/>
          </p:nvSpPr>
          <p:spPr bwMode="auto">
            <a:xfrm>
              <a:off x="306" y="3360"/>
              <a:ext cx="462" cy="480"/>
            </a:xfrm>
            <a:prstGeom prst="curvedRightArrow">
              <a:avLst>
                <a:gd name="adj1" fmla="val 20779"/>
                <a:gd name="adj2" fmla="val 41558"/>
                <a:gd name="adj3" fmla="val 33333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816" y="3657"/>
              <a:ext cx="335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Assume for now that we use textual order here.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 autoUpdateAnimBg="0"/>
      <p:bldP spid="432132" grpId="0" autoUpdateAnimBg="0"/>
      <p:bldP spid="43213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Bagger (cont.):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14400" y="762000"/>
            <a:ext cx="7924800" cy="1443038"/>
            <a:chOff x="576" y="480"/>
            <a:chExt cx="4992" cy="909"/>
          </a:xfrm>
        </p:grpSpPr>
        <p:sp>
          <p:nvSpPr>
            <p:cNvPr id="433155" name="Rectangle 3"/>
            <p:cNvSpPr>
              <a:spLocks noChangeArrowheads="1"/>
            </p:cNvSpPr>
            <p:nvPr/>
          </p:nvSpPr>
          <p:spPr bwMode="auto">
            <a:xfrm>
              <a:off x="576" y="490"/>
              <a:ext cx="4992" cy="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Char char="¤"/>
                <a:defRPr/>
              </a:pPr>
              <a:r>
                <a:rPr lang="en-US" sz="2000" b="1" u="sng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Current step is</a:t>
              </a:r>
              <a:r>
                <a:rPr 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  </a:t>
              </a:r>
              <a:r>
                <a:rPr lang="en-US" sz="20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“bag the large items”</a:t>
              </a:r>
              <a:endParaRPr 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4128" y="480"/>
              <a:ext cx="125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Working memory</a:t>
              </a:r>
            </a:p>
          </p:txBody>
        </p:sp>
        <p:sp>
          <p:nvSpPr>
            <p:cNvPr id="433156" name="Rectangle 4"/>
            <p:cNvSpPr>
              <a:spLocks noChangeArrowheads="1"/>
            </p:cNvSpPr>
            <p:nvPr/>
          </p:nvSpPr>
          <p:spPr bwMode="auto">
            <a:xfrm>
              <a:off x="576" y="717"/>
              <a:ext cx="494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Char char="¤"/>
                <a:defRPr/>
              </a:pPr>
              <a:r>
                <a:rPr lang="en-US" sz="2000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Current bag is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    </a:t>
              </a: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Bag_1</a:t>
              </a:r>
              <a:r>
                <a:rPr 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(empty)</a:t>
              </a:r>
              <a:endParaRPr 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Char char="¤"/>
                <a:defRPr/>
              </a:pPr>
              <a:r>
                <a:rPr lang="en-US" sz="2000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Not bagged are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      </a:t>
              </a: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bread, glop, granola (2), 					ice cream, </a:t>
              </a:r>
              <a:r>
                <a:rPr lang="en-US" sz="2000" dirty="0" err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patato</a:t>
              </a: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chips, Pepsi</a:t>
              </a:r>
              <a:endPara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914400" y="2414588"/>
            <a:ext cx="8229600" cy="177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B3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step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“bag the large items” 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large item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in not bagged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large bottle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in not bagged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current bag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&lt; 6 large items 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put large bottle in current bag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3167" name="Text Box 15"/>
          <p:cNvSpPr txBox="1">
            <a:spLocks noChangeArrowheads="1"/>
          </p:cNvSpPr>
          <p:nvPr/>
        </p:nvSpPr>
        <p:spPr bwMode="auto">
          <a:xfrm>
            <a:off x="914400" y="4191000"/>
            <a:ext cx="8229600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B4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step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“bag the large items”  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large item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in not bagged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current bag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has &lt; 6 large items 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put large item in current bag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3173" name="Text Box 21"/>
          <p:cNvSpPr txBox="1">
            <a:spLocks noChangeArrowheads="1"/>
          </p:cNvSpPr>
          <p:nvPr/>
        </p:nvSpPr>
        <p:spPr bwMode="auto">
          <a:xfrm>
            <a:off x="914400" y="5675313"/>
            <a:ext cx="8229600" cy="110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B5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step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is “bag the large items”  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large item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is in not bagged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start a fresh bag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0" grpId="0" animBg="1" autoUpdateAnimBg="0"/>
      <p:bldP spid="433167" grpId="0" animBg="1" autoUpdateAnimBg="0"/>
      <p:bldP spid="43317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Propositional logic: semantics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80010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Possible conflict resolution strategies: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990600" y="1524000"/>
            <a:ext cx="8153400" cy="4524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Specificity ordering: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						highest priority rule has superset of conditions</a:t>
            </a: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990600" y="2406650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Textual rule ordering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		(see Bagger)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990600" y="3228975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ordering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				give a priority number to each possible aspect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990600" y="40513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Size ordering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				 highest priority rule has largest list of conditions</a:t>
            </a:r>
          </a:p>
        </p:txBody>
      </p:sp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990600" y="51054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Context limiting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				 put rules into groups: activate/deactivate the 		groups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animBg="1" autoUpdateAnimBg="0"/>
      <p:bldP spid="434180" grpId="0" autoUpdateAnimBg="0"/>
      <p:bldP spid="434181" grpId="0" autoUpdateAnimBg="0"/>
      <p:bldP spid="434182" grpId="0" autoUpdateAnimBg="0"/>
      <p:bldP spid="43418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Example: XCON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04863" y="1289050"/>
            <a:ext cx="8077200" cy="4121150"/>
            <a:chOff x="336" y="812"/>
            <a:chExt cx="5088" cy="2260"/>
          </a:xfrm>
          <a:solidFill>
            <a:schemeClr val="bg1"/>
          </a:solidFill>
        </p:grpSpPr>
        <p:sp>
          <p:nvSpPr>
            <p:cNvPr id="436228" name="Rectangle 4"/>
            <p:cNvSpPr>
              <a:spLocks noChangeArrowheads="1"/>
            </p:cNvSpPr>
            <p:nvPr/>
          </p:nvSpPr>
          <p:spPr bwMode="auto">
            <a:xfrm>
              <a:off x="336" y="816"/>
              <a:ext cx="5088" cy="225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422" y="812"/>
              <a:ext cx="4210" cy="23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- System for Configuration of Computer Systems.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41388" y="1928813"/>
            <a:ext cx="7848600" cy="731837"/>
            <a:chOff x="432" y="1200"/>
            <a:chExt cx="4944" cy="461"/>
          </a:xfrm>
        </p:grpSpPr>
        <p:sp>
          <p:nvSpPr>
            <p:cNvPr id="436231" name="Text Box 7"/>
            <p:cNvSpPr txBox="1">
              <a:spLocks noChangeArrowheads="1"/>
            </p:cNvSpPr>
            <p:nvPr/>
          </p:nvSpPr>
          <p:spPr bwMode="auto">
            <a:xfrm>
              <a:off x="943" y="1200"/>
              <a:ext cx="388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How to set up all components of a big main frame </a:t>
              </a:r>
            </a:p>
            <a:p>
              <a:pPr>
                <a:defRPr/>
              </a:pPr>
              <a:r>
                <a:rPr lang="en-US" sz="2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computer system.</a:t>
              </a:r>
            </a:p>
          </p:txBody>
        </p:sp>
        <p:sp>
          <p:nvSpPr>
            <p:cNvPr id="63497" name="AutoShape 8"/>
            <p:cNvSpPr>
              <a:spLocks noChangeArrowheads="1"/>
            </p:cNvSpPr>
            <p:nvPr/>
          </p:nvSpPr>
          <p:spPr bwMode="auto">
            <a:xfrm>
              <a:off x="432" y="131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498" name="AutoShape 9"/>
            <p:cNvSpPr>
              <a:spLocks noChangeArrowheads="1"/>
            </p:cNvSpPr>
            <p:nvPr/>
          </p:nvSpPr>
          <p:spPr bwMode="auto">
            <a:xfrm flipH="1">
              <a:off x="4992" y="131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436234" name="Text Box 10"/>
          <p:cNvSpPr txBox="1">
            <a:spLocks noChangeArrowheads="1"/>
          </p:cNvSpPr>
          <p:nvPr/>
        </p:nvSpPr>
        <p:spPr bwMode="auto">
          <a:xfrm>
            <a:off x="746125" y="2660650"/>
            <a:ext cx="6540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Includes processors, memory, terminals, discs, 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peripheral controllers, etc.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762000" y="3459163"/>
            <a:ext cx="6561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All components must be arranged sensibly with 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appropriate input/output buses.</a:t>
            </a:r>
            <a:endParaRPr lang="en-US" sz="200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804863" y="4343400"/>
            <a:ext cx="6870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Must deal with hundreds of possible options: how </a:t>
            </a:r>
          </a:p>
          <a:p>
            <a:pPr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to configure?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utoUpdateAnimBg="0"/>
      <p:bldP spid="436235" grpId="0" autoUpdateAnimBg="0"/>
      <p:bldP spid="43623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XCON (cont.)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914400" y="685800"/>
            <a:ext cx="8229600" cy="617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10000 If-Then rules 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Can deal with about 200 components of VAX systems. 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914400" y="1414463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Example rules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1219200" y="1871663"/>
            <a:ext cx="70262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If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context is doing layout and assigning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power supply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an sbi module has been put in a cabinet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 position the sbi module occupies is known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there is space available for a power supply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there is no available power supply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 voltage and frequency of components is known</a:t>
            </a:r>
          </a:p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add an appropriate power supply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1219200" y="4660900"/>
            <a:ext cx="7026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If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context is doing layout and assigning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power supply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an sbi module has been put in a cabinet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 position the sbi module occupies is known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there is space available for a power supply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   there is an available power supply</a:t>
            </a:r>
          </a:p>
          <a:p>
            <a:pPr>
              <a:defRPr/>
            </a:pP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put the power supply in the cabinet in the available space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3962400"/>
            <a:ext cx="6084888" cy="457200"/>
            <a:chOff x="816" y="2496"/>
            <a:chExt cx="3833" cy="288"/>
          </a:xfrm>
        </p:grpSpPr>
        <p:sp>
          <p:nvSpPr>
            <p:cNvPr id="437257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31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Similar to the Pepsi rule in bagger</a:t>
              </a:r>
              <a:endParaRPr lang="en-US" sz="240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64521" name="AutoShape 10"/>
            <p:cNvSpPr>
              <a:spLocks noChangeArrowheads="1"/>
            </p:cNvSpPr>
            <p:nvPr/>
          </p:nvSpPr>
          <p:spPr bwMode="auto">
            <a:xfrm>
              <a:off x="816" y="2520"/>
              <a:ext cx="615" cy="240"/>
            </a:xfrm>
            <a:prstGeom prst="rightArrow">
              <a:avLst>
                <a:gd name="adj1" fmla="val 50000"/>
                <a:gd name="adj2" fmla="val 64063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animBg="1" autoUpdateAnimBg="0"/>
      <p:bldP spid="437252" grpId="0" build="p" bldLvl="2" autoUpdateAnimBg="0"/>
      <p:bldP spid="437253" grpId="0" autoUpdateAnimBg="0"/>
      <p:bldP spid="43725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Explicit procedures for Back/Forward reasoning: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066800" y="1981200"/>
            <a:ext cx="7924800" cy="31797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Depth-first search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</a:t>
            </a:r>
            <a:r>
              <a:rPr 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Even for forward reasoning!</a:t>
            </a:r>
            <a:endParaRPr lang="en-US" sz="24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1066800" y="2684463"/>
            <a:ext cx="7924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Database operation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(Join - Projection - Selection)</a:t>
            </a:r>
            <a:r>
              <a:rPr 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for Forward Reasoning</a:t>
            </a: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Tuple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-at-a-time database operations:				</a:t>
            </a:r>
            <a:r>
              <a:rPr lang="en-US" sz="24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</a:t>
            </a:r>
            <a:r>
              <a:rPr lang="en-US" sz="2400" u="sng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Rete</a:t>
            </a:r>
            <a:r>
              <a:rPr lang="en-US" sz="2400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algorithm</a:t>
            </a:r>
            <a:endParaRPr lang="en-US" sz="2400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6800" y="443706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Ref: Winston for details.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build="p" autoUpdateAnimBg="0"/>
      <p:bldP spid="43930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Mixing Forward and Backward Reasoning: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990600" y="1477963"/>
            <a:ext cx="7772400" cy="110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Many commercial systems promote their ability to provide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both forward and backward reasoning (together) on the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same set of rules.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66775" y="2895600"/>
            <a:ext cx="7286625" cy="457200"/>
            <a:chOff x="489" y="1824"/>
            <a:chExt cx="4590" cy="288"/>
          </a:xfrm>
        </p:grpSpPr>
        <p:sp>
          <p:nvSpPr>
            <p:cNvPr id="435204" name="Text Box 4"/>
            <p:cNvSpPr txBox="1">
              <a:spLocks noChangeArrowheads="1"/>
            </p:cNvSpPr>
            <p:nvPr/>
          </p:nvSpPr>
          <p:spPr bwMode="auto">
            <a:xfrm>
              <a:off x="1056" y="1824"/>
              <a:ext cx="3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Is this useful? Or even reasonable??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6" name="AutoShape 5"/>
            <p:cNvSpPr>
              <a:spLocks noChangeArrowheads="1"/>
            </p:cNvSpPr>
            <p:nvPr/>
          </p:nvSpPr>
          <p:spPr bwMode="auto">
            <a:xfrm>
              <a:off x="489" y="1848"/>
              <a:ext cx="471" cy="240"/>
            </a:xfrm>
            <a:prstGeom prst="rightArrow">
              <a:avLst>
                <a:gd name="adj1" fmla="val 50000"/>
                <a:gd name="adj2" fmla="val 49063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6577" name="AutoShape 6"/>
            <p:cNvSpPr>
              <a:spLocks noChangeArrowheads="1"/>
            </p:cNvSpPr>
            <p:nvPr/>
          </p:nvSpPr>
          <p:spPr bwMode="auto">
            <a:xfrm flipH="1">
              <a:off x="4608" y="1848"/>
              <a:ext cx="471" cy="240"/>
            </a:xfrm>
            <a:prstGeom prst="rightArrow">
              <a:avLst>
                <a:gd name="adj1" fmla="val 50000"/>
                <a:gd name="adj2" fmla="val 49063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66775" y="3706813"/>
            <a:ext cx="8077200" cy="2444750"/>
            <a:chOff x="336" y="812"/>
            <a:chExt cx="5088" cy="2260"/>
          </a:xfrm>
        </p:grpSpPr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36" y="816"/>
              <a:ext cx="5088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435210" name="Text Box 10"/>
            <p:cNvSpPr txBox="1">
              <a:spLocks noChangeArrowheads="1"/>
            </p:cNvSpPr>
            <p:nvPr/>
          </p:nvSpPr>
          <p:spPr bwMode="auto">
            <a:xfrm>
              <a:off x="422" y="812"/>
              <a:ext cx="4759" cy="7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- Forward reasoning starts from facts and produces new</a:t>
              </a:r>
            </a:p>
            <a:p>
              <a:pPr>
                <a:defRPr/>
              </a:pPr>
              <a:r>
                <a:rPr lang="en-US" sz="2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fact.</a:t>
              </a:r>
              <a:endPara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52600" y="4159250"/>
            <a:ext cx="6553200" cy="717550"/>
            <a:chOff x="1104" y="2496"/>
            <a:chExt cx="4128" cy="452"/>
          </a:xfrm>
        </p:grpSpPr>
        <p:sp>
          <p:nvSpPr>
            <p:cNvPr id="66571" name="AutoShape 11"/>
            <p:cNvSpPr>
              <a:spLocks noChangeArrowheads="1"/>
            </p:cNvSpPr>
            <p:nvPr/>
          </p:nvSpPr>
          <p:spPr bwMode="auto">
            <a:xfrm>
              <a:off x="1104" y="2496"/>
              <a:ext cx="288" cy="288"/>
            </a:xfrm>
            <a:prstGeom prst="curvedRight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35212" name="Text Box 12"/>
            <p:cNvSpPr txBox="1">
              <a:spLocks noChangeArrowheads="1"/>
            </p:cNvSpPr>
            <p:nvPr/>
          </p:nvSpPr>
          <p:spPr bwMode="auto">
            <a:xfrm>
              <a:off x="1432" y="2544"/>
              <a:ext cx="3800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Why would one want to start backward reasoning: </a:t>
              </a:r>
            </a:p>
            <a:p>
              <a:pPr>
                <a:defRPr/>
              </a:pPr>
              <a:r>
                <a:rPr lang="en-US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from hypothesis building new hypothesis from a fact??</a:t>
              </a:r>
            </a:p>
          </p:txBody>
        </p:sp>
      </p:grpSp>
      <p:sp>
        <p:nvSpPr>
          <p:cNvPr id="435214" name="Text Box 14"/>
          <p:cNvSpPr txBox="1">
            <a:spLocks noChangeArrowheads="1"/>
          </p:cNvSpPr>
          <p:nvPr/>
        </p:nvSpPr>
        <p:spPr bwMode="auto">
          <a:xfrm>
            <a:off x="901700" y="4921250"/>
            <a:ext cx="74041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- Backward reasoning starts from hypothesis and builds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 new hypothesis.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752600" y="5530850"/>
            <a:ext cx="6430963" cy="641350"/>
            <a:chOff x="1104" y="3360"/>
            <a:chExt cx="4051" cy="404"/>
          </a:xfrm>
        </p:grpSpPr>
        <p:sp>
          <p:nvSpPr>
            <p:cNvPr id="66569" name="AutoShape 16"/>
            <p:cNvSpPr>
              <a:spLocks noChangeArrowheads="1"/>
            </p:cNvSpPr>
            <p:nvPr/>
          </p:nvSpPr>
          <p:spPr bwMode="auto">
            <a:xfrm>
              <a:off x="1104" y="3456"/>
              <a:ext cx="288" cy="288"/>
            </a:xfrm>
            <a:prstGeom prst="curvedRightArrow">
              <a:avLst>
                <a:gd name="adj1" fmla="val 20000"/>
                <a:gd name="adj2" fmla="val 40000"/>
                <a:gd name="adj3" fmla="val 33333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35217" name="Text Box 17"/>
            <p:cNvSpPr txBox="1">
              <a:spLocks noChangeArrowheads="1"/>
            </p:cNvSpPr>
            <p:nvPr/>
          </p:nvSpPr>
          <p:spPr bwMode="auto">
            <a:xfrm>
              <a:off x="1432" y="3360"/>
              <a:ext cx="372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These are not facts and cannot be used to derive new</a:t>
              </a:r>
            </a:p>
            <a:p>
              <a:pPr>
                <a:defRPr/>
              </a:pPr>
              <a:r>
                <a:rPr lang="en-US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fact from them in a forward reasoning  !!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5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5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nimBg="1" autoUpdateAnimBg="0"/>
      <p:bldP spid="435214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One way to combine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forward and backward: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914400" y="1371600"/>
            <a:ext cx="82296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Assume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that by forward reasoning we derived: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the facts a, b and d. 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914400" y="2611438"/>
            <a:ext cx="7924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If there is a rule:</a:t>
            </a: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752600" y="3124200"/>
            <a:ext cx="4953000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</a:p>
          <a:p>
            <a:pPr>
              <a:defRPr/>
            </a:pPr>
            <a:r>
              <a:rPr lang="en-US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endParaRPr lang="en-US" sz="22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1066800" y="4059238"/>
            <a:ext cx="7924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then it may be a good idea to switch to </a:t>
            </a:r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backward reasoning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to try to prove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 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(and thus conclude </a:t>
            </a:r>
            <a:r>
              <a:rPr 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</a:t>
            </a:r>
            <a:endParaRPr lang="en-US" sz="240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914400" y="5334000"/>
            <a:ext cx="80772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BUT:</a:t>
            </a:r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VERY hard to control this and completeness becomes VERY obscure.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nimBg="1" autoUpdateAnimBg="0"/>
      <p:bldP spid="440324" grpId="0" build="p" bldLvl="2" autoUpdateAnimBg="0"/>
      <p:bldP spid="440325" grpId="0" animBg="1" autoUpdateAnimBg="0"/>
      <p:bldP spid="440327" grpId="0" build="p" bldLvl="2" autoUpdateAnimBg="0"/>
      <p:bldP spid="440329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Explanation facilities:</a:t>
            </a:r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1135063" y="1219200"/>
            <a:ext cx="7551737" cy="110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Expert Systems are supposed to provide explanations to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convince the user that their proposed conclusions are </a:t>
            </a:r>
          </a:p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reasonable.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914400" y="2590800"/>
            <a:ext cx="82296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Typical user questions</a:t>
            </a:r>
            <a:r>
              <a:rPr 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How did you arrive to the conclusion that … .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Why did you show that … .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914400" y="3906838"/>
            <a:ext cx="7924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Technique: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Keep a trace of all inferences done: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1828800" y="4989513"/>
            <a:ext cx="4953000" cy="110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If</a:t>
            </a: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 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</a:p>
          <a:p>
            <a:pPr>
              <a:defRPr/>
            </a:pPr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Then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</a:p>
          <a:p>
            <a:pPr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en-US" sz="22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record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 &lt;- a, b, c, d</a:t>
            </a: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n-US" sz="220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nimBg="1" autoUpdateAnimBg="0"/>
      <p:bldP spid="441348" grpId="0" animBg="1" autoUpdateAnimBg="0"/>
      <p:bldP spid="441349" grpId="0" build="p" bldLvl="2" autoUpdateAnimBg="0"/>
      <p:bldP spid="441350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All these systems require FULL knowledge of the world !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990600" y="2209800"/>
            <a:ext cx="8153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 if information is Missing? </a:t>
            </a: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Information is Unclear? </a:t>
            </a: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Information is Vague? </a:t>
            </a: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Information is Contradicting? </a:t>
            </a:r>
          </a:p>
          <a:p>
            <a:pPr marL="342900" indent="-34290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¤"/>
              <a:defRPr/>
            </a:pPr>
            <a:r>
              <a:rPr lang="en-US" sz="2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Information Only probabilistically available? </a:t>
            </a: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04800" y="4592638"/>
            <a:ext cx="7924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Requires a study in Uncertainty, Fuzziness, ….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nimBg="1" autoUpdateAnimBg="0"/>
      <p:bldP spid="448517" grpId="0" build="p" bldLvl="4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0661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70662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70671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0672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70663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70669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70670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70668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70664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70665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953000"/>
          </a:xfrm>
        </p:spPr>
        <p:txBody>
          <a:bodyPr/>
          <a:lstStyle/>
          <a:p>
            <a:r>
              <a:rPr lang="en-US" altLang="id-ID" sz="2400" smtClean="0"/>
              <a:t>Truth value: whether a statement is true or false.</a:t>
            </a:r>
          </a:p>
          <a:p>
            <a:r>
              <a:rPr lang="en-US" altLang="id-ID" sz="2400" smtClean="0"/>
              <a:t>Truth table: complete list of truth values for a statement given all possible values of the individual atomic expressions.</a:t>
            </a:r>
          </a:p>
          <a:p>
            <a:endParaRPr lang="en-US" altLang="id-ID" sz="2400" smtClean="0"/>
          </a:p>
          <a:p>
            <a:pPr>
              <a:buFontTx/>
              <a:buNone/>
            </a:pPr>
            <a:r>
              <a:rPr lang="en-US" altLang="id-ID" sz="2400" smtClean="0"/>
              <a:t>Example:</a:t>
            </a:r>
          </a:p>
          <a:p>
            <a:pPr>
              <a:buFontTx/>
              <a:buNone/>
            </a:pPr>
            <a:endParaRPr lang="en-US" altLang="id-ID" sz="2400" smtClean="0"/>
          </a:p>
          <a:p>
            <a:pPr>
              <a:buFontTx/>
              <a:buNone/>
            </a:pPr>
            <a:r>
              <a:rPr lang="en-US" altLang="id-ID" sz="2400" smtClean="0"/>
              <a:t>		</a:t>
            </a:r>
            <a:r>
              <a:rPr lang="en-US" altLang="id-ID" sz="2000" smtClean="0"/>
              <a:t>P	Q       P V Q</a:t>
            </a:r>
          </a:p>
          <a:p>
            <a:pPr>
              <a:buFontTx/>
              <a:buNone/>
            </a:pPr>
            <a:r>
              <a:rPr lang="en-US" altLang="id-ID" sz="2000" smtClean="0"/>
              <a:t>		T	T	T</a:t>
            </a:r>
          </a:p>
          <a:p>
            <a:pPr>
              <a:buFontTx/>
              <a:buNone/>
            </a:pPr>
            <a:r>
              <a:rPr lang="en-US" altLang="id-ID" sz="2000" smtClean="0"/>
              <a:t>		T	F	T</a:t>
            </a:r>
          </a:p>
          <a:p>
            <a:pPr>
              <a:buFontTx/>
              <a:buNone/>
            </a:pPr>
            <a:r>
              <a:rPr lang="en-US" altLang="id-ID" sz="2000" smtClean="0"/>
              <a:t>		F	T	T</a:t>
            </a:r>
          </a:p>
          <a:p>
            <a:pPr>
              <a:buFontTx/>
              <a:buNone/>
            </a:pPr>
            <a:r>
              <a:rPr lang="en-US" altLang="id-ID" sz="2000" smtClean="0"/>
              <a:t>		F	F	F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828800" y="4930775"/>
            <a:ext cx="2514600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tables for basic connectives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68463"/>
            <a:ext cx="7772400" cy="4525962"/>
          </a:xfrm>
        </p:spPr>
        <p:txBody>
          <a:bodyPr/>
          <a:lstStyle/>
          <a:p>
            <a:pPr>
              <a:buFontTx/>
              <a:buNone/>
            </a:pPr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  <a:p>
            <a:pPr>
              <a:buFontTx/>
              <a:buNone/>
            </a:pPr>
            <a:endParaRPr lang="en-US" altLang="id-ID" smtClean="0"/>
          </a:p>
          <a:p>
            <a:pPr>
              <a:buFontTx/>
              <a:buNone/>
            </a:pPr>
            <a:r>
              <a:rPr lang="en-US" altLang="id-ID" sz="2400" smtClean="0"/>
              <a:t>P	 Q	¬P	¬Q	P V Q	P ^ Q	P=&gt;Q	P</a:t>
            </a:r>
            <a:r>
              <a:rPr lang="en-US" altLang="id-ID" sz="2400" smtClean="0">
                <a:sym typeface="Wingdings" panose="05000000000000000000" pitchFamily="2" charset="2"/>
              </a:rPr>
              <a:t>Q</a:t>
            </a:r>
          </a:p>
          <a:p>
            <a:pPr>
              <a:buFontTx/>
              <a:buNone/>
            </a:pPr>
            <a:endParaRPr lang="en-US" altLang="id-ID" sz="240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id-ID" sz="2400" smtClean="0">
                <a:sym typeface="Wingdings" panose="05000000000000000000" pitchFamily="2" charset="2"/>
              </a:rPr>
              <a:t>T	 T	 F	 F	  T	   T	   T	   T</a:t>
            </a:r>
          </a:p>
          <a:p>
            <a:pPr>
              <a:buFontTx/>
              <a:buNone/>
            </a:pPr>
            <a:r>
              <a:rPr lang="en-US" altLang="id-ID" sz="2400" smtClean="0">
                <a:sym typeface="Wingdings" panose="05000000000000000000" pitchFamily="2" charset="2"/>
              </a:rPr>
              <a:t>T	 F	 F	 T	  T	   F	   F	   F</a:t>
            </a:r>
          </a:p>
          <a:p>
            <a:pPr>
              <a:buFontTx/>
              <a:buNone/>
            </a:pPr>
            <a:r>
              <a:rPr lang="en-US" altLang="id-ID" sz="2400" smtClean="0">
                <a:sym typeface="Wingdings" panose="05000000000000000000" pitchFamily="2" charset="2"/>
              </a:rPr>
              <a:t>F	 T	 T	 F	  T	   F	   T	   F</a:t>
            </a:r>
          </a:p>
          <a:p>
            <a:pPr>
              <a:buFontTx/>
              <a:buNone/>
            </a:pPr>
            <a:r>
              <a:rPr lang="en-US" altLang="id-ID" sz="2400" smtClean="0">
                <a:sym typeface="Wingdings" panose="05000000000000000000" pitchFamily="2" charset="2"/>
              </a:rPr>
              <a:t>F	 F	 T	 T	  F	   F	   T	   T</a:t>
            </a:r>
            <a:endParaRPr lang="en-US" altLang="id-ID" sz="2400" smtClean="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1219200" y="4022725"/>
            <a:ext cx="6248400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Propositional logic: basic manipulation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229600" cy="4525963"/>
          </a:xfrm>
        </p:spPr>
        <p:txBody>
          <a:bodyPr/>
          <a:lstStyle/>
          <a:p>
            <a:endParaRPr lang="en-US" altLang="id-ID" sz="2400" smtClean="0"/>
          </a:p>
          <a:p>
            <a:r>
              <a:rPr lang="en-US" altLang="id-ID" sz="2400" smtClean="0"/>
              <a:t>¬(¬A) = A				  Double negation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¬(A ^ B) = (¬A) V (¬B)		   Negated “and”</a:t>
            </a:r>
          </a:p>
          <a:p>
            <a:r>
              <a:rPr lang="en-US" altLang="id-ID" sz="2400" smtClean="0"/>
              <a:t>¬(A V B) = (¬A) ^ (¬B)		   Negated “or”</a:t>
            </a:r>
          </a:p>
          <a:p>
            <a:endParaRPr lang="en-US" altLang="id-ID" sz="2400" smtClean="0"/>
          </a:p>
          <a:p>
            <a:r>
              <a:rPr lang="en-US" altLang="id-ID" sz="2400" smtClean="0"/>
              <a:t>A ^ (B V C) = (A ^ B) V (A ^ C)	   Distributivity of ^ on V</a:t>
            </a:r>
          </a:p>
          <a:p>
            <a:r>
              <a:rPr lang="en-US" altLang="id-ID" sz="2400" smtClean="0"/>
              <a:t>A =&gt; B = (¬A) V B		   by definition</a:t>
            </a:r>
          </a:p>
          <a:p>
            <a:r>
              <a:rPr lang="en-US" altLang="id-ID" sz="2400" smtClean="0"/>
              <a:t>¬(A =&gt; B) = A ^ (¬B)		   using negated or</a:t>
            </a:r>
          </a:p>
          <a:p>
            <a:r>
              <a:rPr lang="en-US" altLang="id-ID" sz="2400" smtClean="0"/>
              <a:t>A </a:t>
            </a:r>
            <a:r>
              <a:rPr lang="en-US" altLang="id-ID" sz="2400" smtClean="0">
                <a:sym typeface="Wingdings" panose="05000000000000000000" pitchFamily="2" charset="2"/>
              </a:rPr>
              <a:t> B = (A =&gt; B) ^ (B =&gt; A)	   by definition</a:t>
            </a:r>
          </a:p>
          <a:p>
            <a:r>
              <a:rPr lang="en-US" altLang="id-ID" sz="2400" smtClean="0"/>
              <a:t>¬(A </a:t>
            </a:r>
            <a:r>
              <a:rPr lang="en-US" altLang="id-ID" sz="2400" smtClean="0">
                <a:sym typeface="Wingdings" panose="05000000000000000000" pitchFamily="2" charset="2"/>
              </a:rPr>
              <a:t> B) = (A ^ (</a:t>
            </a:r>
            <a:r>
              <a:rPr lang="en-US" altLang="id-ID" sz="2400" smtClean="0"/>
              <a:t>¬B))V(B ^ (¬A)) using negated and &amp; or</a:t>
            </a:r>
          </a:p>
          <a:p>
            <a:r>
              <a:rPr lang="en-US" altLang="id-ID" sz="2400" smtClean="0"/>
              <a:t>…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6360</TotalTime>
  <Words>3022</Words>
  <Application>Microsoft Office PowerPoint</Application>
  <PresentationFormat>On-screen Show (4:3)</PresentationFormat>
  <Paragraphs>687</Paragraphs>
  <Slides>68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Arial Narrow</vt:lpstr>
      <vt:lpstr>Garamond</vt:lpstr>
      <vt:lpstr>Wingdings</vt:lpstr>
      <vt:lpstr>Times New Roman</vt:lpstr>
      <vt:lpstr>Symbol</vt:lpstr>
      <vt:lpstr>Courier New</vt:lpstr>
      <vt:lpstr>Tahoma</vt:lpstr>
      <vt:lpstr>Arial Black</vt:lpstr>
      <vt:lpstr>Default Design</vt:lpstr>
      <vt:lpstr>Adobe Photoshop Image</vt:lpstr>
      <vt:lpstr>PowerPoint Presentation</vt:lpstr>
      <vt:lpstr>Logic in general</vt:lpstr>
      <vt:lpstr>Types of logic</vt:lpstr>
      <vt:lpstr>Basic symbols</vt:lpstr>
      <vt:lpstr>Propositional logic: syntax</vt:lpstr>
      <vt:lpstr>Propositional logic: semantics</vt:lpstr>
      <vt:lpstr>Truth tables</vt:lpstr>
      <vt:lpstr>Truth tables for basic connectives</vt:lpstr>
      <vt:lpstr>Propositional logic: basic manipulation rules</vt:lpstr>
      <vt:lpstr>First-order logic (FOL)</vt:lpstr>
      <vt:lpstr>Semantics</vt:lpstr>
      <vt:lpstr>FOL: Syntax of basic elements</vt:lpstr>
      <vt:lpstr>Syntax of Predicate Logic</vt:lpstr>
      <vt:lpstr>Syntax of Predicate Logic</vt:lpstr>
      <vt:lpstr>Syntax of Predicate Logic</vt:lpstr>
      <vt:lpstr>Examples of Terms: Constants, Variables and Functions</vt:lpstr>
      <vt:lpstr>Examples of Predicates and Quantifiers</vt:lpstr>
      <vt:lpstr>Semantics</vt:lpstr>
      <vt:lpstr>FOL: Atomic sentences</vt:lpstr>
      <vt:lpstr>FOL: Complex sentences</vt:lpstr>
      <vt:lpstr>Semantics of atomic sentences</vt:lpstr>
      <vt:lpstr>Example model</vt:lpstr>
      <vt:lpstr>Quantifiers</vt:lpstr>
      <vt:lpstr>Universal quantification (for all): </vt:lpstr>
      <vt:lpstr>Universal quantification (for all): </vt:lpstr>
      <vt:lpstr>Existential quantification (there exists): </vt:lpstr>
      <vt:lpstr>Existential quantification (there exists): </vt:lpstr>
      <vt:lpstr>Properties of quantifiers</vt:lpstr>
      <vt:lpstr>Proof </vt:lpstr>
      <vt:lpstr>Example sentences</vt:lpstr>
      <vt:lpstr>Example sentences</vt:lpstr>
      <vt:lpstr>Example sentences</vt:lpstr>
      <vt:lpstr>Translating English to FOL</vt:lpstr>
      <vt:lpstr>Translating English to FOL</vt:lpstr>
      <vt:lpstr>Translating English to FOL…</vt:lpstr>
      <vt:lpstr>Translating English to FOL…</vt:lpstr>
      <vt:lpstr>Translating English to FOL…</vt:lpstr>
      <vt:lpstr>Equality</vt:lpstr>
      <vt:lpstr>Higher-order logic?</vt:lpstr>
      <vt:lpstr>Knowledge-based Systems: Rule-based Knowledge Systems (Expert Systems)</vt:lpstr>
      <vt:lpstr>Rule-based systems:</vt:lpstr>
      <vt:lpstr>Deductive Rule-Systems:</vt:lpstr>
      <vt:lpstr>Basics for Deduction Systems:</vt:lpstr>
      <vt:lpstr>ZOOKEEPER:</vt:lpstr>
      <vt:lpstr>ZOOKEEPER (cont.):</vt:lpstr>
      <vt:lpstr>ZOOKEEPER (cont.2):</vt:lpstr>
      <vt:lpstr>Forward chaining in Zookeeper:</vt:lpstr>
      <vt:lpstr>Backward chaining in Zookeeper</vt:lpstr>
      <vt:lpstr>Old backward/forward choice:</vt:lpstr>
      <vt:lpstr>Example: Mycin</vt:lpstr>
      <vt:lpstr>Excerpt of sample session:</vt:lpstr>
      <vt:lpstr>Mycin (cont.)</vt:lpstr>
      <vt:lpstr>Query-the-user facility:</vt:lpstr>
      <vt:lpstr>Reactive Rule-Systems:</vt:lpstr>
      <vt:lpstr>BAGGER:</vt:lpstr>
      <vt:lpstr>Bagger’s Working Memory:</vt:lpstr>
      <vt:lpstr>Bagger rules:</vt:lpstr>
      <vt:lpstr>Conflict Resolution:</vt:lpstr>
      <vt:lpstr>Bagger (cont.):</vt:lpstr>
      <vt:lpstr>Possible conflict resolution strategies:</vt:lpstr>
      <vt:lpstr>Example: XCON</vt:lpstr>
      <vt:lpstr>XCON (cont.)</vt:lpstr>
      <vt:lpstr>Explicit procedures for Back/Forward reasoning:</vt:lpstr>
      <vt:lpstr>Mixing Forward and Backward Reasoning:</vt:lpstr>
      <vt:lpstr>One way to combine forward and backward:</vt:lpstr>
      <vt:lpstr>Explanation facilities:</vt:lpstr>
      <vt:lpstr>All these systems require FULL knowledge of the world !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277</cp:revision>
  <cp:lastPrinted>1999-06-26T22:27:42Z</cp:lastPrinted>
  <dcterms:created xsi:type="dcterms:W3CDTF">1999-03-02T15:51:16Z</dcterms:created>
  <dcterms:modified xsi:type="dcterms:W3CDTF">2017-01-14T03:45:10Z</dcterms:modified>
</cp:coreProperties>
</file>