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1" r:id="rId1"/>
  </p:sldMasterIdLst>
  <p:notesMasterIdLst>
    <p:notesMasterId r:id="rId20"/>
  </p:notesMasterIdLst>
  <p:handoutMasterIdLst>
    <p:handoutMasterId r:id="rId21"/>
  </p:handoutMasterIdLst>
  <p:sldIdLst>
    <p:sldId id="311" r:id="rId2"/>
    <p:sldId id="371" r:id="rId3"/>
    <p:sldId id="377" r:id="rId4"/>
    <p:sldId id="372" r:id="rId5"/>
    <p:sldId id="374" r:id="rId6"/>
    <p:sldId id="381" r:id="rId7"/>
    <p:sldId id="379" r:id="rId8"/>
    <p:sldId id="399" r:id="rId9"/>
    <p:sldId id="400" r:id="rId10"/>
    <p:sldId id="392" r:id="rId11"/>
    <p:sldId id="394" r:id="rId12"/>
    <p:sldId id="395" r:id="rId13"/>
    <p:sldId id="397" r:id="rId14"/>
    <p:sldId id="398" r:id="rId15"/>
    <p:sldId id="401" r:id="rId16"/>
    <p:sldId id="402" r:id="rId17"/>
    <p:sldId id="403" r:id="rId18"/>
    <p:sldId id="369" r:id="rId19"/>
  </p:sldIdLst>
  <p:sldSz cx="9144000" cy="6858000" type="screen4x3"/>
  <p:notesSz cx="9223375" cy="7004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1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9">
          <p15:clr>
            <a:srgbClr val="A4A3A4"/>
          </p15:clr>
        </p15:guide>
        <p15:guide id="2" pos="29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FFCC99"/>
    <a:srgbClr val="CCECFF"/>
    <a:srgbClr val="333399"/>
    <a:srgbClr val="000066"/>
    <a:srgbClr val="FFFFCC"/>
    <a:srgbClr val="F8F8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612" autoAdjust="0"/>
  </p:normalViewPr>
  <p:slideViewPr>
    <p:cSldViewPr snapToObjects="1">
      <p:cViewPr varScale="1">
        <p:scale>
          <a:sx n="66" d="100"/>
          <a:sy n="66" d="100"/>
        </p:scale>
        <p:origin x="1422" y="60"/>
      </p:cViewPr>
      <p:guideLst>
        <p:guide orient="horz" pos="1152"/>
        <p:guide pos="14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52"/>
    </p:cViewPr>
  </p:sorterViewPr>
  <p:notesViewPr>
    <p:cSldViewPr snapToObjects="1">
      <p:cViewPr varScale="1">
        <p:scale>
          <a:sx n="64" d="100"/>
          <a:sy n="64" d="100"/>
        </p:scale>
        <p:origin x="-756" y="-96"/>
      </p:cViewPr>
      <p:guideLst>
        <p:guide orient="horz" pos="2229"/>
        <p:guide pos="29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8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15888"/>
            <a:ext cx="4013200" cy="34766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100" b="1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18113" y="115888"/>
            <a:ext cx="4013200" cy="34766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100" b="1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4800"/>
            <a:ext cx="40132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Handayani Tjandrasa</a:t>
            </a:r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18113" y="6654800"/>
            <a:ext cx="40132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defRPr>
            </a:lvl1pPr>
          </a:lstStyle>
          <a:p>
            <a:fld id="{34339247-0FC7-4336-B2D2-A0F69A997544}" type="slidenum">
              <a:rPr lang="en-US" altLang="id-ID"/>
              <a:pPr/>
              <a:t>‹#›</a:t>
            </a:fld>
            <a:endParaRPr lang="en-US" alt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22875" y="58738"/>
            <a:ext cx="35067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  <a:flatTx/>
          </a:bodyPr>
          <a:lstStyle>
            <a:lvl1pPr algn="r"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240088" y="463550"/>
            <a:ext cx="2852737" cy="2139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scene3d>
            <a:camera prst="legacyPerspectiv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  <a:contourClr>
              <a:srgbClr val="00000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4613" y="6670675"/>
            <a:ext cx="83089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383588" y="6670675"/>
            <a:ext cx="8397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ctr"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defRPr>
            </a:lvl1pPr>
          </a:lstStyle>
          <a:p>
            <a:r>
              <a:rPr lang="en-US" altLang="id-ID"/>
              <a:t>          </a:t>
            </a:r>
            <a:fld id="{CDA5903C-2F9D-4E25-8A72-BEAD2D319466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09563" y="57150"/>
            <a:ext cx="470693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  <a:flatTx/>
          </a:bodyPr>
          <a:lstStyle>
            <a:lvl1pPr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152400" y="6827838"/>
            <a:ext cx="8916988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 flipH="1">
            <a:off x="401638" y="288925"/>
            <a:ext cx="822801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dt="0"/>
  <p:notesStyle>
    <a:lvl1pPr algn="l" rtl="0" eaLnBrk="0" fontAlgn="base" hangingPunct="0">
      <a:spcBef>
        <a:spcPct val="30000"/>
      </a:spcBef>
      <a:spcAft>
        <a:spcPct val="0"/>
      </a:spcAft>
      <a:defRPr sz="1200" b="1" u="sng" kern="1200">
        <a:solidFill>
          <a:schemeClr val="tx1"/>
        </a:solidFill>
        <a:effectLst>
          <a:outerShdw blurRad="38100" dist="38100" dir="2700000" algn="tl">
            <a:srgbClr val="C0C0C0"/>
          </a:outerShdw>
        </a:effectLst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2150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4913" y="3355975"/>
            <a:ext cx="6823075" cy="3124200"/>
          </a:xfrm>
          <a:prstGeom prst="rect">
            <a:avLst/>
          </a:prstGeom>
          <a:ln w="6350"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22338" y="3327400"/>
            <a:ext cx="7378700" cy="31511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Handayani Tjandrasa</a:t>
            </a:r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Kecerdasan Buatan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2355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4913" y="3355975"/>
            <a:ext cx="6823075" cy="3124200"/>
          </a:xfrm>
          <a:prstGeom prst="rect">
            <a:avLst/>
          </a:prstGeom>
          <a:ln w="6350"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DE7CE-7539-463A-B664-B6FC0D61FEB2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164484863"/>
      </p:ext>
    </p:extLst>
  </p:cSld>
  <p:clrMapOvr>
    <a:masterClrMapping/>
  </p:clrMapOvr>
  <p:transition>
    <p:spli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14ABC2-055B-43C1-923F-F6F4B871D243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535982441"/>
      </p:ext>
    </p:extLst>
  </p:cSld>
  <p:clrMapOvr>
    <a:masterClrMapping/>
  </p:clrMapOvr>
  <p:transition>
    <p:spli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C8933E-4A4D-4722-AE4E-915BDABC0A2B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508574149"/>
      </p:ext>
    </p:extLst>
  </p:cSld>
  <p:clrMapOvr>
    <a:masterClrMapping/>
  </p:clrMapOvr>
  <p:transition>
    <p:spli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E02C0E-C2EA-405C-A422-F3FEAE5EAE57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233398358"/>
      </p:ext>
    </p:extLst>
  </p:cSld>
  <p:clrMapOvr>
    <a:masterClrMapping/>
  </p:clrMapOvr>
  <p:transition>
    <p:spli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CDCD19-EE4F-418F-85E4-9BA407242058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77846801"/>
      </p:ext>
    </p:extLst>
  </p:cSld>
  <p:clrMapOvr>
    <a:masterClrMapping/>
  </p:clrMapOvr>
  <p:transition>
    <p:spli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A87D60-F006-4430-9C06-7233731B9D1B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353626956"/>
      </p:ext>
    </p:extLst>
  </p:cSld>
  <p:clrMapOvr>
    <a:masterClrMapping/>
  </p:clrMapOvr>
  <p:transition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37B205-5B75-4D18-AD13-05E63EE10E0C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158586874"/>
      </p:ext>
    </p:extLst>
  </p:cSld>
  <p:clrMapOvr>
    <a:masterClrMapping/>
  </p:clrMapOvr>
  <p:transition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12741-640D-4083-B5FE-BB397D0B6CD0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524936829"/>
      </p:ext>
    </p:extLst>
  </p:cSld>
  <p:clrMapOvr>
    <a:masterClrMapping/>
  </p:clrMapOvr>
  <p:transition>
    <p:spli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01A172-F18B-4382-B9A6-3058AB1BB99A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2004488"/>
      </p:ext>
    </p:extLst>
  </p:cSld>
  <p:clrMapOvr>
    <a:masterClrMapping/>
  </p:clrMapOvr>
  <p:transition>
    <p:spli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60AC7-C0D1-48AC-94A8-ADF55FC47883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36089878"/>
      </p:ext>
    </p:extLst>
  </p:cSld>
  <p:clrMapOvr>
    <a:masterClrMapping/>
  </p:clrMapOvr>
  <p:transition>
    <p:spli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943F1-404B-46BD-9155-A4C97BB8AEE0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905324296"/>
      </p:ext>
    </p:extLst>
  </p:cSld>
  <p:clrMapOvr>
    <a:masterClrMapping/>
  </p:clrMapOvr>
  <p:transition>
    <p:spli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B91D6E-794F-4CF3-BEB9-7C4A94FBC0B4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440895023"/>
      </p:ext>
    </p:extLst>
  </p:cSld>
  <p:clrMapOvr>
    <a:masterClrMapping/>
  </p:clrMapOvr>
  <p:transition>
    <p:spli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20C32A-BDAD-42CF-BD2A-6D32C5DA2029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869150706"/>
      </p:ext>
    </p:extLst>
  </p:cSld>
  <p:clrMapOvr>
    <a:masterClrMapping/>
  </p:clrMapOvr>
  <p:transition>
    <p:spli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Third level</a:t>
            </a:r>
          </a:p>
          <a:p>
            <a:pPr lvl="3"/>
            <a:r>
              <a:rPr lang="en-US" altLang="id-ID" smtClean="0"/>
              <a:t>Fourth level</a:t>
            </a:r>
          </a:p>
          <a:p>
            <a:pPr lvl="4"/>
            <a:r>
              <a:rPr lang="en-US" altLang="id-ID" smtClean="0"/>
              <a:t>Fifth level</a:t>
            </a:r>
          </a:p>
        </p:txBody>
      </p:sp>
      <p:sp>
        <p:nvSpPr>
          <p:cNvPr id="558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80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558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EE2817C-62FD-478F-9F01-AAE2E42D9C3B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558087" name="Rectangle 7"/>
          <p:cNvSpPr>
            <a:spLocks noChangeArrowheads="1"/>
          </p:cNvSpPr>
          <p:nvPr userDrawn="1"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58088" name="Line 8"/>
          <p:cNvSpPr>
            <a:spLocks noChangeShapeType="1"/>
          </p:cNvSpPr>
          <p:nvPr userDrawn="1"/>
        </p:nvSpPr>
        <p:spPr bwMode="auto">
          <a:xfrm>
            <a:off x="9144000" y="0"/>
            <a:ext cx="0" cy="68580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transition>
    <p:split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0"/>
          <p:cNvSpPr txBox="1">
            <a:spLocks noChangeArrowheads="1"/>
          </p:cNvSpPr>
          <p:nvPr/>
        </p:nvSpPr>
        <p:spPr bwMode="auto">
          <a:xfrm>
            <a:off x="1470025" y="1516063"/>
            <a:ext cx="587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id-ID" altLang="id-ID" sz="2800">
              <a:solidFill>
                <a:srgbClr val="F8F8F8"/>
              </a:solidFill>
            </a:endParaRPr>
          </a:p>
        </p:txBody>
      </p:sp>
      <p:sp>
        <p:nvSpPr>
          <p:cNvPr id="237590" name="Rectangle 22"/>
          <p:cNvSpPr>
            <a:spLocks noChangeArrowheads="1"/>
          </p:cNvSpPr>
          <p:nvPr/>
        </p:nvSpPr>
        <p:spPr bwMode="auto">
          <a:xfrm>
            <a:off x="990600" y="792163"/>
            <a:ext cx="8153400" cy="202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ARTIFICIAL INTELLIGENCE </a:t>
            </a:r>
          </a:p>
          <a:p>
            <a:pPr algn="ctr" eaLnBrk="0" hangingPunct="0"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8</a:t>
            </a:r>
          </a:p>
          <a:p>
            <a:pPr algn="ctr" eaLnBrk="0" hangingPunct="0"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Fuzzy Logic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8200" y="4038600"/>
            <a:ext cx="8153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Handayani Tjandrasa</a:t>
            </a:r>
            <a:endParaRPr lang="en-US" sz="2400" b="1" dirty="0">
              <a:solidFill>
                <a:srgbClr val="C00000"/>
              </a:solidFill>
              <a:latin typeface="Arial" charset="0"/>
            </a:endParaRPr>
          </a:p>
          <a:p>
            <a:pPr algn="ctr" eaLnBrk="0" hangingPunct="0">
              <a:defRPr/>
            </a:pPr>
            <a:endParaRPr lang="en-US" sz="2400" b="1" dirty="0">
              <a:solidFill>
                <a:srgbClr val="CC3300"/>
              </a:solidFill>
              <a:latin typeface="Arial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B5C8DE-0A8A-4590-8820-F7D71585C181}" type="slidenum">
              <a:rPr lang="en-US" altLang="id-ID"/>
              <a:pPr eaLnBrk="1" hangingPunct="1"/>
              <a:t>10</a:t>
            </a:fld>
            <a:endParaRPr lang="en-US" altLang="id-ID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Input: Temp &amp; Cover</a:t>
            </a:r>
            <a:b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Output: Speed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14375"/>
            <a:ext cx="8229600" cy="4525963"/>
          </a:xfrm>
        </p:spPr>
        <p:txBody>
          <a:bodyPr/>
          <a:lstStyle/>
          <a:p>
            <a:r>
              <a:rPr lang="en-US" altLang="id-ID" sz="2400" smtClean="0"/>
              <a:t>Temp: {Freezing, Cool, Warm, Hot}</a:t>
            </a:r>
          </a:p>
          <a:p>
            <a:endParaRPr lang="en-US" altLang="id-ID" sz="3000" smtClean="0"/>
          </a:p>
          <a:p>
            <a:endParaRPr lang="en-US" altLang="id-ID" sz="3000" smtClean="0"/>
          </a:p>
          <a:p>
            <a:endParaRPr lang="en-US" altLang="id-ID" sz="3000" smtClean="0"/>
          </a:p>
          <a:p>
            <a:r>
              <a:rPr lang="en-US" altLang="id-ID" sz="2400" smtClean="0"/>
              <a:t>Cover: {Sunny, Partly, Overcast}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276600" y="1143000"/>
          <a:ext cx="3505200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3" imgW="4575962" imgH="2219858" progId="Visio.Drawing.11">
                  <p:embed/>
                </p:oleObj>
              </mc:Choice>
              <mc:Fallback>
                <p:oleObj name="Visio" r:id="rId3" imgW="4575962" imgH="2219858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143000"/>
                        <a:ext cx="3505200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3276600" y="3532188"/>
          <a:ext cx="350520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Visio" r:id="rId5" imgW="4575962" imgH="2231441" progId="Visio.Drawing.11">
                  <p:embed/>
                </p:oleObj>
              </mc:Choice>
              <mc:Fallback>
                <p:oleObj name="Visio" r:id="rId5" imgW="4575962" imgH="223144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32188"/>
                        <a:ext cx="3505200" cy="170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3276600" y="5240338"/>
          <a:ext cx="4252913" cy="161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Visio" r:id="rId7" imgW="4575048" imgH="2219858" progId="Visio.Drawing.11">
                  <p:embed/>
                </p:oleObj>
              </mc:Choice>
              <mc:Fallback>
                <p:oleObj name="Visio" r:id="rId7" imgW="4575048" imgH="221985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240338"/>
                        <a:ext cx="4252913" cy="161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10"/>
          <p:cNvSpPr>
            <a:spLocks noChangeArrowheads="1"/>
          </p:cNvSpPr>
          <p:nvPr/>
        </p:nvSpPr>
        <p:spPr bwMode="auto">
          <a:xfrm>
            <a:off x="457200" y="4872038"/>
            <a:ext cx="3232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id-ID" sz="2400"/>
              <a:t>   Speed: {Slow, Fast}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5B04E6-ECE0-4F3B-A90A-82FAAEE95D92}" type="slidenum">
              <a:rPr lang="en-US" altLang="id-ID"/>
              <a:pPr eaLnBrk="1" hangingPunct="1"/>
              <a:t>11</a:t>
            </a:fld>
            <a:endParaRPr lang="en-US" altLang="id-ID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29600" cy="4525963"/>
          </a:xfrm>
        </p:spPr>
        <p:txBody>
          <a:bodyPr/>
          <a:lstStyle/>
          <a:p>
            <a:r>
              <a:rPr lang="en-US" altLang="id-ID" i="1" smtClean="0"/>
              <a:t>If it's Sunny and Warm, drive Fast</a:t>
            </a:r>
          </a:p>
          <a:p>
            <a:pPr>
              <a:buFontTx/>
              <a:buNone/>
            </a:pPr>
            <a:r>
              <a:rPr lang="en-US" altLang="id-ID" sz="2400" smtClean="0"/>
              <a:t>      Sunny(Cover)</a:t>
            </a:r>
            <a:r>
              <a:rPr lang="en-US" altLang="id-ID" sz="2400" smtClean="0">
                <a:sym typeface="Symbol" panose="05050102010706020507" pitchFamily="18" charset="2"/>
              </a:rPr>
              <a:t></a:t>
            </a:r>
            <a:r>
              <a:rPr lang="en-US" altLang="id-ID" sz="2400" smtClean="0"/>
              <a:t>Warm(Temp)</a:t>
            </a:r>
            <a:r>
              <a:rPr lang="en-US" altLang="id-ID" sz="2400" smtClean="0">
                <a:sym typeface="Symbol" panose="05050102010706020507" pitchFamily="18" charset="2"/>
              </a:rPr>
              <a:t></a:t>
            </a:r>
            <a:r>
              <a:rPr lang="en-US" altLang="id-ID" sz="2400" smtClean="0"/>
              <a:t> Fast(Speed) </a:t>
            </a:r>
          </a:p>
          <a:p>
            <a:pPr>
              <a:buFontTx/>
              <a:buNone/>
            </a:pPr>
            <a:endParaRPr lang="en-US" altLang="id-ID" sz="2400" smtClean="0"/>
          </a:p>
          <a:p>
            <a:r>
              <a:rPr lang="en-US" altLang="id-ID" i="1" smtClean="0"/>
              <a:t>If it's Cloudy and Cool, drive Slow</a:t>
            </a:r>
          </a:p>
          <a:p>
            <a:pPr>
              <a:buFontTx/>
              <a:buNone/>
            </a:pPr>
            <a:r>
              <a:rPr lang="en-US" altLang="id-ID" sz="2400" smtClean="0"/>
              <a:t>     Cloudy(Cover)</a:t>
            </a:r>
            <a:r>
              <a:rPr lang="en-US" altLang="id-ID" sz="2400" smtClean="0">
                <a:sym typeface="Symbol" panose="05050102010706020507" pitchFamily="18" charset="2"/>
              </a:rPr>
              <a:t></a:t>
            </a:r>
            <a:r>
              <a:rPr lang="en-US" altLang="id-ID" sz="2400" smtClean="0"/>
              <a:t>Cool(Temp)</a:t>
            </a:r>
            <a:r>
              <a:rPr lang="en-US" altLang="id-ID" sz="2400" smtClean="0">
                <a:sym typeface="Symbol" panose="05050102010706020507" pitchFamily="18" charset="2"/>
              </a:rPr>
              <a:t></a:t>
            </a:r>
            <a:r>
              <a:rPr lang="en-US" altLang="id-ID" sz="2400" smtClean="0"/>
              <a:t> Slow(Speed)</a:t>
            </a:r>
            <a:endParaRPr lang="en-US" altLang="id-ID" smtClean="0"/>
          </a:p>
          <a:p>
            <a:pPr>
              <a:buFontTx/>
              <a:buNone/>
            </a:pPr>
            <a:endParaRPr lang="en-US" altLang="id-ID" smtClean="0"/>
          </a:p>
          <a:p>
            <a:pPr>
              <a:buFontTx/>
              <a:buNone/>
            </a:pPr>
            <a:endParaRPr lang="en-US" altLang="id-ID" smtClean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B5215C-A582-49A7-9C65-DF3F684E984B}" type="slidenum">
              <a:rPr lang="en-US" altLang="id-ID"/>
              <a:pPr eaLnBrk="1" hangingPunct="1"/>
              <a:t>12</a:t>
            </a:fld>
            <a:endParaRPr lang="en-US" altLang="id-ID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Perhitungan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kecepatan</a:t>
            </a:r>
            <a:endParaRPr lang="en-US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8229600" cy="4525963"/>
          </a:xfrm>
        </p:spPr>
        <p:txBody>
          <a:bodyPr/>
          <a:lstStyle/>
          <a:p>
            <a:r>
              <a:rPr lang="en-US" altLang="id-ID" smtClean="0"/>
              <a:t>Berapa besar kecepatan bila: </a:t>
            </a:r>
          </a:p>
          <a:p>
            <a:pPr lvl="1"/>
            <a:r>
              <a:rPr lang="en-US" altLang="id-ID" smtClean="0"/>
              <a:t>65 F</a:t>
            </a:r>
            <a:r>
              <a:rPr lang="en-US" altLang="id-ID" smtClean="0">
                <a:cs typeface="Arial" panose="020B0604020202020204" pitchFamily="34" charset="0"/>
              </a:rPr>
              <a:t>°</a:t>
            </a:r>
          </a:p>
          <a:p>
            <a:pPr lvl="1"/>
            <a:r>
              <a:rPr lang="en-US" altLang="id-ID" smtClean="0"/>
              <a:t>25 % Cloud Cover ?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16638A4-1B51-4F91-8585-EAEEAAFC5110}" type="slidenum">
              <a:rPr lang="en-US" altLang="id-ID"/>
              <a:pPr eaLnBrk="1" hangingPunct="1"/>
              <a:t>13</a:t>
            </a:fld>
            <a:endParaRPr lang="en-US" altLang="id-ID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lvl="1">
              <a:defRPr/>
            </a:pPr>
            <a:r>
              <a:rPr lang="en-US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Fuzzification</a:t>
            </a: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400" dirty="0" err="1" smtClean="0"/>
              <a:t>Berapa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kecepatan</a:t>
            </a:r>
            <a:r>
              <a:rPr lang="en-US" sz="2400" dirty="0" smtClean="0"/>
              <a:t> </a:t>
            </a:r>
            <a:r>
              <a:rPr lang="en-US" sz="2400" dirty="0" err="1" smtClean="0"/>
              <a:t>bila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temp. 65 F</a:t>
            </a:r>
            <a:r>
              <a:rPr lang="en-US" sz="2400" dirty="0" smtClean="0">
                <a:cs typeface="Arial" charset="0"/>
              </a:rPr>
              <a:t>° </a:t>
            </a:r>
            <a:r>
              <a:rPr lang="en-US" sz="2400" dirty="0" err="1" smtClean="0">
                <a:cs typeface="Arial" charset="0"/>
              </a:rPr>
              <a:t>dan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smtClean="0"/>
              <a:t>25 % </a:t>
            </a:r>
            <a:r>
              <a:rPr lang="en-US" sz="2400" dirty="0" err="1" smtClean="0"/>
              <a:t>tertutup</a:t>
            </a:r>
            <a:r>
              <a:rPr lang="en-US" sz="2400" dirty="0" smtClean="0"/>
              <a:t> </a:t>
            </a:r>
            <a:r>
              <a:rPr lang="en-US" sz="2400" dirty="0" err="1" smtClean="0"/>
              <a:t>awan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409700"/>
            <a:ext cx="6629400" cy="4648200"/>
          </a:xfrm>
          <a:noFill/>
        </p:spPr>
        <p:txBody>
          <a:bodyPr/>
          <a:lstStyle/>
          <a:p>
            <a:r>
              <a:rPr lang="en-US" altLang="id-ID" sz="2400" smtClean="0"/>
              <a:t>65 F</a:t>
            </a:r>
            <a:r>
              <a:rPr lang="en-US" altLang="id-ID" sz="2400" smtClean="0">
                <a:cs typeface="Arial" panose="020B0604020202020204" pitchFamily="34" charset="0"/>
              </a:rPr>
              <a:t>°</a:t>
            </a:r>
            <a:r>
              <a:rPr lang="en-US" altLang="id-ID" sz="2400" smtClean="0"/>
              <a:t> </a:t>
            </a:r>
            <a:r>
              <a:rPr lang="en-US" altLang="id-ID" sz="2400" smtClean="0">
                <a:sym typeface="Symbol" panose="05050102010706020507" pitchFamily="18" charset="2"/>
              </a:rPr>
              <a:t> </a:t>
            </a:r>
            <a:r>
              <a:rPr lang="en-US" altLang="id-ID" sz="2400" smtClean="0"/>
              <a:t>Cool = 0.4, Warm=  0.7</a:t>
            </a:r>
          </a:p>
          <a:p>
            <a:endParaRPr lang="en-US" altLang="id-ID" sz="2800" smtClean="0"/>
          </a:p>
          <a:p>
            <a:endParaRPr lang="en-US" altLang="id-ID" sz="2800" smtClean="0"/>
          </a:p>
          <a:p>
            <a:pPr>
              <a:buFontTx/>
              <a:buNone/>
            </a:pPr>
            <a:endParaRPr lang="en-US" altLang="id-ID" smtClean="0"/>
          </a:p>
          <a:p>
            <a:endParaRPr lang="en-US" altLang="id-ID" sz="2400" smtClean="0"/>
          </a:p>
          <a:p>
            <a:r>
              <a:rPr lang="en-US" altLang="id-ID" sz="2400" smtClean="0"/>
              <a:t>25% Cover </a:t>
            </a:r>
            <a:r>
              <a:rPr lang="en-US" altLang="id-ID" sz="2400" smtClean="0">
                <a:sym typeface="Symbol" panose="05050102010706020507" pitchFamily="18" charset="2"/>
              </a:rPr>
              <a:t></a:t>
            </a:r>
            <a:r>
              <a:rPr lang="en-US" altLang="id-ID" sz="2400" smtClean="0"/>
              <a:t>Sunny = 0.8, Cloudy = 0.2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3276600" y="2033588"/>
          <a:ext cx="3505200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Visio" r:id="rId3" imgW="4575962" imgH="2219858" progId="Visio.Drawing.11">
                  <p:embed/>
                </p:oleObj>
              </mc:Choice>
              <mc:Fallback>
                <p:oleObj name="Visio" r:id="rId3" imgW="4575962" imgH="2219858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33588"/>
                        <a:ext cx="3505200" cy="170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3276600" y="4386263"/>
          <a:ext cx="350520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Visio" r:id="rId5" imgW="4575962" imgH="2231441" progId="Visio.Drawing.11">
                  <p:embed/>
                </p:oleObj>
              </mc:Choice>
              <mc:Fallback>
                <p:oleObj name="Visio" r:id="rId5" imgW="4575962" imgH="223144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386263"/>
                        <a:ext cx="350520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Line 6"/>
          <p:cNvSpPr>
            <a:spLocks noChangeShapeType="1"/>
          </p:cNvSpPr>
          <p:nvPr/>
        </p:nvSpPr>
        <p:spPr bwMode="auto">
          <a:xfrm flipV="1">
            <a:off x="5181600" y="2590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128" name="Line 7"/>
          <p:cNvSpPr>
            <a:spLocks noChangeShapeType="1"/>
          </p:cNvSpPr>
          <p:nvPr/>
        </p:nvSpPr>
        <p:spPr bwMode="auto">
          <a:xfrm flipH="1">
            <a:off x="3429000" y="2590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129" name="Line 8"/>
          <p:cNvSpPr>
            <a:spLocks noChangeShapeType="1"/>
          </p:cNvSpPr>
          <p:nvPr/>
        </p:nvSpPr>
        <p:spPr bwMode="auto">
          <a:xfrm flipH="1">
            <a:off x="3429000" y="2895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130" name="Line 9"/>
          <p:cNvSpPr>
            <a:spLocks noChangeShapeType="1"/>
          </p:cNvSpPr>
          <p:nvPr/>
        </p:nvSpPr>
        <p:spPr bwMode="auto">
          <a:xfrm flipV="1">
            <a:off x="4419600" y="4800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131" name="Line 10"/>
          <p:cNvSpPr>
            <a:spLocks noChangeShapeType="1"/>
          </p:cNvSpPr>
          <p:nvPr/>
        </p:nvSpPr>
        <p:spPr bwMode="auto">
          <a:xfrm flipH="1">
            <a:off x="3429000" y="4800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132" name="Line 11"/>
          <p:cNvSpPr>
            <a:spLocks noChangeShapeType="1"/>
          </p:cNvSpPr>
          <p:nvPr/>
        </p:nvSpPr>
        <p:spPr bwMode="auto">
          <a:xfrm flipH="1">
            <a:off x="3429000" y="5486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3615A12-FBE7-436D-A100-8F6E27635DF2}" type="slidenum">
              <a:rPr lang="en-US" altLang="id-ID"/>
              <a:pPr eaLnBrk="1" hangingPunct="1"/>
              <a:t>14</a:t>
            </a:fld>
            <a:endParaRPr lang="en-US" altLang="id-ID"/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71600" y="457200"/>
            <a:ext cx="6477000" cy="4648200"/>
          </a:xfrm>
          <a:noFill/>
        </p:spPr>
        <p:txBody>
          <a:bodyPr/>
          <a:lstStyle/>
          <a:p>
            <a:r>
              <a:rPr lang="en-US" altLang="id-ID" sz="2400" smtClean="0"/>
              <a:t>If it's Sunny and Warm, drive Fast</a:t>
            </a:r>
          </a:p>
          <a:p>
            <a:pPr>
              <a:buFontTx/>
              <a:buNone/>
            </a:pPr>
            <a:r>
              <a:rPr lang="en-US" altLang="id-ID" sz="2400" smtClean="0"/>
              <a:t>Sunny(Cover)</a:t>
            </a:r>
            <a:r>
              <a:rPr lang="en-US" altLang="id-ID" sz="2400" smtClean="0">
                <a:sym typeface="Symbol" panose="05050102010706020507" pitchFamily="18" charset="2"/>
              </a:rPr>
              <a:t></a:t>
            </a:r>
            <a:r>
              <a:rPr lang="en-US" altLang="id-ID" sz="2400" smtClean="0"/>
              <a:t>Warm(Temp)</a:t>
            </a:r>
            <a:r>
              <a:rPr lang="en-US" altLang="id-ID" sz="2400" smtClean="0">
                <a:sym typeface="Symbol" panose="05050102010706020507" pitchFamily="18" charset="2"/>
              </a:rPr>
              <a:t></a:t>
            </a:r>
            <a:r>
              <a:rPr lang="en-US" altLang="id-ID" sz="2400" smtClean="0"/>
              <a:t>Fast(Speed)</a:t>
            </a:r>
          </a:p>
          <a:p>
            <a:pPr>
              <a:buFontTx/>
              <a:buNone/>
            </a:pPr>
            <a:r>
              <a:rPr lang="en-US" altLang="id-ID" sz="2400" smtClean="0"/>
              <a:t>		0.8 </a:t>
            </a:r>
            <a:r>
              <a:rPr lang="en-US" altLang="id-ID" sz="2400" smtClean="0">
                <a:sym typeface="Symbol" panose="05050102010706020507" pitchFamily="18" charset="2"/>
              </a:rPr>
              <a:t></a:t>
            </a:r>
            <a:r>
              <a:rPr lang="en-US" altLang="id-ID" sz="2400" smtClean="0"/>
              <a:t> 0.7 = 0.7 </a:t>
            </a:r>
          </a:p>
          <a:p>
            <a:pPr>
              <a:buFontTx/>
              <a:buNone/>
            </a:pPr>
            <a:r>
              <a:rPr lang="en-US" altLang="id-ID" sz="2400" smtClean="0"/>
              <a:t>		 </a:t>
            </a:r>
            <a:r>
              <a:rPr lang="en-US" altLang="id-ID" sz="2400" smtClean="0">
                <a:sym typeface="Symbol" panose="05050102010706020507" pitchFamily="18" charset="2"/>
              </a:rPr>
              <a:t></a:t>
            </a:r>
            <a:r>
              <a:rPr lang="en-US" altLang="id-ID" sz="2400" smtClean="0"/>
              <a:t> </a:t>
            </a:r>
            <a:r>
              <a:rPr lang="en-US" altLang="id-ID" sz="2400" b="1" smtClean="0"/>
              <a:t>Fast = 0.7</a:t>
            </a:r>
          </a:p>
          <a:p>
            <a:r>
              <a:rPr lang="en-US" altLang="id-ID" sz="2400" smtClean="0"/>
              <a:t>If it's Cloudy and Cool, drive Slow</a:t>
            </a:r>
          </a:p>
          <a:p>
            <a:pPr>
              <a:buFontTx/>
              <a:buNone/>
            </a:pPr>
            <a:r>
              <a:rPr lang="en-US" altLang="id-ID" sz="2400" smtClean="0"/>
              <a:t>Cloudy(Cover)</a:t>
            </a:r>
            <a:r>
              <a:rPr lang="en-US" altLang="id-ID" sz="2400" smtClean="0">
                <a:sym typeface="Symbol" panose="05050102010706020507" pitchFamily="18" charset="2"/>
              </a:rPr>
              <a:t></a:t>
            </a:r>
            <a:r>
              <a:rPr lang="en-US" altLang="id-ID" sz="2400" smtClean="0"/>
              <a:t>Cool(Temp)</a:t>
            </a:r>
            <a:r>
              <a:rPr lang="en-US" altLang="id-ID" sz="2400" smtClean="0">
                <a:sym typeface="Symbol" panose="05050102010706020507" pitchFamily="18" charset="2"/>
              </a:rPr>
              <a:t></a:t>
            </a:r>
            <a:r>
              <a:rPr lang="en-US" altLang="id-ID" sz="2400" smtClean="0"/>
              <a:t>Slow(Speed)</a:t>
            </a:r>
          </a:p>
          <a:p>
            <a:pPr>
              <a:buFontTx/>
              <a:buNone/>
            </a:pPr>
            <a:r>
              <a:rPr lang="en-US" altLang="id-ID" sz="2400" smtClean="0"/>
              <a:t>		0.2 </a:t>
            </a:r>
            <a:r>
              <a:rPr lang="en-US" altLang="id-ID" sz="2400" smtClean="0">
                <a:sym typeface="Symbol" panose="05050102010706020507" pitchFamily="18" charset="2"/>
              </a:rPr>
              <a:t></a:t>
            </a:r>
            <a:r>
              <a:rPr lang="en-US" altLang="id-ID" sz="2400" smtClean="0"/>
              <a:t> 0.4 = 0.2</a:t>
            </a:r>
          </a:p>
          <a:p>
            <a:pPr>
              <a:buFontTx/>
              <a:buNone/>
            </a:pPr>
            <a:r>
              <a:rPr lang="en-US" altLang="id-ID" sz="2400" smtClean="0"/>
              <a:t>		 </a:t>
            </a:r>
            <a:r>
              <a:rPr lang="en-US" altLang="id-ID" sz="2400" smtClean="0">
                <a:sym typeface="Symbol" panose="05050102010706020507" pitchFamily="18" charset="2"/>
              </a:rPr>
              <a:t></a:t>
            </a:r>
            <a:r>
              <a:rPr lang="en-US" altLang="id-ID" sz="2400" smtClean="0"/>
              <a:t> </a:t>
            </a:r>
            <a:r>
              <a:rPr lang="en-US" altLang="id-ID" sz="2400" b="1" smtClean="0"/>
              <a:t>Slow = 0.2</a:t>
            </a:r>
          </a:p>
          <a:p>
            <a:endParaRPr lang="en-US" altLang="id-ID" sz="2800" smtClean="0"/>
          </a:p>
          <a:p>
            <a:pPr>
              <a:buFontTx/>
              <a:buNone/>
            </a:pPr>
            <a:endParaRPr lang="en-US" altLang="id-ID" smtClean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90600" y="4356100"/>
          <a:ext cx="4876800" cy="236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Visio" r:id="rId3" imgW="4575048" imgH="2219858" progId="Visio.Drawing.11">
                  <p:embed/>
                </p:oleObj>
              </mc:Choice>
              <mc:Fallback>
                <p:oleObj name="Visio" r:id="rId3" imgW="4575048" imgH="2219858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56100"/>
                        <a:ext cx="4876800" cy="236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5410200" y="4724400"/>
            <a:ext cx="3733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/>
              <a:t>Speed 	</a:t>
            </a:r>
            <a:r>
              <a:rPr lang="en-US" altLang="id-ID" sz="2000"/>
              <a:t>= weighted mean </a:t>
            </a:r>
          </a:p>
          <a:p>
            <a:pPr eaLnBrk="1" hangingPunct="1"/>
            <a:r>
              <a:rPr lang="en-US" altLang="id-ID" sz="2000"/>
              <a:t>	= (2*25+7*75)/(9)</a:t>
            </a:r>
          </a:p>
          <a:p>
            <a:pPr eaLnBrk="1" hangingPunct="1"/>
            <a:r>
              <a:rPr lang="en-US" altLang="id-ID" sz="2000"/>
              <a:t>	= 63.8 mph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42900"/>
            <a:ext cx="4267200" cy="685800"/>
          </a:xfrm>
        </p:spPr>
        <p:txBody>
          <a:bodyPr/>
          <a:lstStyle/>
          <a:p>
            <a:r>
              <a:rPr lang="en-US" altLang="id-ID" b="1" smtClean="0">
                <a:solidFill>
                  <a:srgbClr val="C00000"/>
                </a:solidFill>
              </a:rPr>
              <a:t>Rule Base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4267200" cy="3733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 sz="2800" smtClean="0"/>
              <a:t>Air Temperature</a:t>
            </a:r>
          </a:p>
          <a:p>
            <a:pPr>
              <a:buFontTx/>
              <a:buNone/>
            </a:pPr>
            <a:endParaRPr lang="en-US" altLang="id-ID" sz="2800" smtClean="0"/>
          </a:p>
          <a:p>
            <a:r>
              <a:rPr lang="en-US" altLang="id-ID" sz="2800" smtClean="0"/>
              <a:t>Set cold {50, 0, 0}</a:t>
            </a:r>
          </a:p>
          <a:p>
            <a:r>
              <a:rPr lang="en-US" altLang="id-ID" sz="2800" smtClean="0"/>
              <a:t>Set cool {65, 55, 45}</a:t>
            </a:r>
          </a:p>
          <a:p>
            <a:r>
              <a:rPr lang="en-US" altLang="id-ID" sz="2800" smtClean="0"/>
              <a:t>Set just right {70, 65, 60}</a:t>
            </a:r>
          </a:p>
          <a:p>
            <a:r>
              <a:rPr lang="en-US" altLang="id-ID" sz="2800" smtClean="0"/>
              <a:t>Set warm {85, 75, 65}</a:t>
            </a:r>
          </a:p>
          <a:p>
            <a:r>
              <a:rPr lang="en-US" altLang="id-ID" sz="2800" smtClean="0"/>
              <a:t>Set hot {</a:t>
            </a:r>
            <a:r>
              <a:rPr lang="en-US" altLang="id-ID" sz="2800" smtClean="0">
                <a:sym typeface="Symbol" panose="05050102010706020507" pitchFamily="18" charset="2"/>
              </a:rPr>
              <a:t>, 90, 80}</a:t>
            </a:r>
            <a:endParaRPr lang="en-US" altLang="id-ID" sz="2800" smtClean="0"/>
          </a:p>
          <a:p>
            <a:pPr>
              <a:buFontTx/>
              <a:buNone/>
            </a:pPr>
            <a:endParaRPr lang="en-US" altLang="id-ID" sz="2800" smtClean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105400" y="1676400"/>
            <a:ext cx="4267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d-ID" sz="2800"/>
              <a:t>Fan Speed</a:t>
            </a:r>
          </a:p>
          <a:p>
            <a:pPr eaLnBrk="1" hangingPunct="1">
              <a:spcBef>
                <a:spcPct val="20000"/>
              </a:spcBef>
            </a:pPr>
            <a:endParaRPr lang="en-US" altLang="id-ID" sz="2800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id-ID" sz="2800"/>
              <a:t>Set stop {0, 0, 0}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id-ID" sz="2800"/>
              <a:t>Set slow {50, 30, 10}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id-ID" sz="2800"/>
              <a:t>Set medium {60, 50, 40}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id-ID" sz="2800"/>
              <a:t>Set fast {90, 70, 50}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id-ID" sz="2800"/>
              <a:t>Set blast {</a:t>
            </a:r>
            <a:r>
              <a:rPr lang="en-US" altLang="id-ID" sz="2800">
                <a:sym typeface="Symbol" panose="05050102010706020507" pitchFamily="18" charset="2"/>
              </a:rPr>
              <a:t>, 100, 80}</a:t>
            </a:r>
            <a:endParaRPr lang="en-US" altLang="id-ID" sz="280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381000"/>
            <a:ext cx="2514600" cy="7620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524000"/>
            <a:ext cx="7162800" cy="4343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 smtClean="0"/>
              <a:t>Air Conditioning Controller:</a:t>
            </a:r>
          </a:p>
          <a:p>
            <a:pPr>
              <a:buFontTx/>
              <a:buNone/>
            </a:pPr>
            <a:endParaRPr lang="en-US" altLang="id-ID" smtClean="0"/>
          </a:p>
          <a:p>
            <a:r>
              <a:rPr lang="en-US" altLang="id-ID" smtClean="0"/>
              <a:t>IF Cold then Stop</a:t>
            </a:r>
          </a:p>
          <a:p>
            <a:r>
              <a:rPr lang="en-US" altLang="id-ID" smtClean="0"/>
              <a:t>If Cool then Slow</a:t>
            </a:r>
          </a:p>
          <a:p>
            <a:r>
              <a:rPr lang="en-US" altLang="id-ID" smtClean="0"/>
              <a:t>If OK then Medium</a:t>
            </a:r>
          </a:p>
          <a:p>
            <a:r>
              <a:rPr lang="en-US" altLang="id-ID" smtClean="0"/>
              <a:t>If Warm then Fast</a:t>
            </a:r>
          </a:p>
          <a:p>
            <a:r>
              <a:rPr lang="en-US" altLang="id-ID" smtClean="0"/>
              <a:t>IF Hot then Blast</a:t>
            </a:r>
          </a:p>
          <a:p>
            <a:endParaRPr lang="en-US" altLang="id-ID" smtClean="0"/>
          </a:p>
          <a:p>
            <a:pPr>
              <a:buFontTx/>
              <a:buNone/>
            </a:pPr>
            <a:endParaRPr lang="en-US" altLang="id-ID" smtClean="0"/>
          </a:p>
          <a:p>
            <a:pPr>
              <a:buFontTx/>
              <a:buNone/>
            </a:pPr>
            <a:endParaRPr lang="en-US" altLang="id-ID" smtClean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304800"/>
            <a:ext cx="5943600" cy="609600"/>
          </a:xfrm>
        </p:spPr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Fuzzy Air Conditioner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066800" y="958850"/>
          <a:ext cx="6172200" cy="589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Visio" r:id="rId3" imgW="7694640" imgH="7351560" progId="Visio.Drawing.11">
                  <p:embed/>
                </p:oleObj>
              </mc:Choice>
              <mc:Fallback>
                <p:oleObj name="Visio" r:id="rId3" imgW="7694640" imgH="735156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58850"/>
                        <a:ext cx="6172200" cy="589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ChangeArrowheads="1"/>
          </p:cNvSpPr>
          <p:nvPr/>
        </p:nvSpPr>
        <p:spPr bwMode="auto">
          <a:xfrm flipV="1">
            <a:off x="990600" y="5791200"/>
            <a:ext cx="815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rot="10800000"/>
          <a:lstStyle/>
          <a:p>
            <a:pPr eaLnBrk="0" hangingPunct="0">
              <a:buFontTx/>
              <a:buChar char="•"/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470025" y="1516063"/>
            <a:ext cx="587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id-ID" altLang="id-ID" sz="2800">
              <a:solidFill>
                <a:srgbClr val="F8F8F8"/>
              </a:solidFill>
            </a:endParaRPr>
          </a:p>
        </p:txBody>
      </p:sp>
      <p:sp>
        <p:nvSpPr>
          <p:cNvPr id="365572" name="Rectangle 4"/>
          <p:cNvSpPr>
            <a:spLocks noChangeArrowheads="1"/>
          </p:cNvSpPr>
          <p:nvPr/>
        </p:nvSpPr>
        <p:spPr bwMode="auto">
          <a:xfrm flipV="1">
            <a:off x="990600" y="6477000"/>
            <a:ext cx="815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 eaLnBrk="0" hangingPunct="0"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9461" name="Oval 6"/>
          <p:cNvSpPr>
            <a:spLocks noChangeArrowheads="1"/>
          </p:cNvSpPr>
          <p:nvPr/>
        </p:nvSpPr>
        <p:spPr bwMode="auto">
          <a:xfrm>
            <a:off x="2998788" y="0"/>
            <a:ext cx="3490912" cy="3806825"/>
          </a:xfrm>
          <a:prstGeom prst="ellipse">
            <a:avLst/>
          </a:prstGeom>
          <a:gradFill rotWithShape="0">
            <a:gsLst>
              <a:gs pos="0">
                <a:srgbClr val="008000"/>
              </a:gs>
              <a:gs pos="100000">
                <a:srgbClr val="0048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id-ID" sz="2400">
              <a:latin typeface="Times New Roman" panose="02020603050405020304" pitchFamily="18" charset="0"/>
            </a:endParaRPr>
          </a:p>
        </p:txBody>
      </p:sp>
      <p:grpSp>
        <p:nvGrpSpPr>
          <p:cNvPr id="19462" name="Group 7"/>
          <p:cNvGrpSpPr>
            <a:grpSpLocks/>
          </p:cNvGrpSpPr>
          <p:nvPr/>
        </p:nvGrpSpPr>
        <p:grpSpPr bwMode="auto">
          <a:xfrm>
            <a:off x="3898900" y="2374900"/>
            <a:ext cx="3873500" cy="3644900"/>
            <a:chOff x="2456" y="2151"/>
            <a:chExt cx="2200" cy="2013"/>
          </a:xfrm>
        </p:grpSpPr>
        <p:sp>
          <p:nvSpPr>
            <p:cNvPr id="19471" name="Oval 8"/>
            <p:cNvSpPr>
              <a:spLocks noChangeArrowheads="1"/>
            </p:cNvSpPr>
            <p:nvPr/>
          </p:nvSpPr>
          <p:spPr bwMode="auto">
            <a:xfrm>
              <a:off x="2456" y="2165"/>
              <a:ext cx="2200" cy="1999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52F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9472" name="Freeform 9"/>
            <p:cNvSpPr>
              <a:spLocks/>
            </p:cNvSpPr>
            <p:nvPr/>
          </p:nvSpPr>
          <p:spPr bwMode="auto">
            <a:xfrm>
              <a:off x="2996" y="2151"/>
              <a:ext cx="1067" cy="794"/>
            </a:xfrm>
            <a:custGeom>
              <a:avLst/>
              <a:gdLst>
                <a:gd name="T0" fmla="*/ 1067 w 1067"/>
                <a:gd name="T1" fmla="*/ 123 h 794"/>
                <a:gd name="T2" fmla="*/ 996 w 1067"/>
                <a:gd name="T3" fmla="*/ 83 h 794"/>
                <a:gd name="T4" fmla="*/ 911 w 1067"/>
                <a:gd name="T5" fmla="*/ 54 h 794"/>
                <a:gd name="T6" fmla="*/ 822 w 1067"/>
                <a:gd name="T7" fmla="*/ 28 h 794"/>
                <a:gd name="T8" fmla="*/ 732 w 1067"/>
                <a:gd name="T9" fmla="*/ 14 h 794"/>
                <a:gd name="T10" fmla="*/ 652 w 1067"/>
                <a:gd name="T11" fmla="*/ 5 h 794"/>
                <a:gd name="T12" fmla="*/ 558 w 1067"/>
                <a:gd name="T13" fmla="*/ 0 h 794"/>
                <a:gd name="T14" fmla="*/ 461 w 1067"/>
                <a:gd name="T15" fmla="*/ 5 h 794"/>
                <a:gd name="T16" fmla="*/ 363 w 1067"/>
                <a:gd name="T17" fmla="*/ 15 h 794"/>
                <a:gd name="T18" fmla="*/ 276 w 1067"/>
                <a:gd name="T19" fmla="*/ 33 h 794"/>
                <a:gd name="T20" fmla="*/ 186 w 1067"/>
                <a:gd name="T21" fmla="*/ 59 h 794"/>
                <a:gd name="T22" fmla="*/ 89 w 1067"/>
                <a:gd name="T23" fmla="*/ 95 h 794"/>
                <a:gd name="T24" fmla="*/ 17 w 1067"/>
                <a:gd name="T25" fmla="*/ 129 h 794"/>
                <a:gd name="T26" fmla="*/ 23 w 1067"/>
                <a:gd name="T27" fmla="*/ 157 h 794"/>
                <a:gd name="T28" fmla="*/ 67 w 1067"/>
                <a:gd name="T29" fmla="*/ 185 h 794"/>
                <a:gd name="T30" fmla="*/ 108 w 1067"/>
                <a:gd name="T31" fmla="*/ 215 h 794"/>
                <a:gd name="T32" fmla="*/ 168 w 1067"/>
                <a:gd name="T33" fmla="*/ 262 h 794"/>
                <a:gd name="T34" fmla="*/ 228 w 1067"/>
                <a:gd name="T35" fmla="*/ 313 h 794"/>
                <a:gd name="T36" fmla="*/ 276 w 1067"/>
                <a:gd name="T37" fmla="*/ 362 h 794"/>
                <a:gd name="T38" fmla="*/ 320 w 1067"/>
                <a:gd name="T39" fmla="*/ 413 h 794"/>
                <a:gd name="T40" fmla="*/ 369 w 1067"/>
                <a:gd name="T41" fmla="*/ 481 h 794"/>
                <a:gd name="T42" fmla="*/ 415 w 1067"/>
                <a:gd name="T43" fmla="*/ 554 h 794"/>
                <a:gd name="T44" fmla="*/ 455 w 1067"/>
                <a:gd name="T45" fmla="*/ 628 h 794"/>
                <a:gd name="T46" fmla="*/ 486 w 1067"/>
                <a:gd name="T47" fmla="*/ 707 h 794"/>
                <a:gd name="T48" fmla="*/ 502 w 1067"/>
                <a:gd name="T49" fmla="*/ 775 h 794"/>
                <a:gd name="T50" fmla="*/ 538 w 1067"/>
                <a:gd name="T51" fmla="*/ 778 h 794"/>
                <a:gd name="T52" fmla="*/ 606 w 1067"/>
                <a:gd name="T53" fmla="*/ 741 h 794"/>
                <a:gd name="T54" fmla="*/ 670 w 1067"/>
                <a:gd name="T55" fmla="*/ 701 h 794"/>
                <a:gd name="T56" fmla="*/ 762 w 1067"/>
                <a:gd name="T57" fmla="*/ 630 h 794"/>
                <a:gd name="T58" fmla="*/ 824 w 1067"/>
                <a:gd name="T59" fmla="*/ 572 h 794"/>
                <a:gd name="T60" fmla="*/ 881 w 1067"/>
                <a:gd name="T61" fmla="*/ 505 h 794"/>
                <a:gd name="T62" fmla="*/ 934 w 1067"/>
                <a:gd name="T63" fmla="*/ 436 h 794"/>
                <a:gd name="T64" fmla="*/ 983 w 1067"/>
                <a:gd name="T65" fmla="*/ 356 h 794"/>
                <a:gd name="T66" fmla="*/ 1024 w 1067"/>
                <a:gd name="T67" fmla="*/ 279 h 794"/>
                <a:gd name="T68" fmla="*/ 1052 w 1067"/>
                <a:gd name="T69" fmla="*/ 191 h 794"/>
                <a:gd name="T70" fmla="*/ 1067 w 1067"/>
                <a:gd name="T71" fmla="*/ 138 h 79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67"/>
                <a:gd name="T109" fmla="*/ 0 h 794"/>
                <a:gd name="T110" fmla="*/ 1067 w 1067"/>
                <a:gd name="T111" fmla="*/ 794 h 79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67" h="794">
                  <a:moveTo>
                    <a:pt x="1067" y="138"/>
                  </a:moveTo>
                  <a:lnTo>
                    <a:pt x="1067" y="123"/>
                  </a:lnTo>
                  <a:lnTo>
                    <a:pt x="1032" y="102"/>
                  </a:lnTo>
                  <a:lnTo>
                    <a:pt x="996" y="83"/>
                  </a:lnTo>
                  <a:lnTo>
                    <a:pt x="955" y="67"/>
                  </a:lnTo>
                  <a:lnTo>
                    <a:pt x="911" y="54"/>
                  </a:lnTo>
                  <a:lnTo>
                    <a:pt x="867" y="40"/>
                  </a:lnTo>
                  <a:lnTo>
                    <a:pt x="822" y="28"/>
                  </a:lnTo>
                  <a:lnTo>
                    <a:pt x="775" y="19"/>
                  </a:lnTo>
                  <a:lnTo>
                    <a:pt x="732" y="14"/>
                  </a:lnTo>
                  <a:lnTo>
                    <a:pt x="691" y="8"/>
                  </a:lnTo>
                  <a:lnTo>
                    <a:pt x="652" y="5"/>
                  </a:lnTo>
                  <a:lnTo>
                    <a:pt x="609" y="3"/>
                  </a:lnTo>
                  <a:lnTo>
                    <a:pt x="558" y="0"/>
                  </a:lnTo>
                  <a:lnTo>
                    <a:pt x="511" y="3"/>
                  </a:lnTo>
                  <a:lnTo>
                    <a:pt x="461" y="5"/>
                  </a:lnTo>
                  <a:lnTo>
                    <a:pt x="417" y="8"/>
                  </a:lnTo>
                  <a:lnTo>
                    <a:pt x="363" y="15"/>
                  </a:lnTo>
                  <a:lnTo>
                    <a:pt x="320" y="24"/>
                  </a:lnTo>
                  <a:lnTo>
                    <a:pt x="276" y="33"/>
                  </a:lnTo>
                  <a:lnTo>
                    <a:pt x="232" y="45"/>
                  </a:lnTo>
                  <a:lnTo>
                    <a:pt x="186" y="59"/>
                  </a:lnTo>
                  <a:lnTo>
                    <a:pt x="136" y="76"/>
                  </a:lnTo>
                  <a:lnTo>
                    <a:pt x="89" y="95"/>
                  </a:lnTo>
                  <a:lnTo>
                    <a:pt x="54" y="110"/>
                  </a:lnTo>
                  <a:lnTo>
                    <a:pt x="17" y="129"/>
                  </a:lnTo>
                  <a:lnTo>
                    <a:pt x="0" y="144"/>
                  </a:lnTo>
                  <a:lnTo>
                    <a:pt x="23" y="157"/>
                  </a:lnTo>
                  <a:lnTo>
                    <a:pt x="46" y="172"/>
                  </a:lnTo>
                  <a:lnTo>
                    <a:pt x="67" y="185"/>
                  </a:lnTo>
                  <a:lnTo>
                    <a:pt x="89" y="200"/>
                  </a:lnTo>
                  <a:lnTo>
                    <a:pt x="108" y="215"/>
                  </a:lnTo>
                  <a:lnTo>
                    <a:pt x="145" y="242"/>
                  </a:lnTo>
                  <a:lnTo>
                    <a:pt x="168" y="262"/>
                  </a:lnTo>
                  <a:lnTo>
                    <a:pt x="197" y="285"/>
                  </a:lnTo>
                  <a:lnTo>
                    <a:pt x="228" y="313"/>
                  </a:lnTo>
                  <a:lnTo>
                    <a:pt x="253" y="335"/>
                  </a:lnTo>
                  <a:lnTo>
                    <a:pt x="276" y="362"/>
                  </a:lnTo>
                  <a:lnTo>
                    <a:pt x="300" y="388"/>
                  </a:lnTo>
                  <a:lnTo>
                    <a:pt x="320" y="413"/>
                  </a:lnTo>
                  <a:lnTo>
                    <a:pt x="343" y="444"/>
                  </a:lnTo>
                  <a:lnTo>
                    <a:pt x="369" y="481"/>
                  </a:lnTo>
                  <a:lnTo>
                    <a:pt x="396" y="523"/>
                  </a:lnTo>
                  <a:lnTo>
                    <a:pt x="415" y="554"/>
                  </a:lnTo>
                  <a:lnTo>
                    <a:pt x="433" y="588"/>
                  </a:lnTo>
                  <a:lnTo>
                    <a:pt x="455" y="628"/>
                  </a:lnTo>
                  <a:lnTo>
                    <a:pt x="471" y="670"/>
                  </a:lnTo>
                  <a:lnTo>
                    <a:pt x="486" y="707"/>
                  </a:lnTo>
                  <a:lnTo>
                    <a:pt x="499" y="744"/>
                  </a:lnTo>
                  <a:lnTo>
                    <a:pt x="502" y="775"/>
                  </a:lnTo>
                  <a:lnTo>
                    <a:pt x="504" y="794"/>
                  </a:lnTo>
                  <a:lnTo>
                    <a:pt x="538" y="778"/>
                  </a:lnTo>
                  <a:lnTo>
                    <a:pt x="576" y="757"/>
                  </a:lnTo>
                  <a:lnTo>
                    <a:pt x="606" y="741"/>
                  </a:lnTo>
                  <a:lnTo>
                    <a:pt x="639" y="718"/>
                  </a:lnTo>
                  <a:lnTo>
                    <a:pt x="670" y="701"/>
                  </a:lnTo>
                  <a:lnTo>
                    <a:pt x="716" y="668"/>
                  </a:lnTo>
                  <a:lnTo>
                    <a:pt x="762" y="630"/>
                  </a:lnTo>
                  <a:lnTo>
                    <a:pt x="798" y="600"/>
                  </a:lnTo>
                  <a:lnTo>
                    <a:pt x="824" y="572"/>
                  </a:lnTo>
                  <a:lnTo>
                    <a:pt x="854" y="539"/>
                  </a:lnTo>
                  <a:lnTo>
                    <a:pt x="881" y="505"/>
                  </a:lnTo>
                  <a:lnTo>
                    <a:pt x="909" y="471"/>
                  </a:lnTo>
                  <a:lnTo>
                    <a:pt x="934" y="436"/>
                  </a:lnTo>
                  <a:lnTo>
                    <a:pt x="960" y="396"/>
                  </a:lnTo>
                  <a:lnTo>
                    <a:pt x="983" y="356"/>
                  </a:lnTo>
                  <a:lnTo>
                    <a:pt x="1006" y="314"/>
                  </a:lnTo>
                  <a:lnTo>
                    <a:pt x="1024" y="279"/>
                  </a:lnTo>
                  <a:lnTo>
                    <a:pt x="1039" y="236"/>
                  </a:lnTo>
                  <a:lnTo>
                    <a:pt x="1052" y="191"/>
                  </a:lnTo>
                  <a:lnTo>
                    <a:pt x="1067" y="136"/>
                  </a:lnTo>
                  <a:lnTo>
                    <a:pt x="1067" y="138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FF66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grpSp>
        <p:nvGrpSpPr>
          <p:cNvPr id="19463" name="Group 10"/>
          <p:cNvGrpSpPr>
            <a:grpSpLocks/>
          </p:cNvGrpSpPr>
          <p:nvPr/>
        </p:nvGrpSpPr>
        <p:grpSpPr bwMode="auto">
          <a:xfrm>
            <a:off x="1676400" y="2373313"/>
            <a:ext cx="3921125" cy="3646487"/>
            <a:chOff x="1326" y="2258"/>
            <a:chExt cx="2200" cy="2000"/>
          </a:xfrm>
        </p:grpSpPr>
        <p:grpSp>
          <p:nvGrpSpPr>
            <p:cNvPr id="19467" name="Group 11"/>
            <p:cNvGrpSpPr>
              <a:grpSpLocks/>
            </p:cNvGrpSpPr>
            <p:nvPr/>
          </p:nvGrpSpPr>
          <p:grpSpPr bwMode="auto">
            <a:xfrm>
              <a:off x="1326" y="2258"/>
              <a:ext cx="2199" cy="2000"/>
              <a:chOff x="1326" y="2258"/>
              <a:chExt cx="2199" cy="2000"/>
            </a:xfrm>
          </p:grpSpPr>
          <p:sp>
            <p:nvSpPr>
              <p:cNvPr id="19469" name="Oval 12"/>
              <p:cNvSpPr>
                <a:spLocks noChangeArrowheads="1"/>
              </p:cNvSpPr>
              <p:nvPr/>
            </p:nvSpPr>
            <p:spPr bwMode="auto">
              <a:xfrm>
                <a:off x="1326" y="2259"/>
                <a:ext cx="2199" cy="1999"/>
              </a:xfrm>
              <a:prstGeom prst="ellipse">
                <a:avLst/>
              </a:prstGeom>
              <a:gradFill rotWithShape="0">
                <a:gsLst>
                  <a:gs pos="0">
                    <a:srgbClr val="0000CC"/>
                  </a:gs>
                  <a:gs pos="100000">
                    <a:srgbClr val="00007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9470" name="Freeform 13"/>
              <p:cNvSpPr>
                <a:spLocks/>
              </p:cNvSpPr>
              <p:nvPr/>
            </p:nvSpPr>
            <p:spPr bwMode="auto">
              <a:xfrm>
                <a:off x="1913" y="2258"/>
                <a:ext cx="1090" cy="792"/>
              </a:xfrm>
              <a:custGeom>
                <a:avLst/>
                <a:gdLst>
                  <a:gd name="T0" fmla="*/ 24 w 1090"/>
                  <a:gd name="T1" fmla="*/ 103 h 792"/>
                  <a:gd name="T2" fmla="*/ 115 w 1090"/>
                  <a:gd name="T3" fmla="*/ 68 h 792"/>
                  <a:gd name="T4" fmla="*/ 192 w 1090"/>
                  <a:gd name="T5" fmla="*/ 41 h 792"/>
                  <a:gd name="T6" fmla="*/ 289 w 1090"/>
                  <a:gd name="T7" fmla="*/ 20 h 792"/>
                  <a:gd name="T8" fmla="*/ 377 w 1090"/>
                  <a:gd name="T9" fmla="*/ 7 h 792"/>
                  <a:gd name="T10" fmla="*/ 464 w 1090"/>
                  <a:gd name="T11" fmla="*/ 0 h 792"/>
                  <a:gd name="T12" fmla="*/ 558 w 1090"/>
                  <a:gd name="T13" fmla="*/ 0 h 792"/>
                  <a:gd name="T14" fmla="*/ 663 w 1090"/>
                  <a:gd name="T15" fmla="*/ 9 h 792"/>
                  <a:gd name="T16" fmla="*/ 747 w 1090"/>
                  <a:gd name="T17" fmla="*/ 22 h 792"/>
                  <a:gd name="T18" fmla="*/ 837 w 1090"/>
                  <a:gd name="T19" fmla="*/ 43 h 792"/>
                  <a:gd name="T20" fmla="*/ 924 w 1090"/>
                  <a:gd name="T21" fmla="*/ 74 h 792"/>
                  <a:gd name="T22" fmla="*/ 1014 w 1090"/>
                  <a:gd name="T23" fmla="*/ 108 h 792"/>
                  <a:gd name="T24" fmla="*/ 1090 w 1090"/>
                  <a:gd name="T25" fmla="*/ 143 h 792"/>
                  <a:gd name="T26" fmla="*/ 1031 w 1090"/>
                  <a:gd name="T27" fmla="*/ 176 h 792"/>
                  <a:gd name="T28" fmla="*/ 975 w 1090"/>
                  <a:gd name="T29" fmla="*/ 213 h 792"/>
                  <a:gd name="T30" fmla="*/ 926 w 1090"/>
                  <a:gd name="T31" fmla="*/ 251 h 792"/>
                  <a:gd name="T32" fmla="*/ 875 w 1090"/>
                  <a:gd name="T33" fmla="*/ 294 h 792"/>
                  <a:gd name="T34" fmla="*/ 816 w 1090"/>
                  <a:gd name="T35" fmla="*/ 348 h 792"/>
                  <a:gd name="T36" fmla="*/ 775 w 1090"/>
                  <a:gd name="T37" fmla="*/ 391 h 792"/>
                  <a:gd name="T38" fmla="*/ 727 w 1090"/>
                  <a:gd name="T39" fmla="*/ 448 h 792"/>
                  <a:gd name="T40" fmla="*/ 674 w 1090"/>
                  <a:gd name="T41" fmla="*/ 524 h 792"/>
                  <a:gd name="T42" fmla="*/ 635 w 1090"/>
                  <a:gd name="T43" fmla="*/ 589 h 792"/>
                  <a:gd name="T44" fmla="*/ 597 w 1090"/>
                  <a:gd name="T45" fmla="*/ 678 h 792"/>
                  <a:gd name="T46" fmla="*/ 576 w 1090"/>
                  <a:gd name="T47" fmla="*/ 737 h 792"/>
                  <a:gd name="T48" fmla="*/ 564 w 1090"/>
                  <a:gd name="T49" fmla="*/ 792 h 792"/>
                  <a:gd name="T50" fmla="*/ 497 w 1090"/>
                  <a:gd name="T51" fmla="*/ 758 h 792"/>
                  <a:gd name="T52" fmla="*/ 435 w 1090"/>
                  <a:gd name="T53" fmla="*/ 719 h 792"/>
                  <a:gd name="T54" fmla="*/ 358 w 1090"/>
                  <a:gd name="T55" fmla="*/ 669 h 792"/>
                  <a:gd name="T56" fmla="*/ 276 w 1090"/>
                  <a:gd name="T57" fmla="*/ 601 h 792"/>
                  <a:gd name="T58" fmla="*/ 218 w 1090"/>
                  <a:gd name="T59" fmla="*/ 540 h 792"/>
                  <a:gd name="T60" fmla="*/ 162 w 1090"/>
                  <a:gd name="T61" fmla="*/ 472 h 792"/>
                  <a:gd name="T62" fmla="*/ 111 w 1090"/>
                  <a:gd name="T63" fmla="*/ 397 h 792"/>
                  <a:gd name="T64" fmla="*/ 66 w 1090"/>
                  <a:gd name="T65" fmla="*/ 314 h 792"/>
                  <a:gd name="T66" fmla="*/ 33 w 1090"/>
                  <a:gd name="T67" fmla="*/ 237 h 792"/>
                  <a:gd name="T68" fmla="*/ 10 w 1090"/>
                  <a:gd name="T69" fmla="*/ 169 h 792"/>
                  <a:gd name="T70" fmla="*/ 0 w 1090"/>
                  <a:gd name="T71" fmla="*/ 111 h 79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090"/>
                  <a:gd name="T109" fmla="*/ 0 h 792"/>
                  <a:gd name="T110" fmla="*/ 1090 w 1090"/>
                  <a:gd name="T111" fmla="*/ 792 h 79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090" h="792">
                    <a:moveTo>
                      <a:pt x="3" y="114"/>
                    </a:moveTo>
                    <a:lnTo>
                      <a:pt x="24" y="103"/>
                    </a:lnTo>
                    <a:lnTo>
                      <a:pt x="69" y="83"/>
                    </a:lnTo>
                    <a:lnTo>
                      <a:pt x="115" y="68"/>
                    </a:lnTo>
                    <a:lnTo>
                      <a:pt x="148" y="55"/>
                    </a:lnTo>
                    <a:lnTo>
                      <a:pt x="192" y="41"/>
                    </a:lnTo>
                    <a:lnTo>
                      <a:pt x="243" y="29"/>
                    </a:lnTo>
                    <a:lnTo>
                      <a:pt x="289" y="20"/>
                    </a:lnTo>
                    <a:lnTo>
                      <a:pt x="335" y="13"/>
                    </a:lnTo>
                    <a:lnTo>
                      <a:pt x="377" y="7"/>
                    </a:lnTo>
                    <a:lnTo>
                      <a:pt x="420" y="4"/>
                    </a:lnTo>
                    <a:lnTo>
                      <a:pt x="464" y="0"/>
                    </a:lnTo>
                    <a:lnTo>
                      <a:pt x="512" y="0"/>
                    </a:lnTo>
                    <a:lnTo>
                      <a:pt x="558" y="0"/>
                    </a:lnTo>
                    <a:lnTo>
                      <a:pt x="609" y="4"/>
                    </a:lnTo>
                    <a:lnTo>
                      <a:pt x="663" y="9"/>
                    </a:lnTo>
                    <a:lnTo>
                      <a:pt x="704" y="15"/>
                    </a:lnTo>
                    <a:lnTo>
                      <a:pt x="747" y="22"/>
                    </a:lnTo>
                    <a:lnTo>
                      <a:pt x="793" y="32"/>
                    </a:lnTo>
                    <a:lnTo>
                      <a:pt x="837" y="43"/>
                    </a:lnTo>
                    <a:lnTo>
                      <a:pt x="878" y="56"/>
                    </a:lnTo>
                    <a:lnTo>
                      <a:pt x="924" y="74"/>
                    </a:lnTo>
                    <a:lnTo>
                      <a:pt x="968" y="89"/>
                    </a:lnTo>
                    <a:lnTo>
                      <a:pt x="1014" y="108"/>
                    </a:lnTo>
                    <a:lnTo>
                      <a:pt x="1050" y="123"/>
                    </a:lnTo>
                    <a:lnTo>
                      <a:pt x="1090" y="143"/>
                    </a:lnTo>
                    <a:lnTo>
                      <a:pt x="1062" y="157"/>
                    </a:lnTo>
                    <a:lnTo>
                      <a:pt x="1031" y="176"/>
                    </a:lnTo>
                    <a:lnTo>
                      <a:pt x="1004" y="197"/>
                    </a:lnTo>
                    <a:lnTo>
                      <a:pt x="975" y="213"/>
                    </a:lnTo>
                    <a:lnTo>
                      <a:pt x="955" y="226"/>
                    </a:lnTo>
                    <a:lnTo>
                      <a:pt x="926" y="251"/>
                    </a:lnTo>
                    <a:lnTo>
                      <a:pt x="899" y="274"/>
                    </a:lnTo>
                    <a:lnTo>
                      <a:pt x="875" y="294"/>
                    </a:lnTo>
                    <a:lnTo>
                      <a:pt x="847" y="320"/>
                    </a:lnTo>
                    <a:lnTo>
                      <a:pt x="816" y="348"/>
                    </a:lnTo>
                    <a:lnTo>
                      <a:pt x="794" y="370"/>
                    </a:lnTo>
                    <a:lnTo>
                      <a:pt x="775" y="391"/>
                    </a:lnTo>
                    <a:lnTo>
                      <a:pt x="752" y="417"/>
                    </a:lnTo>
                    <a:lnTo>
                      <a:pt x="727" y="448"/>
                    </a:lnTo>
                    <a:lnTo>
                      <a:pt x="701" y="482"/>
                    </a:lnTo>
                    <a:lnTo>
                      <a:pt x="674" y="524"/>
                    </a:lnTo>
                    <a:lnTo>
                      <a:pt x="655" y="555"/>
                    </a:lnTo>
                    <a:lnTo>
                      <a:pt x="635" y="589"/>
                    </a:lnTo>
                    <a:lnTo>
                      <a:pt x="617" y="629"/>
                    </a:lnTo>
                    <a:lnTo>
                      <a:pt x="597" y="678"/>
                    </a:lnTo>
                    <a:lnTo>
                      <a:pt x="586" y="712"/>
                    </a:lnTo>
                    <a:lnTo>
                      <a:pt x="576" y="737"/>
                    </a:lnTo>
                    <a:lnTo>
                      <a:pt x="568" y="768"/>
                    </a:lnTo>
                    <a:lnTo>
                      <a:pt x="564" y="792"/>
                    </a:lnTo>
                    <a:lnTo>
                      <a:pt x="535" y="779"/>
                    </a:lnTo>
                    <a:lnTo>
                      <a:pt x="497" y="758"/>
                    </a:lnTo>
                    <a:lnTo>
                      <a:pt x="468" y="742"/>
                    </a:lnTo>
                    <a:lnTo>
                      <a:pt x="435" y="719"/>
                    </a:lnTo>
                    <a:lnTo>
                      <a:pt x="404" y="702"/>
                    </a:lnTo>
                    <a:lnTo>
                      <a:pt x="358" y="669"/>
                    </a:lnTo>
                    <a:lnTo>
                      <a:pt x="312" y="631"/>
                    </a:lnTo>
                    <a:lnTo>
                      <a:pt x="276" y="601"/>
                    </a:lnTo>
                    <a:lnTo>
                      <a:pt x="248" y="574"/>
                    </a:lnTo>
                    <a:lnTo>
                      <a:pt x="218" y="540"/>
                    </a:lnTo>
                    <a:lnTo>
                      <a:pt x="189" y="506"/>
                    </a:lnTo>
                    <a:lnTo>
                      <a:pt x="162" y="472"/>
                    </a:lnTo>
                    <a:lnTo>
                      <a:pt x="138" y="437"/>
                    </a:lnTo>
                    <a:lnTo>
                      <a:pt x="111" y="397"/>
                    </a:lnTo>
                    <a:lnTo>
                      <a:pt x="88" y="357"/>
                    </a:lnTo>
                    <a:lnTo>
                      <a:pt x="66" y="314"/>
                    </a:lnTo>
                    <a:lnTo>
                      <a:pt x="47" y="277"/>
                    </a:lnTo>
                    <a:lnTo>
                      <a:pt x="33" y="237"/>
                    </a:lnTo>
                    <a:lnTo>
                      <a:pt x="20" y="200"/>
                    </a:lnTo>
                    <a:lnTo>
                      <a:pt x="10" y="169"/>
                    </a:lnTo>
                    <a:lnTo>
                      <a:pt x="3" y="143"/>
                    </a:lnTo>
                    <a:lnTo>
                      <a:pt x="0" y="111"/>
                    </a:lnTo>
                    <a:lnTo>
                      <a:pt x="3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000"/>
                  </a:gs>
                  <a:gs pos="100000">
                    <a:srgbClr val="00009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</p:grpSp>
        <p:sp>
          <p:nvSpPr>
            <p:cNvPr id="19468" name="Freeform 14"/>
            <p:cNvSpPr>
              <a:spLocks/>
            </p:cNvSpPr>
            <p:nvPr/>
          </p:nvSpPr>
          <p:spPr bwMode="auto">
            <a:xfrm>
              <a:off x="2453" y="3048"/>
              <a:ext cx="1073" cy="1078"/>
            </a:xfrm>
            <a:custGeom>
              <a:avLst/>
              <a:gdLst>
                <a:gd name="T0" fmla="*/ 54 w 1073"/>
                <a:gd name="T1" fmla="*/ 20 h 1078"/>
                <a:gd name="T2" fmla="*/ 116 w 1073"/>
                <a:gd name="T3" fmla="*/ 43 h 1078"/>
                <a:gd name="T4" fmla="*/ 202 w 1073"/>
                <a:gd name="T5" fmla="*/ 70 h 1078"/>
                <a:gd name="T6" fmla="*/ 290 w 1073"/>
                <a:gd name="T7" fmla="*/ 91 h 1078"/>
                <a:gd name="T8" fmla="*/ 386 w 1073"/>
                <a:gd name="T9" fmla="*/ 109 h 1078"/>
                <a:gd name="T10" fmla="*/ 499 w 1073"/>
                <a:gd name="T11" fmla="*/ 119 h 1078"/>
                <a:gd name="T12" fmla="*/ 612 w 1073"/>
                <a:gd name="T13" fmla="*/ 119 h 1078"/>
                <a:gd name="T14" fmla="*/ 733 w 1073"/>
                <a:gd name="T15" fmla="*/ 103 h 1078"/>
                <a:gd name="T16" fmla="*/ 819 w 1073"/>
                <a:gd name="T17" fmla="*/ 85 h 1078"/>
                <a:gd name="T18" fmla="*/ 893 w 1073"/>
                <a:gd name="T19" fmla="*/ 63 h 1078"/>
                <a:gd name="T20" fmla="*/ 970 w 1073"/>
                <a:gd name="T21" fmla="*/ 35 h 1078"/>
                <a:gd name="T22" fmla="*/ 1027 w 1073"/>
                <a:gd name="T23" fmla="*/ 12 h 1078"/>
                <a:gd name="T24" fmla="*/ 1055 w 1073"/>
                <a:gd name="T25" fmla="*/ 30 h 1078"/>
                <a:gd name="T26" fmla="*/ 1062 w 1073"/>
                <a:gd name="T27" fmla="*/ 85 h 1078"/>
                <a:gd name="T28" fmla="*/ 1070 w 1073"/>
                <a:gd name="T29" fmla="*/ 166 h 1078"/>
                <a:gd name="T30" fmla="*/ 1073 w 1073"/>
                <a:gd name="T31" fmla="*/ 227 h 1078"/>
                <a:gd name="T32" fmla="*/ 1067 w 1073"/>
                <a:gd name="T33" fmla="*/ 307 h 1078"/>
                <a:gd name="T34" fmla="*/ 1054 w 1073"/>
                <a:gd name="T35" fmla="*/ 393 h 1078"/>
                <a:gd name="T36" fmla="*/ 1031 w 1073"/>
                <a:gd name="T37" fmla="*/ 488 h 1078"/>
                <a:gd name="T38" fmla="*/ 998 w 1073"/>
                <a:gd name="T39" fmla="*/ 574 h 1078"/>
                <a:gd name="T40" fmla="*/ 958 w 1073"/>
                <a:gd name="T41" fmla="*/ 655 h 1078"/>
                <a:gd name="T42" fmla="*/ 912 w 1073"/>
                <a:gd name="T43" fmla="*/ 730 h 1078"/>
                <a:gd name="T44" fmla="*/ 855 w 1073"/>
                <a:gd name="T45" fmla="*/ 809 h 1078"/>
                <a:gd name="T46" fmla="*/ 784 w 1073"/>
                <a:gd name="T47" fmla="*/ 887 h 1078"/>
                <a:gd name="T48" fmla="*/ 704 w 1073"/>
                <a:gd name="T49" fmla="*/ 959 h 1078"/>
                <a:gd name="T50" fmla="*/ 627 w 1073"/>
                <a:gd name="T51" fmla="*/ 1016 h 1078"/>
                <a:gd name="T52" fmla="*/ 558 w 1073"/>
                <a:gd name="T53" fmla="*/ 1059 h 1078"/>
                <a:gd name="T54" fmla="*/ 497 w 1073"/>
                <a:gd name="T55" fmla="*/ 1061 h 1078"/>
                <a:gd name="T56" fmla="*/ 430 w 1073"/>
                <a:gd name="T57" fmla="*/ 1018 h 1078"/>
                <a:gd name="T58" fmla="*/ 366 w 1073"/>
                <a:gd name="T59" fmla="*/ 970 h 1078"/>
                <a:gd name="T60" fmla="*/ 300 w 1073"/>
                <a:gd name="T61" fmla="*/ 914 h 1078"/>
                <a:gd name="T62" fmla="*/ 223 w 1073"/>
                <a:gd name="T63" fmla="*/ 827 h 1078"/>
                <a:gd name="T64" fmla="*/ 166 w 1073"/>
                <a:gd name="T65" fmla="*/ 754 h 1078"/>
                <a:gd name="T66" fmla="*/ 116 w 1073"/>
                <a:gd name="T67" fmla="*/ 674 h 1078"/>
                <a:gd name="T68" fmla="*/ 74 w 1073"/>
                <a:gd name="T69" fmla="*/ 587 h 1078"/>
                <a:gd name="T70" fmla="*/ 41 w 1073"/>
                <a:gd name="T71" fmla="*/ 497 h 1078"/>
                <a:gd name="T72" fmla="*/ 16 w 1073"/>
                <a:gd name="T73" fmla="*/ 406 h 1078"/>
                <a:gd name="T74" fmla="*/ 1 w 1073"/>
                <a:gd name="T75" fmla="*/ 307 h 1078"/>
                <a:gd name="T76" fmla="*/ 0 w 1073"/>
                <a:gd name="T77" fmla="*/ 208 h 1078"/>
                <a:gd name="T78" fmla="*/ 5 w 1073"/>
                <a:gd name="T79" fmla="*/ 110 h 1078"/>
                <a:gd name="T80" fmla="*/ 18 w 1073"/>
                <a:gd name="T81" fmla="*/ 29 h 10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73"/>
                <a:gd name="T124" fmla="*/ 0 h 1078"/>
                <a:gd name="T125" fmla="*/ 1073 w 1073"/>
                <a:gd name="T126" fmla="*/ 1078 h 10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73" h="1078">
                  <a:moveTo>
                    <a:pt x="24" y="2"/>
                  </a:moveTo>
                  <a:lnTo>
                    <a:pt x="54" y="20"/>
                  </a:lnTo>
                  <a:lnTo>
                    <a:pt x="87" y="33"/>
                  </a:lnTo>
                  <a:lnTo>
                    <a:pt x="116" y="43"/>
                  </a:lnTo>
                  <a:lnTo>
                    <a:pt x="162" y="60"/>
                  </a:lnTo>
                  <a:lnTo>
                    <a:pt x="202" y="70"/>
                  </a:lnTo>
                  <a:lnTo>
                    <a:pt x="244" y="82"/>
                  </a:lnTo>
                  <a:lnTo>
                    <a:pt x="290" y="91"/>
                  </a:lnTo>
                  <a:lnTo>
                    <a:pt x="336" y="101"/>
                  </a:lnTo>
                  <a:lnTo>
                    <a:pt x="386" y="109"/>
                  </a:lnTo>
                  <a:lnTo>
                    <a:pt x="443" y="114"/>
                  </a:lnTo>
                  <a:lnTo>
                    <a:pt x="499" y="119"/>
                  </a:lnTo>
                  <a:lnTo>
                    <a:pt x="550" y="119"/>
                  </a:lnTo>
                  <a:lnTo>
                    <a:pt x="612" y="119"/>
                  </a:lnTo>
                  <a:lnTo>
                    <a:pt x="681" y="109"/>
                  </a:lnTo>
                  <a:lnTo>
                    <a:pt x="733" y="103"/>
                  </a:lnTo>
                  <a:lnTo>
                    <a:pt x="771" y="95"/>
                  </a:lnTo>
                  <a:lnTo>
                    <a:pt x="819" y="85"/>
                  </a:lnTo>
                  <a:lnTo>
                    <a:pt x="857" y="75"/>
                  </a:lnTo>
                  <a:lnTo>
                    <a:pt x="893" y="63"/>
                  </a:lnTo>
                  <a:lnTo>
                    <a:pt x="937" y="46"/>
                  </a:lnTo>
                  <a:lnTo>
                    <a:pt x="970" y="35"/>
                  </a:lnTo>
                  <a:lnTo>
                    <a:pt x="1001" y="21"/>
                  </a:lnTo>
                  <a:lnTo>
                    <a:pt x="1027" y="12"/>
                  </a:lnTo>
                  <a:lnTo>
                    <a:pt x="1047" y="0"/>
                  </a:lnTo>
                  <a:lnTo>
                    <a:pt x="1055" y="30"/>
                  </a:lnTo>
                  <a:lnTo>
                    <a:pt x="1060" y="60"/>
                  </a:lnTo>
                  <a:lnTo>
                    <a:pt x="1062" y="85"/>
                  </a:lnTo>
                  <a:lnTo>
                    <a:pt x="1068" y="132"/>
                  </a:lnTo>
                  <a:lnTo>
                    <a:pt x="1070" y="166"/>
                  </a:lnTo>
                  <a:lnTo>
                    <a:pt x="1073" y="199"/>
                  </a:lnTo>
                  <a:lnTo>
                    <a:pt x="1073" y="227"/>
                  </a:lnTo>
                  <a:lnTo>
                    <a:pt x="1068" y="273"/>
                  </a:lnTo>
                  <a:lnTo>
                    <a:pt x="1067" y="307"/>
                  </a:lnTo>
                  <a:lnTo>
                    <a:pt x="1062" y="347"/>
                  </a:lnTo>
                  <a:lnTo>
                    <a:pt x="1054" y="393"/>
                  </a:lnTo>
                  <a:lnTo>
                    <a:pt x="1047" y="431"/>
                  </a:lnTo>
                  <a:lnTo>
                    <a:pt x="1031" y="488"/>
                  </a:lnTo>
                  <a:lnTo>
                    <a:pt x="1016" y="532"/>
                  </a:lnTo>
                  <a:lnTo>
                    <a:pt x="998" y="574"/>
                  </a:lnTo>
                  <a:lnTo>
                    <a:pt x="981" y="611"/>
                  </a:lnTo>
                  <a:lnTo>
                    <a:pt x="958" y="655"/>
                  </a:lnTo>
                  <a:lnTo>
                    <a:pt x="935" y="696"/>
                  </a:lnTo>
                  <a:lnTo>
                    <a:pt x="912" y="730"/>
                  </a:lnTo>
                  <a:lnTo>
                    <a:pt x="886" y="766"/>
                  </a:lnTo>
                  <a:lnTo>
                    <a:pt x="855" y="809"/>
                  </a:lnTo>
                  <a:lnTo>
                    <a:pt x="819" y="853"/>
                  </a:lnTo>
                  <a:lnTo>
                    <a:pt x="784" y="887"/>
                  </a:lnTo>
                  <a:lnTo>
                    <a:pt x="747" y="924"/>
                  </a:lnTo>
                  <a:lnTo>
                    <a:pt x="704" y="959"/>
                  </a:lnTo>
                  <a:lnTo>
                    <a:pt x="660" y="991"/>
                  </a:lnTo>
                  <a:lnTo>
                    <a:pt x="627" y="1016"/>
                  </a:lnTo>
                  <a:lnTo>
                    <a:pt x="596" y="1038"/>
                  </a:lnTo>
                  <a:lnTo>
                    <a:pt x="558" y="1059"/>
                  </a:lnTo>
                  <a:lnTo>
                    <a:pt x="528" y="1078"/>
                  </a:lnTo>
                  <a:lnTo>
                    <a:pt x="497" y="1061"/>
                  </a:lnTo>
                  <a:lnTo>
                    <a:pt x="469" y="1044"/>
                  </a:lnTo>
                  <a:lnTo>
                    <a:pt x="430" y="1018"/>
                  </a:lnTo>
                  <a:lnTo>
                    <a:pt x="399" y="996"/>
                  </a:lnTo>
                  <a:lnTo>
                    <a:pt x="366" y="970"/>
                  </a:lnTo>
                  <a:lnTo>
                    <a:pt x="336" y="945"/>
                  </a:lnTo>
                  <a:lnTo>
                    <a:pt x="300" y="914"/>
                  </a:lnTo>
                  <a:lnTo>
                    <a:pt x="267" y="877"/>
                  </a:lnTo>
                  <a:lnTo>
                    <a:pt x="223" y="827"/>
                  </a:lnTo>
                  <a:lnTo>
                    <a:pt x="192" y="788"/>
                  </a:lnTo>
                  <a:lnTo>
                    <a:pt x="166" y="754"/>
                  </a:lnTo>
                  <a:lnTo>
                    <a:pt x="138" y="710"/>
                  </a:lnTo>
                  <a:lnTo>
                    <a:pt x="116" y="674"/>
                  </a:lnTo>
                  <a:lnTo>
                    <a:pt x="93" y="628"/>
                  </a:lnTo>
                  <a:lnTo>
                    <a:pt x="74" y="587"/>
                  </a:lnTo>
                  <a:lnTo>
                    <a:pt x="59" y="551"/>
                  </a:lnTo>
                  <a:lnTo>
                    <a:pt x="41" y="497"/>
                  </a:lnTo>
                  <a:lnTo>
                    <a:pt x="28" y="458"/>
                  </a:lnTo>
                  <a:lnTo>
                    <a:pt x="16" y="406"/>
                  </a:lnTo>
                  <a:lnTo>
                    <a:pt x="10" y="368"/>
                  </a:lnTo>
                  <a:lnTo>
                    <a:pt x="1" y="307"/>
                  </a:lnTo>
                  <a:lnTo>
                    <a:pt x="0" y="261"/>
                  </a:lnTo>
                  <a:lnTo>
                    <a:pt x="0" y="208"/>
                  </a:lnTo>
                  <a:lnTo>
                    <a:pt x="1" y="153"/>
                  </a:lnTo>
                  <a:lnTo>
                    <a:pt x="5" y="110"/>
                  </a:lnTo>
                  <a:lnTo>
                    <a:pt x="11" y="64"/>
                  </a:lnTo>
                  <a:lnTo>
                    <a:pt x="18" y="29"/>
                  </a:lnTo>
                  <a:lnTo>
                    <a:pt x="24" y="2"/>
                  </a:lnTo>
                  <a:close/>
                </a:path>
              </a:pathLst>
            </a:custGeom>
            <a:gradFill rotWithShape="0">
              <a:gsLst>
                <a:gs pos="0">
                  <a:srgbClr val="0000CC"/>
                </a:gs>
                <a:gs pos="100000">
                  <a:srgbClr val="CC66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grpSp>
        <p:nvGrpSpPr>
          <p:cNvPr id="19464" name="Group 15"/>
          <p:cNvGrpSpPr>
            <a:grpSpLocks/>
          </p:cNvGrpSpPr>
          <p:nvPr/>
        </p:nvGrpSpPr>
        <p:grpSpPr bwMode="auto">
          <a:xfrm>
            <a:off x="2998788" y="2035175"/>
            <a:ext cx="4119562" cy="2308225"/>
            <a:chOff x="2644" y="2503"/>
            <a:chExt cx="724" cy="672"/>
          </a:xfrm>
        </p:grpSpPr>
        <p:sp>
          <p:nvSpPr>
            <p:cNvPr id="19465" name="Oval 16"/>
            <p:cNvSpPr>
              <a:spLocks noChangeArrowheads="1"/>
            </p:cNvSpPr>
            <p:nvPr/>
          </p:nvSpPr>
          <p:spPr bwMode="auto">
            <a:xfrm>
              <a:off x="2644" y="2503"/>
              <a:ext cx="720" cy="672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65585" name="Text Box 17"/>
            <p:cNvSpPr txBox="1">
              <a:spLocks noChangeArrowheads="1"/>
            </p:cNvSpPr>
            <p:nvPr/>
          </p:nvSpPr>
          <p:spPr bwMode="auto">
            <a:xfrm>
              <a:off x="2644" y="2623"/>
              <a:ext cx="724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endParaRPr 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endParaRPr>
            </a:p>
            <a:p>
              <a:pPr algn="ctr" eaLnBrk="0" hangingPunct="0">
                <a:defRPr/>
              </a:pPr>
              <a:r>
                <a:rPr lang="en-US" sz="36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itchFamily="34" charset="0"/>
                </a:rPr>
                <a:t>TERIMA KASIH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DEFINISI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597025"/>
            <a:ext cx="6477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i="1" kern="0" dirty="0">
                <a:latin typeface="+mn-lt"/>
              </a:rPr>
              <a:t>Fuzzy logic</a:t>
            </a:r>
            <a:r>
              <a:rPr lang="en-US" sz="2800" kern="0" dirty="0">
                <a:latin typeface="+mn-lt"/>
              </a:rPr>
              <a:t>: 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Cara </a:t>
            </a:r>
            <a:r>
              <a:rPr lang="en-US" sz="2400" kern="0" dirty="0" err="1">
                <a:latin typeface="+mn-lt"/>
              </a:rPr>
              <a:t>untuk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menyatakan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variasi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atau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ketidaktepatan</a:t>
            </a:r>
            <a:r>
              <a:rPr lang="en-US" sz="2400" kern="0" dirty="0">
                <a:latin typeface="+mn-lt"/>
              </a:rPr>
              <a:t> (</a:t>
            </a:r>
            <a:r>
              <a:rPr lang="en-US" sz="2400" kern="0" dirty="0" err="1">
                <a:latin typeface="+mn-lt"/>
              </a:rPr>
              <a:t>tidak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mutlak</a:t>
            </a:r>
            <a:r>
              <a:rPr lang="en-US" sz="2400" kern="0" dirty="0">
                <a:latin typeface="+mn-lt"/>
              </a:rPr>
              <a:t>) </a:t>
            </a:r>
            <a:r>
              <a:rPr lang="en-US" sz="2400" kern="0" dirty="0" err="1">
                <a:latin typeface="+mn-lt"/>
              </a:rPr>
              <a:t>dalam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logika</a:t>
            </a:r>
            <a:endParaRPr lang="en-US" sz="2400" kern="0" dirty="0"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sz="2400" kern="0" dirty="0" err="1">
                <a:latin typeface="+mn-lt"/>
              </a:rPr>
              <a:t>Misal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dalam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bahasa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alami</a:t>
            </a:r>
            <a:r>
              <a:rPr lang="en-US" sz="2400" kern="0" dirty="0">
                <a:latin typeface="+mn-lt"/>
              </a:rPr>
              <a:t>: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800" kern="0" dirty="0">
                <a:latin typeface="+mn-lt"/>
              </a:rPr>
              <a:t>    "</a:t>
            </a:r>
            <a:r>
              <a:rPr lang="en-US" sz="2400" i="1" kern="0" dirty="0">
                <a:latin typeface="+mn-lt"/>
              </a:rPr>
              <a:t>If it is sunny and warm today, I will drive fast"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i="1" kern="0" dirty="0">
                <a:latin typeface="+mn-lt"/>
              </a:rPr>
              <a:t>Linguistic variables</a:t>
            </a:r>
            <a:r>
              <a:rPr lang="en-US" sz="2800" kern="0" dirty="0">
                <a:latin typeface="+mn-lt"/>
              </a:rPr>
              <a:t>: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000" i="1" u="sng" kern="0" dirty="0">
                <a:latin typeface="+mn-lt"/>
              </a:rPr>
              <a:t>Temp: {freezing, cool, warm, hot}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000" i="1" u="sng" kern="0" dirty="0">
                <a:latin typeface="+mn-lt"/>
              </a:rPr>
              <a:t>Cloud Cover: {overcast, partly cloudy, sunny}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000" i="1" u="sng" kern="0" dirty="0">
                <a:latin typeface="+mn-lt"/>
              </a:rPr>
              <a:t>Speed: {slow, fast}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BC63DD-2081-4BB0-AF1F-D989564FEF43}" type="slidenum">
              <a:rPr lang="en-US" altLang="id-ID"/>
              <a:pPr eaLnBrk="1" hangingPunct="1"/>
              <a:t>2</a:t>
            </a:fld>
            <a:endParaRPr lang="en-US" altLang="id-ID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True/False Variables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209800" y="1417638"/>
            <a:ext cx="6477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000" kern="0" dirty="0">
                <a:latin typeface="+mn-lt"/>
              </a:rPr>
              <a:t>King(Richard) </a:t>
            </a:r>
            <a:r>
              <a:rPr lang="en-US" sz="3000" b="1" kern="0" dirty="0">
                <a:latin typeface="+mn-lt"/>
                <a:sym typeface="Symbol" pitchFamily="18" charset="2"/>
              </a:rPr>
              <a:t></a:t>
            </a:r>
            <a:r>
              <a:rPr lang="en-US" sz="3000" kern="0" dirty="0">
                <a:latin typeface="+mn-lt"/>
                <a:sym typeface="Symbol" pitchFamily="18" charset="2"/>
              </a:rPr>
              <a:t> </a:t>
            </a:r>
            <a:r>
              <a:rPr lang="en-US" sz="3000" kern="0" dirty="0">
                <a:latin typeface="+mn-lt"/>
              </a:rPr>
              <a:t>Greedy(Richard) </a:t>
            </a:r>
            <a:r>
              <a:rPr lang="en-US" sz="3000" kern="0" dirty="0">
                <a:latin typeface="+mn-lt"/>
                <a:sym typeface="Symbol" pitchFamily="18" charset="2"/>
              </a:rPr>
              <a:t></a:t>
            </a:r>
            <a:r>
              <a:rPr lang="en-US" sz="3000" kern="0" dirty="0">
                <a:latin typeface="+mn-lt"/>
              </a:rPr>
              <a:t> Evil(Richard)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3000" kern="0" dirty="0">
                <a:latin typeface="+mn-lt"/>
              </a:rPr>
              <a:t>“Richard is greedy” is True or False: </a:t>
            </a:r>
            <a:r>
              <a:rPr lang="en-US" sz="2800" kern="0" dirty="0">
                <a:latin typeface="+mn-lt"/>
              </a:rPr>
              <a:t>Greedy(Richard) </a:t>
            </a:r>
            <a:r>
              <a:rPr lang="en-US" sz="2800" kern="0" dirty="0">
                <a:latin typeface="+mn-lt"/>
                <a:sym typeface="Symbol" pitchFamily="18" charset="2"/>
              </a:rPr>
              <a:t></a:t>
            </a:r>
            <a:r>
              <a:rPr lang="en-US" sz="2800" kern="0" dirty="0">
                <a:latin typeface="+mn-lt"/>
              </a:rPr>
              <a:t>{0,1}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30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3000" kern="0" dirty="0">
              <a:latin typeface="+mn-lt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94555C-18F8-47B9-9DB6-F787960BB2D7}" type="slidenum">
              <a:rPr lang="en-US" altLang="id-ID"/>
              <a:pPr eaLnBrk="1" hangingPunct="1"/>
              <a:t>3</a:t>
            </a:fld>
            <a:endParaRPr lang="en-US" altLang="id-ID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Fuzzy Sets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057400" y="1417638"/>
            <a:ext cx="6172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kern="0" dirty="0" err="1">
                <a:latin typeface="+mn-lt"/>
              </a:rPr>
              <a:t>Variabelnya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dapat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mempunyai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nilai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dalam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batasan</a:t>
            </a:r>
            <a:r>
              <a:rPr lang="en-US" sz="2400" kern="0" dirty="0">
                <a:latin typeface="+mn-lt"/>
              </a:rPr>
              <a:t> [0,1]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    </a:t>
            </a:r>
            <a:r>
              <a:rPr lang="en-US" sz="2400" kern="0" dirty="0" err="1">
                <a:latin typeface="+mn-lt"/>
              </a:rPr>
              <a:t>Misal</a:t>
            </a:r>
            <a:r>
              <a:rPr lang="en-US" sz="2400" kern="0" dirty="0">
                <a:latin typeface="+mn-lt"/>
              </a:rPr>
              <a:t>: Greedy(Richard) = 0.7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3200" kern="0" dirty="0">
              <a:latin typeface="+mn-lt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01D834C-5652-49F6-9A47-2CDC2D1D30A7}" type="slidenum">
              <a:rPr lang="en-US" altLang="id-ID"/>
              <a:pPr eaLnBrk="1" hangingPunct="1"/>
              <a:t>4</a:t>
            </a:fld>
            <a:endParaRPr lang="en-US" altLang="id-ID"/>
          </a:p>
        </p:txBody>
      </p:sp>
      <p:sp>
        <p:nvSpPr>
          <p:cNvPr id="6" name="Rectangle 5"/>
          <p:cNvSpPr/>
          <p:nvPr/>
        </p:nvSpPr>
        <p:spPr>
          <a:xfrm>
            <a:off x="2057400" y="2667000"/>
            <a:ext cx="6629400" cy="33416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i="1" kern="0" dirty="0">
                <a:latin typeface="Arial" charset="0"/>
              </a:rPr>
              <a:t>Fuzzy Linguistic Variables</a:t>
            </a:r>
            <a:r>
              <a:rPr lang="en-US" sz="2400" kern="0" dirty="0">
                <a:latin typeface="Arial" charset="0"/>
              </a:rPr>
              <a:t>: </a:t>
            </a:r>
            <a:r>
              <a:rPr lang="en-US" sz="2400" kern="0" dirty="0" err="1">
                <a:latin typeface="Arial" charset="0"/>
              </a:rPr>
              <a:t>digunakan</a:t>
            </a:r>
            <a:r>
              <a:rPr lang="en-US" sz="2400" kern="0" dirty="0">
                <a:latin typeface="Arial" charset="0"/>
              </a:rPr>
              <a:t> </a:t>
            </a:r>
            <a:r>
              <a:rPr lang="en-US" sz="2400" kern="0" dirty="0" err="1">
                <a:latin typeface="Arial" charset="0"/>
              </a:rPr>
              <a:t>untuk</a:t>
            </a:r>
            <a:r>
              <a:rPr lang="en-US" sz="2400" kern="0" dirty="0">
                <a:latin typeface="Arial" charset="0"/>
              </a:rPr>
              <a:t> </a:t>
            </a:r>
            <a:r>
              <a:rPr lang="en-US" sz="2400" kern="0" dirty="0" err="1">
                <a:latin typeface="Arial" charset="0"/>
              </a:rPr>
              <a:t>menyatakan</a:t>
            </a:r>
            <a:r>
              <a:rPr lang="en-US" sz="2400" kern="0" dirty="0">
                <a:latin typeface="Arial" charset="0"/>
              </a:rPr>
              <a:t> </a:t>
            </a:r>
            <a:r>
              <a:rPr lang="en-US" sz="2400" kern="0" dirty="0" err="1">
                <a:latin typeface="Arial" charset="0"/>
              </a:rPr>
              <a:t>nilai</a:t>
            </a:r>
            <a:r>
              <a:rPr lang="en-US" sz="2400" kern="0" dirty="0">
                <a:latin typeface="Arial" charset="0"/>
              </a:rPr>
              <a:t> yang </a:t>
            </a:r>
            <a:r>
              <a:rPr lang="en-US" sz="2400" kern="0" dirty="0" err="1">
                <a:latin typeface="Arial" charset="0"/>
              </a:rPr>
              <a:t>bervariasi</a:t>
            </a:r>
            <a:r>
              <a:rPr lang="en-US" sz="2400" kern="0" dirty="0">
                <a:latin typeface="Arial" charset="0"/>
              </a:rPr>
              <a:t> </a:t>
            </a:r>
            <a:r>
              <a:rPr lang="en-US" sz="2400" kern="0" err="1">
                <a:latin typeface="Arial" charset="0"/>
              </a:rPr>
              <a:t>dalam</a:t>
            </a:r>
            <a:r>
              <a:rPr lang="en-US" sz="2400" kern="0">
                <a:latin typeface="Arial" charset="0"/>
              </a:rPr>
              <a:t> suatu spektrum</a:t>
            </a:r>
            <a:endParaRPr lang="en-US" sz="2400" kern="0" dirty="0">
              <a:latin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kern="0">
                <a:latin typeface="Arial" charset="0"/>
              </a:rPr>
              <a:t>     Misal: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kern="0">
                <a:latin typeface="Arial" charset="0"/>
              </a:rPr>
              <a:t>    Temp</a:t>
            </a:r>
            <a:r>
              <a:rPr lang="en-US" sz="2400" kern="0" dirty="0">
                <a:latin typeface="Arial" charset="0"/>
              </a:rPr>
              <a:t>: </a:t>
            </a:r>
            <a:r>
              <a:rPr lang="en-US" sz="2400" b="1" kern="0" dirty="0">
                <a:latin typeface="Arial" charset="0"/>
              </a:rPr>
              <a:t>{</a:t>
            </a:r>
            <a:r>
              <a:rPr lang="en-US" sz="2400" kern="0" dirty="0">
                <a:latin typeface="Arial" charset="0"/>
              </a:rPr>
              <a:t>Freezing, Cool, Warm, Hot</a:t>
            </a:r>
            <a:r>
              <a:rPr lang="en-US" sz="2400" b="1" kern="0" dirty="0">
                <a:latin typeface="Arial" charset="0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i="1" kern="0">
                <a:latin typeface="Arial" charset="0"/>
              </a:rPr>
              <a:t>Membership Function</a:t>
            </a:r>
            <a:r>
              <a:rPr lang="en-US" sz="2400" kern="0">
                <a:latin typeface="Arial" charset="0"/>
              </a:rPr>
              <a:t>: Fungsi keanggotaan untuk menyatakan derajat  kebenaran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i="1" kern="0">
                <a:latin typeface="Arial" charset="0"/>
              </a:rPr>
              <a:t>     Contoh: “How </a:t>
            </a:r>
            <a:r>
              <a:rPr lang="en-US" sz="2400" i="1" kern="0" dirty="0">
                <a:latin typeface="Arial" charset="0"/>
              </a:rPr>
              <a:t>warm is </a:t>
            </a:r>
            <a:r>
              <a:rPr lang="en-US" sz="2400" i="1" kern="0">
                <a:latin typeface="Arial" charset="0"/>
              </a:rPr>
              <a:t>it?”</a:t>
            </a:r>
            <a:endParaRPr lang="en-US" sz="2400" i="1" kern="0" dirty="0">
              <a:latin typeface="Arial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Membership Functions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143000" y="1447800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Temp: {Freezing, Cool, Warm, Hot}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err="1">
                <a:latin typeface="+mn-lt"/>
              </a:rPr>
              <a:t>Derajat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kebenaran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atau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keanggotaan</a:t>
            </a:r>
            <a:r>
              <a:rPr lang="en-US" sz="2400" kern="0" dirty="0">
                <a:latin typeface="+mn-lt"/>
              </a:rPr>
              <a:t> (</a:t>
            </a:r>
            <a:r>
              <a:rPr lang="en-US" sz="2400" i="1" kern="0" dirty="0">
                <a:latin typeface="+mn-lt"/>
              </a:rPr>
              <a:t>membership)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905000" y="3124200"/>
          <a:ext cx="6019800" cy="303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4575962" imgH="2219858" progId="Visio.Drawing.11">
                  <p:embed/>
                </p:oleObj>
              </mc:Choice>
              <mc:Fallback>
                <p:oleObj name="Visio" r:id="rId3" imgW="4575962" imgH="2219858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124200"/>
                        <a:ext cx="6019800" cy="303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13608AC-1FF8-4C0A-83D7-8C6E022816DE}" type="slidenum">
              <a:rPr lang="en-US" altLang="id-ID"/>
              <a:pPr eaLnBrk="1" hangingPunct="1"/>
              <a:t>5</a:t>
            </a:fld>
            <a:endParaRPr lang="en-US" altLang="id-ID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Membership Functions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286000" y="3124200"/>
          <a:ext cx="6019800" cy="303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3" imgW="4575962" imgH="2219858" progId="Visio.Drawing.11">
                  <p:embed/>
                </p:oleObj>
              </mc:Choice>
              <mc:Fallback>
                <p:oleObj name="Visio" r:id="rId3" imgW="4575962" imgH="2219858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24200"/>
                        <a:ext cx="6019800" cy="303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Line 5"/>
          <p:cNvSpPr>
            <a:spLocks noChangeShapeType="1"/>
          </p:cNvSpPr>
          <p:nvPr/>
        </p:nvSpPr>
        <p:spPr bwMode="auto">
          <a:xfrm flipV="1">
            <a:off x="4267200" y="3032125"/>
            <a:ext cx="0" cy="3124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53" name="Line 6"/>
          <p:cNvSpPr>
            <a:spLocks noChangeShapeType="1"/>
          </p:cNvSpPr>
          <p:nvPr/>
        </p:nvSpPr>
        <p:spPr bwMode="auto">
          <a:xfrm flipH="1" flipV="1">
            <a:off x="2590800" y="3886200"/>
            <a:ext cx="1676400" cy="46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54" name="Line 7"/>
          <p:cNvSpPr>
            <a:spLocks noChangeShapeType="1"/>
          </p:cNvSpPr>
          <p:nvPr/>
        </p:nvSpPr>
        <p:spPr bwMode="auto">
          <a:xfrm flipH="1" flipV="1">
            <a:off x="2590800" y="4876800"/>
            <a:ext cx="1676400" cy="46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4600" y="1447800"/>
            <a:ext cx="6477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3000" kern="0" dirty="0" err="1">
                <a:latin typeface="+mn-lt"/>
              </a:rPr>
              <a:t>Seberapa</a:t>
            </a:r>
            <a:r>
              <a:rPr lang="en-US" sz="3000" kern="0" dirty="0">
                <a:latin typeface="+mn-lt"/>
              </a:rPr>
              <a:t> </a:t>
            </a:r>
            <a:r>
              <a:rPr lang="en-US" sz="3000" kern="0" dirty="0" err="1">
                <a:latin typeface="+mn-lt"/>
              </a:rPr>
              <a:t>dingin</a:t>
            </a:r>
            <a:r>
              <a:rPr lang="en-US" sz="3000" kern="0" dirty="0">
                <a:latin typeface="+mn-lt"/>
              </a:rPr>
              <a:t> 36 F</a:t>
            </a:r>
            <a:r>
              <a:rPr lang="en-US" sz="3000" kern="0" dirty="0">
                <a:latin typeface="Arial" charset="0"/>
                <a:cs typeface="Arial" charset="0"/>
              </a:rPr>
              <a:t>° </a:t>
            </a:r>
            <a:r>
              <a:rPr lang="en-US" sz="3200" kern="0" dirty="0">
                <a:latin typeface="+mn-lt"/>
              </a:rPr>
              <a:t>?</a:t>
            </a:r>
            <a:endParaRPr lang="en-US" sz="3000" kern="0" dirty="0">
              <a:latin typeface="Arial" charset="0"/>
              <a:cs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3000" kern="0" dirty="0">
                <a:latin typeface="+mn-lt"/>
              </a:rPr>
              <a:t>30% </a:t>
            </a:r>
            <a:r>
              <a:rPr lang="en-US" sz="3000" i="1" kern="0" dirty="0">
                <a:latin typeface="+mn-lt"/>
              </a:rPr>
              <a:t>Cool</a:t>
            </a:r>
            <a:r>
              <a:rPr lang="en-US" sz="3000" kern="0" dirty="0">
                <a:latin typeface="+mn-lt"/>
              </a:rPr>
              <a:t> </a:t>
            </a:r>
            <a:r>
              <a:rPr lang="en-US" sz="3000" kern="0" dirty="0" err="1">
                <a:latin typeface="+mn-lt"/>
              </a:rPr>
              <a:t>dan</a:t>
            </a:r>
            <a:r>
              <a:rPr lang="en-US" sz="3000" kern="0" dirty="0">
                <a:latin typeface="+mn-lt"/>
              </a:rPr>
              <a:t> 70% </a:t>
            </a:r>
            <a:r>
              <a:rPr lang="en-US" sz="3000" i="1" kern="0" dirty="0">
                <a:latin typeface="+mn-lt"/>
              </a:rPr>
              <a:t>Freezing</a:t>
            </a:r>
          </a:p>
        </p:txBody>
      </p:sp>
      <p:sp>
        <p:nvSpPr>
          <p:cNvPr id="205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9D0CABF-3EA5-4E0E-A075-35DB9AE0D256}" type="slidenum">
              <a:rPr lang="en-US" altLang="id-ID"/>
              <a:pPr eaLnBrk="1" hangingPunct="1"/>
              <a:t>6</a:t>
            </a:fld>
            <a:endParaRPr lang="en-US" altLang="id-ID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-266700"/>
            <a:ext cx="8229600" cy="1143000"/>
          </a:xfrm>
        </p:spPr>
        <p:txBody>
          <a:bodyPr/>
          <a:lstStyle/>
          <a:p>
            <a:r>
              <a:rPr lang="en-US" altLang="id-ID" sz="3200" b="1" smtClean="0">
                <a:solidFill>
                  <a:srgbClr val="C00000"/>
                </a:solidFill>
              </a:rPr>
              <a:t>Fuzzy Disjunction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336800" y="1447800"/>
          <a:ext cx="5588000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3" imgW="5511698" imgH="1933042" progId="Visio.Drawing.11">
                  <p:embed/>
                </p:oleObj>
              </mc:Choice>
              <mc:Fallback>
                <p:oleObj name="Visio" r:id="rId3" imgW="5511698" imgH="193304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447800"/>
                        <a:ext cx="5588000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4600" y="876300"/>
            <a:ext cx="6477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A</a:t>
            </a:r>
            <a:r>
              <a:rPr lang="en-US" sz="2400" kern="0" dirty="0">
                <a:latin typeface="+mn-lt"/>
                <a:sym typeface="Symbol" pitchFamily="18" charset="2"/>
              </a:rPr>
              <a:t></a:t>
            </a:r>
            <a:r>
              <a:rPr lang="en-US" sz="2400" kern="0" dirty="0">
                <a:latin typeface="+mn-lt"/>
              </a:rPr>
              <a:t>B       max(A, B)</a:t>
            </a:r>
          </a:p>
        </p:txBody>
      </p:sp>
      <p:sp>
        <p:nvSpPr>
          <p:cNvPr id="30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6BA5DD-8D1F-41EF-9F76-D19E389E8D0B}" type="slidenum">
              <a:rPr lang="en-US" altLang="id-ID"/>
              <a:pPr eaLnBrk="1" hangingPunct="1"/>
              <a:t>7</a:t>
            </a:fld>
            <a:endParaRPr lang="en-US" altLang="id-ID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424656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3200" b="1" kern="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Fuzzy Conjunction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4600" y="5489575"/>
            <a:ext cx="647700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A</a:t>
            </a:r>
            <a:r>
              <a:rPr lang="en-US" sz="2400" kern="0" dirty="0">
                <a:latin typeface="+mn-lt"/>
                <a:sym typeface="Symbol" pitchFamily="18" charset="2"/>
              </a:rPr>
              <a:t></a:t>
            </a:r>
            <a:r>
              <a:rPr lang="en-US" sz="2400" kern="0" dirty="0">
                <a:latin typeface="+mn-lt"/>
              </a:rPr>
              <a:t>B       min(A, B)</a:t>
            </a:r>
          </a:p>
        </p:txBody>
      </p:sp>
      <p:sp>
        <p:nvSpPr>
          <p:cNvPr id="3080" name="Rectangle 5"/>
          <p:cNvSpPr>
            <a:spLocks noChangeArrowheads="1"/>
          </p:cNvSpPr>
          <p:nvPr/>
        </p:nvSpPr>
        <p:spPr bwMode="auto">
          <a:xfrm>
            <a:off x="2514600" y="6111875"/>
            <a:ext cx="6172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/>
              <a:t>(A</a:t>
            </a:r>
            <a:r>
              <a:rPr lang="en-US" altLang="id-ID" sz="2400">
                <a:sym typeface="Symbol" panose="05050102010706020507" pitchFamily="18" charset="2"/>
              </a:rPr>
              <a:t></a:t>
            </a:r>
            <a:r>
              <a:rPr lang="en-US" altLang="id-ID" sz="2400"/>
              <a:t>B = C)  </a:t>
            </a:r>
            <a:r>
              <a:rPr lang="en-US" altLang="id-ID" sz="2400">
                <a:sym typeface="Symbol" panose="05050102010706020507" pitchFamily="18" charset="2"/>
              </a:rPr>
              <a:t></a:t>
            </a:r>
            <a:r>
              <a:rPr lang="en-US" altLang="id-ID" sz="2400"/>
              <a:t>  (C = 0.375) </a:t>
            </a:r>
          </a:p>
        </p:txBody>
      </p:sp>
      <p:sp>
        <p:nvSpPr>
          <p:cNvPr id="3081" name="Rectangle 6"/>
          <p:cNvSpPr>
            <a:spLocks noChangeArrowheads="1"/>
          </p:cNvSpPr>
          <p:nvPr/>
        </p:nvSpPr>
        <p:spPr bwMode="auto">
          <a:xfrm>
            <a:off x="2336800" y="3636963"/>
            <a:ext cx="6172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/>
              <a:t>(A</a:t>
            </a:r>
            <a:r>
              <a:rPr lang="en-US" altLang="id-ID" sz="2400">
                <a:sym typeface="Symbol" panose="05050102010706020507" pitchFamily="18" charset="2"/>
              </a:rPr>
              <a:t></a:t>
            </a:r>
            <a:r>
              <a:rPr lang="en-US" altLang="id-ID" sz="2400"/>
              <a:t>B = C)  </a:t>
            </a:r>
            <a:r>
              <a:rPr lang="en-US" altLang="id-ID" sz="2400">
                <a:sym typeface="Symbol" panose="05050102010706020507" pitchFamily="18" charset="2"/>
              </a:rPr>
              <a:t></a:t>
            </a:r>
            <a:r>
              <a:rPr lang="en-US" altLang="id-ID" sz="2400"/>
              <a:t>  (C = 0.75)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228600"/>
            <a:ext cx="6096000" cy="685800"/>
          </a:xfrm>
        </p:spPr>
        <p:txBody>
          <a:bodyPr/>
          <a:lstStyle/>
          <a:p>
            <a:pPr>
              <a:defRPr/>
            </a:pP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77724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 smtClean="0"/>
              <a:t>  </a:t>
            </a:r>
          </a:p>
        </p:txBody>
      </p:sp>
      <p:pic>
        <p:nvPicPr>
          <p:cNvPr id="13316" name="Picture 5" descr="C:\WINDOWS\Desktop\fuzzy\FLLL - Operations on Fuzzy Sets_files\fuzzy_fig3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0" r="4779"/>
          <a:stretch>
            <a:fillRect/>
          </a:stretch>
        </p:blipFill>
        <p:spPr bwMode="auto">
          <a:xfrm>
            <a:off x="1562100" y="1077913"/>
            <a:ext cx="2971800" cy="204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 descr="C:\WINDOWS\Desktop\fuzzy\FLLL - Operations on Fuzzy Sets_files\fuzzy_fig3.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6" r="5078"/>
          <a:stretch>
            <a:fillRect/>
          </a:stretch>
        </p:blipFill>
        <p:spPr bwMode="auto">
          <a:xfrm>
            <a:off x="5562600" y="1066800"/>
            <a:ext cx="2971800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7" descr="C:\WINDOWS\Desktop\fuzzy\FLLL - Operations on Fuzzy Sets_files\fuzzy_fig3.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0" r="5263"/>
          <a:stretch>
            <a:fillRect/>
          </a:stretch>
        </p:blipFill>
        <p:spPr bwMode="auto">
          <a:xfrm>
            <a:off x="1219200" y="3852863"/>
            <a:ext cx="22860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8" descr="C:\WINDOWS\Desktop\fuzzy\FLLL - Operations on Fuzzy Sets_files\fuzzy_fig3.4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4" r="5128"/>
          <a:stretch>
            <a:fillRect/>
          </a:stretch>
        </p:blipFill>
        <p:spPr bwMode="auto">
          <a:xfrm>
            <a:off x="3924300" y="3810000"/>
            <a:ext cx="2362200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9" descr="C:\WINDOWS\Desktop\fuzzy\FLLL - Operations on Fuzzy Sets_files\fuzzy_fig3.5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1" r="4674"/>
          <a:stretch>
            <a:fillRect/>
          </a:stretch>
        </p:blipFill>
        <p:spPr bwMode="auto">
          <a:xfrm>
            <a:off x="6477000" y="3733800"/>
            <a:ext cx="2362200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1219200" y="31242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id-ID"/>
              <a:t>             A                                                     B</a:t>
            </a:r>
          </a:p>
        </p:txBody>
      </p:sp>
      <p:sp>
        <p:nvSpPr>
          <p:cNvPr id="13322" name="Text Box 11"/>
          <p:cNvSpPr txBox="1">
            <a:spLocks noChangeArrowheads="1"/>
          </p:cNvSpPr>
          <p:nvPr/>
        </p:nvSpPr>
        <p:spPr bwMode="auto">
          <a:xfrm>
            <a:off x="1562100" y="5715000"/>
            <a:ext cx="7581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id-ID"/>
              <a:t>   A </a:t>
            </a:r>
            <a:r>
              <a:rPr lang="en-US" altLang="id-ID" b="1">
                <a:sym typeface="Symbol" panose="05050102010706020507" pitchFamily="18" charset="2"/>
              </a:rPr>
              <a:t> </a:t>
            </a:r>
            <a:r>
              <a:rPr lang="en-US" altLang="id-ID">
                <a:sym typeface="Symbol" panose="05050102010706020507" pitchFamily="18" charset="2"/>
              </a:rPr>
              <a:t>B                                   A </a:t>
            </a:r>
            <a:r>
              <a:rPr lang="en-US" altLang="id-ID" b="1">
                <a:sym typeface="Symbol" panose="05050102010706020507" pitchFamily="18" charset="2"/>
              </a:rPr>
              <a:t></a:t>
            </a:r>
            <a:r>
              <a:rPr lang="en-US" altLang="id-ID">
                <a:sym typeface="Symbol" panose="05050102010706020507" pitchFamily="18" charset="2"/>
              </a:rPr>
              <a:t> B                           A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66700"/>
            <a:ext cx="7315200" cy="533400"/>
          </a:xfrm>
        </p:spPr>
        <p:txBody>
          <a:bodyPr/>
          <a:lstStyle/>
          <a:p>
            <a:pPr>
              <a:defRPr/>
            </a:pP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Struktur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Kontroler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7772400" cy="4876800"/>
          </a:xfrm>
        </p:spPr>
        <p:txBody>
          <a:bodyPr/>
          <a:lstStyle/>
          <a:p>
            <a:r>
              <a:rPr lang="en-US" altLang="id-ID" i="1" smtClean="0"/>
              <a:t>Fuzzification</a:t>
            </a:r>
          </a:p>
          <a:p>
            <a:pPr lvl="1">
              <a:buFontTx/>
              <a:buNone/>
            </a:pPr>
            <a:r>
              <a:rPr lang="en-US" altLang="id-ID" smtClean="0"/>
              <a:t>   Petakan variabel input dalam nilai </a:t>
            </a:r>
            <a:r>
              <a:rPr lang="en-US" altLang="id-ID" i="1" smtClean="0"/>
              <a:t>fuzzy </a:t>
            </a:r>
          </a:p>
          <a:p>
            <a:r>
              <a:rPr lang="en-US" altLang="id-ID" i="1" smtClean="0"/>
              <a:t>Inference Mechanism</a:t>
            </a:r>
          </a:p>
          <a:p>
            <a:pPr lvl="1">
              <a:buFontTx/>
              <a:buNone/>
            </a:pPr>
            <a:r>
              <a:rPr lang="en-US" altLang="id-ID" smtClean="0"/>
              <a:t>   Pendekatan reasoning dan deduksi aksi kontrol</a:t>
            </a:r>
          </a:p>
          <a:p>
            <a:r>
              <a:rPr lang="en-US" altLang="id-ID" i="1" smtClean="0"/>
              <a:t>Defuzzification</a:t>
            </a:r>
          </a:p>
          <a:p>
            <a:pPr lvl="1">
              <a:buFontTx/>
              <a:buNone/>
            </a:pPr>
            <a:r>
              <a:rPr lang="en-US" altLang="id-ID" smtClean="0"/>
              <a:t>   Konversi nilai fuzzy output ke aksi kontrol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6656</TotalTime>
  <Words>564</Words>
  <Application>Microsoft Office PowerPoint</Application>
  <PresentationFormat>On-screen Show (4:3)</PresentationFormat>
  <Paragraphs>126</Paragraphs>
  <Slides>18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Narrow</vt:lpstr>
      <vt:lpstr>Garamond</vt:lpstr>
      <vt:lpstr>Symbol</vt:lpstr>
      <vt:lpstr>Times New Roman</vt:lpstr>
      <vt:lpstr>Arial Black</vt:lpstr>
      <vt:lpstr>Default Design</vt:lpstr>
      <vt:lpstr>Microsoft Visio 2003-2010 Drawing</vt:lpstr>
      <vt:lpstr>PowerPoint Presentation</vt:lpstr>
      <vt:lpstr>DEFINISI</vt:lpstr>
      <vt:lpstr>True/False Variables</vt:lpstr>
      <vt:lpstr>Fuzzy Sets</vt:lpstr>
      <vt:lpstr>Membership Functions</vt:lpstr>
      <vt:lpstr>Membership Functions</vt:lpstr>
      <vt:lpstr>Fuzzy Disjunction</vt:lpstr>
      <vt:lpstr>Contoh</vt:lpstr>
      <vt:lpstr>Struktur Kontroler</vt:lpstr>
      <vt:lpstr>Contoh Input: Temp &amp; Cover    Output: Speed</vt:lpstr>
      <vt:lpstr>Rules</vt:lpstr>
      <vt:lpstr>Perhitungan kecepatan</vt:lpstr>
      <vt:lpstr>Fuzzification: Berapa besar kecepatan bila  temp. 65 F° dan 25 % tertutup awan?  </vt:lpstr>
      <vt:lpstr>PowerPoint Presentation</vt:lpstr>
      <vt:lpstr>Rule Base</vt:lpstr>
      <vt:lpstr>Rules</vt:lpstr>
      <vt:lpstr>Fuzzy Air Conditioner</vt:lpstr>
      <vt:lpstr>PowerPoint Presentation</vt:lpstr>
    </vt:vector>
  </TitlesOfParts>
  <Company>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Puslit</dc:title>
  <dc:creator>Handayani T.</dc:creator>
  <cp:lastModifiedBy>Khoirul Umam</cp:lastModifiedBy>
  <cp:revision>320</cp:revision>
  <cp:lastPrinted>1999-06-26T22:27:42Z</cp:lastPrinted>
  <dcterms:created xsi:type="dcterms:W3CDTF">1999-03-02T15:51:16Z</dcterms:created>
  <dcterms:modified xsi:type="dcterms:W3CDTF">2017-01-14T03:45:56Z</dcterms:modified>
</cp:coreProperties>
</file>