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401" r:id="rId2"/>
    <p:sldId id="370" r:id="rId3"/>
    <p:sldId id="402" r:id="rId4"/>
    <p:sldId id="371" r:id="rId5"/>
    <p:sldId id="404" r:id="rId6"/>
    <p:sldId id="403" r:id="rId7"/>
    <p:sldId id="405" r:id="rId8"/>
    <p:sldId id="372" r:id="rId9"/>
    <p:sldId id="375" r:id="rId10"/>
    <p:sldId id="376" r:id="rId11"/>
    <p:sldId id="377" r:id="rId12"/>
    <p:sldId id="419" r:id="rId13"/>
    <p:sldId id="420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382" r:id="rId27"/>
    <p:sldId id="383" r:id="rId28"/>
    <p:sldId id="386" r:id="rId29"/>
    <p:sldId id="387" r:id="rId30"/>
    <p:sldId id="388" r:id="rId31"/>
    <p:sldId id="391" r:id="rId32"/>
    <p:sldId id="400" r:id="rId33"/>
    <p:sldId id="369" r:id="rId34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7D89"/>
    <a:srgbClr val="333399"/>
    <a:srgbClr val="CC3300"/>
    <a:srgbClr val="CCECFF"/>
    <a:srgbClr val="99FF33"/>
    <a:srgbClr val="FFCC00"/>
    <a:srgbClr val="4DFDC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850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84" y="-78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8294EEF2-B120-4680-88BE-51FCA97B56EF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36867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BDFE2AED-1A9A-4230-BB5A-8010A1CFC773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789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Semester Gasal 2007/2008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7893EDED-CC99-4630-8AB3-F1A93F65745F}" type="slidenum">
              <a:rPr lang="en-US" altLang="id-ID">
                <a:latin typeface="Arial Narrow" panose="020B0606020202030204" pitchFamily="34" charset="0"/>
              </a:rPr>
              <a:pPr/>
              <a:t>33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Pengolahan Citra Digital</a:t>
            </a:r>
          </a:p>
        </p:txBody>
      </p:sp>
      <p:sp>
        <p:nvSpPr>
          <p:cNvPr id="389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73BFD-9F4D-4FEF-9B7C-347CA496F66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24242498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6F66A-67DF-43EF-BF83-87F7DB42A29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61210708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58CBA-C24C-4B64-8E62-C94E839A8BF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07102495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31763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B8DFAF-D088-40FB-8391-76C345AD004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946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AAD35-634D-4198-8D73-642906165B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89384236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1A973-A7D9-49D6-A802-E0DA7A089AA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74073232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F0E56-9292-4A64-96FC-1152A6AC967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04716937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B075F-A62F-45FE-A679-EE244E8A096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22875634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22680-85C5-487F-BEEE-9D43DB11146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5077333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744B5-0F5E-40C6-B76D-0E3812AA878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17294159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5D49B-604A-4472-BD61-9F0670F7118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1954474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AE2CE-E283-418F-86AD-068CFC85B21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30228234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DCFC35-5052-411A-A7DD-62710589EECF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6832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9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Neural Networks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ADBBAD-14A7-4961-AED3-64F1E4B20604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533400"/>
            <a:ext cx="7793038" cy="741363"/>
          </a:xfrm>
        </p:spPr>
        <p:txBody>
          <a:bodyPr/>
          <a:lstStyle/>
          <a:p>
            <a:pPr>
              <a:defRPr/>
            </a:pPr>
            <a:r>
              <a:rPr 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Perceptron termasuk Supervised Learning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GB" altLang="id-ID"/>
          </a:p>
        </p:txBody>
      </p:sp>
      <p:pic>
        <p:nvPicPr>
          <p:cNvPr id="27653" name="Picture 6" descr="C:\My Documents\training proc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45720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 descr="F:\stuff\classiri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3733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E7DEAE-3FCC-4559-84B1-03E0BFA41E83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381000"/>
            <a:ext cx="7793038" cy="893763"/>
          </a:xfrm>
        </p:spPr>
        <p:txBody>
          <a:bodyPr/>
          <a:lstStyle/>
          <a:p>
            <a:r>
              <a:rPr lang="en-US" altLang="id-ID" sz="3600" b="1" smtClean="0">
                <a:solidFill>
                  <a:srgbClr val="CC3300"/>
                </a:solidFill>
              </a:rPr>
              <a:t>Contoh Perceptron Sederhana: </a:t>
            </a:r>
            <a:br>
              <a:rPr lang="en-US" altLang="id-ID" sz="3600" b="1" smtClean="0">
                <a:solidFill>
                  <a:srgbClr val="CC3300"/>
                </a:solidFill>
              </a:rPr>
            </a:br>
            <a:r>
              <a:rPr lang="en-US" altLang="id-ID" sz="3600" b="1" smtClean="0">
                <a:solidFill>
                  <a:srgbClr val="CC3300"/>
                </a:solidFill>
              </a:rPr>
              <a:t>AND, OR, NOT</a:t>
            </a:r>
          </a:p>
        </p:txBody>
      </p:sp>
      <p:graphicFrame>
        <p:nvGraphicFramePr>
          <p:cNvPr id="157701" name="Object 2"/>
          <p:cNvGraphicFramePr>
            <a:graphicFrameLocks noChangeAspect="1"/>
          </p:cNvGraphicFramePr>
          <p:nvPr/>
        </p:nvGraphicFramePr>
        <p:xfrm>
          <a:off x="914400" y="2286000"/>
          <a:ext cx="7772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itmap Image" r:id="rId3" imgW="5315692" imgH="1428949" progId="Paint.Picture">
                  <p:embed/>
                </p:oleObj>
              </mc:Choice>
              <mc:Fallback>
                <p:oleObj name="Bitmap Image" r:id="rId3" imgW="5315692" imgH="142894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772400" cy="208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87BEA2-C98D-41C3-8CC7-3BEF6C1F7AE8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id-ID" b="1" smtClean="0">
                <a:solidFill>
                  <a:srgbClr val="C00000"/>
                </a:solidFill>
              </a:rPr>
              <a:t>Perceptron</a:t>
            </a:r>
            <a:endParaRPr lang="en-US" altLang="id-ID" b="1" smtClean="0">
              <a:solidFill>
                <a:srgbClr val="C00000"/>
              </a:solidFill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362200" y="3690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590800" y="3716338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4400">
                <a:sym typeface="Symbol" panose="05050102010706020507" pitchFamily="18" charset="2"/>
              </a:rPr>
              <a:t></a:t>
            </a:r>
            <a:endParaRPr lang="en-US" altLang="id-ID" sz="4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928257"/>
            <a:ext cx="533400" cy="609600"/>
            <a:chOff x="288" y="1728"/>
            <a:chExt cx="336" cy="384"/>
          </a:xfrm>
          <a:noFill/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2800" dirty="0">
                  <a:latin typeface="Arial" charset="0"/>
                </a:rPr>
                <a:t>x</a:t>
              </a:r>
              <a:r>
                <a:rPr lang="sv-SE" sz="2800" baseline="-25000" dirty="0">
                  <a:latin typeface="Arial" charset="0"/>
                </a:rPr>
                <a:t>1</a:t>
              </a:r>
              <a:endParaRPr lang="en-US" sz="2800" baseline="-25000" dirty="0">
                <a:latin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3766457"/>
            <a:ext cx="533400" cy="609600"/>
            <a:chOff x="288" y="1728"/>
            <a:chExt cx="336" cy="384"/>
          </a:xfrm>
          <a:noFill/>
        </p:grpSpPr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2800">
                  <a:latin typeface="Arial" charset="0"/>
                </a:rPr>
                <a:t>x</a:t>
              </a:r>
              <a:r>
                <a:rPr lang="sv-SE" sz="2800" baseline="-25000">
                  <a:latin typeface="Arial" charset="0"/>
                </a:rPr>
                <a:t>2</a:t>
              </a:r>
              <a:endParaRPr lang="en-US" sz="2800" baseline="-25000">
                <a:latin typeface="Arial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8200" y="5214257"/>
            <a:ext cx="533400" cy="609600"/>
            <a:chOff x="288" y="1728"/>
            <a:chExt cx="336" cy="384"/>
          </a:xfrm>
          <a:noFill/>
        </p:grpSpPr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2800" dirty="0">
                  <a:latin typeface="Arial" charset="0"/>
                </a:rPr>
                <a:t>x</a:t>
              </a:r>
              <a:r>
                <a:rPr lang="sv-SE" sz="2800" baseline="-25000" dirty="0">
                  <a:latin typeface="Arial" charset="0"/>
                </a:rPr>
                <a:t>n</a:t>
              </a:r>
              <a:endParaRPr lang="en-US" sz="2800" baseline="-25000" dirty="0">
                <a:latin typeface="Arial" charset="0"/>
              </a:endParaRPr>
            </a:p>
          </p:txBody>
        </p:sp>
      </p:grp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1371600" y="3233738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1371600" y="3995738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 flipV="1">
            <a:off x="1371600" y="4529138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914400" y="4071938"/>
            <a:ext cx="33813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4000"/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sv-SE" altLang="id-ID" sz="4000"/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sv-SE" altLang="id-ID" sz="4000"/>
              <a:t>.</a:t>
            </a:r>
            <a:endParaRPr lang="en-US" altLang="id-ID" sz="4000"/>
          </a:p>
        </p:txBody>
      </p:sp>
      <p:sp>
        <p:nvSpPr>
          <p:cNvPr id="28685" name="Text Box 19"/>
          <p:cNvSpPr txBox="1">
            <a:spLocks noChangeArrowheads="1"/>
          </p:cNvSpPr>
          <p:nvPr/>
        </p:nvSpPr>
        <p:spPr bwMode="auto">
          <a:xfrm>
            <a:off x="1676400" y="292893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w</a:t>
            </a:r>
            <a:r>
              <a:rPr lang="sv-SE" altLang="id-ID" sz="2800" baseline="-25000"/>
              <a:t>1</a:t>
            </a:r>
            <a:endParaRPr lang="en-US" altLang="id-ID" sz="2800" baseline="-25000"/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1295400" y="346233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w</a:t>
            </a:r>
            <a:r>
              <a:rPr lang="sv-SE" altLang="id-ID" sz="2800" baseline="-25000"/>
              <a:t>2</a:t>
            </a:r>
            <a:endParaRPr lang="en-US" altLang="id-ID" sz="2800" baseline="-25000"/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1295400" y="4681538"/>
            <a:ext cx="58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w</a:t>
            </a:r>
            <a:r>
              <a:rPr lang="sv-SE" altLang="id-ID" sz="2800" baseline="-25000"/>
              <a:t>n</a:t>
            </a:r>
            <a:endParaRPr lang="en-US" altLang="id-ID" sz="2800" baseline="-25000"/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048000" y="3157538"/>
            <a:ext cx="57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w</a:t>
            </a:r>
            <a:r>
              <a:rPr lang="sv-SE" altLang="id-ID" sz="2800" baseline="-25000"/>
              <a:t>0</a:t>
            </a:r>
            <a:endParaRPr lang="en-US" altLang="id-ID" sz="2800" baseline="-25000"/>
          </a:p>
        </p:txBody>
      </p:sp>
      <p:sp>
        <p:nvSpPr>
          <p:cNvPr id="28689" name="Text Box 23"/>
          <p:cNvSpPr txBox="1">
            <a:spLocks noChangeArrowheads="1"/>
          </p:cNvSpPr>
          <p:nvPr/>
        </p:nvSpPr>
        <p:spPr bwMode="auto">
          <a:xfrm>
            <a:off x="2438400" y="2624138"/>
            <a:ext cx="80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x</a:t>
            </a:r>
            <a:r>
              <a:rPr lang="sv-SE" altLang="id-ID" sz="2800" baseline="-25000"/>
              <a:t>0=1</a:t>
            </a:r>
            <a:endParaRPr lang="en-US" altLang="id-ID" sz="2800" baseline="-25000"/>
          </a:p>
        </p:txBody>
      </p:sp>
      <p:sp>
        <p:nvSpPr>
          <p:cNvPr id="28690" name="Line 24"/>
          <p:cNvSpPr>
            <a:spLocks noChangeShapeType="1"/>
          </p:cNvSpPr>
          <p:nvPr/>
        </p:nvSpPr>
        <p:spPr bwMode="auto">
          <a:xfrm>
            <a:off x="2819400" y="31575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91" name="Text Box 25"/>
          <p:cNvSpPr txBox="1">
            <a:spLocks noChangeArrowheads="1"/>
          </p:cNvSpPr>
          <p:nvPr/>
        </p:nvSpPr>
        <p:spPr bwMode="auto">
          <a:xfrm>
            <a:off x="3352800" y="4300538"/>
            <a:ext cx="122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600">
                <a:sym typeface="Symbol" panose="05050102010706020507" pitchFamily="18" charset="2"/>
              </a:rPr>
              <a:t></a:t>
            </a:r>
            <a:r>
              <a:rPr lang="sv-SE" altLang="id-ID" sz="2800">
                <a:sym typeface="Symbol" panose="05050102010706020507" pitchFamily="18" charset="2"/>
              </a:rPr>
              <a:t> w</a:t>
            </a:r>
            <a:r>
              <a:rPr lang="sv-SE" altLang="id-ID" sz="2800" baseline="-25000">
                <a:sym typeface="Symbol" panose="05050102010706020507" pitchFamily="18" charset="2"/>
              </a:rPr>
              <a:t>i</a:t>
            </a:r>
            <a:r>
              <a:rPr lang="sv-SE" altLang="id-ID" sz="2800">
                <a:sym typeface="Symbol" panose="05050102010706020507" pitchFamily="18" charset="2"/>
              </a:rPr>
              <a:t> x</a:t>
            </a:r>
            <a:r>
              <a:rPr lang="sv-SE" altLang="id-ID" sz="2800" baseline="-25000">
                <a:sym typeface="Symbol" panose="05050102010706020507" pitchFamily="18" charset="2"/>
              </a:rPr>
              <a:t>i</a:t>
            </a:r>
            <a:endParaRPr lang="en-US" altLang="id-ID" sz="2800" baseline="-25000"/>
          </a:p>
        </p:txBody>
      </p:sp>
      <p:sp>
        <p:nvSpPr>
          <p:cNvPr id="28692" name="Oval 26"/>
          <p:cNvSpPr>
            <a:spLocks noChangeArrowheads="1"/>
          </p:cNvSpPr>
          <p:nvPr/>
        </p:nvSpPr>
        <p:spPr bwMode="auto">
          <a:xfrm>
            <a:off x="5562600" y="36147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28693" name="Group 35"/>
          <p:cNvGrpSpPr>
            <a:grpSpLocks/>
          </p:cNvGrpSpPr>
          <p:nvPr/>
        </p:nvGrpSpPr>
        <p:grpSpPr bwMode="auto">
          <a:xfrm>
            <a:off x="5638800" y="3614738"/>
            <a:ext cx="838200" cy="838200"/>
            <a:chOff x="1488" y="3456"/>
            <a:chExt cx="864" cy="672"/>
          </a:xfrm>
        </p:grpSpPr>
        <p:sp>
          <p:nvSpPr>
            <p:cNvPr id="28703" name="Line 29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8706" name="Line 33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8707" name="Line 34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28694" name="Line 36"/>
          <p:cNvSpPr>
            <a:spLocks noChangeShapeType="1"/>
          </p:cNvSpPr>
          <p:nvPr/>
        </p:nvSpPr>
        <p:spPr bwMode="auto">
          <a:xfrm>
            <a:off x="3352800" y="407193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6477000" y="4071938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8696" name="Text Box 41"/>
          <p:cNvSpPr txBox="1">
            <a:spLocks noChangeArrowheads="1"/>
          </p:cNvSpPr>
          <p:nvPr/>
        </p:nvSpPr>
        <p:spPr bwMode="auto">
          <a:xfrm>
            <a:off x="3657600" y="5292725"/>
            <a:ext cx="41497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sv-SE" altLang="id-ID"/>
              <a:t>              1 if </a:t>
            </a:r>
            <a:r>
              <a:rPr lang="en-US" altLang="id-ID" sz="3600">
                <a:sym typeface="Symbol" panose="05050102010706020507" pitchFamily="18" charset="2"/>
              </a:rPr>
              <a:t></a:t>
            </a:r>
            <a:r>
              <a:rPr lang="sv-SE" altLang="id-ID" sz="2800">
                <a:sym typeface="Symbol" panose="05050102010706020507" pitchFamily="18" charset="2"/>
              </a:rPr>
              <a:t> </a:t>
            </a:r>
            <a:r>
              <a:rPr lang="sv-SE" altLang="id-ID">
                <a:sym typeface="Symbol" panose="05050102010706020507" pitchFamily="18" charset="2"/>
              </a:rPr>
              <a:t>w</a:t>
            </a:r>
            <a:r>
              <a:rPr lang="sv-SE" altLang="id-ID" baseline="-25000">
                <a:sym typeface="Symbol" panose="05050102010706020507" pitchFamily="18" charset="2"/>
              </a:rPr>
              <a:t>i</a:t>
            </a:r>
            <a:r>
              <a:rPr lang="sv-SE" altLang="id-ID">
                <a:sym typeface="Symbol" panose="05050102010706020507" pitchFamily="18" charset="2"/>
              </a:rPr>
              <a:t> x</a:t>
            </a:r>
            <a:r>
              <a:rPr lang="sv-SE" altLang="id-ID" baseline="-25000">
                <a:sym typeface="Symbol" panose="05050102010706020507" pitchFamily="18" charset="2"/>
              </a:rPr>
              <a:t>i </a:t>
            </a:r>
            <a:r>
              <a:rPr lang="sv-SE" altLang="id-ID">
                <a:sym typeface="Symbol" panose="05050102010706020507" pitchFamily="18" charset="2"/>
              </a:rPr>
              <a:t>&gt;0</a:t>
            </a:r>
          </a:p>
          <a:p>
            <a:pPr eaLnBrk="1" hangingPunct="1">
              <a:lnSpc>
                <a:spcPct val="50000"/>
              </a:lnSpc>
            </a:pPr>
            <a:r>
              <a:rPr lang="sv-SE" altLang="id-ID"/>
              <a:t>y(x</a:t>
            </a:r>
            <a:r>
              <a:rPr lang="sv-SE" altLang="id-ID" baseline="-25000"/>
              <a:t>i</a:t>
            </a:r>
            <a:r>
              <a:rPr lang="sv-SE" altLang="id-ID"/>
              <a:t>)=</a:t>
            </a:r>
          </a:p>
          <a:p>
            <a:pPr eaLnBrk="1" hangingPunct="1">
              <a:lnSpc>
                <a:spcPct val="60000"/>
              </a:lnSpc>
            </a:pPr>
            <a:r>
              <a:rPr lang="sv-SE" altLang="id-ID"/>
              <a:t>             -1 otherwise</a:t>
            </a:r>
            <a:endParaRPr lang="en-US" altLang="id-ID"/>
          </a:p>
        </p:txBody>
      </p:sp>
      <p:sp>
        <p:nvSpPr>
          <p:cNvPr id="28697" name="Text Box 42"/>
          <p:cNvSpPr txBox="1">
            <a:spLocks noChangeArrowheads="1"/>
          </p:cNvSpPr>
          <p:nvPr/>
        </p:nvSpPr>
        <p:spPr bwMode="auto">
          <a:xfrm>
            <a:off x="8229600" y="3790950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y</a:t>
            </a:r>
            <a:endParaRPr lang="en-US" altLang="id-ID" sz="2800"/>
          </a:p>
        </p:txBody>
      </p:sp>
      <p:sp>
        <p:nvSpPr>
          <p:cNvPr id="28698" name="Text Box 43"/>
          <p:cNvSpPr txBox="1">
            <a:spLocks noChangeArrowheads="1"/>
          </p:cNvSpPr>
          <p:nvPr/>
        </p:nvSpPr>
        <p:spPr bwMode="auto">
          <a:xfrm>
            <a:off x="4348163" y="5318125"/>
            <a:ext cx="465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4800"/>
              <a:t>{</a:t>
            </a:r>
            <a:endParaRPr lang="en-US" altLang="id-ID" sz="4800"/>
          </a:p>
        </p:txBody>
      </p:sp>
      <p:sp>
        <p:nvSpPr>
          <p:cNvPr id="28699" name="Rectangle 46"/>
          <p:cNvSpPr>
            <a:spLocks noChangeArrowheads="1"/>
          </p:cNvSpPr>
          <p:nvPr/>
        </p:nvSpPr>
        <p:spPr bwMode="auto">
          <a:xfrm>
            <a:off x="3429000" y="4224338"/>
            <a:ext cx="319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 baseline="30000">
                <a:sym typeface="Symbol" panose="05050102010706020507" pitchFamily="18" charset="2"/>
              </a:rPr>
              <a:t>n</a:t>
            </a:r>
            <a:endParaRPr lang="en-US" altLang="id-ID" sz="2800" baseline="30000">
              <a:sym typeface="Symbol" panose="05050102010706020507" pitchFamily="18" charset="2"/>
            </a:endParaRPr>
          </a:p>
        </p:txBody>
      </p:sp>
      <p:sp>
        <p:nvSpPr>
          <p:cNvPr id="28700" name="Rectangle 47"/>
          <p:cNvSpPr>
            <a:spLocks noChangeArrowheads="1"/>
          </p:cNvSpPr>
          <p:nvPr/>
        </p:nvSpPr>
        <p:spPr bwMode="auto">
          <a:xfrm>
            <a:off x="3352800" y="4629150"/>
            <a:ext cx="547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 baseline="-25000">
                <a:sym typeface="Symbol" panose="05050102010706020507" pitchFamily="18" charset="2"/>
              </a:rPr>
              <a:t>i=0</a:t>
            </a:r>
            <a:endParaRPr lang="en-US" altLang="id-ID" sz="2800" baseline="-25000">
              <a:sym typeface="Symbol" panose="05050102010706020507" pitchFamily="18" charset="2"/>
            </a:endParaRPr>
          </a:p>
        </p:txBody>
      </p:sp>
      <p:sp>
        <p:nvSpPr>
          <p:cNvPr id="28701" name="Rectangle 48"/>
          <p:cNvSpPr>
            <a:spLocks noChangeArrowheads="1"/>
          </p:cNvSpPr>
          <p:nvPr/>
        </p:nvSpPr>
        <p:spPr bwMode="auto">
          <a:xfrm>
            <a:off x="4929188" y="5519738"/>
            <a:ext cx="546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 baseline="-25000">
                <a:sym typeface="Symbol" panose="05050102010706020507" pitchFamily="18" charset="2"/>
              </a:rPr>
              <a:t>i=0</a:t>
            </a:r>
            <a:endParaRPr lang="en-US" altLang="id-ID" sz="2800" baseline="-25000">
              <a:sym typeface="Symbol" panose="05050102010706020507" pitchFamily="18" charset="2"/>
            </a:endParaRPr>
          </a:p>
        </p:txBody>
      </p:sp>
      <p:sp>
        <p:nvSpPr>
          <p:cNvPr id="28702" name="Rectangle 49"/>
          <p:cNvSpPr>
            <a:spLocks noChangeArrowheads="1"/>
          </p:cNvSpPr>
          <p:nvPr/>
        </p:nvSpPr>
        <p:spPr bwMode="auto">
          <a:xfrm>
            <a:off x="4929188" y="5138738"/>
            <a:ext cx="3190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 baseline="30000">
                <a:sym typeface="Symbol" panose="05050102010706020507" pitchFamily="18" charset="2"/>
              </a:rPr>
              <a:t>n</a:t>
            </a:r>
            <a:endParaRPr lang="en-US" altLang="id-ID" sz="2800" baseline="300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1BC77B-F48E-4E61-ACC2-36220DE58047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id-ID" b="1" smtClean="0">
                <a:solidFill>
                  <a:srgbClr val="C00000"/>
                </a:solidFill>
              </a:rPr>
              <a:t>Perceptron Learning </a:t>
            </a:r>
            <a:endParaRPr lang="sv-SE" altLang="id-ID" smtClean="0">
              <a:solidFill>
                <a:srgbClr val="C00000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524000" y="3157538"/>
            <a:ext cx="67818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800"/>
              <a:t>w</a:t>
            </a:r>
            <a:r>
              <a:rPr lang="sv-SE" altLang="id-ID" sz="2800" baseline="-25000"/>
              <a:t>i</a:t>
            </a:r>
            <a:r>
              <a:rPr lang="sv-SE" altLang="id-ID" sz="2800"/>
              <a:t> = w</a:t>
            </a:r>
            <a:r>
              <a:rPr lang="sv-SE" altLang="id-ID" sz="2800" baseline="-25000"/>
              <a:t>i</a:t>
            </a:r>
            <a:r>
              <a:rPr lang="sv-SE" altLang="id-ID" sz="2800"/>
              <a:t> + </a:t>
            </a:r>
            <a:r>
              <a:rPr lang="sv-SE" altLang="id-ID" sz="2800">
                <a:sym typeface="Symbol" panose="05050102010706020507" pitchFamily="18" charset="2"/>
              </a:rPr>
              <a:t>w</a:t>
            </a:r>
            <a:r>
              <a:rPr lang="sv-SE" altLang="id-ID" sz="2800" baseline="-25000">
                <a:sym typeface="Symbol" panose="05050102010706020507" pitchFamily="18" charset="2"/>
              </a:rPr>
              <a:t>i</a:t>
            </a:r>
          </a:p>
          <a:p>
            <a:pPr eaLnBrk="1" hangingPunct="1">
              <a:spcAft>
                <a:spcPts val="600"/>
              </a:spcAft>
            </a:pPr>
            <a:r>
              <a:rPr lang="sv-SE" altLang="id-ID" sz="2800">
                <a:sym typeface="Symbol" panose="05050102010706020507" pitchFamily="18" charset="2"/>
              </a:rPr>
              <a:t>w</a:t>
            </a:r>
            <a:r>
              <a:rPr lang="sv-SE" altLang="id-ID" sz="2800" baseline="-25000">
                <a:sym typeface="Symbol" panose="05050102010706020507" pitchFamily="18" charset="2"/>
              </a:rPr>
              <a:t>i</a:t>
            </a:r>
            <a:r>
              <a:rPr lang="sv-SE" altLang="id-ID" sz="2800">
                <a:sym typeface="Symbol" panose="05050102010706020507" pitchFamily="18" charset="2"/>
              </a:rPr>
              <a:t> =  (t - y) x</a:t>
            </a:r>
            <a:r>
              <a:rPr lang="sv-SE" altLang="id-ID" sz="2800" baseline="-25000">
                <a:sym typeface="Symbol" panose="05050102010706020507" pitchFamily="18" charset="2"/>
              </a:rPr>
              <a:t>i</a:t>
            </a:r>
            <a:endParaRPr lang="sv-SE" altLang="id-ID" sz="2400" baseline="-2500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h"/>
            </a:pPr>
            <a:r>
              <a:rPr lang="sv-SE" altLang="id-ID" sz="2400">
                <a:sym typeface="Symbol" panose="05050102010706020507" pitchFamily="18" charset="2"/>
              </a:rPr>
              <a:t>: adalah bilangan konstan kecil yang disebut </a:t>
            </a:r>
            <a:r>
              <a:rPr lang="sv-SE" altLang="id-ID" sz="2400" i="1">
                <a:sym typeface="Symbol" panose="05050102010706020507" pitchFamily="18" charset="2"/>
              </a:rPr>
              <a:t>learning rate</a:t>
            </a:r>
            <a:endParaRPr lang="en-US" altLang="id-ID" sz="2400" i="1">
              <a:sym typeface="Symbol" panose="05050102010706020507" pitchFamily="18" charset="2"/>
            </a:endParaRPr>
          </a:p>
          <a:p>
            <a:pPr eaLnBrk="1" hangingPunct="1"/>
            <a:r>
              <a:rPr lang="sv-SE" altLang="id-ID" sz="2400">
                <a:sym typeface="Symbol" panose="05050102010706020507" pitchFamily="18" charset="2"/>
              </a:rPr>
              <a:t>t: adalah nilai target</a:t>
            </a:r>
          </a:p>
          <a:p>
            <a:pPr eaLnBrk="1" hangingPunct="1"/>
            <a:r>
              <a:rPr lang="sv-SE" altLang="id-ID" sz="2400">
                <a:sym typeface="Symbol" panose="05050102010706020507" pitchFamily="18" charset="2"/>
              </a:rPr>
              <a:t>y: adalah output </a:t>
            </a:r>
            <a:r>
              <a:rPr lang="sv-SE" altLang="id-ID" sz="2400" i="1">
                <a:sym typeface="Symbol" panose="05050102010706020507" pitchFamily="18" charset="2"/>
              </a:rPr>
              <a:t>perceptron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524000" y="1219200"/>
            <a:ext cx="6096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 sz="2400"/>
              <a:t>Bila output yang dihitung sama dengan target, bobot w</a:t>
            </a:r>
            <a:r>
              <a:rPr lang="sv-SE" altLang="id-ID" sz="2400" baseline="-25000"/>
              <a:t>i</a:t>
            </a:r>
            <a:r>
              <a:rPr lang="sv-SE" altLang="id-ID" sz="2400"/>
              <a:t> tidak diubah, bila tidak sama bobot </a:t>
            </a:r>
            <a:r>
              <a:rPr lang="sv-SE" altLang="id-ID" sz="2400">
                <a:sym typeface="Symbol" panose="05050102010706020507" pitchFamily="18" charset="2"/>
              </a:rPr>
              <a:t> w</a:t>
            </a:r>
            <a:r>
              <a:rPr lang="sv-SE" altLang="id-ID" sz="2400" baseline="-25000">
                <a:sym typeface="Symbol" panose="05050102010706020507" pitchFamily="18" charset="2"/>
              </a:rPr>
              <a:t>i</a:t>
            </a:r>
            <a:r>
              <a:rPr lang="sv-SE" altLang="id-ID" sz="2400">
                <a:sym typeface="Symbol" panose="05050102010706020507" pitchFamily="18" charset="2"/>
              </a:rPr>
              <a:t> are diubah sehingga output lebih mendekati target:</a:t>
            </a:r>
          </a:p>
          <a:p>
            <a:pPr eaLnBrk="1" hangingPunct="1"/>
            <a:r>
              <a:rPr lang="sv-SE" altLang="id-ID" sz="2400"/>
              <a:t>   </a:t>
            </a:r>
            <a:endParaRPr lang="en-US" altLang="id-ID" sz="240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Jaringan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Multilayer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idx="1"/>
          </p:nvPr>
        </p:nvGraphicFramePr>
        <p:xfrm>
          <a:off x="1143000" y="1417638"/>
          <a:ext cx="6919913" cy="491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7507224" imgH="5334000" progId="Visio.Drawing.11">
                  <p:embed/>
                </p:oleObj>
              </mc:Choice>
              <mc:Fallback>
                <p:oleObj name="Visio" r:id="rId3" imgW="7507224" imgH="5334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7638"/>
                        <a:ext cx="6919913" cy="491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>
            <p:ph idx="1"/>
          </p:nvPr>
        </p:nvGraphicFramePr>
        <p:xfrm>
          <a:off x="1570038" y="1163638"/>
          <a:ext cx="7150100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3" imgW="7379208" imgH="5562600" progId="Visio.Drawing.11">
                  <p:embed/>
                </p:oleObj>
              </mc:Choice>
              <mc:Fallback>
                <p:oleObj name="Visio" r:id="rId3" imgW="7379208" imgH="55626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163638"/>
                        <a:ext cx="7150100" cy="538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85800" y="2286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SISO (Single Input Single Output)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372600" cy="1066800"/>
          </a:xfrm>
        </p:spPr>
        <p:txBody>
          <a:bodyPr/>
          <a:lstStyle/>
          <a:p>
            <a:r>
              <a:rPr lang="en-US" altLang="id-ID" sz="3600" b="1" smtClean="0">
                <a:solidFill>
                  <a:srgbClr val="C00000"/>
                </a:solidFill>
              </a:rPr>
              <a:t>Learning: Back-Propagation (BP)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14500"/>
            <a:ext cx="5257800" cy="685800"/>
          </a:xfrm>
        </p:spPr>
        <p:txBody>
          <a:bodyPr/>
          <a:lstStyle/>
          <a:p>
            <a:r>
              <a:rPr lang="en-US" altLang="id-ID" smtClean="0"/>
              <a:t>Update weights: 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048000" y="3040063"/>
          <a:ext cx="3810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320227" imgH="203112" progId="Equation.3">
                  <p:embed/>
                </p:oleObj>
              </mc:Choice>
              <mc:Fallback>
                <p:oleObj name="Equation" r:id="rId3" imgW="132022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0063"/>
                        <a:ext cx="3810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3276600" y="4191000"/>
          <a:ext cx="30480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079500" imgH="393700" progId="Equation.3">
                  <p:embed/>
                </p:oleObj>
              </mc:Choice>
              <mc:Fallback>
                <p:oleObj name="Equation" r:id="rId5" imgW="1079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30480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r>
              <a:rPr lang="en-US" altLang="id-ID" b="1" smtClean="0">
                <a:solidFill>
                  <a:srgbClr val="C00000"/>
                </a:solidFill>
              </a:rPr>
              <a:t>Back-Propagation (BP)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4210050"/>
            <a:ext cx="2514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400" smtClean="0"/>
              <a:t>error term: </a:t>
            </a:r>
            <a:r>
              <a:rPr lang="en-US" altLang="id-ID" sz="2400" i="1" smtClean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244600" y="1219200"/>
          <a:ext cx="7543800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7711018" imgH="5335237" progId="Visio.Drawing.11">
                  <p:embed/>
                </p:oleObj>
              </mc:Choice>
              <mc:Fallback>
                <p:oleObj name="Visio" r:id="rId3" imgW="7711018" imgH="533523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219200"/>
                        <a:ext cx="7543800" cy="521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4895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5867400" y="4876800"/>
          <a:ext cx="2971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218671" imgH="393529" progId="Equation.3">
                  <p:embed/>
                </p:oleObj>
              </mc:Choice>
              <mc:Fallback>
                <p:oleObj name="Equation" r:id="rId5" imgW="1218671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76800"/>
                        <a:ext cx="2971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4419600" cy="1143000"/>
          </a:xfrm>
        </p:spPr>
        <p:txBody>
          <a:bodyPr/>
          <a:lstStyle/>
          <a:p>
            <a:pPr algn="l"/>
            <a:r>
              <a:rPr lang="en-US" altLang="id-ID" sz="3200" smtClean="0"/>
              <a:t>   </a:t>
            </a:r>
            <a:r>
              <a:rPr lang="en-US" altLang="id-ID" sz="3200" b="1" smtClean="0">
                <a:solidFill>
                  <a:srgbClr val="CC3300"/>
                </a:solidFill>
              </a:rPr>
              <a:t>Back-Propagation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981200" y="4700588"/>
          <a:ext cx="6019800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819400" imgH="990600" progId="Equation.3">
                  <p:embed/>
                </p:oleObj>
              </mc:Choice>
              <mc:Fallback>
                <p:oleObj name="Equation" r:id="rId3" imgW="28194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00588"/>
                        <a:ext cx="6019800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2184400" y="838200"/>
          <a:ext cx="5588000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838200"/>
                        <a:ext cx="5588000" cy="386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44958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C3300"/>
                </a:solidFill>
              </a:rPr>
              <a:t>   </a:t>
            </a:r>
            <a:r>
              <a:rPr lang="en-US" altLang="id-ID" sz="3200" b="1" smtClean="0">
                <a:solidFill>
                  <a:srgbClr val="CC3300"/>
                </a:solidFill>
              </a:rPr>
              <a:t>Back-Propagation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828800" y="4354513"/>
          <a:ext cx="5257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501900" imgH="469900" progId="Equation.3">
                  <p:embed/>
                </p:oleObj>
              </mc:Choice>
              <mc:Fallback>
                <p:oleObj name="Equation" r:id="rId3" imgW="25019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54513"/>
                        <a:ext cx="52578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828800" y="5573713"/>
          <a:ext cx="58277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2425680" imgH="685800" progId="Equation.3">
                  <p:embed/>
                </p:oleObj>
              </mc:Choice>
              <mc:Fallback>
                <p:oleObj name="Equation" r:id="rId5" imgW="242568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73713"/>
                        <a:ext cx="5827713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2209800" y="590550"/>
          <a:ext cx="5446713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7" imgW="7710830" imgH="5335219" progId="Visio.Drawing.11">
                  <p:embed/>
                </p:oleObj>
              </mc:Choice>
              <mc:Fallback>
                <p:oleObj name="Visio" r:id="rId7" imgW="7710830" imgH="533521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0550"/>
                        <a:ext cx="5446713" cy="376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NEURON</a:t>
            </a:r>
            <a:endParaRPr lang="en-US" dirty="0"/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EF1E02-C2D7-462B-BC8D-D091BFC721AC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1524000" y="1676400"/>
          <a:ext cx="6705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Drawing" r:id="rId3" imgW="3962160" imgH="1765080" progId="MSDraw">
                  <p:embed/>
                </p:oleObj>
              </mc:Choice>
              <mc:Fallback>
                <p:oleObj name="Microsoft Drawing" r:id="rId3" imgW="3962160" imgH="1765080" progId="MSDraw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39" r="972" b="2263"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6705600" cy="4038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114FFB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267200" cy="1143000"/>
          </a:xfrm>
        </p:spPr>
        <p:txBody>
          <a:bodyPr/>
          <a:lstStyle/>
          <a:p>
            <a:pPr algn="l"/>
            <a:r>
              <a:rPr lang="en-US" altLang="id-ID" smtClean="0"/>
              <a:t>   </a:t>
            </a:r>
            <a:r>
              <a:rPr lang="en-US" altLang="id-ID" sz="3200" b="1" smtClean="0">
                <a:solidFill>
                  <a:srgbClr val="CC3300"/>
                </a:solidFill>
              </a:rPr>
              <a:t>Back-Propagation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0" y="3662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3352800" y="5319713"/>
          <a:ext cx="28956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422400" imgH="660400" progId="Equation.3">
                  <p:embed/>
                </p:oleObj>
              </mc:Choice>
              <mc:Fallback>
                <p:oleObj name="Equation" r:id="rId3" imgW="1422400" imgH="66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19713"/>
                        <a:ext cx="28956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2590800" y="914400"/>
          <a:ext cx="6364288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0"/>
                        <a:ext cx="6364288" cy="439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0" y="0"/>
            <a:ext cx="4914900" cy="1143000"/>
          </a:xfrm>
        </p:spPr>
        <p:txBody>
          <a:bodyPr/>
          <a:lstStyle/>
          <a:p>
            <a:pPr algn="l"/>
            <a:r>
              <a:rPr lang="en-US" altLang="id-ID" smtClean="0"/>
              <a:t>   </a:t>
            </a:r>
            <a:r>
              <a:rPr lang="en-US" altLang="id-ID" sz="3200" b="1" smtClean="0">
                <a:solidFill>
                  <a:srgbClr val="CC3300"/>
                </a:solidFill>
              </a:rPr>
              <a:t>Back-Propagation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3662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5334000" y="2590800"/>
          <a:ext cx="3352800" cy="420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2235200" imgH="2806700" progId="Equation.3">
                  <p:embed/>
                </p:oleObj>
              </mc:Choice>
              <mc:Fallback>
                <p:oleObj name="Equation" r:id="rId3" imgW="2235200" imgH="280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90800"/>
                        <a:ext cx="3352800" cy="420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4833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6387" name="Object 11"/>
          <p:cNvGraphicFramePr>
            <a:graphicFrameLocks noChangeAspect="1"/>
          </p:cNvGraphicFramePr>
          <p:nvPr/>
        </p:nvGraphicFramePr>
        <p:xfrm>
          <a:off x="457200" y="747713"/>
          <a:ext cx="57150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47713"/>
                        <a:ext cx="5715000" cy="394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85725"/>
            <a:ext cx="39624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C3300"/>
                </a:solidFill>
              </a:rPr>
              <a:t>   Back-Propagation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3662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0" y="4833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7410" name="Object 10"/>
          <p:cNvGraphicFramePr>
            <a:graphicFrameLocks noChangeAspect="1"/>
          </p:cNvGraphicFramePr>
          <p:nvPr/>
        </p:nvGraphicFramePr>
        <p:xfrm>
          <a:off x="3048000" y="5105400"/>
          <a:ext cx="30480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498600" imgH="711200" progId="Equation.3">
                  <p:embed/>
                </p:oleObj>
              </mc:Choice>
              <mc:Fallback>
                <p:oleObj name="Equation" r:id="rId3" imgW="14986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3048000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7411" name="Object 13"/>
          <p:cNvGraphicFramePr>
            <a:graphicFrameLocks noChangeAspect="1"/>
          </p:cNvGraphicFramePr>
          <p:nvPr/>
        </p:nvGraphicFramePr>
        <p:xfrm>
          <a:off x="1981200" y="1193800"/>
          <a:ext cx="5791200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93800"/>
                        <a:ext cx="5791200" cy="400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42672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C3300"/>
                </a:solidFill>
              </a:rPr>
              <a:t>    Back-Propagation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3662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0" y="4833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2667000" y="5187950"/>
          <a:ext cx="39624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790700" imgH="660400" progId="Equation.3">
                  <p:embed/>
                </p:oleObj>
              </mc:Choice>
              <mc:Fallback>
                <p:oleObj name="Equation" r:id="rId3" imgW="17907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7950"/>
                        <a:ext cx="39624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435" name="Object 14"/>
          <p:cNvGraphicFramePr>
            <a:graphicFrameLocks noChangeAspect="1"/>
          </p:cNvGraphicFramePr>
          <p:nvPr/>
        </p:nvGraphicFramePr>
        <p:xfrm>
          <a:off x="1981200" y="941388"/>
          <a:ext cx="62484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41388"/>
                        <a:ext cx="6248400" cy="431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41148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C3300"/>
                </a:solidFill>
              </a:rPr>
              <a:t>    Back-Propagation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316038" y="5105400"/>
          <a:ext cx="782796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3670300" imgH="711200" progId="Equation.3">
                  <p:embed/>
                </p:oleObj>
              </mc:Choice>
              <mc:Fallback>
                <p:oleObj name="Equation" r:id="rId3" imgW="36703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105400"/>
                        <a:ext cx="7827962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2057400" y="990600"/>
          <a:ext cx="595471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0600"/>
                        <a:ext cx="5954713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4114800" cy="1143000"/>
          </a:xfrm>
        </p:spPr>
        <p:txBody>
          <a:bodyPr/>
          <a:lstStyle/>
          <a:p>
            <a:pPr algn="l"/>
            <a:r>
              <a:rPr lang="en-US" altLang="id-ID" sz="3200" smtClean="0">
                <a:solidFill>
                  <a:srgbClr val="CC3300"/>
                </a:solidFill>
              </a:rPr>
              <a:t>    Back-Propagation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1049338" y="4648200"/>
          <a:ext cx="76374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5130800" imgH="1231900" progId="Equation.3">
                  <p:embed/>
                </p:oleObj>
              </mc:Choice>
              <mc:Fallback>
                <p:oleObj name="Equation" r:id="rId3" imgW="5130800" imgH="123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648200"/>
                        <a:ext cx="7637462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4043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2209800" y="762000"/>
          <a:ext cx="56229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5" imgW="7710830" imgH="5335219" progId="Visio.Drawing.11">
                  <p:embed/>
                </p:oleObj>
              </mc:Choice>
              <mc:Fallback>
                <p:oleObj name="Visio" r:id="rId5" imgW="7710830" imgH="533521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5622925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1B4748-D5F0-445B-AA4B-CE76A7A410B3}" type="slidenum">
              <a:rPr lang="en-US" altLang="id-ID"/>
              <a:pPr eaLnBrk="1" hangingPunct="1"/>
              <a:t>26</a:t>
            </a:fld>
            <a:endParaRPr lang="en-US" altLang="id-ID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457200"/>
            <a:ext cx="8435975" cy="817563"/>
          </a:xfrm>
        </p:spPr>
        <p:txBody>
          <a:bodyPr/>
          <a:lstStyle/>
          <a:p>
            <a:r>
              <a:rPr lang="en-US" altLang="id-ID" b="1" smtClean="0">
                <a:solidFill>
                  <a:srgbClr val="C00000"/>
                </a:solidFill>
              </a:rPr>
              <a:t>Contoh:Training Perceptron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1376363" y="1622425"/>
            <a:ext cx="5105400" cy="2514600"/>
            <a:chOff x="3645" y="2550"/>
            <a:chExt cx="4815" cy="3000"/>
          </a:xfrm>
        </p:grpSpPr>
        <p:sp>
          <p:nvSpPr>
            <p:cNvPr id="30729" name="Oval 4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>
                  <a:solidFill>
                    <a:srgbClr val="D60093"/>
                  </a:solidFill>
                </a:rPr>
                <a:t>t = 0.0</a:t>
              </a:r>
            </a:p>
          </p:txBody>
        </p:sp>
        <p:sp>
          <p:nvSpPr>
            <p:cNvPr id="30731" name="Oval 6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0732" name="Oval 7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0733" name="Oval 8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Text Box 12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y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30738" name="Text Box 13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x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14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-1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30740" name="Text Box 15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1</a:t>
              </a:r>
              <a:r>
                <a:rPr lang="en-GB" altLang="id-ID" b="1"/>
                <a:t> = ?</a:t>
              </a:r>
            </a:p>
          </p:txBody>
        </p:sp>
        <p:sp>
          <p:nvSpPr>
            <p:cNvPr id="30741" name="Text Box 16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30742" name="Text Box 17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3</a:t>
              </a:r>
              <a:r>
                <a:rPr lang="en-GB" altLang="id-ID" b="1"/>
                <a:t> = ?</a:t>
              </a:r>
            </a:p>
          </p:txBody>
        </p:sp>
        <p:sp>
          <p:nvSpPr>
            <p:cNvPr id="30743" name="Line 18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2</a:t>
              </a:r>
              <a:r>
                <a:rPr lang="en-GB" altLang="id-ID" b="1"/>
                <a:t> = ?</a:t>
              </a:r>
            </a:p>
          </p:txBody>
        </p:sp>
      </p:grpSp>
      <p:grpSp>
        <p:nvGrpSpPr>
          <p:cNvPr id="30725" name="Group 20"/>
          <p:cNvGrpSpPr>
            <a:grpSpLocks/>
          </p:cNvGrpSpPr>
          <p:nvPr/>
        </p:nvGrpSpPr>
        <p:grpSpPr bwMode="auto">
          <a:xfrm>
            <a:off x="6781800" y="2087563"/>
            <a:ext cx="1905000" cy="1981200"/>
            <a:chOff x="4512" y="864"/>
            <a:chExt cx="815" cy="1248"/>
          </a:xfrm>
        </p:grpSpPr>
        <p:sp>
          <p:nvSpPr>
            <p:cNvPr id="30726" name="Text Box 21"/>
            <p:cNvSpPr txBox="1">
              <a:spLocks noChangeArrowheads="1"/>
            </p:cNvSpPr>
            <p:nvPr/>
          </p:nvSpPr>
          <p:spPr bwMode="auto">
            <a:xfrm>
              <a:off x="4512" y="864"/>
              <a:ext cx="815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 b="1"/>
                <a:t>For AND</a:t>
              </a:r>
              <a:endParaRPr lang="en-US" altLang="id-ID"/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/>
                <a:t>A B     Output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/>
                <a:t>0 0      0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/>
                <a:t>0 1      0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/>
                <a:t>1 0      0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id-ID"/>
                <a:t>1 1      1</a:t>
              </a:r>
            </a:p>
          </p:txBody>
        </p:sp>
        <p:sp>
          <p:nvSpPr>
            <p:cNvPr id="30727" name="Line 22"/>
            <p:cNvSpPr>
              <a:spLocks noChangeShapeType="1"/>
            </p:cNvSpPr>
            <p:nvPr/>
          </p:nvSpPr>
          <p:spPr bwMode="auto">
            <a:xfrm>
              <a:off x="4512" y="12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728" name="Line 23"/>
            <p:cNvSpPr>
              <a:spLocks noChangeShapeType="1"/>
            </p:cNvSpPr>
            <p:nvPr/>
          </p:nvSpPr>
          <p:spPr bwMode="auto">
            <a:xfrm>
              <a:off x="4816" y="11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9F1B5A-0375-4AC5-89F9-5DA7BD9ED216}" type="slidenum">
              <a:rPr lang="en-US" altLang="id-ID"/>
              <a:pPr eaLnBrk="1" hangingPunct="1"/>
              <a:t>27</a:t>
            </a:fld>
            <a:endParaRPr lang="en-US" altLang="id-ID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28600"/>
            <a:ext cx="7793038" cy="817563"/>
          </a:xfrm>
        </p:spPr>
        <p:txBody>
          <a:bodyPr/>
          <a:lstStyle/>
          <a:p>
            <a:r>
              <a:rPr lang="en-US" altLang="id-ID" b="1" smtClean="0">
                <a:solidFill>
                  <a:srgbClr val="C00000"/>
                </a:solidFill>
              </a:rPr>
              <a:t>Training Perceptron</a:t>
            </a:r>
          </a:p>
        </p:txBody>
      </p:sp>
      <p:grpSp>
        <p:nvGrpSpPr>
          <p:cNvPr id="21509" name="Group 3"/>
          <p:cNvGrpSpPr>
            <a:grpSpLocks/>
          </p:cNvGrpSpPr>
          <p:nvPr/>
        </p:nvGrpSpPr>
        <p:grpSpPr bwMode="auto">
          <a:xfrm>
            <a:off x="1447800" y="1371600"/>
            <a:ext cx="5105400" cy="2514600"/>
            <a:chOff x="3645" y="2550"/>
            <a:chExt cx="4815" cy="3000"/>
          </a:xfrm>
        </p:grpSpPr>
        <p:sp>
          <p:nvSpPr>
            <p:cNvPr id="21513" name="Oval 4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514" name="Text Box 5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>
                  <a:solidFill>
                    <a:srgbClr val="D60093"/>
                  </a:solidFill>
                </a:rPr>
                <a:t>t = 0.0</a:t>
              </a:r>
            </a:p>
          </p:txBody>
        </p:sp>
        <p:sp>
          <p:nvSpPr>
            <p:cNvPr id="21515" name="Oval 6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516" name="Oval 7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517" name="Oval 8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521" name="Text Box 12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y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x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-1</a:t>
              </a:r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1</a:t>
              </a:r>
              <a:r>
                <a:rPr lang="en-GB" altLang="id-ID" b="1"/>
                <a:t> = 0.3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id-ID" b="1">
                <a:latin typeface="Times New Roman" panose="02020603050405020304" pitchFamily="18" charset="0"/>
              </a:endParaRPr>
            </a:p>
          </p:txBody>
        </p:sp>
        <p:sp>
          <p:nvSpPr>
            <p:cNvPr id="21526" name="Text Box 17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3</a:t>
              </a:r>
              <a:r>
                <a:rPr lang="en-GB" altLang="id-ID" b="1"/>
                <a:t> =-0.4</a:t>
              </a:r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528" name="Text Box 19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id-ID" b="1"/>
                <a:t>W</a:t>
              </a:r>
              <a:r>
                <a:rPr lang="en-GB" altLang="id-ID" b="1" baseline="-25000"/>
                <a:t>2</a:t>
              </a:r>
              <a:r>
                <a:rPr lang="en-GB" altLang="id-ID" b="1"/>
                <a:t> = 0.5</a:t>
              </a:r>
            </a:p>
          </p:txBody>
        </p:sp>
      </p:grpSp>
      <p:graphicFrame>
        <p:nvGraphicFramePr>
          <p:cNvPr id="181268" name="Object 2"/>
          <p:cNvGraphicFramePr>
            <a:graphicFrameLocks noChangeAspect="1"/>
          </p:cNvGraphicFramePr>
          <p:nvPr/>
        </p:nvGraphicFramePr>
        <p:xfrm>
          <a:off x="1165225" y="4397375"/>
          <a:ext cx="75469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3" imgW="7538040" imgH="2324160" progId="Word.Document.8">
                  <p:embed/>
                </p:oleObj>
              </mc:Choice>
              <mc:Fallback>
                <p:oleObj name="Document" r:id="rId3" imgW="7538040" imgH="23241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397375"/>
                        <a:ext cx="754697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7162800" y="1371600"/>
            <a:ext cx="1981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 b="1"/>
              <a:t>For AND</a:t>
            </a:r>
            <a:endParaRPr lang="en-US" altLang="id-ID"/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/>
              <a:t>A B Output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/>
              <a:t>0 0     0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/>
              <a:t>0 1     0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/>
              <a:t>1 0     0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id-ID"/>
              <a:t>1 1     1</a:t>
            </a:r>
          </a:p>
        </p:txBody>
      </p:sp>
      <p:sp>
        <p:nvSpPr>
          <p:cNvPr id="21511" name="Line 22"/>
          <p:cNvSpPr>
            <a:spLocks noChangeShapeType="1"/>
          </p:cNvSpPr>
          <p:nvPr/>
        </p:nvSpPr>
        <p:spPr bwMode="auto">
          <a:xfrm>
            <a:off x="7162800" y="2019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12" name="Line 23"/>
          <p:cNvSpPr>
            <a:spLocks noChangeShapeType="1"/>
          </p:cNvSpPr>
          <p:nvPr/>
        </p:nvSpPr>
        <p:spPr bwMode="auto">
          <a:xfrm>
            <a:off x="7645400" y="1752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D6046-05E7-4394-8765-5FF6EF6062B3}" type="slidenum">
              <a:rPr lang="en-US" altLang="id-ID"/>
              <a:pPr eaLnBrk="1" hangingPunct="1"/>
              <a:t>28</a:t>
            </a:fld>
            <a:endParaRPr lang="en-US" altLang="id-ID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381000"/>
            <a:ext cx="8424862" cy="893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altLang="id-ID" b="1" smtClean="0"/>
              <a:t>Perceptron: Decision Surface</a:t>
            </a:r>
            <a:endParaRPr lang="en-US" altLang="id-ID" b="1" smtClean="0"/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638300" y="1714500"/>
            <a:ext cx="2563813" cy="2514600"/>
            <a:chOff x="144" y="960"/>
            <a:chExt cx="1615" cy="1584"/>
          </a:xfrm>
        </p:grpSpPr>
        <p:sp>
          <p:nvSpPr>
            <p:cNvPr id="31759" name="Line 4"/>
            <p:cNvSpPr>
              <a:spLocks noChangeShapeType="1"/>
            </p:cNvSpPr>
            <p:nvPr/>
          </p:nvSpPr>
          <p:spPr bwMode="auto">
            <a:xfrm>
              <a:off x="720" y="124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1760" name="Line 5"/>
            <p:cNvSpPr>
              <a:spLocks noChangeShapeType="1"/>
            </p:cNvSpPr>
            <p:nvPr/>
          </p:nvSpPr>
          <p:spPr bwMode="auto">
            <a:xfrm flipH="1">
              <a:off x="144" y="192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1761" name="Text Box 6"/>
            <p:cNvSpPr txBox="1">
              <a:spLocks noChangeArrowheads="1"/>
            </p:cNvSpPr>
            <p:nvPr/>
          </p:nvSpPr>
          <p:spPr bwMode="auto">
            <a:xfrm>
              <a:off x="864" y="120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+</a:t>
              </a:r>
              <a:endParaRPr lang="en-US" altLang="id-ID"/>
            </a:p>
          </p:txBody>
        </p:sp>
        <p:sp>
          <p:nvSpPr>
            <p:cNvPr id="31762" name="Text Box 7"/>
            <p:cNvSpPr txBox="1">
              <a:spLocks noChangeArrowheads="1"/>
            </p:cNvSpPr>
            <p:nvPr/>
          </p:nvSpPr>
          <p:spPr bwMode="auto">
            <a:xfrm>
              <a:off x="432" y="1536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+</a:t>
              </a:r>
              <a:endParaRPr lang="en-US" altLang="id-ID"/>
            </a:p>
          </p:txBody>
        </p:sp>
        <p:sp>
          <p:nvSpPr>
            <p:cNvPr id="31763" name="Text Box 8"/>
            <p:cNvSpPr txBox="1">
              <a:spLocks noChangeArrowheads="1"/>
            </p:cNvSpPr>
            <p:nvPr/>
          </p:nvSpPr>
          <p:spPr bwMode="auto">
            <a:xfrm>
              <a:off x="336" y="1392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+</a:t>
              </a:r>
              <a:endParaRPr lang="en-US" altLang="id-ID"/>
            </a:p>
          </p:txBody>
        </p:sp>
        <p:sp>
          <p:nvSpPr>
            <p:cNvPr id="31764" name="Text Box 9"/>
            <p:cNvSpPr txBox="1">
              <a:spLocks noChangeArrowheads="1"/>
            </p:cNvSpPr>
            <p:nvPr/>
          </p:nvSpPr>
          <p:spPr bwMode="auto">
            <a:xfrm>
              <a:off x="192" y="1968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+</a:t>
              </a:r>
              <a:endParaRPr lang="en-US" altLang="id-ID"/>
            </a:p>
          </p:txBody>
        </p:sp>
        <p:sp>
          <p:nvSpPr>
            <p:cNvPr id="31765" name="Text Box 10"/>
            <p:cNvSpPr txBox="1">
              <a:spLocks noChangeArrowheads="1"/>
            </p:cNvSpPr>
            <p:nvPr/>
          </p:nvSpPr>
          <p:spPr bwMode="auto">
            <a:xfrm>
              <a:off x="720" y="2016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-</a:t>
              </a:r>
              <a:endParaRPr lang="en-US" altLang="id-ID"/>
            </a:p>
          </p:txBody>
        </p:sp>
        <p:sp>
          <p:nvSpPr>
            <p:cNvPr id="31766" name="Text Box 11"/>
            <p:cNvSpPr txBox="1">
              <a:spLocks noChangeArrowheads="1"/>
            </p:cNvSpPr>
            <p:nvPr/>
          </p:nvSpPr>
          <p:spPr bwMode="auto">
            <a:xfrm>
              <a:off x="864" y="1632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-</a:t>
              </a:r>
              <a:endParaRPr lang="en-US" altLang="id-ID"/>
            </a:p>
          </p:txBody>
        </p:sp>
        <p:sp>
          <p:nvSpPr>
            <p:cNvPr id="31767" name="Text Box 12"/>
            <p:cNvSpPr txBox="1">
              <a:spLocks noChangeArrowheads="1"/>
            </p:cNvSpPr>
            <p:nvPr/>
          </p:nvSpPr>
          <p:spPr bwMode="auto">
            <a:xfrm>
              <a:off x="1056" y="2256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-</a:t>
              </a:r>
              <a:endParaRPr lang="en-US" altLang="id-ID"/>
            </a:p>
          </p:txBody>
        </p:sp>
        <p:sp>
          <p:nvSpPr>
            <p:cNvPr id="31768" name="Text Box 13"/>
            <p:cNvSpPr txBox="1">
              <a:spLocks noChangeArrowheads="1"/>
            </p:cNvSpPr>
            <p:nvPr/>
          </p:nvSpPr>
          <p:spPr bwMode="auto">
            <a:xfrm>
              <a:off x="1248" y="1584"/>
              <a:ext cx="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-</a:t>
              </a:r>
              <a:endParaRPr lang="en-US" altLang="id-ID"/>
            </a:p>
          </p:txBody>
        </p:sp>
        <p:sp>
          <p:nvSpPr>
            <p:cNvPr id="31769" name="Text Box 14"/>
            <p:cNvSpPr txBox="1">
              <a:spLocks noChangeArrowheads="1"/>
            </p:cNvSpPr>
            <p:nvPr/>
          </p:nvSpPr>
          <p:spPr bwMode="auto">
            <a:xfrm>
              <a:off x="1478" y="1749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x</a:t>
              </a:r>
              <a:r>
                <a:rPr lang="sv-SE" altLang="id-ID" baseline="-25000"/>
                <a:t>1</a:t>
              </a:r>
              <a:endParaRPr lang="en-US" altLang="id-ID" baseline="-25000"/>
            </a:p>
          </p:txBody>
        </p:sp>
        <p:sp>
          <p:nvSpPr>
            <p:cNvPr id="31770" name="Text Box 15"/>
            <p:cNvSpPr txBox="1">
              <a:spLocks noChangeArrowheads="1"/>
            </p:cNvSpPr>
            <p:nvPr/>
          </p:nvSpPr>
          <p:spPr bwMode="auto">
            <a:xfrm>
              <a:off x="672" y="960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v-SE" altLang="id-ID"/>
                <a:t>x</a:t>
              </a:r>
              <a:r>
                <a:rPr lang="sv-SE" altLang="id-ID" baseline="-25000"/>
                <a:t>2</a:t>
              </a:r>
              <a:endParaRPr lang="en-US" altLang="id-ID" baseline="-25000"/>
            </a:p>
          </p:txBody>
        </p:sp>
        <p:sp>
          <p:nvSpPr>
            <p:cNvPr id="31771" name="Line 16"/>
            <p:cNvSpPr>
              <a:spLocks noChangeShapeType="1"/>
            </p:cNvSpPr>
            <p:nvPr/>
          </p:nvSpPr>
          <p:spPr bwMode="auto">
            <a:xfrm flipV="1">
              <a:off x="192" y="1056"/>
              <a:ext cx="1152" cy="1392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31749" name="Line 17"/>
          <p:cNvSpPr>
            <a:spLocks noChangeShapeType="1"/>
          </p:cNvSpPr>
          <p:nvPr/>
        </p:nvSpPr>
        <p:spPr bwMode="auto">
          <a:xfrm>
            <a:off x="5867400" y="1905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1750" name="Line 18"/>
          <p:cNvSpPr>
            <a:spLocks noChangeShapeType="1"/>
          </p:cNvSpPr>
          <p:nvPr/>
        </p:nvSpPr>
        <p:spPr bwMode="auto">
          <a:xfrm flipH="1">
            <a:off x="495300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31751" name="Text Box 19"/>
          <p:cNvSpPr txBox="1">
            <a:spLocks noChangeArrowheads="1"/>
          </p:cNvSpPr>
          <p:nvPr/>
        </p:nvSpPr>
        <p:spPr bwMode="auto">
          <a:xfrm>
            <a:off x="5334000" y="22098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+</a:t>
            </a:r>
            <a:endParaRPr lang="en-US" altLang="id-ID"/>
          </a:p>
        </p:txBody>
      </p:sp>
      <p:sp>
        <p:nvSpPr>
          <p:cNvPr id="31752" name="Text Box 20"/>
          <p:cNvSpPr txBox="1">
            <a:spLocks noChangeArrowheads="1"/>
          </p:cNvSpPr>
          <p:nvPr/>
        </p:nvSpPr>
        <p:spPr bwMode="auto">
          <a:xfrm>
            <a:off x="6248400" y="312420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+</a:t>
            </a:r>
            <a:endParaRPr lang="en-US" altLang="id-ID"/>
          </a:p>
        </p:txBody>
      </p:sp>
      <p:sp>
        <p:nvSpPr>
          <p:cNvPr id="31753" name="Text Box 21"/>
          <p:cNvSpPr txBox="1">
            <a:spLocks noChangeArrowheads="1"/>
          </p:cNvSpPr>
          <p:nvPr/>
        </p:nvSpPr>
        <p:spPr bwMode="auto">
          <a:xfrm>
            <a:off x="5334000" y="32004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-</a:t>
            </a:r>
            <a:endParaRPr lang="en-US" altLang="id-ID"/>
          </a:p>
        </p:txBody>
      </p:sp>
      <p:sp>
        <p:nvSpPr>
          <p:cNvPr id="31754" name="Text Box 22"/>
          <p:cNvSpPr txBox="1">
            <a:spLocks noChangeArrowheads="1"/>
          </p:cNvSpPr>
          <p:nvPr/>
        </p:nvSpPr>
        <p:spPr bwMode="auto">
          <a:xfrm>
            <a:off x="6248400" y="2209800"/>
            <a:ext cx="29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-</a:t>
            </a:r>
            <a:endParaRPr lang="en-US" altLang="id-ID"/>
          </a:p>
        </p:txBody>
      </p:sp>
      <p:sp>
        <p:nvSpPr>
          <p:cNvPr id="31755" name="Text Box 23"/>
          <p:cNvSpPr txBox="1">
            <a:spLocks noChangeArrowheads="1"/>
          </p:cNvSpPr>
          <p:nvPr/>
        </p:nvSpPr>
        <p:spPr bwMode="auto">
          <a:xfrm>
            <a:off x="7070725" y="2700338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x</a:t>
            </a:r>
            <a:r>
              <a:rPr lang="sv-SE" altLang="id-ID" baseline="-25000"/>
              <a:t>1</a:t>
            </a:r>
            <a:endParaRPr lang="en-US" altLang="id-ID" baseline="-25000"/>
          </a:p>
        </p:txBody>
      </p:sp>
      <p:sp>
        <p:nvSpPr>
          <p:cNvPr id="31756" name="Text Box 24"/>
          <p:cNvSpPr txBox="1">
            <a:spLocks noChangeArrowheads="1"/>
          </p:cNvSpPr>
          <p:nvPr/>
        </p:nvSpPr>
        <p:spPr bwMode="auto">
          <a:xfrm>
            <a:off x="5791200" y="14478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altLang="id-ID"/>
              <a:t>x</a:t>
            </a:r>
            <a:r>
              <a:rPr lang="sv-SE" altLang="id-ID" baseline="-25000"/>
              <a:t>2</a:t>
            </a:r>
            <a:endParaRPr lang="en-US" altLang="id-ID" baseline="-25000"/>
          </a:p>
        </p:txBody>
      </p:sp>
      <p:sp>
        <p:nvSpPr>
          <p:cNvPr id="31757" name="Text Box 26"/>
          <p:cNvSpPr txBox="1">
            <a:spLocks noChangeArrowheads="1"/>
          </p:cNvSpPr>
          <p:nvPr/>
        </p:nvSpPr>
        <p:spPr bwMode="auto">
          <a:xfrm>
            <a:off x="1473200" y="40767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Linearly separable</a:t>
            </a:r>
          </a:p>
        </p:txBody>
      </p:sp>
      <p:sp>
        <p:nvSpPr>
          <p:cNvPr id="31758" name="Text Box 27"/>
          <p:cNvSpPr txBox="1">
            <a:spLocks noChangeArrowheads="1"/>
          </p:cNvSpPr>
          <p:nvPr/>
        </p:nvSpPr>
        <p:spPr bwMode="auto">
          <a:xfrm>
            <a:off x="4724400" y="39624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Non-Linearly separable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52BBB5-945D-4D6B-AE9D-D6FEFD45D6AC}" type="slidenum">
              <a:rPr lang="en-US" altLang="id-ID"/>
              <a:pPr eaLnBrk="1" hangingPunct="1"/>
              <a:t>29</a:t>
            </a:fld>
            <a:endParaRPr lang="en-US" altLang="id-ID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295400" y="3048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4400" b="1">
                <a:solidFill>
                  <a:schemeClr val="tx2"/>
                </a:solidFill>
              </a:rPr>
              <a:t>Linear Separability</a:t>
            </a:r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 flipV="1">
            <a:off x="2133600" y="19050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1219200" y="57150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509713" y="1920875"/>
            <a:ext cx="5191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/>
              <a:t>X</a:t>
            </a:r>
            <a:r>
              <a:rPr lang="en-GB" altLang="id-ID" sz="2800" baseline="-25000"/>
              <a:t>1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6081713" y="5502275"/>
            <a:ext cx="5191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/>
              <a:t>X</a:t>
            </a:r>
            <a:r>
              <a:rPr lang="en-GB" altLang="id-ID" sz="2800" baseline="-25000"/>
              <a:t>2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433513" y="51212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329113" y="58531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2347913" y="25304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2195513" y="44354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1509713" y="35972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3262313" y="32162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3643313" y="21494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4100513" y="2378075"/>
            <a:ext cx="4381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 flipV="1">
            <a:off x="2209800" y="2133600"/>
            <a:ext cx="3581400" cy="4191000"/>
          </a:xfrm>
          <a:prstGeom prst="line">
            <a:avLst/>
          </a:prstGeom>
          <a:noFill/>
          <a:ln w="2540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3414713" y="51673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4252913" y="44815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4862513" y="50911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5395913" y="37957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5624513" y="41767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5776913" y="35671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5319713" y="2805113"/>
            <a:ext cx="384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solidFill>
                  <a:srgbClr val="00279F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6900863" y="2562225"/>
            <a:ext cx="1946275" cy="10747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Decision</a:t>
            </a:r>
          </a:p>
          <a:p>
            <a:pPr algn="ctr" eaLnBrk="0" hangingPunct="0">
              <a:defRPr/>
            </a:pPr>
            <a:r>
              <a:rPr lang="en-GB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Boundary</a:t>
            </a:r>
            <a:endParaRPr lang="en-GB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2793" name="Arc 24"/>
          <p:cNvSpPr>
            <a:spLocks/>
          </p:cNvSpPr>
          <p:nvPr/>
        </p:nvSpPr>
        <p:spPr bwMode="auto">
          <a:xfrm>
            <a:off x="5564188" y="2378075"/>
            <a:ext cx="1295400" cy="6699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457200" y="1751013"/>
          <a:ext cx="82296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4658442" imgH="7525207" progId="Visio.Drawing.11">
                  <p:embed/>
                </p:oleObj>
              </mc:Choice>
              <mc:Fallback>
                <p:oleObj name="Visio" r:id="rId3" imgW="14658442" imgH="75252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1013"/>
                        <a:ext cx="8229600" cy="422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096FD-F709-4665-9ECD-5DD147076181}" type="slidenum">
              <a:rPr lang="en-US" altLang="id-ID"/>
              <a:pPr eaLnBrk="1" hangingPunct="1"/>
              <a:t>30</a:t>
            </a:fld>
            <a:endParaRPr lang="en-US" altLang="id-ID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GB" altLang="id-ID" b="1" smtClean="0"/>
              <a:t>Rugby players &amp; Ballet dancers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 flipV="1">
            <a:off x="2362200" y="21209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209800" y="55499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H="1">
            <a:off x="2209800" y="2425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2209800" y="3949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4572000" y="5473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6794500" y="5473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1738313" y="2136775"/>
            <a:ext cx="358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1738313" y="3660775"/>
            <a:ext cx="358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4329113" y="5688013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6615113" y="5688013"/>
            <a:ext cx="638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>
                <a:latin typeface="Times New Roman" panose="02020603050405020304" pitchFamily="18" charset="0"/>
              </a:rPr>
              <a:t>120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290513" y="3051175"/>
            <a:ext cx="1643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/>
              <a:t>Height (m)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3795713" y="6048375"/>
            <a:ext cx="1803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/>
              <a:t>Weight (Kg)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7529513" y="1984375"/>
            <a:ext cx="1481137" cy="5207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Rugby ?</a:t>
            </a:r>
            <a:endParaRPr lang="en-GB" sz="28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6934200" y="22733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6005513" y="3478213"/>
            <a:ext cx="10493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GB" b="1" dirty="0">
                <a:solidFill>
                  <a:srgbClr val="F77D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Ballet?</a:t>
            </a:r>
            <a:r>
              <a:rPr lang="en-GB" b="1" dirty="0">
                <a:solidFill>
                  <a:srgbClr val="F77D89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 flipV="1">
            <a:off x="5410200" y="3416300"/>
            <a:ext cx="595313" cy="222250"/>
          </a:xfrm>
          <a:prstGeom prst="line">
            <a:avLst/>
          </a:prstGeom>
          <a:noFill/>
          <a:ln w="12700">
            <a:solidFill>
              <a:srgbClr val="F77D8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273550" y="32702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4578350" y="34988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4" name="Oval 21"/>
          <p:cNvSpPr>
            <a:spLocks noChangeArrowheads="1"/>
          </p:cNvSpPr>
          <p:nvPr/>
        </p:nvSpPr>
        <p:spPr bwMode="auto">
          <a:xfrm>
            <a:off x="4806950" y="31940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5" name="Oval 22"/>
          <p:cNvSpPr>
            <a:spLocks noChangeArrowheads="1"/>
          </p:cNvSpPr>
          <p:nvPr/>
        </p:nvSpPr>
        <p:spPr bwMode="auto">
          <a:xfrm>
            <a:off x="5187950" y="32702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6" name="Oval 23"/>
          <p:cNvSpPr>
            <a:spLocks noChangeArrowheads="1"/>
          </p:cNvSpPr>
          <p:nvPr/>
        </p:nvSpPr>
        <p:spPr bwMode="auto">
          <a:xfrm>
            <a:off x="5492750" y="28892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7" name="Oval 24"/>
          <p:cNvSpPr>
            <a:spLocks noChangeArrowheads="1"/>
          </p:cNvSpPr>
          <p:nvPr/>
        </p:nvSpPr>
        <p:spPr bwMode="auto">
          <a:xfrm>
            <a:off x="6330950" y="23558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8" name="Oval 25"/>
          <p:cNvSpPr>
            <a:spLocks noChangeArrowheads="1"/>
          </p:cNvSpPr>
          <p:nvPr/>
        </p:nvSpPr>
        <p:spPr bwMode="auto">
          <a:xfrm>
            <a:off x="6483350" y="27368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19" name="Oval 26"/>
          <p:cNvSpPr>
            <a:spLocks noChangeArrowheads="1"/>
          </p:cNvSpPr>
          <p:nvPr/>
        </p:nvSpPr>
        <p:spPr bwMode="auto">
          <a:xfrm>
            <a:off x="6940550" y="28130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0" name="Oval 27"/>
          <p:cNvSpPr>
            <a:spLocks noChangeArrowheads="1"/>
          </p:cNvSpPr>
          <p:nvPr/>
        </p:nvSpPr>
        <p:spPr bwMode="auto">
          <a:xfrm>
            <a:off x="6788150" y="31178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1" name="Oval 28"/>
          <p:cNvSpPr>
            <a:spLocks noChangeArrowheads="1"/>
          </p:cNvSpPr>
          <p:nvPr/>
        </p:nvSpPr>
        <p:spPr bwMode="auto">
          <a:xfrm>
            <a:off x="4959350" y="34988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2" name="Oval 29"/>
          <p:cNvSpPr>
            <a:spLocks noChangeArrowheads="1"/>
          </p:cNvSpPr>
          <p:nvPr/>
        </p:nvSpPr>
        <p:spPr bwMode="auto">
          <a:xfrm>
            <a:off x="4578350" y="31940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3" name="Oval 30"/>
          <p:cNvSpPr>
            <a:spLocks noChangeArrowheads="1"/>
          </p:cNvSpPr>
          <p:nvPr/>
        </p:nvSpPr>
        <p:spPr bwMode="auto">
          <a:xfrm>
            <a:off x="5264150" y="3498850"/>
            <a:ext cx="139700" cy="139700"/>
          </a:xfrm>
          <a:prstGeom prst="ellipse">
            <a:avLst/>
          </a:prstGeom>
          <a:solidFill>
            <a:srgbClr val="F77D89"/>
          </a:solidFill>
          <a:ln w="12700">
            <a:solidFill>
              <a:srgbClr val="F77D8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4" name="Oval 31"/>
          <p:cNvSpPr>
            <a:spLocks noChangeArrowheads="1"/>
          </p:cNvSpPr>
          <p:nvPr/>
        </p:nvSpPr>
        <p:spPr bwMode="auto">
          <a:xfrm>
            <a:off x="6788150" y="26606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6559550" y="311785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826" name="Oval 33"/>
          <p:cNvSpPr>
            <a:spLocks noChangeArrowheads="1"/>
          </p:cNvSpPr>
          <p:nvPr/>
        </p:nvSpPr>
        <p:spPr bwMode="auto">
          <a:xfrm>
            <a:off x="6248400" y="3111500"/>
            <a:ext cx="139700" cy="139700"/>
          </a:xfrm>
          <a:prstGeom prst="ellipse">
            <a:avLst/>
          </a:prstGeom>
          <a:solidFill>
            <a:srgbClr val="3333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535DFD-8367-44A0-8100-188FA714AB65}" type="slidenum">
              <a:rPr lang="en-US" altLang="id-ID"/>
              <a:pPr eaLnBrk="1" hangingPunct="1"/>
              <a:t>31</a:t>
            </a:fld>
            <a:endParaRPr lang="en-US" altLang="id-ID"/>
          </a:p>
        </p:txBody>
      </p:sp>
      <p:sp>
        <p:nvSpPr>
          <p:cNvPr id="34819" name="Freeform 1026"/>
          <p:cNvSpPr>
            <a:spLocks/>
          </p:cNvSpPr>
          <p:nvPr/>
        </p:nvSpPr>
        <p:spPr bwMode="auto">
          <a:xfrm>
            <a:off x="6096000" y="5486400"/>
            <a:ext cx="1144588" cy="915988"/>
          </a:xfrm>
          <a:custGeom>
            <a:avLst/>
            <a:gdLst>
              <a:gd name="T0" fmla="*/ 0 w 721"/>
              <a:gd name="T1" fmla="*/ 2147483647 h 577"/>
              <a:gd name="T2" fmla="*/ 2147483647 w 721"/>
              <a:gd name="T3" fmla="*/ 2147483647 h 577"/>
              <a:gd name="T4" fmla="*/ 2147483647 w 721"/>
              <a:gd name="T5" fmla="*/ 2147483647 h 577"/>
              <a:gd name="T6" fmla="*/ 2147483647 w 721"/>
              <a:gd name="T7" fmla="*/ 2147483647 h 577"/>
              <a:gd name="T8" fmla="*/ 2147483647 w 721"/>
              <a:gd name="T9" fmla="*/ 2147483647 h 577"/>
              <a:gd name="T10" fmla="*/ 2147483647 w 721"/>
              <a:gd name="T11" fmla="*/ 0 h 577"/>
              <a:gd name="T12" fmla="*/ 2147483647 w 721"/>
              <a:gd name="T13" fmla="*/ 2147483647 h 577"/>
              <a:gd name="T14" fmla="*/ 2147483647 w 721"/>
              <a:gd name="T15" fmla="*/ 2147483647 h 577"/>
              <a:gd name="T16" fmla="*/ 2147483647 w 721"/>
              <a:gd name="T17" fmla="*/ 2147483647 h 577"/>
              <a:gd name="T18" fmla="*/ 0 w 721"/>
              <a:gd name="T19" fmla="*/ 2147483647 h 5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1"/>
              <a:gd name="T31" fmla="*/ 0 h 577"/>
              <a:gd name="T32" fmla="*/ 721 w 721"/>
              <a:gd name="T33" fmla="*/ 577 h 57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1" h="577">
                <a:moveTo>
                  <a:pt x="0" y="528"/>
                </a:moveTo>
                <a:lnTo>
                  <a:pt x="96" y="384"/>
                </a:lnTo>
                <a:lnTo>
                  <a:pt x="288" y="384"/>
                </a:lnTo>
                <a:lnTo>
                  <a:pt x="288" y="192"/>
                </a:lnTo>
                <a:lnTo>
                  <a:pt x="48" y="144"/>
                </a:lnTo>
                <a:lnTo>
                  <a:pt x="192" y="0"/>
                </a:lnTo>
                <a:lnTo>
                  <a:pt x="576" y="48"/>
                </a:lnTo>
                <a:lnTo>
                  <a:pt x="720" y="384"/>
                </a:lnTo>
                <a:lnTo>
                  <a:pt x="432" y="576"/>
                </a:lnTo>
                <a:lnTo>
                  <a:pt x="0" y="528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0" name="Freeform 1027"/>
          <p:cNvSpPr>
            <a:spLocks/>
          </p:cNvSpPr>
          <p:nvPr/>
        </p:nvSpPr>
        <p:spPr bwMode="auto">
          <a:xfrm>
            <a:off x="6172200" y="3886200"/>
            <a:ext cx="1144588" cy="1296988"/>
          </a:xfrm>
          <a:custGeom>
            <a:avLst/>
            <a:gdLst>
              <a:gd name="T0" fmla="*/ 0 w 721"/>
              <a:gd name="T1" fmla="*/ 2147483647 h 817"/>
              <a:gd name="T2" fmla="*/ 2147483647 w 721"/>
              <a:gd name="T3" fmla="*/ 0 h 817"/>
              <a:gd name="T4" fmla="*/ 2147483647 w 721"/>
              <a:gd name="T5" fmla="*/ 2147483647 h 817"/>
              <a:gd name="T6" fmla="*/ 0 w 721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721"/>
              <a:gd name="T13" fmla="*/ 0 h 817"/>
              <a:gd name="T14" fmla="*/ 721 w 721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1" h="817">
                <a:moveTo>
                  <a:pt x="0" y="336"/>
                </a:moveTo>
                <a:lnTo>
                  <a:pt x="720" y="0"/>
                </a:lnTo>
                <a:lnTo>
                  <a:pt x="720" y="816"/>
                </a:lnTo>
                <a:lnTo>
                  <a:pt x="0" y="336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1" name="Freeform 1028"/>
          <p:cNvSpPr>
            <a:spLocks/>
          </p:cNvSpPr>
          <p:nvPr/>
        </p:nvSpPr>
        <p:spPr bwMode="auto">
          <a:xfrm>
            <a:off x="6248400" y="2590800"/>
            <a:ext cx="1068388" cy="1296988"/>
          </a:xfrm>
          <a:custGeom>
            <a:avLst/>
            <a:gdLst>
              <a:gd name="T0" fmla="*/ 0 w 673"/>
              <a:gd name="T1" fmla="*/ 0 h 817"/>
              <a:gd name="T2" fmla="*/ 2147483647 w 673"/>
              <a:gd name="T3" fmla="*/ 2147483647 h 817"/>
              <a:gd name="T4" fmla="*/ 2147483647 w 673"/>
              <a:gd name="T5" fmla="*/ 2147483647 h 817"/>
              <a:gd name="T6" fmla="*/ 2147483647 w 673"/>
              <a:gd name="T7" fmla="*/ 0 h 817"/>
              <a:gd name="T8" fmla="*/ 0 w 673"/>
              <a:gd name="T9" fmla="*/ 0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3"/>
              <a:gd name="T16" fmla="*/ 0 h 817"/>
              <a:gd name="T17" fmla="*/ 673 w 673"/>
              <a:gd name="T18" fmla="*/ 817 h 8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3" h="817">
                <a:moveTo>
                  <a:pt x="0" y="0"/>
                </a:moveTo>
                <a:lnTo>
                  <a:pt x="288" y="816"/>
                </a:lnTo>
                <a:lnTo>
                  <a:pt x="672" y="816"/>
                </a:lnTo>
                <a:lnTo>
                  <a:pt x="67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2" name="Freeform 1029"/>
          <p:cNvSpPr>
            <a:spLocks/>
          </p:cNvSpPr>
          <p:nvPr/>
        </p:nvSpPr>
        <p:spPr bwMode="auto">
          <a:xfrm>
            <a:off x="4876800" y="5791200"/>
            <a:ext cx="687388" cy="687388"/>
          </a:xfrm>
          <a:custGeom>
            <a:avLst/>
            <a:gdLst>
              <a:gd name="T0" fmla="*/ 2147483647 w 433"/>
              <a:gd name="T1" fmla="*/ 2147483647 h 433"/>
              <a:gd name="T2" fmla="*/ 0 w 433"/>
              <a:gd name="T3" fmla="*/ 2147483647 h 433"/>
              <a:gd name="T4" fmla="*/ 2147483647 w 433"/>
              <a:gd name="T5" fmla="*/ 0 h 433"/>
              <a:gd name="T6" fmla="*/ 2147483647 w 433"/>
              <a:gd name="T7" fmla="*/ 2147483647 h 433"/>
              <a:gd name="T8" fmla="*/ 2147483647 w 433"/>
              <a:gd name="T9" fmla="*/ 2147483647 h 433"/>
              <a:gd name="T10" fmla="*/ 2147483647 w 433"/>
              <a:gd name="T11" fmla="*/ 2147483647 h 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"/>
              <a:gd name="T19" fmla="*/ 0 h 433"/>
              <a:gd name="T20" fmla="*/ 433 w 433"/>
              <a:gd name="T21" fmla="*/ 433 h 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" h="433">
                <a:moveTo>
                  <a:pt x="48" y="432"/>
                </a:moveTo>
                <a:lnTo>
                  <a:pt x="0" y="240"/>
                </a:lnTo>
                <a:lnTo>
                  <a:pt x="48" y="0"/>
                </a:lnTo>
                <a:lnTo>
                  <a:pt x="432" y="96"/>
                </a:lnTo>
                <a:lnTo>
                  <a:pt x="432" y="432"/>
                </a:lnTo>
                <a:lnTo>
                  <a:pt x="48" y="432"/>
                </a:lnTo>
              </a:path>
            </a:pathLst>
          </a:custGeom>
          <a:solidFill>
            <a:srgbClr val="00AE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3" name="Freeform 1030"/>
          <p:cNvSpPr>
            <a:spLocks/>
          </p:cNvSpPr>
          <p:nvPr/>
        </p:nvSpPr>
        <p:spPr bwMode="auto">
          <a:xfrm>
            <a:off x="3810000" y="5257800"/>
            <a:ext cx="763588" cy="534988"/>
          </a:xfrm>
          <a:custGeom>
            <a:avLst/>
            <a:gdLst>
              <a:gd name="T0" fmla="*/ 2147483647 w 481"/>
              <a:gd name="T1" fmla="*/ 2147483647 h 337"/>
              <a:gd name="T2" fmla="*/ 0 w 481"/>
              <a:gd name="T3" fmla="*/ 0 h 337"/>
              <a:gd name="T4" fmla="*/ 2147483647 w 481"/>
              <a:gd name="T5" fmla="*/ 0 h 337"/>
              <a:gd name="T6" fmla="*/ 2147483647 w 481"/>
              <a:gd name="T7" fmla="*/ 2147483647 h 337"/>
              <a:gd name="T8" fmla="*/ 2147483647 w 481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1"/>
              <a:gd name="T16" fmla="*/ 0 h 337"/>
              <a:gd name="T17" fmla="*/ 481 w 481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1" h="337">
                <a:moveTo>
                  <a:pt x="96" y="336"/>
                </a:moveTo>
                <a:lnTo>
                  <a:pt x="0" y="0"/>
                </a:lnTo>
                <a:lnTo>
                  <a:pt x="480" y="0"/>
                </a:lnTo>
                <a:lnTo>
                  <a:pt x="384" y="288"/>
                </a:lnTo>
                <a:lnTo>
                  <a:pt x="96" y="336"/>
                </a:lnTo>
              </a:path>
            </a:pathLst>
          </a:custGeom>
          <a:solidFill>
            <a:srgbClr val="00AE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4" name="Freeform 1031"/>
          <p:cNvSpPr>
            <a:spLocks/>
          </p:cNvSpPr>
          <p:nvPr/>
        </p:nvSpPr>
        <p:spPr bwMode="auto">
          <a:xfrm>
            <a:off x="3733800" y="3886200"/>
            <a:ext cx="1830388" cy="1296988"/>
          </a:xfrm>
          <a:custGeom>
            <a:avLst/>
            <a:gdLst>
              <a:gd name="T0" fmla="*/ 0 w 1153"/>
              <a:gd name="T1" fmla="*/ 2147483647 h 817"/>
              <a:gd name="T2" fmla="*/ 2147483647 w 1153"/>
              <a:gd name="T3" fmla="*/ 2147483647 h 817"/>
              <a:gd name="T4" fmla="*/ 2147483647 w 1153"/>
              <a:gd name="T5" fmla="*/ 2147483647 h 817"/>
              <a:gd name="T6" fmla="*/ 2147483647 w 1153"/>
              <a:gd name="T7" fmla="*/ 2147483647 h 817"/>
              <a:gd name="T8" fmla="*/ 2147483647 w 1153"/>
              <a:gd name="T9" fmla="*/ 0 h 817"/>
              <a:gd name="T10" fmla="*/ 0 w 1153"/>
              <a:gd name="T11" fmla="*/ 0 h 817"/>
              <a:gd name="T12" fmla="*/ 0 w 1153"/>
              <a:gd name="T13" fmla="*/ 2147483647 h 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3"/>
              <a:gd name="T22" fmla="*/ 0 h 817"/>
              <a:gd name="T23" fmla="*/ 1153 w 1153"/>
              <a:gd name="T24" fmla="*/ 817 h 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3" h="817">
                <a:moveTo>
                  <a:pt x="0" y="288"/>
                </a:moveTo>
                <a:lnTo>
                  <a:pt x="960" y="816"/>
                </a:lnTo>
                <a:lnTo>
                  <a:pt x="1152" y="816"/>
                </a:lnTo>
                <a:lnTo>
                  <a:pt x="1152" y="576"/>
                </a:lnTo>
                <a:lnTo>
                  <a:pt x="240" y="0"/>
                </a:lnTo>
                <a:lnTo>
                  <a:pt x="0" y="0"/>
                </a:lnTo>
                <a:lnTo>
                  <a:pt x="0" y="288"/>
                </a:lnTo>
              </a:path>
            </a:pathLst>
          </a:custGeom>
          <a:solidFill>
            <a:srgbClr val="00AE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5" name="Freeform 1032"/>
          <p:cNvSpPr>
            <a:spLocks/>
          </p:cNvSpPr>
          <p:nvPr/>
        </p:nvSpPr>
        <p:spPr bwMode="auto">
          <a:xfrm>
            <a:off x="3733800" y="2590800"/>
            <a:ext cx="1373188" cy="915988"/>
          </a:xfrm>
          <a:custGeom>
            <a:avLst/>
            <a:gdLst>
              <a:gd name="T0" fmla="*/ 0 w 865"/>
              <a:gd name="T1" fmla="*/ 2147483647 h 577"/>
              <a:gd name="T2" fmla="*/ 2147483647 w 865"/>
              <a:gd name="T3" fmla="*/ 0 h 577"/>
              <a:gd name="T4" fmla="*/ 0 w 865"/>
              <a:gd name="T5" fmla="*/ 0 h 577"/>
              <a:gd name="T6" fmla="*/ 0 w 865"/>
              <a:gd name="T7" fmla="*/ 2147483647 h 577"/>
              <a:gd name="T8" fmla="*/ 0 60000 65536"/>
              <a:gd name="T9" fmla="*/ 0 60000 65536"/>
              <a:gd name="T10" fmla="*/ 0 60000 65536"/>
              <a:gd name="T11" fmla="*/ 0 60000 65536"/>
              <a:gd name="T12" fmla="*/ 0 w 865"/>
              <a:gd name="T13" fmla="*/ 0 h 577"/>
              <a:gd name="T14" fmla="*/ 865 w 865"/>
              <a:gd name="T15" fmla="*/ 577 h 5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5" h="577">
                <a:moveTo>
                  <a:pt x="0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solidFill>
            <a:srgbClr val="00AE00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6" name="Rectangle 1033"/>
          <p:cNvSpPr>
            <a:spLocks noChangeArrowheads="1"/>
          </p:cNvSpPr>
          <p:nvPr/>
        </p:nvSpPr>
        <p:spPr bwMode="auto">
          <a:xfrm>
            <a:off x="1295400" y="1524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4400" b="1">
                <a:solidFill>
                  <a:schemeClr val="tx2"/>
                </a:solidFill>
              </a:rPr>
              <a:t>Different Non-Linearly</a:t>
            </a:r>
            <a:br>
              <a:rPr lang="en-GB" altLang="id-ID" sz="4400" b="1">
                <a:solidFill>
                  <a:schemeClr val="tx2"/>
                </a:solidFill>
              </a:rPr>
            </a:br>
            <a:r>
              <a:rPr lang="en-GB" altLang="id-ID" sz="4400" b="1">
                <a:solidFill>
                  <a:schemeClr val="tx2"/>
                </a:solidFill>
              </a:rPr>
              <a:t>Separable Problems</a:t>
            </a:r>
          </a:p>
        </p:txBody>
      </p:sp>
      <p:sp>
        <p:nvSpPr>
          <p:cNvPr id="34827" name="Rectangle 1034"/>
          <p:cNvSpPr>
            <a:spLocks noChangeArrowheads="1"/>
          </p:cNvSpPr>
          <p:nvPr/>
        </p:nvSpPr>
        <p:spPr bwMode="auto">
          <a:xfrm>
            <a:off x="158750" y="1835150"/>
            <a:ext cx="8750300" cy="463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28" name="Line 1035"/>
          <p:cNvSpPr>
            <a:spLocks noChangeShapeType="1"/>
          </p:cNvSpPr>
          <p:nvPr/>
        </p:nvSpPr>
        <p:spPr bwMode="auto">
          <a:xfrm>
            <a:off x="18288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29" name="Line 1036"/>
          <p:cNvSpPr>
            <a:spLocks noChangeShapeType="1"/>
          </p:cNvSpPr>
          <p:nvPr/>
        </p:nvSpPr>
        <p:spPr bwMode="auto">
          <a:xfrm>
            <a:off x="37338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0" name="Line 1037"/>
          <p:cNvSpPr>
            <a:spLocks noChangeShapeType="1"/>
          </p:cNvSpPr>
          <p:nvPr/>
        </p:nvSpPr>
        <p:spPr bwMode="auto">
          <a:xfrm>
            <a:off x="55626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1" name="Line 1038"/>
          <p:cNvSpPr>
            <a:spLocks noChangeShapeType="1"/>
          </p:cNvSpPr>
          <p:nvPr/>
        </p:nvSpPr>
        <p:spPr bwMode="auto">
          <a:xfrm>
            <a:off x="73152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2" name="Line 1039"/>
          <p:cNvSpPr>
            <a:spLocks noChangeShapeType="1"/>
          </p:cNvSpPr>
          <p:nvPr/>
        </p:nvSpPr>
        <p:spPr bwMode="auto">
          <a:xfrm>
            <a:off x="152400" y="25908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3" name="Line 1040"/>
          <p:cNvSpPr>
            <a:spLocks noChangeShapeType="1"/>
          </p:cNvSpPr>
          <p:nvPr/>
        </p:nvSpPr>
        <p:spPr bwMode="auto">
          <a:xfrm>
            <a:off x="152400" y="38862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4" name="Line 1041"/>
          <p:cNvSpPr>
            <a:spLocks noChangeShapeType="1"/>
          </p:cNvSpPr>
          <p:nvPr/>
        </p:nvSpPr>
        <p:spPr bwMode="auto">
          <a:xfrm>
            <a:off x="152400" y="51816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35" name="Rectangle 1042"/>
          <p:cNvSpPr>
            <a:spLocks noChangeArrowheads="1"/>
          </p:cNvSpPr>
          <p:nvPr/>
        </p:nvSpPr>
        <p:spPr bwMode="auto">
          <a:xfrm>
            <a:off x="442913" y="2012950"/>
            <a:ext cx="1108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i="1"/>
              <a:t>Structure</a:t>
            </a:r>
          </a:p>
        </p:txBody>
      </p:sp>
      <p:sp>
        <p:nvSpPr>
          <p:cNvPr id="34836" name="Rectangle 1043"/>
          <p:cNvSpPr>
            <a:spLocks noChangeArrowheads="1"/>
          </p:cNvSpPr>
          <p:nvPr/>
        </p:nvSpPr>
        <p:spPr bwMode="auto">
          <a:xfrm>
            <a:off x="1774825" y="1860550"/>
            <a:ext cx="195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Types of</a:t>
            </a:r>
          </a:p>
          <a:p>
            <a:pPr algn="ctr"/>
            <a:r>
              <a:rPr lang="en-GB" altLang="id-ID" i="1"/>
              <a:t>Decision Regions</a:t>
            </a:r>
          </a:p>
        </p:txBody>
      </p:sp>
      <p:sp>
        <p:nvSpPr>
          <p:cNvPr id="34837" name="Rectangle 1044"/>
          <p:cNvSpPr>
            <a:spLocks noChangeArrowheads="1"/>
          </p:cNvSpPr>
          <p:nvPr/>
        </p:nvSpPr>
        <p:spPr bwMode="auto">
          <a:xfrm>
            <a:off x="3900488" y="1860550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Exclusive-OR</a:t>
            </a:r>
          </a:p>
          <a:p>
            <a:pPr algn="ctr"/>
            <a:r>
              <a:rPr lang="en-GB" altLang="id-ID" i="1"/>
              <a:t>Problem</a:t>
            </a:r>
          </a:p>
        </p:txBody>
      </p:sp>
      <p:sp>
        <p:nvSpPr>
          <p:cNvPr id="34838" name="Rectangle 1045"/>
          <p:cNvSpPr>
            <a:spLocks noChangeArrowheads="1"/>
          </p:cNvSpPr>
          <p:nvPr/>
        </p:nvSpPr>
        <p:spPr bwMode="auto">
          <a:xfrm>
            <a:off x="5543550" y="1860550"/>
            <a:ext cx="1806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Classes with</a:t>
            </a:r>
          </a:p>
          <a:p>
            <a:pPr algn="ctr"/>
            <a:r>
              <a:rPr lang="en-GB" altLang="id-ID" i="1"/>
              <a:t>Meshed regions</a:t>
            </a:r>
          </a:p>
        </p:txBody>
      </p:sp>
      <p:sp>
        <p:nvSpPr>
          <p:cNvPr id="34839" name="Rectangle 1046"/>
          <p:cNvSpPr>
            <a:spLocks noChangeArrowheads="1"/>
          </p:cNvSpPr>
          <p:nvPr/>
        </p:nvSpPr>
        <p:spPr bwMode="auto">
          <a:xfrm>
            <a:off x="7277100" y="1860550"/>
            <a:ext cx="1743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Most General</a:t>
            </a:r>
          </a:p>
          <a:p>
            <a:pPr algn="ctr"/>
            <a:r>
              <a:rPr lang="en-GB" altLang="id-ID" i="1"/>
              <a:t>Region Shapes</a:t>
            </a:r>
          </a:p>
        </p:txBody>
      </p:sp>
      <p:sp>
        <p:nvSpPr>
          <p:cNvPr id="34840" name="Rectangle 1047"/>
          <p:cNvSpPr>
            <a:spLocks noChangeArrowheads="1"/>
          </p:cNvSpPr>
          <p:nvPr/>
        </p:nvSpPr>
        <p:spPr bwMode="auto">
          <a:xfrm>
            <a:off x="214313" y="2622550"/>
            <a:ext cx="1463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i="1"/>
              <a:t>Single-Layer</a:t>
            </a:r>
          </a:p>
        </p:txBody>
      </p:sp>
      <p:grpSp>
        <p:nvGrpSpPr>
          <p:cNvPr id="34841" name="Group 1048"/>
          <p:cNvGrpSpPr>
            <a:grpSpLocks/>
          </p:cNvGrpSpPr>
          <p:nvPr/>
        </p:nvGrpSpPr>
        <p:grpSpPr bwMode="auto">
          <a:xfrm>
            <a:off x="609600" y="3054350"/>
            <a:ext cx="685800" cy="527050"/>
            <a:chOff x="384" y="1924"/>
            <a:chExt cx="432" cy="332"/>
          </a:xfrm>
        </p:grpSpPr>
        <p:sp>
          <p:nvSpPr>
            <p:cNvPr id="35006" name="Oval 1049"/>
            <p:cNvSpPr>
              <a:spLocks noChangeArrowheads="1"/>
            </p:cNvSpPr>
            <p:nvPr/>
          </p:nvSpPr>
          <p:spPr bwMode="auto">
            <a:xfrm>
              <a:off x="532" y="192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5007" name="Line 1050"/>
            <p:cNvSpPr>
              <a:spLocks noChangeShapeType="1"/>
            </p:cNvSpPr>
            <p:nvPr/>
          </p:nvSpPr>
          <p:spPr bwMode="auto">
            <a:xfrm flipH="1">
              <a:off x="384" y="20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008" name="Line 1051"/>
            <p:cNvSpPr>
              <a:spLocks noChangeShapeType="1"/>
            </p:cNvSpPr>
            <p:nvPr/>
          </p:nvSpPr>
          <p:spPr bwMode="auto">
            <a:xfrm>
              <a:off x="624" y="20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4842" name="Rectangle 1052"/>
          <p:cNvSpPr>
            <a:spLocks noChangeArrowheads="1"/>
          </p:cNvSpPr>
          <p:nvPr/>
        </p:nvSpPr>
        <p:spPr bwMode="auto">
          <a:xfrm>
            <a:off x="290513" y="3917950"/>
            <a:ext cx="1260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i="1"/>
              <a:t>Two-Layer</a:t>
            </a:r>
          </a:p>
        </p:txBody>
      </p:sp>
      <p:grpSp>
        <p:nvGrpSpPr>
          <p:cNvPr id="34843" name="Group 1053"/>
          <p:cNvGrpSpPr>
            <a:grpSpLocks/>
          </p:cNvGrpSpPr>
          <p:nvPr/>
        </p:nvGrpSpPr>
        <p:grpSpPr bwMode="auto">
          <a:xfrm>
            <a:off x="539750" y="4273550"/>
            <a:ext cx="825500" cy="831850"/>
            <a:chOff x="340" y="2692"/>
            <a:chExt cx="520" cy="524"/>
          </a:xfrm>
        </p:grpSpPr>
        <p:sp>
          <p:nvSpPr>
            <p:cNvPr id="34997" name="Oval 1054"/>
            <p:cNvSpPr>
              <a:spLocks noChangeArrowheads="1"/>
            </p:cNvSpPr>
            <p:nvPr/>
          </p:nvSpPr>
          <p:spPr bwMode="auto">
            <a:xfrm>
              <a:off x="532" y="269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4998" name="Line 1055"/>
            <p:cNvSpPr>
              <a:spLocks noChangeShapeType="1"/>
            </p:cNvSpPr>
            <p:nvPr/>
          </p:nvSpPr>
          <p:spPr bwMode="auto">
            <a:xfrm flipH="1">
              <a:off x="432" y="2832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4999" name="Line 1056"/>
            <p:cNvSpPr>
              <a:spLocks noChangeShapeType="1"/>
            </p:cNvSpPr>
            <p:nvPr/>
          </p:nvSpPr>
          <p:spPr bwMode="auto">
            <a:xfrm>
              <a:off x="624" y="2832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000" name="Oval 1057"/>
            <p:cNvSpPr>
              <a:spLocks noChangeArrowheads="1"/>
            </p:cNvSpPr>
            <p:nvPr/>
          </p:nvSpPr>
          <p:spPr bwMode="auto">
            <a:xfrm>
              <a:off x="724" y="2980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5001" name="Oval 1058"/>
            <p:cNvSpPr>
              <a:spLocks noChangeArrowheads="1"/>
            </p:cNvSpPr>
            <p:nvPr/>
          </p:nvSpPr>
          <p:spPr bwMode="auto">
            <a:xfrm>
              <a:off x="340" y="2980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5002" name="Line 1059"/>
            <p:cNvSpPr>
              <a:spLocks noChangeShapeType="1"/>
            </p:cNvSpPr>
            <p:nvPr/>
          </p:nvSpPr>
          <p:spPr bwMode="auto">
            <a:xfrm>
              <a:off x="408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003" name="Line 1060"/>
            <p:cNvSpPr>
              <a:spLocks noChangeShapeType="1"/>
            </p:cNvSpPr>
            <p:nvPr/>
          </p:nvSpPr>
          <p:spPr bwMode="auto">
            <a:xfrm>
              <a:off x="792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004" name="Line 1061"/>
            <p:cNvSpPr>
              <a:spLocks noChangeShapeType="1"/>
            </p:cNvSpPr>
            <p:nvPr/>
          </p:nvSpPr>
          <p:spPr bwMode="auto">
            <a:xfrm flipV="1">
              <a:off x="408" y="3060"/>
              <a:ext cx="315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005" name="Line 1062"/>
            <p:cNvSpPr>
              <a:spLocks noChangeShapeType="1"/>
            </p:cNvSpPr>
            <p:nvPr/>
          </p:nvSpPr>
          <p:spPr bwMode="auto">
            <a:xfrm flipH="1" flipV="1">
              <a:off x="473" y="3060"/>
              <a:ext cx="315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4844" name="Rectangle 1063"/>
          <p:cNvSpPr>
            <a:spLocks noChangeArrowheads="1"/>
          </p:cNvSpPr>
          <p:nvPr/>
        </p:nvSpPr>
        <p:spPr bwMode="auto">
          <a:xfrm>
            <a:off x="290513" y="5213350"/>
            <a:ext cx="1425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i="1"/>
              <a:t>Three-Layer</a:t>
            </a:r>
          </a:p>
        </p:txBody>
      </p:sp>
      <p:sp>
        <p:nvSpPr>
          <p:cNvPr id="34845" name="Oval 1064"/>
          <p:cNvSpPr>
            <a:spLocks noChangeArrowheads="1"/>
          </p:cNvSpPr>
          <p:nvPr/>
        </p:nvSpPr>
        <p:spPr bwMode="auto">
          <a:xfrm>
            <a:off x="920750" y="55689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34846" name="Group 1065"/>
          <p:cNvGrpSpPr>
            <a:grpSpLocks/>
          </p:cNvGrpSpPr>
          <p:nvPr/>
        </p:nvGrpSpPr>
        <p:grpSpPr bwMode="auto">
          <a:xfrm>
            <a:off x="387350" y="5797550"/>
            <a:ext cx="1206500" cy="444500"/>
            <a:chOff x="244" y="3652"/>
            <a:chExt cx="760" cy="280"/>
          </a:xfrm>
        </p:grpSpPr>
        <p:grpSp>
          <p:nvGrpSpPr>
            <p:cNvPr id="34987" name="Group 1066"/>
            <p:cNvGrpSpPr>
              <a:grpSpLocks/>
            </p:cNvGrpSpPr>
            <p:nvPr/>
          </p:nvGrpSpPr>
          <p:grpSpPr bwMode="auto">
            <a:xfrm>
              <a:off x="244" y="3652"/>
              <a:ext cx="328" cy="280"/>
              <a:chOff x="244" y="3652"/>
              <a:chExt cx="328" cy="280"/>
            </a:xfrm>
          </p:grpSpPr>
          <p:sp>
            <p:nvSpPr>
              <p:cNvPr id="34993" name="Oval 1067"/>
              <p:cNvSpPr>
                <a:spLocks noChangeArrowheads="1"/>
              </p:cNvSpPr>
              <p:nvPr/>
            </p:nvSpPr>
            <p:spPr bwMode="auto">
              <a:xfrm>
                <a:off x="364" y="3652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34994" name="Group 1068"/>
              <p:cNvGrpSpPr>
                <a:grpSpLocks/>
              </p:cNvGrpSpPr>
              <p:nvPr/>
            </p:nvGrpSpPr>
            <p:grpSpPr bwMode="auto">
              <a:xfrm>
                <a:off x="244" y="3844"/>
                <a:ext cx="328" cy="88"/>
                <a:chOff x="244" y="3844"/>
                <a:chExt cx="328" cy="88"/>
              </a:xfrm>
            </p:grpSpPr>
            <p:sp>
              <p:nvSpPr>
                <p:cNvPr id="34995" name="Oval 1069"/>
                <p:cNvSpPr>
                  <a:spLocks noChangeArrowheads="1"/>
                </p:cNvSpPr>
                <p:nvPr/>
              </p:nvSpPr>
              <p:spPr bwMode="auto">
                <a:xfrm>
                  <a:off x="244" y="3844"/>
                  <a:ext cx="88" cy="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4996" name="Oval 1070"/>
                <p:cNvSpPr>
                  <a:spLocks noChangeArrowheads="1"/>
                </p:cNvSpPr>
                <p:nvPr/>
              </p:nvSpPr>
              <p:spPr bwMode="auto">
                <a:xfrm>
                  <a:off x="484" y="3844"/>
                  <a:ext cx="88" cy="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grpSp>
          <p:nvGrpSpPr>
            <p:cNvPr id="34988" name="Group 1071"/>
            <p:cNvGrpSpPr>
              <a:grpSpLocks/>
            </p:cNvGrpSpPr>
            <p:nvPr/>
          </p:nvGrpSpPr>
          <p:grpSpPr bwMode="auto">
            <a:xfrm>
              <a:off x="676" y="3652"/>
              <a:ext cx="328" cy="280"/>
              <a:chOff x="676" y="3652"/>
              <a:chExt cx="328" cy="280"/>
            </a:xfrm>
          </p:grpSpPr>
          <p:sp>
            <p:nvSpPr>
              <p:cNvPr id="34989" name="Oval 1072"/>
              <p:cNvSpPr>
                <a:spLocks noChangeArrowheads="1"/>
              </p:cNvSpPr>
              <p:nvPr/>
            </p:nvSpPr>
            <p:spPr bwMode="auto">
              <a:xfrm>
                <a:off x="796" y="3652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34990" name="Group 1073"/>
              <p:cNvGrpSpPr>
                <a:grpSpLocks/>
              </p:cNvGrpSpPr>
              <p:nvPr/>
            </p:nvGrpSpPr>
            <p:grpSpPr bwMode="auto">
              <a:xfrm>
                <a:off x="676" y="3844"/>
                <a:ext cx="328" cy="88"/>
                <a:chOff x="676" y="3844"/>
                <a:chExt cx="328" cy="88"/>
              </a:xfrm>
            </p:grpSpPr>
            <p:sp>
              <p:nvSpPr>
                <p:cNvPr id="34991" name="Oval 1074"/>
                <p:cNvSpPr>
                  <a:spLocks noChangeArrowheads="1"/>
                </p:cNvSpPr>
                <p:nvPr/>
              </p:nvSpPr>
              <p:spPr bwMode="auto">
                <a:xfrm>
                  <a:off x="676" y="3844"/>
                  <a:ext cx="88" cy="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4992" name="Oval 1075"/>
                <p:cNvSpPr>
                  <a:spLocks noChangeArrowheads="1"/>
                </p:cNvSpPr>
                <p:nvPr/>
              </p:nvSpPr>
              <p:spPr bwMode="auto">
                <a:xfrm>
                  <a:off x="916" y="3844"/>
                  <a:ext cx="88" cy="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</p:grpSp>
      <p:sp>
        <p:nvSpPr>
          <p:cNvPr id="34847" name="Line 1076"/>
          <p:cNvSpPr>
            <a:spLocks noChangeShapeType="1"/>
          </p:cNvSpPr>
          <p:nvPr/>
        </p:nvSpPr>
        <p:spPr bwMode="auto">
          <a:xfrm flipV="1">
            <a:off x="704850" y="5681663"/>
            <a:ext cx="223838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48" name="Line 1077"/>
          <p:cNvSpPr>
            <a:spLocks noChangeShapeType="1"/>
          </p:cNvSpPr>
          <p:nvPr/>
        </p:nvSpPr>
        <p:spPr bwMode="auto">
          <a:xfrm flipH="1" flipV="1">
            <a:off x="1046163" y="5686425"/>
            <a:ext cx="223837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49" name="Line 1078"/>
          <p:cNvSpPr>
            <a:spLocks noChangeShapeType="1"/>
          </p:cNvSpPr>
          <p:nvPr/>
        </p:nvSpPr>
        <p:spPr bwMode="auto">
          <a:xfrm flipV="1">
            <a:off x="466725" y="5938838"/>
            <a:ext cx="176213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0" name="Line 1079"/>
          <p:cNvSpPr>
            <a:spLocks noChangeShapeType="1"/>
          </p:cNvSpPr>
          <p:nvPr/>
        </p:nvSpPr>
        <p:spPr bwMode="auto">
          <a:xfrm>
            <a:off x="666750" y="5934075"/>
            <a:ext cx="166688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1" name="Line 1080"/>
          <p:cNvSpPr>
            <a:spLocks noChangeShapeType="1"/>
          </p:cNvSpPr>
          <p:nvPr/>
        </p:nvSpPr>
        <p:spPr bwMode="auto">
          <a:xfrm>
            <a:off x="690563" y="5924550"/>
            <a:ext cx="452437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2" name="Line 1081"/>
          <p:cNvSpPr>
            <a:spLocks noChangeShapeType="1"/>
          </p:cNvSpPr>
          <p:nvPr/>
        </p:nvSpPr>
        <p:spPr bwMode="auto">
          <a:xfrm>
            <a:off x="709613" y="5919788"/>
            <a:ext cx="766762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3" name="Line 1082"/>
          <p:cNvSpPr>
            <a:spLocks noChangeShapeType="1"/>
          </p:cNvSpPr>
          <p:nvPr/>
        </p:nvSpPr>
        <p:spPr bwMode="auto">
          <a:xfrm flipH="1">
            <a:off x="517525" y="5924550"/>
            <a:ext cx="766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4" name="Line 1083"/>
          <p:cNvSpPr>
            <a:spLocks noChangeShapeType="1"/>
          </p:cNvSpPr>
          <p:nvPr/>
        </p:nvSpPr>
        <p:spPr bwMode="auto">
          <a:xfrm flipH="1">
            <a:off x="838200" y="5929313"/>
            <a:ext cx="460375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5" name="Line 1084"/>
          <p:cNvSpPr>
            <a:spLocks noChangeShapeType="1"/>
          </p:cNvSpPr>
          <p:nvPr/>
        </p:nvSpPr>
        <p:spPr bwMode="auto">
          <a:xfrm flipH="1">
            <a:off x="1141413" y="5934075"/>
            <a:ext cx="166687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6" name="Line 1085"/>
          <p:cNvSpPr>
            <a:spLocks noChangeShapeType="1"/>
          </p:cNvSpPr>
          <p:nvPr/>
        </p:nvSpPr>
        <p:spPr bwMode="auto">
          <a:xfrm flipH="1" flipV="1">
            <a:off x="1341438" y="5938838"/>
            <a:ext cx="176212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7" name="Line 1086"/>
          <p:cNvSpPr>
            <a:spLocks noChangeShapeType="1"/>
          </p:cNvSpPr>
          <p:nvPr/>
        </p:nvSpPr>
        <p:spPr bwMode="auto">
          <a:xfrm>
            <a:off x="471488" y="6253163"/>
            <a:ext cx="176212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8" name="Line 1087"/>
          <p:cNvSpPr>
            <a:spLocks noChangeShapeType="1"/>
          </p:cNvSpPr>
          <p:nvPr/>
        </p:nvSpPr>
        <p:spPr bwMode="auto">
          <a:xfrm flipV="1">
            <a:off x="657225" y="6232525"/>
            <a:ext cx="166688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59" name="Line 1088"/>
          <p:cNvSpPr>
            <a:spLocks noChangeShapeType="1"/>
          </p:cNvSpPr>
          <p:nvPr/>
        </p:nvSpPr>
        <p:spPr bwMode="auto">
          <a:xfrm flipV="1">
            <a:off x="647700" y="6227763"/>
            <a:ext cx="452438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0" name="Line 1089"/>
          <p:cNvSpPr>
            <a:spLocks noChangeShapeType="1"/>
          </p:cNvSpPr>
          <p:nvPr/>
        </p:nvSpPr>
        <p:spPr bwMode="auto">
          <a:xfrm flipV="1">
            <a:off x="638175" y="6215063"/>
            <a:ext cx="8286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1" name="Line 1090"/>
          <p:cNvSpPr>
            <a:spLocks noChangeShapeType="1"/>
          </p:cNvSpPr>
          <p:nvPr/>
        </p:nvSpPr>
        <p:spPr bwMode="auto">
          <a:xfrm flipH="1" flipV="1">
            <a:off x="523875" y="6210300"/>
            <a:ext cx="798513" cy="198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2" name="Line 1091"/>
          <p:cNvSpPr>
            <a:spLocks noChangeShapeType="1"/>
          </p:cNvSpPr>
          <p:nvPr/>
        </p:nvSpPr>
        <p:spPr bwMode="auto">
          <a:xfrm flipH="1" flipV="1">
            <a:off x="869950" y="6232525"/>
            <a:ext cx="452438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3" name="Line 1092"/>
          <p:cNvSpPr>
            <a:spLocks noChangeShapeType="1"/>
          </p:cNvSpPr>
          <p:nvPr/>
        </p:nvSpPr>
        <p:spPr bwMode="auto">
          <a:xfrm flipH="1" flipV="1">
            <a:off x="1131888" y="6232525"/>
            <a:ext cx="192087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4" name="Line 1093"/>
          <p:cNvSpPr>
            <a:spLocks noChangeShapeType="1"/>
          </p:cNvSpPr>
          <p:nvPr/>
        </p:nvSpPr>
        <p:spPr bwMode="auto">
          <a:xfrm flipH="1">
            <a:off x="1328738" y="6238875"/>
            <a:ext cx="179387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4865" name="Rectangle 1094"/>
          <p:cNvSpPr>
            <a:spLocks noChangeArrowheads="1"/>
          </p:cNvSpPr>
          <p:nvPr/>
        </p:nvSpPr>
        <p:spPr bwMode="auto">
          <a:xfrm>
            <a:off x="2062163" y="2698750"/>
            <a:ext cx="14255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Half Plane</a:t>
            </a:r>
          </a:p>
          <a:p>
            <a:pPr algn="ctr"/>
            <a:r>
              <a:rPr lang="en-GB" altLang="id-ID" i="1"/>
              <a:t>Bounded By</a:t>
            </a:r>
          </a:p>
          <a:p>
            <a:pPr algn="ctr"/>
            <a:r>
              <a:rPr lang="en-GB" altLang="id-ID" i="1"/>
              <a:t>Hyperplane</a:t>
            </a:r>
          </a:p>
        </p:txBody>
      </p:sp>
      <p:sp>
        <p:nvSpPr>
          <p:cNvPr id="34866" name="Rectangle 1095"/>
          <p:cNvSpPr>
            <a:spLocks noChangeArrowheads="1"/>
          </p:cNvSpPr>
          <p:nvPr/>
        </p:nvSpPr>
        <p:spPr bwMode="auto">
          <a:xfrm>
            <a:off x="1878013" y="3994150"/>
            <a:ext cx="17938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i="1"/>
              <a:t>Convex Open</a:t>
            </a:r>
          </a:p>
          <a:p>
            <a:pPr algn="ctr"/>
            <a:r>
              <a:rPr lang="en-GB" altLang="id-ID" i="1"/>
              <a:t>Or</a:t>
            </a:r>
          </a:p>
          <a:p>
            <a:pPr algn="ctr"/>
            <a:r>
              <a:rPr lang="en-GB" altLang="id-ID" i="1"/>
              <a:t>Closed Regions</a:t>
            </a:r>
          </a:p>
        </p:txBody>
      </p:sp>
      <p:sp>
        <p:nvSpPr>
          <p:cNvPr id="34867" name="Rectangle 1096"/>
          <p:cNvSpPr>
            <a:spLocks noChangeArrowheads="1"/>
          </p:cNvSpPr>
          <p:nvPr/>
        </p:nvSpPr>
        <p:spPr bwMode="auto">
          <a:xfrm>
            <a:off x="1955800" y="5137150"/>
            <a:ext cx="1641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/>
              <a:t>Arbitrary</a:t>
            </a:r>
          </a:p>
          <a:p>
            <a:pPr algn="ctr"/>
            <a:r>
              <a:rPr lang="en-GB" altLang="id-ID"/>
              <a:t>(Complexity</a:t>
            </a:r>
          </a:p>
          <a:p>
            <a:pPr algn="ctr"/>
            <a:r>
              <a:rPr lang="en-GB" altLang="id-ID"/>
              <a:t>Limited by No.</a:t>
            </a:r>
          </a:p>
          <a:p>
            <a:pPr algn="ctr"/>
            <a:r>
              <a:rPr lang="en-GB" altLang="id-ID"/>
              <a:t>of Nodes)</a:t>
            </a:r>
          </a:p>
        </p:txBody>
      </p:sp>
      <p:grpSp>
        <p:nvGrpSpPr>
          <p:cNvPr id="34868" name="Group 1097"/>
          <p:cNvGrpSpPr>
            <a:grpSpLocks/>
          </p:cNvGrpSpPr>
          <p:nvPr/>
        </p:nvGrpSpPr>
        <p:grpSpPr bwMode="auto">
          <a:xfrm>
            <a:off x="3960813" y="2713038"/>
            <a:ext cx="1358900" cy="990600"/>
            <a:chOff x="2495" y="1709"/>
            <a:chExt cx="856" cy="624"/>
          </a:xfrm>
        </p:grpSpPr>
        <p:grpSp>
          <p:nvGrpSpPr>
            <p:cNvPr id="34975" name="Group 1098"/>
            <p:cNvGrpSpPr>
              <a:grpSpLocks/>
            </p:cNvGrpSpPr>
            <p:nvPr/>
          </p:nvGrpSpPr>
          <p:grpSpPr bwMode="auto">
            <a:xfrm>
              <a:off x="2495" y="1709"/>
              <a:ext cx="232" cy="240"/>
              <a:chOff x="2495" y="1709"/>
              <a:chExt cx="232" cy="240"/>
            </a:xfrm>
          </p:grpSpPr>
          <p:sp>
            <p:nvSpPr>
              <p:cNvPr id="34985" name="Oval 1099"/>
              <p:cNvSpPr>
                <a:spLocks noChangeArrowheads="1"/>
              </p:cNvSpPr>
              <p:nvPr/>
            </p:nvSpPr>
            <p:spPr bwMode="auto">
              <a:xfrm>
                <a:off x="2495" y="1717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86" name="Rectangle 1100"/>
              <p:cNvSpPr>
                <a:spLocks noChangeArrowheads="1"/>
              </p:cNvSpPr>
              <p:nvPr/>
            </p:nvSpPr>
            <p:spPr bwMode="auto">
              <a:xfrm>
                <a:off x="2496" y="1709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76" name="Group 1101"/>
            <p:cNvGrpSpPr>
              <a:grpSpLocks/>
            </p:cNvGrpSpPr>
            <p:nvPr/>
          </p:nvGrpSpPr>
          <p:grpSpPr bwMode="auto">
            <a:xfrm>
              <a:off x="3119" y="2093"/>
              <a:ext cx="232" cy="240"/>
              <a:chOff x="3119" y="2093"/>
              <a:chExt cx="232" cy="240"/>
            </a:xfrm>
          </p:grpSpPr>
          <p:sp>
            <p:nvSpPr>
              <p:cNvPr id="34983" name="Oval 1102"/>
              <p:cNvSpPr>
                <a:spLocks noChangeArrowheads="1"/>
              </p:cNvSpPr>
              <p:nvPr/>
            </p:nvSpPr>
            <p:spPr bwMode="auto">
              <a:xfrm>
                <a:off x="3119" y="2101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84" name="Rectangle 1103"/>
              <p:cNvSpPr>
                <a:spLocks noChangeArrowheads="1"/>
              </p:cNvSpPr>
              <p:nvPr/>
            </p:nvSpPr>
            <p:spPr bwMode="auto">
              <a:xfrm>
                <a:off x="3120" y="2093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77" name="Group 1104"/>
            <p:cNvGrpSpPr>
              <a:grpSpLocks/>
            </p:cNvGrpSpPr>
            <p:nvPr/>
          </p:nvGrpSpPr>
          <p:grpSpPr bwMode="auto">
            <a:xfrm>
              <a:off x="2495" y="2093"/>
              <a:ext cx="232" cy="240"/>
              <a:chOff x="2495" y="2093"/>
              <a:chExt cx="232" cy="240"/>
            </a:xfrm>
          </p:grpSpPr>
          <p:sp>
            <p:nvSpPr>
              <p:cNvPr id="34981" name="Oval 1105"/>
              <p:cNvSpPr>
                <a:spLocks noChangeArrowheads="1"/>
              </p:cNvSpPr>
              <p:nvPr/>
            </p:nvSpPr>
            <p:spPr bwMode="auto">
              <a:xfrm>
                <a:off x="2495" y="2101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82" name="Rectangle 1106"/>
              <p:cNvSpPr>
                <a:spLocks noChangeArrowheads="1"/>
              </p:cNvSpPr>
              <p:nvPr/>
            </p:nvSpPr>
            <p:spPr bwMode="auto">
              <a:xfrm>
                <a:off x="2501" y="2093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  <p:grpSp>
          <p:nvGrpSpPr>
            <p:cNvPr id="34978" name="Group 1107"/>
            <p:cNvGrpSpPr>
              <a:grpSpLocks/>
            </p:cNvGrpSpPr>
            <p:nvPr/>
          </p:nvGrpSpPr>
          <p:grpSpPr bwMode="auto">
            <a:xfrm>
              <a:off x="3119" y="1709"/>
              <a:ext cx="232" cy="240"/>
              <a:chOff x="3119" y="1709"/>
              <a:chExt cx="232" cy="240"/>
            </a:xfrm>
          </p:grpSpPr>
          <p:sp>
            <p:nvSpPr>
              <p:cNvPr id="34979" name="Oval 1108"/>
              <p:cNvSpPr>
                <a:spLocks noChangeArrowheads="1"/>
              </p:cNvSpPr>
              <p:nvPr/>
            </p:nvSpPr>
            <p:spPr bwMode="auto">
              <a:xfrm>
                <a:off x="3119" y="1717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80" name="Rectangle 1109"/>
              <p:cNvSpPr>
                <a:spLocks noChangeArrowheads="1"/>
              </p:cNvSpPr>
              <p:nvPr/>
            </p:nvSpPr>
            <p:spPr bwMode="auto">
              <a:xfrm>
                <a:off x="3125" y="1709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34869" name="Group 1110"/>
          <p:cNvGrpSpPr>
            <a:grpSpLocks/>
          </p:cNvGrpSpPr>
          <p:nvPr/>
        </p:nvGrpSpPr>
        <p:grpSpPr bwMode="auto">
          <a:xfrm>
            <a:off x="3960813" y="4008438"/>
            <a:ext cx="1358900" cy="990600"/>
            <a:chOff x="2495" y="2525"/>
            <a:chExt cx="856" cy="624"/>
          </a:xfrm>
        </p:grpSpPr>
        <p:grpSp>
          <p:nvGrpSpPr>
            <p:cNvPr id="34963" name="Group 1111"/>
            <p:cNvGrpSpPr>
              <a:grpSpLocks/>
            </p:cNvGrpSpPr>
            <p:nvPr/>
          </p:nvGrpSpPr>
          <p:grpSpPr bwMode="auto">
            <a:xfrm>
              <a:off x="2495" y="2525"/>
              <a:ext cx="232" cy="240"/>
              <a:chOff x="2495" y="2525"/>
              <a:chExt cx="232" cy="240"/>
            </a:xfrm>
          </p:grpSpPr>
          <p:sp>
            <p:nvSpPr>
              <p:cNvPr id="34973" name="Oval 1112"/>
              <p:cNvSpPr>
                <a:spLocks noChangeArrowheads="1"/>
              </p:cNvSpPr>
              <p:nvPr/>
            </p:nvSpPr>
            <p:spPr bwMode="auto">
              <a:xfrm>
                <a:off x="2495" y="2533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74" name="Rectangle 1113"/>
              <p:cNvSpPr>
                <a:spLocks noChangeArrowheads="1"/>
              </p:cNvSpPr>
              <p:nvPr/>
            </p:nvSpPr>
            <p:spPr bwMode="auto">
              <a:xfrm>
                <a:off x="2496" y="2525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64" name="Group 1114"/>
            <p:cNvGrpSpPr>
              <a:grpSpLocks/>
            </p:cNvGrpSpPr>
            <p:nvPr/>
          </p:nvGrpSpPr>
          <p:grpSpPr bwMode="auto">
            <a:xfrm>
              <a:off x="3119" y="2909"/>
              <a:ext cx="232" cy="240"/>
              <a:chOff x="3119" y="2909"/>
              <a:chExt cx="232" cy="240"/>
            </a:xfrm>
          </p:grpSpPr>
          <p:sp>
            <p:nvSpPr>
              <p:cNvPr id="34971" name="Oval 1115"/>
              <p:cNvSpPr>
                <a:spLocks noChangeArrowheads="1"/>
              </p:cNvSpPr>
              <p:nvPr/>
            </p:nvSpPr>
            <p:spPr bwMode="auto">
              <a:xfrm>
                <a:off x="3119" y="2917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72" name="Rectangle 1116"/>
              <p:cNvSpPr>
                <a:spLocks noChangeArrowheads="1"/>
              </p:cNvSpPr>
              <p:nvPr/>
            </p:nvSpPr>
            <p:spPr bwMode="auto">
              <a:xfrm>
                <a:off x="3120" y="2909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65" name="Group 1117"/>
            <p:cNvGrpSpPr>
              <a:grpSpLocks/>
            </p:cNvGrpSpPr>
            <p:nvPr/>
          </p:nvGrpSpPr>
          <p:grpSpPr bwMode="auto">
            <a:xfrm>
              <a:off x="2495" y="2909"/>
              <a:ext cx="232" cy="240"/>
              <a:chOff x="2495" y="2909"/>
              <a:chExt cx="232" cy="240"/>
            </a:xfrm>
          </p:grpSpPr>
          <p:sp>
            <p:nvSpPr>
              <p:cNvPr id="34969" name="Oval 1118"/>
              <p:cNvSpPr>
                <a:spLocks noChangeArrowheads="1"/>
              </p:cNvSpPr>
              <p:nvPr/>
            </p:nvSpPr>
            <p:spPr bwMode="auto">
              <a:xfrm>
                <a:off x="2495" y="2917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70" name="Rectangle 1119"/>
              <p:cNvSpPr>
                <a:spLocks noChangeArrowheads="1"/>
              </p:cNvSpPr>
              <p:nvPr/>
            </p:nvSpPr>
            <p:spPr bwMode="auto">
              <a:xfrm>
                <a:off x="2501" y="2909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  <p:grpSp>
          <p:nvGrpSpPr>
            <p:cNvPr id="34966" name="Group 1120"/>
            <p:cNvGrpSpPr>
              <a:grpSpLocks/>
            </p:cNvGrpSpPr>
            <p:nvPr/>
          </p:nvGrpSpPr>
          <p:grpSpPr bwMode="auto">
            <a:xfrm>
              <a:off x="3119" y="2525"/>
              <a:ext cx="232" cy="240"/>
              <a:chOff x="3119" y="2525"/>
              <a:chExt cx="232" cy="240"/>
            </a:xfrm>
          </p:grpSpPr>
          <p:sp>
            <p:nvSpPr>
              <p:cNvPr id="34967" name="Oval 1121"/>
              <p:cNvSpPr>
                <a:spLocks noChangeArrowheads="1"/>
              </p:cNvSpPr>
              <p:nvPr/>
            </p:nvSpPr>
            <p:spPr bwMode="auto">
              <a:xfrm>
                <a:off x="3119" y="2533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68" name="Rectangle 1122"/>
              <p:cNvSpPr>
                <a:spLocks noChangeArrowheads="1"/>
              </p:cNvSpPr>
              <p:nvPr/>
            </p:nvSpPr>
            <p:spPr bwMode="auto">
              <a:xfrm>
                <a:off x="3125" y="2525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34870" name="Group 1123"/>
          <p:cNvGrpSpPr>
            <a:grpSpLocks/>
          </p:cNvGrpSpPr>
          <p:nvPr/>
        </p:nvGrpSpPr>
        <p:grpSpPr bwMode="auto">
          <a:xfrm>
            <a:off x="3960813" y="5303838"/>
            <a:ext cx="1358900" cy="990600"/>
            <a:chOff x="2495" y="3341"/>
            <a:chExt cx="856" cy="624"/>
          </a:xfrm>
        </p:grpSpPr>
        <p:grpSp>
          <p:nvGrpSpPr>
            <p:cNvPr id="34951" name="Group 1124"/>
            <p:cNvGrpSpPr>
              <a:grpSpLocks/>
            </p:cNvGrpSpPr>
            <p:nvPr/>
          </p:nvGrpSpPr>
          <p:grpSpPr bwMode="auto">
            <a:xfrm>
              <a:off x="2495" y="3341"/>
              <a:ext cx="232" cy="240"/>
              <a:chOff x="2495" y="3341"/>
              <a:chExt cx="232" cy="240"/>
            </a:xfrm>
          </p:grpSpPr>
          <p:sp>
            <p:nvSpPr>
              <p:cNvPr id="34961" name="Oval 1125"/>
              <p:cNvSpPr>
                <a:spLocks noChangeArrowheads="1"/>
              </p:cNvSpPr>
              <p:nvPr/>
            </p:nvSpPr>
            <p:spPr bwMode="auto">
              <a:xfrm>
                <a:off x="2495" y="3349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62" name="Rectangle 1126"/>
              <p:cNvSpPr>
                <a:spLocks noChangeArrowheads="1"/>
              </p:cNvSpPr>
              <p:nvPr/>
            </p:nvSpPr>
            <p:spPr bwMode="auto">
              <a:xfrm>
                <a:off x="2496" y="3341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52" name="Group 1127"/>
            <p:cNvGrpSpPr>
              <a:grpSpLocks/>
            </p:cNvGrpSpPr>
            <p:nvPr/>
          </p:nvGrpSpPr>
          <p:grpSpPr bwMode="auto">
            <a:xfrm>
              <a:off x="3119" y="3725"/>
              <a:ext cx="232" cy="240"/>
              <a:chOff x="3119" y="3725"/>
              <a:chExt cx="232" cy="240"/>
            </a:xfrm>
          </p:grpSpPr>
          <p:sp>
            <p:nvSpPr>
              <p:cNvPr id="34959" name="Oval 1128"/>
              <p:cNvSpPr>
                <a:spLocks noChangeArrowheads="1"/>
              </p:cNvSpPr>
              <p:nvPr/>
            </p:nvSpPr>
            <p:spPr bwMode="auto">
              <a:xfrm>
                <a:off x="3119" y="3733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60" name="Rectangle 1129"/>
              <p:cNvSpPr>
                <a:spLocks noChangeArrowheads="1"/>
              </p:cNvSpPr>
              <p:nvPr/>
            </p:nvSpPr>
            <p:spPr bwMode="auto">
              <a:xfrm>
                <a:off x="3120" y="3725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chemeClr val="hlink"/>
                    </a:solidFill>
                  </a:rPr>
                  <a:t>A</a:t>
                </a:r>
              </a:p>
            </p:txBody>
          </p:sp>
        </p:grpSp>
        <p:grpSp>
          <p:nvGrpSpPr>
            <p:cNvPr id="34953" name="Group 1130"/>
            <p:cNvGrpSpPr>
              <a:grpSpLocks/>
            </p:cNvGrpSpPr>
            <p:nvPr/>
          </p:nvGrpSpPr>
          <p:grpSpPr bwMode="auto">
            <a:xfrm>
              <a:off x="2495" y="3725"/>
              <a:ext cx="232" cy="240"/>
              <a:chOff x="2495" y="3725"/>
              <a:chExt cx="232" cy="240"/>
            </a:xfrm>
          </p:grpSpPr>
          <p:sp>
            <p:nvSpPr>
              <p:cNvPr id="34957" name="Oval 1131"/>
              <p:cNvSpPr>
                <a:spLocks noChangeArrowheads="1"/>
              </p:cNvSpPr>
              <p:nvPr/>
            </p:nvSpPr>
            <p:spPr bwMode="auto">
              <a:xfrm>
                <a:off x="2495" y="3733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58" name="Rectangle 1132"/>
              <p:cNvSpPr>
                <a:spLocks noChangeArrowheads="1"/>
              </p:cNvSpPr>
              <p:nvPr/>
            </p:nvSpPr>
            <p:spPr bwMode="auto">
              <a:xfrm>
                <a:off x="2501" y="3725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  <p:grpSp>
          <p:nvGrpSpPr>
            <p:cNvPr id="34954" name="Group 1133"/>
            <p:cNvGrpSpPr>
              <a:grpSpLocks/>
            </p:cNvGrpSpPr>
            <p:nvPr/>
          </p:nvGrpSpPr>
          <p:grpSpPr bwMode="auto">
            <a:xfrm>
              <a:off x="3119" y="3341"/>
              <a:ext cx="232" cy="240"/>
              <a:chOff x="3119" y="3341"/>
              <a:chExt cx="232" cy="240"/>
            </a:xfrm>
          </p:grpSpPr>
          <p:sp>
            <p:nvSpPr>
              <p:cNvPr id="34955" name="Oval 1134"/>
              <p:cNvSpPr>
                <a:spLocks noChangeArrowheads="1"/>
              </p:cNvSpPr>
              <p:nvPr/>
            </p:nvSpPr>
            <p:spPr bwMode="auto">
              <a:xfrm>
                <a:off x="3119" y="3349"/>
                <a:ext cx="232" cy="2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56" name="Rectangle 1135"/>
              <p:cNvSpPr>
                <a:spLocks noChangeArrowheads="1"/>
              </p:cNvSpPr>
              <p:nvPr/>
            </p:nvSpPr>
            <p:spPr bwMode="auto">
              <a:xfrm>
                <a:off x="3125" y="3341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id-ID">
                    <a:solidFill>
                      <a:srgbClr val="063DE8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34871" name="Group 1136"/>
          <p:cNvGrpSpPr>
            <a:grpSpLocks/>
          </p:cNvGrpSpPr>
          <p:nvPr/>
        </p:nvGrpSpPr>
        <p:grpSpPr bwMode="auto">
          <a:xfrm>
            <a:off x="5829300" y="2743200"/>
            <a:ext cx="1220788" cy="992188"/>
            <a:chOff x="3672" y="1728"/>
            <a:chExt cx="769" cy="625"/>
          </a:xfrm>
        </p:grpSpPr>
        <p:grpSp>
          <p:nvGrpSpPr>
            <p:cNvPr id="34927" name="Group 1137"/>
            <p:cNvGrpSpPr>
              <a:grpSpLocks/>
            </p:cNvGrpSpPr>
            <p:nvPr/>
          </p:nvGrpSpPr>
          <p:grpSpPr bwMode="auto">
            <a:xfrm>
              <a:off x="3672" y="1728"/>
              <a:ext cx="481" cy="481"/>
              <a:chOff x="3672" y="1728"/>
              <a:chExt cx="481" cy="481"/>
            </a:xfrm>
          </p:grpSpPr>
          <p:sp>
            <p:nvSpPr>
              <p:cNvPr id="34941" name="Arc 1138"/>
              <p:cNvSpPr>
                <a:spLocks/>
              </p:cNvSpPr>
              <p:nvPr/>
            </p:nvSpPr>
            <p:spPr bwMode="auto">
              <a:xfrm>
                <a:off x="3673" y="1729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2" name="Arc 1139"/>
              <p:cNvSpPr>
                <a:spLocks/>
              </p:cNvSpPr>
              <p:nvPr/>
            </p:nvSpPr>
            <p:spPr bwMode="auto">
              <a:xfrm rot="10800000">
                <a:off x="3672" y="1969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3" name="Arc 1140"/>
              <p:cNvSpPr>
                <a:spLocks/>
              </p:cNvSpPr>
              <p:nvPr/>
            </p:nvSpPr>
            <p:spPr bwMode="auto">
              <a:xfrm>
                <a:off x="3865" y="1825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4" name="Arc 1141"/>
              <p:cNvSpPr>
                <a:spLocks/>
              </p:cNvSpPr>
              <p:nvPr/>
            </p:nvSpPr>
            <p:spPr bwMode="auto">
              <a:xfrm rot="10800000">
                <a:off x="3864" y="1969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5" name="Arc 1142"/>
              <p:cNvSpPr>
                <a:spLocks/>
              </p:cNvSpPr>
              <p:nvPr/>
            </p:nvSpPr>
            <p:spPr bwMode="auto">
              <a:xfrm>
                <a:off x="4056" y="2113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6" name="Arc 1143"/>
              <p:cNvSpPr>
                <a:spLocks/>
              </p:cNvSpPr>
              <p:nvPr/>
            </p:nvSpPr>
            <p:spPr bwMode="auto">
              <a:xfrm rot="10800000">
                <a:off x="4057" y="2161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7" name="Arc 1144"/>
              <p:cNvSpPr>
                <a:spLocks/>
              </p:cNvSpPr>
              <p:nvPr/>
            </p:nvSpPr>
            <p:spPr bwMode="auto">
              <a:xfrm>
                <a:off x="4104" y="1729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8" name="Arc 1145"/>
              <p:cNvSpPr>
                <a:spLocks/>
              </p:cNvSpPr>
              <p:nvPr/>
            </p:nvSpPr>
            <p:spPr bwMode="auto">
              <a:xfrm rot="10800000">
                <a:off x="4105" y="1777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49" name="Line 1146"/>
              <p:cNvSpPr>
                <a:spLocks noChangeShapeType="1"/>
              </p:cNvSpPr>
              <p:nvPr/>
            </p:nvSpPr>
            <p:spPr bwMode="auto">
              <a:xfrm>
                <a:off x="4056" y="182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950" name="Line 1147"/>
              <p:cNvSpPr>
                <a:spLocks noChangeShapeType="1"/>
              </p:cNvSpPr>
              <p:nvPr/>
            </p:nvSpPr>
            <p:spPr bwMode="auto">
              <a:xfrm>
                <a:off x="4056" y="172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34928" name="Group 1148"/>
            <p:cNvGrpSpPr>
              <a:grpSpLocks/>
            </p:cNvGrpSpPr>
            <p:nvPr/>
          </p:nvGrpSpPr>
          <p:grpSpPr bwMode="auto">
            <a:xfrm>
              <a:off x="3960" y="1872"/>
              <a:ext cx="481" cy="481"/>
              <a:chOff x="3960" y="1872"/>
              <a:chExt cx="481" cy="481"/>
            </a:xfrm>
          </p:grpSpPr>
          <p:sp>
            <p:nvSpPr>
              <p:cNvPr id="34931" name="Arc 1149"/>
              <p:cNvSpPr>
                <a:spLocks/>
              </p:cNvSpPr>
              <p:nvPr/>
            </p:nvSpPr>
            <p:spPr bwMode="auto">
              <a:xfrm>
                <a:off x="4056" y="1873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2" name="Arc 1150"/>
              <p:cNvSpPr>
                <a:spLocks/>
              </p:cNvSpPr>
              <p:nvPr/>
            </p:nvSpPr>
            <p:spPr bwMode="auto">
              <a:xfrm rot="10800000">
                <a:off x="4057" y="2113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3" name="Arc 1151"/>
              <p:cNvSpPr>
                <a:spLocks/>
              </p:cNvSpPr>
              <p:nvPr/>
            </p:nvSpPr>
            <p:spPr bwMode="auto">
              <a:xfrm>
                <a:off x="4056" y="1969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4" name="Arc 1152"/>
              <p:cNvSpPr>
                <a:spLocks/>
              </p:cNvSpPr>
              <p:nvPr/>
            </p:nvSpPr>
            <p:spPr bwMode="auto">
              <a:xfrm rot="10800000">
                <a:off x="4057" y="2113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5" name="Arc 1153"/>
              <p:cNvSpPr>
                <a:spLocks/>
              </p:cNvSpPr>
              <p:nvPr/>
            </p:nvSpPr>
            <p:spPr bwMode="auto">
              <a:xfrm>
                <a:off x="4009" y="2257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6" name="Arc 1154"/>
              <p:cNvSpPr>
                <a:spLocks/>
              </p:cNvSpPr>
              <p:nvPr/>
            </p:nvSpPr>
            <p:spPr bwMode="auto">
              <a:xfrm rot="10800000">
                <a:off x="4008" y="2305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7" name="Arc 1155"/>
              <p:cNvSpPr>
                <a:spLocks/>
              </p:cNvSpPr>
              <p:nvPr/>
            </p:nvSpPr>
            <p:spPr bwMode="auto">
              <a:xfrm>
                <a:off x="3961" y="1873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8" name="Arc 1156"/>
              <p:cNvSpPr>
                <a:spLocks/>
              </p:cNvSpPr>
              <p:nvPr/>
            </p:nvSpPr>
            <p:spPr bwMode="auto">
              <a:xfrm rot="10800000">
                <a:off x="3960" y="1921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39" name="Line 1157"/>
              <p:cNvSpPr>
                <a:spLocks noChangeShapeType="1"/>
              </p:cNvSpPr>
              <p:nvPr/>
            </p:nvSpPr>
            <p:spPr bwMode="auto">
              <a:xfrm flipH="1">
                <a:off x="4008" y="196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940" name="Line 1158"/>
              <p:cNvSpPr>
                <a:spLocks noChangeShapeType="1"/>
              </p:cNvSpPr>
              <p:nvPr/>
            </p:nvSpPr>
            <p:spPr bwMode="auto">
              <a:xfrm flipH="1">
                <a:off x="4008" y="187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34929" name="Rectangle 1159"/>
            <p:cNvSpPr>
              <a:spLocks noChangeArrowheads="1"/>
            </p:cNvSpPr>
            <p:nvPr/>
          </p:nvSpPr>
          <p:spPr bwMode="auto">
            <a:xfrm>
              <a:off x="3675" y="1850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rgbClr val="063DE8"/>
                  </a:solidFill>
                </a:rPr>
                <a:t>B</a:t>
              </a:r>
            </a:p>
          </p:txBody>
        </p:sp>
        <p:sp>
          <p:nvSpPr>
            <p:cNvPr id="34930" name="Rectangle 1160"/>
            <p:cNvSpPr>
              <a:spLocks noChangeArrowheads="1"/>
            </p:cNvSpPr>
            <p:nvPr/>
          </p:nvSpPr>
          <p:spPr bwMode="auto">
            <a:xfrm>
              <a:off x="4221" y="1973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4872" name="Group 1161"/>
          <p:cNvGrpSpPr>
            <a:grpSpLocks/>
          </p:cNvGrpSpPr>
          <p:nvPr/>
        </p:nvGrpSpPr>
        <p:grpSpPr bwMode="auto">
          <a:xfrm>
            <a:off x="5829300" y="4038600"/>
            <a:ext cx="1220788" cy="992188"/>
            <a:chOff x="3672" y="2544"/>
            <a:chExt cx="769" cy="625"/>
          </a:xfrm>
        </p:grpSpPr>
        <p:grpSp>
          <p:nvGrpSpPr>
            <p:cNvPr id="34903" name="Group 1162"/>
            <p:cNvGrpSpPr>
              <a:grpSpLocks/>
            </p:cNvGrpSpPr>
            <p:nvPr/>
          </p:nvGrpSpPr>
          <p:grpSpPr bwMode="auto">
            <a:xfrm>
              <a:off x="3672" y="2544"/>
              <a:ext cx="481" cy="481"/>
              <a:chOff x="3672" y="2544"/>
              <a:chExt cx="481" cy="481"/>
            </a:xfrm>
          </p:grpSpPr>
          <p:sp>
            <p:nvSpPr>
              <p:cNvPr id="34917" name="Arc 1163"/>
              <p:cNvSpPr>
                <a:spLocks/>
              </p:cNvSpPr>
              <p:nvPr/>
            </p:nvSpPr>
            <p:spPr bwMode="auto">
              <a:xfrm>
                <a:off x="3673" y="2545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8" name="Arc 1164"/>
              <p:cNvSpPr>
                <a:spLocks/>
              </p:cNvSpPr>
              <p:nvPr/>
            </p:nvSpPr>
            <p:spPr bwMode="auto">
              <a:xfrm rot="10800000">
                <a:off x="3672" y="2785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9" name="Arc 1165"/>
              <p:cNvSpPr>
                <a:spLocks/>
              </p:cNvSpPr>
              <p:nvPr/>
            </p:nvSpPr>
            <p:spPr bwMode="auto">
              <a:xfrm>
                <a:off x="3865" y="2641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0" name="Arc 1166"/>
              <p:cNvSpPr>
                <a:spLocks/>
              </p:cNvSpPr>
              <p:nvPr/>
            </p:nvSpPr>
            <p:spPr bwMode="auto">
              <a:xfrm rot="10800000">
                <a:off x="3864" y="2785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1" name="Arc 1167"/>
              <p:cNvSpPr>
                <a:spLocks/>
              </p:cNvSpPr>
              <p:nvPr/>
            </p:nvSpPr>
            <p:spPr bwMode="auto">
              <a:xfrm>
                <a:off x="4056" y="2929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2" name="Arc 1168"/>
              <p:cNvSpPr>
                <a:spLocks/>
              </p:cNvSpPr>
              <p:nvPr/>
            </p:nvSpPr>
            <p:spPr bwMode="auto">
              <a:xfrm rot="10800000">
                <a:off x="4057" y="2977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3" name="Arc 1169"/>
              <p:cNvSpPr>
                <a:spLocks/>
              </p:cNvSpPr>
              <p:nvPr/>
            </p:nvSpPr>
            <p:spPr bwMode="auto">
              <a:xfrm>
                <a:off x="4104" y="2545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4" name="Arc 1170"/>
              <p:cNvSpPr>
                <a:spLocks/>
              </p:cNvSpPr>
              <p:nvPr/>
            </p:nvSpPr>
            <p:spPr bwMode="auto">
              <a:xfrm rot="10800000">
                <a:off x="4105" y="2593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25" name="Line 1171"/>
              <p:cNvSpPr>
                <a:spLocks noChangeShapeType="1"/>
              </p:cNvSpPr>
              <p:nvPr/>
            </p:nvSpPr>
            <p:spPr bwMode="auto">
              <a:xfrm>
                <a:off x="4056" y="264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926" name="Line 1172"/>
              <p:cNvSpPr>
                <a:spLocks noChangeShapeType="1"/>
              </p:cNvSpPr>
              <p:nvPr/>
            </p:nvSpPr>
            <p:spPr bwMode="auto">
              <a:xfrm>
                <a:off x="4056" y="254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34904" name="Group 1173"/>
            <p:cNvGrpSpPr>
              <a:grpSpLocks/>
            </p:cNvGrpSpPr>
            <p:nvPr/>
          </p:nvGrpSpPr>
          <p:grpSpPr bwMode="auto">
            <a:xfrm>
              <a:off x="3960" y="2688"/>
              <a:ext cx="481" cy="481"/>
              <a:chOff x="3960" y="2688"/>
              <a:chExt cx="481" cy="481"/>
            </a:xfrm>
          </p:grpSpPr>
          <p:sp>
            <p:nvSpPr>
              <p:cNvPr id="34907" name="Arc 1174"/>
              <p:cNvSpPr>
                <a:spLocks/>
              </p:cNvSpPr>
              <p:nvPr/>
            </p:nvSpPr>
            <p:spPr bwMode="auto">
              <a:xfrm>
                <a:off x="4056" y="2689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08" name="Arc 1175"/>
              <p:cNvSpPr>
                <a:spLocks/>
              </p:cNvSpPr>
              <p:nvPr/>
            </p:nvSpPr>
            <p:spPr bwMode="auto">
              <a:xfrm rot="10800000">
                <a:off x="4057" y="2929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09" name="Arc 1176"/>
              <p:cNvSpPr>
                <a:spLocks/>
              </p:cNvSpPr>
              <p:nvPr/>
            </p:nvSpPr>
            <p:spPr bwMode="auto">
              <a:xfrm>
                <a:off x="4056" y="2785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0" name="Arc 1177"/>
              <p:cNvSpPr>
                <a:spLocks/>
              </p:cNvSpPr>
              <p:nvPr/>
            </p:nvSpPr>
            <p:spPr bwMode="auto">
              <a:xfrm rot="10800000">
                <a:off x="4057" y="2929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1" name="Arc 1178"/>
              <p:cNvSpPr>
                <a:spLocks/>
              </p:cNvSpPr>
              <p:nvPr/>
            </p:nvSpPr>
            <p:spPr bwMode="auto">
              <a:xfrm>
                <a:off x="4009" y="3073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2" name="Arc 1179"/>
              <p:cNvSpPr>
                <a:spLocks/>
              </p:cNvSpPr>
              <p:nvPr/>
            </p:nvSpPr>
            <p:spPr bwMode="auto">
              <a:xfrm rot="10800000">
                <a:off x="4008" y="3121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3" name="Arc 1180"/>
              <p:cNvSpPr>
                <a:spLocks/>
              </p:cNvSpPr>
              <p:nvPr/>
            </p:nvSpPr>
            <p:spPr bwMode="auto">
              <a:xfrm>
                <a:off x="3961" y="2689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4" name="Arc 1181"/>
              <p:cNvSpPr>
                <a:spLocks/>
              </p:cNvSpPr>
              <p:nvPr/>
            </p:nvSpPr>
            <p:spPr bwMode="auto">
              <a:xfrm rot="10800000">
                <a:off x="3960" y="2737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15" name="Line 1182"/>
              <p:cNvSpPr>
                <a:spLocks noChangeShapeType="1"/>
              </p:cNvSpPr>
              <p:nvPr/>
            </p:nvSpPr>
            <p:spPr bwMode="auto">
              <a:xfrm flipH="1">
                <a:off x="4008" y="278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916" name="Line 1183"/>
              <p:cNvSpPr>
                <a:spLocks noChangeShapeType="1"/>
              </p:cNvSpPr>
              <p:nvPr/>
            </p:nvSpPr>
            <p:spPr bwMode="auto">
              <a:xfrm flipH="1">
                <a:off x="4008" y="268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34905" name="Rectangle 1184"/>
            <p:cNvSpPr>
              <a:spLocks noChangeArrowheads="1"/>
            </p:cNvSpPr>
            <p:nvPr/>
          </p:nvSpPr>
          <p:spPr bwMode="auto">
            <a:xfrm>
              <a:off x="3675" y="2666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rgbClr val="063DE8"/>
                  </a:solidFill>
                </a:rPr>
                <a:t>B</a:t>
              </a:r>
            </a:p>
          </p:txBody>
        </p:sp>
        <p:sp>
          <p:nvSpPr>
            <p:cNvPr id="34906" name="Rectangle 1185"/>
            <p:cNvSpPr>
              <a:spLocks noChangeArrowheads="1"/>
            </p:cNvSpPr>
            <p:nvPr/>
          </p:nvSpPr>
          <p:spPr bwMode="auto">
            <a:xfrm>
              <a:off x="4221" y="2789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34873" name="Group 1186"/>
          <p:cNvGrpSpPr>
            <a:grpSpLocks/>
          </p:cNvGrpSpPr>
          <p:nvPr/>
        </p:nvGrpSpPr>
        <p:grpSpPr bwMode="auto">
          <a:xfrm>
            <a:off x="5829300" y="5334000"/>
            <a:ext cx="1220788" cy="992188"/>
            <a:chOff x="3672" y="3360"/>
            <a:chExt cx="769" cy="625"/>
          </a:xfrm>
        </p:grpSpPr>
        <p:grpSp>
          <p:nvGrpSpPr>
            <p:cNvPr id="34879" name="Group 1187"/>
            <p:cNvGrpSpPr>
              <a:grpSpLocks/>
            </p:cNvGrpSpPr>
            <p:nvPr/>
          </p:nvGrpSpPr>
          <p:grpSpPr bwMode="auto">
            <a:xfrm>
              <a:off x="3672" y="3360"/>
              <a:ext cx="481" cy="481"/>
              <a:chOff x="3672" y="3360"/>
              <a:chExt cx="481" cy="481"/>
            </a:xfrm>
          </p:grpSpPr>
          <p:sp>
            <p:nvSpPr>
              <p:cNvPr id="34893" name="Arc 1188"/>
              <p:cNvSpPr>
                <a:spLocks/>
              </p:cNvSpPr>
              <p:nvPr/>
            </p:nvSpPr>
            <p:spPr bwMode="auto">
              <a:xfrm>
                <a:off x="3673" y="3361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4" name="Arc 1189"/>
              <p:cNvSpPr>
                <a:spLocks/>
              </p:cNvSpPr>
              <p:nvPr/>
            </p:nvSpPr>
            <p:spPr bwMode="auto">
              <a:xfrm rot="10800000">
                <a:off x="3672" y="3601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5" name="Arc 1190"/>
              <p:cNvSpPr>
                <a:spLocks/>
              </p:cNvSpPr>
              <p:nvPr/>
            </p:nvSpPr>
            <p:spPr bwMode="auto">
              <a:xfrm>
                <a:off x="3865" y="3457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6" name="Arc 1191"/>
              <p:cNvSpPr>
                <a:spLocks/>
              </p:cNvSpPr>
              <p:nvPr/>
            </p:nvSpPr>
            <p:spPr bwMode="auto">
              <a:xfrm rot="10800000">
                <a:off x="3864" y="3601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7" name="Arc 1192"/>
              <p:cNvSpPr>
                <a:spLocks/>
              </p:cNvSpPr>
              <p:nvPr/>
            </p:nvSpPr>
            <p:spPr bwMode="auto">
              <a:xfrm>
                <a:off x="4056" y="3745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8" name="Arc 1193"/>
              <p:cNvSpPr>
                <a:spLocks/>
              </p:cNvSpPr>
              <p:nvPr/>
            </p:nvSpPr>
            <p:spPr bwMode="auto">
              <a:xfrm rot="10800000">
                <a:off x="4057" y="3793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9" name="Arc 1194"/>
              <p:cNvSpPr>
                <a:spLocks/>
              </p:cNvSpPr>
              <p:nvPr/>
            </p:nvSpPr>
            <p:spPr bwMode="auto">
              <a:xfrm>
                <a:off x="4104" y="3361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00" name="Arc 1195"/>
              <p:cNvSpPr>
                <a:spLocks/>
              </p:cNvSpPr>
              <p:nvPr/>
            </p:nvSpPr>
            <p:spPr bwMode="auto">
              <a:xfrm rot="10800000">
                <a:off x="4105" y="3409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901" name="Line 1196"/>
              <p:cNvSpPr>
                <a:spLocks noChangeShapeType="1"/>
              </p:cNvSpPr>
              <p:nvPr/>
            </p:nvSpPr>
            <p:spPr bwMode="auto">
              <a:xfrm>
                <a:off x="4056" y="345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902" name="Line 1197"/>
              <p:cNvSpPr>
                <a:spLocks noChangeShapeType="1"/>
              </p:cNvSpPr>
              <p:nvPr/>
            </p:nvSpPr>
            <p:spPr bwMode="auto">
              <a:xfrm>
                <a:off x="4056" y="336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34880" name="Group 1198"/>
            <p:cNvGrpSpPr>
              <a:grpSpLocks/>
            </p:cNvGrpSpPr>
            <p:nvPr/>
          </p:nvGrpSpPr>
          <p:grpSpPr bwMode="auto">
            <a:xfrm>
              <a:off x="3960" y="3504"/>
              <a:ext cx="481" cy="481"/>
              <a:chOff x="3960" y="3504"/>
              <a:chExt cx="481" cy="481"/>
            </a:xfrm>
          </p:grpSpPr>
          <p:sp>
            <p:nvSpPr>
              <p:cNvPr id="34883" name="Arc 1199"/>
              <p:cNvSpPr>
                <a:spLocks/>
              </p:cNvSpPr>
              <p:nvPr/>
            </p:nvSpPr>
            <p:spPr bwMode="auto">
              <a:xfrm>
                <a:off x="4056" y="3505"/>
                <a:ext cx="385" cy="240"/>
              </a:xfrm>
              <a:custGeom>
                <a:avLst/>
                <a:gdLst>
                  <a:gd name="T0" fmla="*/ 0 w 21656"/>
                  <a:gd name="T1" fmla="*/ 0 h 21600"/>
                  <a:gd name="T2" fmla="*/ 0 w 21656"/>
                  <a:gd name="T3" fmla="*/ 0 h 21600"/>
                  <a:gd name="T4" fmla="*/ 0 w 216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56"/>
                  <a:gd name="T10" fmla="*/ 0 h 21600"/>
                  <a:gd name="T11" fmla="*/ 21656 w 216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6" h="21600" fill="none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</a:path>
                  <a:path w="21656" h="21600" stroke="0" extrusionOk="0">
                    <a:moveTo>
                      <a:pt x="0" y="0"/>
                    </a:moveTo>
                    <a:cubicBezTo>
                      <a:pt x="18" y="0"/>
                      <a:pt x="37" y="-1"/>
                      <a:pt x="56" y="0"/>
                    </a:cubicBezTo>
                    <a:cubicBezTo>
                      <a:pt x="11985" y="0"/>
                      <a:pt x="21656" y="9670"/>
                      <a:pt x="21656" y="21600"/>
                    </a:cubicBezTo>
                    <a:lnTo>
                      <a:pt x="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4" name="Arc 1200"/>
              <p:cNvSpPr>
                <a:spLocks/>
              </p:cNvSpPr>
              <p:nvPr/>
            </p:nvSpPr>
            <p:spPr bwMode="auto">
              <a:xfrm rot="10800000">
                <a:off x="4057" y="3745"/>
                <a:ext cx="384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2"/>
                      <a:pt x="9636" y="30"/>
                      <a:pt x="2154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5" name="Arc 1201"/>
              <p:cNvSpPr>
                <a:spLocks/>
              </p:cNvSpPr>
              <p:nvPr/>
            </p:nvSpPr>
            <p:spPr bwMode="auto">
              <a:xfrm>
                <a:off x="4056" y="3601"/>
                <a:ext cx="193" cy="144"/>
              </a:xfrm>
              <a:custGeom>
                <a:avLst/>
                <a:gdLst>
                  <a:gd name="T0" fmla="*/ 0 w 21712"/>
                  <a:gd name="T1" fmla="*/ 0 h 21600"/>
                  <a:gd name="T2" fmla="*/ 0 w 21712"/>
                  <a:gd name="T3" fmla="*/ 0 h 21600"/>
                  <a:gd name="T4" fmla="*/ 0 w 217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2"/>
                  <a:gd name="T10" fmla="*/ 0 h 21600"/>
                  <a:gd name="T11" fmla="*/ 21712 w 217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2" h="21600" fill="none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</a:path>
                  <a:path w="21712" h="21600" stroke="0" extrusionOk="0">
                    <a:moveTo>
                      <a:pt x="0" y="0"/>
                    </a:moveTo>
                    <a:cubicBezTo>
                      <a:pt x="37" y="0"/>
                      <a:pt x="74" y="-1"/>
                      <a:pt x="112" y="0"/>
                    </a:cubicBezTo>
                    <a:cubicBezTo>
                      <a:pt x="12041" y="0"/>
                      <a:pt x="21712" y="9670"/>
                      <a:pt x="21712" y="21600"/>
                    </a:cubicBezTo>
                    <a:lnTo>
                      <a:pt x="11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6" name="Arc 1202"/>
              <p:cNvSpPr>
                <a:spLocks/>
              </p:cNvSpPr>
              <p:nvPr/>
            </p:nvSpPr>
            <p:spPr bwMode="auto">
              <a:xfrm rot="10800000">
                <a:off x="4057" y="3745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4"/>
                      <a:pt x="9602" y="61"/>
                      <a:pt x="214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7" name="Arc 1203"/>
              <p:cNvSpPr>
                <a:spLocks/>
              </p:cNvSpPr>
              <p:nvPr/>
            </p:nvSpPr>
            <p:spPr bwMode="auto">
              <a:xfrm>
                <a:off x="4009" y="3889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8" name="Arc 1204"/>
              <p:cNvSpPr>
                <a:spLocks/>
              </p:cNvSpPr>
              <p:nvPr/>
            </p:nvSpPr>
            <p:spPr bwMode="auto">
              <a:xfrm rot="10800000">
                <a:off x="4008" y="3937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89" name="Arc 1205"/>
              <p:cNvSpPr>
                <a:spLocks/>
              </p:cNvSpPr>
              <p:nvPr/>
            </p:nvSpPr>
            <p:spPr bwMode="auto">
              <a:xfrm>
                <a:off x="3961" y="3505"/>
                <a:ext cx="48" cy="48"/>
              </a:xfrm>
              <a:custGeom>
                <a:avLst/>
                <a:gdLst>
                  <a:gd name="T0" fmla="*/ 0 w 21600"/>
                  <a:gd name="T1" fmla="*/ 0 h 21595"/>
                  <a:gd name="T2" fmla="*/ 0 w 21600"/>
                  <a:gd name="T3" fmla="*/ 0 h 21595"/>
                  <a:gd name="T4" fmla="*/ 0 w 21600"/>
                  <a:gd name="T5" fmla="*/ 0 h 215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5"/>
                  <a:gd name="T11" fmla="*/ 21600 w 21600"/>
                  <a:gd name="T12" fmla="*/ 21595 h 215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5" fill="none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</a:path>
                  <a:path w="21600" h="21595" stroke="0" extrusionOk="0">
                    <a:moveTo>
                      <a:pt x="0" y="21595"/>
                    </a:moveTo>
                    <a:cubicBezTo>
                      <a:pt x="0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0" name="Arc 1206"/>
              <p:cNvSpPr>
                <a:spLocks/>
              </p:cNvSpPr>
              <p:nvPr/>
            </p:nvSpPr>
            <p:spPr bwMode="auto">
              <a:xfrm rot="10800000">
                <a:off x="3960" y="3553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4891" name="Line 1207"/>
              <p:cNvSpPr>
                <a:spLocks noChangeShapeType="1"/>
              </p:cNvSpPr>
              <p:nvPr/>
            </p:nvSpPr>
            <p:spPr bwMode="auto">
              <a:xfrm flipH="1">
                <a:off x="4008" y="360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892" name="Line 1208"/>
              <p:cNvSpPr>
                <a:spLocks noChangeShapeType="1"/>
              </p:cNvSpPr>
              <p:nvPr/>
            </p:nvSpPr>
            <p:spPr bwMode="auto">
              <a:xfrm flipH="1">
                <a:off x="4008" y="350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34881" name="Rectangle 1209"/>
            <p:cNvSpPr>
              <a:spLocks noChangeArrowheads="1"/>
            </p:cNvSpPr>
            <p:nvPr/>
          </p:nvSpPr>
          <p:spPr bwMode="auto">
            <a:xfrm>
              <a:off x="3675" y="3482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rgbClr val="063DE8"/>
                  </a:solidFill>
                </a:rPr>
                <a:t>B</a:t>
              </a:r>
            </a:p>
          </p:txBody>
        </p:sp>
        <p:sp>
          <p:nvSpPr>
            <p:cNvPr id="34882" name="Rectangle 1210"/>
            <p:cNvSpPr>
              <a:spLocks noChangeArrowheads="1"/>
            </p:cNvSpPr>
            <p:nvPr/>
          </p:nvSpPr>
          <p:spPr bwMode="auto">
            <a:xfrm>
              <a:off x="4221" y="3605"/>
              <a:ext cx="21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34874" name="Freeform 1211"/>
          <p:cNvSpPr>
            <a:spLocks/>
          </p:cNvSpPr>
          <p:nvPr/>
        </p:nvSpPr>
        <p:spPr bwMode="auto">
          <a:xfrm>
            <a:off x="7315200" y="2590800"/>
            <a:ext cx="1601788" cy="687388"/>
          </a:xfrm>
          <a:custGeom>
            <a:avLst/>
            <a:gdLst>
              <a:gd name="T0" fmla="*/ 0 w 1009"/>
              <a:gd name="T1" fmla="*/ 2147483647 h 433"/>
              <a:gd name="T2" fmla="*/ 2147483647 w 1009"/>
              <a:gd name="T3" fmla="*/ 2147483647 h 433"/>
              <a:gd name="T4" fmla="*/ 2147483647 w 1009"/>
              <a:gd name="T5" fmla="*/ 0 h 433"/>
              <a:gd name="T6" fmla="*/ 0 w 1009"/>
              <a:gd name="T7" fmla="*/ 0 h 433"/>
              <a:gd name="T8" fmla="*/ 0 w 1009"/>
              <a:gd name="T9" fmla="*/ 2147483647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9"/>
              <a:gd name="T16" fmla="*/ 0 h 433"/>
              <a:gd name="T17" fmla="*/ 1009 w 1009"/>
              <a:gd name="T18" fmla="*/ 433 h 4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9" h="433">
                <a:moveTo>
                  <a:pt x="0" y="192"/>
                </a:moveTo>
                <a:lnTo>
                  <a:pt x="1008" y="432"/>
                </a:lnTo>
                <a:lnTo>
                  <a:pt x="1008" y="0"/>
                </a:lnTo>
                <a:lnTo>
                  <a:pt x="0" y="0"/>
                </a:lnTo>
                <a:lnTo>
                  <a:pt x="0" y="192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75" name="Freeform 1212"/>
          <p:cNvSpPr>
            <a:spLocks/>
          </p:cNvSpPr>
          <p:nvPr/>
        </p:nvSpPr>
        <p:spPr bwMode="auto">
          <a:xfrm>
            <a:off x="7772400" y="3886200"/>
            <a:ext cx="1144588" cy="1296988"/>
          </a:xfrm>
          <a:custGeom>
            <a:avLst/>
            <a:gdLst>
              <a:gd name="T0" fmla="*/ 2147483647 w 721"/>
              <a:gd name="T1" fmla="*/ 0 h 817"/>
              <a:gd name="T2" fmla="*/ 0 w 721"/>
              <a:gd name="T3" fmla="*/ 2147483647 h 817"/>
              <a:gd name="T4" fmla="*/ 2147483647 w 721"/>
              <a:gd name="T5" fmla="*/ 2147483647 h 817"/>
              <a:gd name="T6" fmla="*/ 2147483647 w 721"/>
              <a:gd name="T7" fmla="*/ 2147483647 h 817"/>
              <a:gd name="T8" fmla="*/ 2147483647 w 721"/>
              <a:gd name="T9" fmla="*/ 2147483647 h 817"/>
              <a:gd name="T10" fmla="*/ 2147483647 w 721"/>
              <a:gd name="T11" fmla="*/ 0 h 817"/>
              <a:gd name="T12" fmla="*/ 2147483647 w 721"/>
              <a:gd name="T13" fmla="*/ 0 h 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1"/>
              <a:gd name="T22" fmla="*/ 0 h 817"/>
              <a:gd name="T23" fmla="*/ 721 w 721"/>
              <a:gd name="T24" fmla="*/ 817 h 8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1" h="817">
                <a:moveTo>
                  <a:pt x="96" y="0"/>
                </a:moveTo>
                <a:lnTo>
                  <a:pt x="0" y="336"/>
                </a:lnTo>
                <a:lnTo>
                  <a:pt x="96" y="624"/>
                </a:lnTo>
                <a:lnTo>
                  <a:pt x="576" y="816"/>
                </a:lnTo>
                <a:lnTo>
                  <a:pt x="720" y="816"/>
                </a:lnTo>
                <a:lnTo>
                  <a:pt x="720" y="0"/>
                </a:lnTo>
                <a:lnTo>
                  <a:pt x="96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76" name="Freeform 1213"/>
          <p:cNvSpPr>
            <a:spLocks/>
          </p:cNvSpPr>
          <p:nvPr/>
        </p:nvSpPr>
        <p:spPr bwMode="auto">
          <a:xfrm>
            <a:off x="7315200" y="5257800"/>
            <a:ext cx="458788" cy="534988"/>
          </a:xfrm>
          <a:custGeom>
            <a:avLst/>
            <a:gdLst>
              <a:gd name="T0" fmla="*/ 0 w 289"/>
              <a:gd name="T1" fmla="*/ 2147483647 h 337"/>
              <a:gd name="T2" fmla="*/ 2147483647 w 289"/>
              <a:gd name="T3" fmla="*/ 2147483647 h 337"/>
              <a:gd name="T4" fmla="*/ 2147483647 w 289"/>
              <a:gd name="T5" fmla="*/ 0 h 337"/>
              <a:gd name="T6" fmla="*/ 2147483647 w 289"/>
              <a:gd name="T7" fmla="*/ 2147483647 h 337"/>
              <a:gd name="T8" fmla="*/ 2147483647 w 289"/>
              <a:gd name="T9" fmla="*/ 2147483647 h 337"/>
              <a:gd name="T10" fmla="*/ 0 w 289"/>
              <a:gd name="T11" fmla="*/ 2147483647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9"/>
              <a:gd name="T19" fmla="*/ 0 h 337"/>
              <a:gd name="T20" fmla="*/ 289 w 289"/>
              <a:gd name="T21" fmla="*/ 337 h 3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9" h="337">
                <a:moveTo>
                  <a:pt x="0" y="192"/>
                </a:moveTo>
                <a:lnTo>
                  <a:pt x="96" y="48"/>
                </a:lnTo>
                <a:lnTo>
                  <a:pt x="240" y="0"/>
                </a:lnTo>
                <a:lnTo>
                  <a:pt x="288" y="192"/>
                </a:lnTo>
                <a:lnTo>
                  <a:pt x="96" y="336"/>
                </a:lnTo>
                <a:lnTo>
                  <a:pt x="0" y="192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77" name="Freeform 1214"/>
          <p:cNvSpPr>
            <a:spLocks/>
          </p:cNvSpPr>
          <p:nvPr/>
        </p:nvSpPr>
        <p:spPr bwMode="auto">
          <a:xfrm>
            <a:off x="8001000" y="5410200"/>
            <a:ext cx="915988" cy="992188"/>
          </a:xfrm>
          <a:custGeom>
            <a:avLst/>
            <a:gdLst>
              <a:gd name="T0" fmla="*/ 0 w 577"/>
              <a:gd name="T1" fmla="*/ 2147483647 h 625"/>
              <a:gd name="T2" fmla="*/ 0 w 577"/>
              <a:gd name="T3" fmla="*/ 2147483647 h 625"/>
              <a:gd name="T4" fmla="*/ 2147483647 w 577"/>
              <a:gd name="T5" fmla="*/ 2147483647 h 625"/>
              <a:gd name="T6" fmla="*/ 2147483647 w 577"/>
              <a:gd name="T7" fmla="*/ 2147483647 h 625"/>
              <a:gd name="T8" fmla="*/ 2147483647 w 577"/>
              <a:gd name="T9" fmla="*/ 0 h 625"/>
              <a:gd name="T10" fmla="*/ 2147483647 w 577"/>
              <a:gd name="T11" fmla="*/ 2147483647 h 625"/>
              <a:gd name="T12" fmla="*/ 2147483647 w 577"/>
              <a:gd name="T13" fmla="*/ 2147483647 h 625"/>
              <a:gd name="T14" fmla="*/ 2147483647 w 577"/>
              <a:gd name="T15" fmla="*/ 2147483647 h 625"/>
              <a:gd name="T16" fmla="*/ 0 w 577"/>
              <a:gd name="T17" fmla="*/ 2147483647 h 6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"/>
              <a:gd name="T28" fmla="*/ 0 h 625"/>
              <a:gd name="T29" fmla="*/ 577 w 577"/>
              <a:gd name="T30" fmla="*/ 625 h 6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" h="625">
                <a:moveTo>
                  <a:pt x="0" y="576"/>
                </a:moveTo>
                <a:lnTo>
                  <a:pt x="0" y="336"/>
                </a:lnTo>
                <a:lnTo>
                  <a:pt x="144" y="288"/>
                </a:lnTo>
                <a:lnTo>
                  <a:pt x="144" y="96"/>
                </a:lnTo>
                <a:lnTo>
                  <a:pt x="432" y="0"/>
                </a:lnTo>
                <a:lnTo>
                  <a:pt x="576" y="240"/>
                </a:lnTo>
                <a:lnTo>
                  <a:pt x="576" y="528"/>
                </a:lnTo>
                <a:lnTo>
                  <a:pt x="384" y="624"/>
                </a:lnTo>
                <a:lnTo>
                  <a:pt x="0" y="576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4878" name="Freeform 1215"/>
          <p:cNvSpPr>
            <a:spLocks/>
          </p:cNvSpPr>
          <p:nvPr/>
        </p:nvSpPr>
        <p:spPr bwMode="auto">
          <a:xfrm>
            <a:off x="8534400" y="5791200"/>
            <a:ext cx="306388" cy="458788"/>
          </a:xfrm>
          <a:custGeom>
            <a:avLst/>
            <a:gdLst>
              <a:gd name="T0" fmla="*/ 0 w 193"/>
              <a:gd name="T1" fmla="*/ 2147483647 h 289"/>
              <a:gd name="T2" fmla="*/ 0 w 193"/>
              <a:gd name="T3" fmla="*/ 2147483647 h 289"/>
              <a:gd name="T4" fmla="*/ 2147483647 w 193"/>
              <a:gd name="T5" fmla="*/ 0 h 289"/>
              <a:gd name="T6" fmla="*/ 2147483647 w 193"/>
              <a:gd name="T7" fmla="*/ 2147483647 h 289"/>
              <a:gd name="T8" fmla="*/ 2147483647 w 193"/>
              <a:gd name="T9" fmla="*/ 2147483647 h 289"/>
              <a:gd name="T10" fmla="*/ 0 w 193"/>
              <a:gd name="T11" fmla="*/ 2147483647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3"/>
              <a:gd name="T19" fmla="*/ 0 h 289"/>
              <a:gd name="T20" fmla="*/ 193 w 193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3" h="289">
                <a:moveTo>
                  <a:pt x="0" y="240"/>
                </a:moveTo>
                <a:lnTo>
                  <a:pt x="0" y="96"/>
                </a:lnTo>
                <a:lnTo>
                  <a:pt x="96" y="0"/>
                </a:lnTo>
                <a:lnTo>
                  <a:pt x="192" y="192"/>
                </a:lnTo>
                <a:lnTo>
                  <a:pt x="96" y="288"/>
                </a:lnTo>
                <a:lnTo>
                  <a:pt x="0" y="24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E5A4B3-2CE3-476E-95A7-B24F6C258F41}" type="slidenum">
              <a:rPr lang="en-US" altLang="id-ID"/>
              <a:pPr eaLnBrk="1" hangingPunct="1"/>
              <a:t>32</a:t>
            </a:fld>
            <a:endParaRPr lang="en-US" altLang="id-ID"/>
          </a:p>
        </p:txBody>
      </p:sp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65225" y="304800"/>
            <a:ext cx="7793038" cy="969963"/>
          </a:xfrm>
        </p:spPr>
        <p:txBody>
          <a:bodyPr/>
          <a:lstStyle/>
          <a:p>
            <a:r>
              <a:rPr lang="en-US" altLang="id-ID" b="1" smtClean="0"/>
              <a:t>Contoh Aplikasi OCR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895600" y="1447800"/>
          <a:ext cx="4268788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Picture" r:id="rId3" imgW="5829300" imgH="6896100" progId="Word.Picture.8">
                  <p:embed/>
                </p:oleObj>
              </mc:Choice>
              <mc:Fallback>
                <p:oleObj name="Picture" r:id="rId3" imgW="5829300" imgH="68961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47800"/>
                        <a:ext cx="4268788" cy="5048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35855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5856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35853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854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35852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35849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PERCEPTRON</a:t>
            </a: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EC6256-9104-47B4-BE2B-1C2C7F585AE5}" type="slidenum">
              <a:rPr lang="en-US" altLang="id-ID"/>
              <a:pPr eaLnBrk="1" hangingPunct="1"/>
              <a:t>4</a:t>
            </a:fld>
            <a:endParaRPr lang="en-US" altLang="id-ID"/>
          </a:p>
        </p:txBody>
      </p:sp>
      <p:grpSp>
        <p:nvGrpSpPr>
          <p:cNvPr id="26628" name="Group 2"/>
          <p:cNvGrpSpPr>
            <a:grpSpLocks noGrp="1"/>
          </p:cNvGrpSpPr>
          <p:nvPr/>
        </p:nvGrpSpPr>
        <p:grpSpPr bwMode="auto">
          <a:xfrm>
            <a:off x="990600" y="1600200"/>
            <a:ext cx="7696200" cy="4525963"/>
            <a:chOff x="687" y="864"/>
            <a:chExt cx="4177" cy="3263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972" y="1780"/>
              <a:ext cx="1624" cy="1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 flipV="1">
              <a:off x="2784" y="1776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2199" y="2329"/>
              <a:ext cx="39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 b="1"/>
                <a:t>S</a:t>
              </a:r>
              <a:r>
                <a:rPr lang="en-GB" altLang="id-ID" sz="4000" b="1" baseline="-25000"/>
                <a:t>j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2823" y="2329"/>
              <a:ext cx="8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 b="1"/>
                <a:t>f(S</a:t>
              </a:r>
              <a:r>
                <a:rPr lang="en-GB" altLang="id-ID" sz="4000" b="1" baseline="-25000"/>
                <a:t>j</a:t>
              </a:r>
              <a:r>
                <a:rPr lang="en-GB" altLang="id-ID" sz="4000" b="1"/>
                <a:t>)</a:t>
              </a:r>
              <a:endParaRPr lang="en-GB" altLang="id-ID" sz="4400">
                <a:latin typeface="Times New Roman" panose="02020603050405020304" pitchFamily="18" charset="0"/>
              </a:endParaRPr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>
              <a:off x="3600" y="25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4503" y="2343"/>
              <a:ext cx="36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>
                  <a:solidFill>
                    <a:srgbClr val="500093"/>
                  </a:solidFill>
                </a:rPr>
                <a:t>X</a:t>
              </a:r>
              <a:r>
                <a:rPr lang="en-GB" altLang="id-ID" sz="4000" baseline="-25000">
                  <a:solidFill>
                    <a:srgbClr val="500093"/>
                  </a:solidFill>
                </a:rPr>
                <a:t>j</a:t>
              </a:r>
              <a:endParaRPr lang="en-GB" altLang="id-ID" sz="4400" baseline="-25000">
                <a:solidFill>
                  <a:srgbClr val="50009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 flipH="1" flipV="1">
              <a:off x="1104" y="1248"/>
              <a:ext cx="110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 flipH="1">
              <a:off x="1152" y="3168"/>
              <a:ext cx="110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 flipH="1" flipV="1">
              <a:off x="1104" y="1824"/>
              <a:ext cx="96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H="1" flipV="1">
              <a:off x="1104" y="2304"/>
              <a:ext cx="86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1296" y="2544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687" y="903"/>
              <a:ext cx="425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400">
                  <a:solidFill>
                    <a:schemeClr val="hlink"/>
                  </a:solidFill>
                </a:rPr>
                <a:t>a</a:t>
              </a:r>
              <a:r>
                <a:rPr lang="en-GB" altLang="id-ID" sz="4400" baseline="-25000">
                  <a:solidFill>
                    <a:schemeClr val="hlink"/>
                  </a:solidFill>
                </a:rPr>
                <a:t>o</a:t>
              </a:r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687" y="1527"/>
              <a:ext cx="40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>
                  <a:solidFill>
                    <a:schemeClr val="hlink"/>
                  </a:solidFill>
                </a:rPr>
                <a:t>a</a:t>
              </a:r>
              <a:r>
                <a:rPr lang="en-GB" altLang="id-ID" sz="4000" baseline="-25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6642" name="Rectangle 16"/>
            <p:cNvSpPr>
              <a:spLocks noChangeArrowheads="1"/>
            </p:cNvSpPr>
            <p:nvPr/>
          </p:nvSpPr>
          <p:spPr bwMode="auto">
            <a:xfrm>
              <a:off x="687" y="2055"/>
              <a:ext cx="40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>
                  <a:solidFill>
                    <a:schemeClr val="hlink"/>
                  </a:solidFill>
                </a:rPr>
                <a:t>a</a:t>
              </a:r>
              <a:r>
                <a:rPr lang="en-GB" altLang="id-ID" sz="4000" baseline="-250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687" y="3687"/>
              <a:ext cx="402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4000">
                  <a:solidFill>
                    <a:schemeClr val="hlink"/>
                  </a:solidFill>
                </a:rPr>
                <a:t>a</a:t>
              </a:r>
              <a:r>
                <a:rPr lang="en-GB" altLang="id-ID" sz="4000" baseline="-25000">
                  <a:solidFill>
                    <a:schemeClr val="hlink"/>
                  </a:solidFill>
                </a:rPr>
                <a:t>n</a:t>
              </a:r>
              <a:endParaRPr lang="en-GB" altLang="id-ID" sz="4400" baseline="-25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4" name="Rectangle 18"/>
            <p:cNvSpPr>
              <a:spLocks noChangeArrowheads="1"/>
            </p:cNvSpPr>
            <p:nvPr/>
          </p:nvSpPr>
          <p:spPr bwMode="auto">
            <a:xfrm>
              <a:off x="951" y="864"/>
              <a:ext cx="48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600"/>
                <a:t>+1</a:t>
              </a:r>
              <a:endParaRPr lang="en-GB" altLang="id-ID" sz="3600">
                <a:latin typeface="Times New Roman" panose="02020603050405020304" pitchFamily="18" charset="0"/>
              </a:endParaRPr>
            </a:p>
          </p:txBody>
        </p:sp>
        <p:sp>
          <p:nvSpPr>
            <p:cNvPr id="26645" name="Rectangle 19"/>
            <p:cNvSpPr>
              <a:spLocks noChangeArrowheads="1"/>
            </p:cNvSpPr>
            <p:nvPr/>
          </p:nvSpPr>
          <p:spPr bwMode="auto">
            <a:xfrm>
              <a:off x="1527" y="1191"/>
              <a:ext cx="48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600">
                  <a:solidFill>
                    <a:srgbClr val="063DE8"/>
                  </a:solidFill>
                </a:rPr>
                <a:t>w</a:t>
              </a:r>
              <a:r>
                <a:rPr lang="en-GB" altLang="id-ID" sz="3600" baseline="-25000">
                  <a:solidFill>
                    <a:srgbClr val="063DE8"/>
                  </a:solidFill>
                </a:rPr>
                <a:t>j0</a:t>
              </a:r>
              <a:endParaRPr lang="en-GB" altLang="id-ID" sz="3600" baseline="-25000">
                <a:solidFill>
                  <a:srgbClr val="063DE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6" name="Rectangle 20"/>
            <p:cNvSpPr>
              <a:spLocks noChangeArrowheads="1"/>
            </p:cNvSpPr>
            <p:nvPr/>
          </p:nvSpPr>
          <p:spPr bwMode="auto">
            <a:xfrm>
              <a:off x="1191" y="1479"/>
              <a:ext cx="48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600">
                  <a:solidFill>
                    <a:srgbClr val="063DE8"/>
                  </a:solidFill>
                </a:rPr>
                <a:t>w</a:t>
              </a:r>
              <a:r>
                <a:rPr lang="en-GB" altLang="id-ID" sz="3600" baseline="-25000">
                  <a:solidFill>
                    <a:srgbClr val="063DE8"/>
                  </a:solidFill>
                </a:rPr>
                <a:t>j1</a:t>
              </a:r>
              <a:endParaRPr lang="en-GB" altLang="id-ID" sz="4000" baseline="-25000">
                <a:solidFill>
                  <a:srgbClr val="063DE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7" name="Rectangle 21"/>
            <p:cNvSpPr>
              <a:spLocks noChangeArrowheads="1"/>
            </p:cNvSpPr>
            <p:nvPr/>
          </p:nvSpPr>
          <p:spPr bwMode="auto">
            <a:xfrm>
              <a:off x="1047" y="1815"/>
              <a:ext cx="48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600">
                  <a:solidFill>
                    <a:srgbClr val="063DE8"/>
                  </a:solidFill>
                </a:rPr>
                <a:t>w</a:t>
              </a:r>
              <a:r>
                <a:rPr lang="en-GB" altLang="id-ID" sz="3600" baseline="-25000">
                  <a:solidFill>
                    <a:srgbClr val="063DE8"/>
                  </a:solidFill>
                </a:rPr>
                <a:t>j2</a:t>
              </a:r>
            </a:p>
          </p:txBody>
        </p:sp>
        <p:sp>
          <p:nvSpPr>
            <p:cNvPr id="26648" name="Rectangle 22"/>
            <p:cNvSpPr>
              <a:spLocks noChangeArrowheads="1"/>
            </p:cNvSpPr>
            <p:nvPr/>
          </p:nvSpPr>
          <p:spPr bwMode="auto">
            <a:xfrm>
              <a:off x="1623" y="3495"/>
              <a:ext cx="48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600">
                  <a:solidFill>
                    <a:srgbClr val="063DE8"/>
                  </a:solidFill>
                </a:rPr>
                <a:t>w</a:t>
              </a:r>
              <a:r>
                <a:rPr lang="en-GB" altLang="id-ID" sz="3600" baseline="-25000">
                  <a:solidFill>
                    <a:srgbClr val="063DE8"/>
                  </a:solidFill>
                </a:rPr>
                <a:t>jn</a:t>
              </a:r>
              <a:endParaRPr lang="en-GB" altLang="id-ID" sz="3600" baseline="-25000">
                <a:solidFill>
                  <a:srgbClr val="063DE8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Aktivasi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ph idx="1"/>
          </p:nvPr>
        </p:nvGraphicFramePr>
        <p:xfrm>
          <a:off x="2609850" y="2266950"/>
          <a:ext cx="39243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924605" imgH="3190646" progId="Visio.Drawing.11">
                  <p:embed/>
                </p:oleObj>
              </mc:Choice>
              <mc:Fallback>
                <p:oleObj name="Visio" r:id="rId3" imgW="3924605" imgH="319064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266950"/>
                        <a:ext cx="39243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Aktivasi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Linier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447800" y="2224088"/>
          <a:ext cx="32305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3231185" imgH="3277210" progId="Visio.Drawing.11">
                  <p:embed/>
                </p:oleObj>
              </mc:Choice>
              <mc:Fallback>
                <p:oleObj name="Visio" r:id="rId3" imgW="3231185" imgH="327721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24088"/>
                        <a:ext cx="32305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105400" y="3646488"/>
          <a:ext cx="20510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977760" imgH="431640" progId="Equation.3">
                  <p:embed/>
                </p:oleObj>
              </mc:Choice>
              <mc:Fallback>
                <p:oleObj name="Equation" r:id="rId5" imgW="9777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46488"/>
                        <a:ext cx="20510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Aktivasi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Nonlinier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905000" y="2268538"/>
          <a:ext cx="32385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3238805" imgH="3187598" progId="Visio.Drawing.11">
                  <p:embed/>
                </p:oleObj>
              </mc:Choice>
              <mc:Fallback>
                <p:oleObj name="Visio" r:id="rId3" imgW="3238805" imgH="31875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68538"/>
                        <a:ext cx="3238500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988050" y="3160713"/>
          <a:ext cx="2698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1054100" imgH="393700" progId="Equation.3">
                  <p:embed/>
                </p:oleObj>
              </mc:Choice>
              <mc:Fallback>
                <p:oleObj name="Equation" r:id="rId5" imgW="1054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160713"/>
                        <a:ext cx="26987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NEURON(PERCEPTRON) </a:t>
            </a: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AF5948-3839-4201-95B7-8063F2A532B9}" type="slidenum">
              <a:rPr lang="en-US" altLang="id-ID"/>
              <a:pPr eaLnBrk="1" hangingPunct="1"/>
              <a:t>8</a:t>
            </a:fld>
            <a:endParaRPr lang="en-US" altLang="id-ID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1165225"/>
            <a:ext cx="5715000" cy="2630488"/>
            <a:chOff x="1479" y="951"/>
            <a:chExt cx="2761" cy="1294"/>
          </a:xfrm>
        </p:grpSpPr>
        <p:sp>
          <p:nvSpPr>
            <p:cNvPr id="6151" name="Oval 5"/>
            <p:cNvSpPr>
              <a:spLocks noChangeArrowheads="1"/>
            </p:cNvSpPr>
            <p:nvPr/>
          </p:nvSpPr>
          <p:spPr bwMode="auto">
            <a:xfrm>
              <a:off x="2404" y="1300"/>
              <a:ext cx="856" cy="7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 flipH="1" flipV="1">
              <a:off x="1776" y="1152"/>
              <a:ext cx="72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 flipH="1" flipV="1">
              <a:off x="1728" y="1440"/>
              <a:ext cx="67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62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 flipH="1">
              <a:off x="1776" y="1920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2151" y="1047"/>
              <a:ext cx="3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1j</a:t>
              </a:r>
            </a:p>
          </p:txBody>
        </p:sp>
        <p:sp>
          <p:nvSpPr>
            <p:cNvPr id="6157" name="Rectangle 11"/>
            <p:cNvSpPr>
              <a:spLocks noChangeArrowheads="1"/>
            </p:cNvSpPr>
            <p:nvPr/>
          </p:nvSpPr>
          <p:spPr bwMode="auto">
            <a:xfrm>
              <a:off x="1911" y="1201"/>
              <a:ext cx="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2j</a:t>
              </a: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815" y="1431"/>
              <a:ext cx="3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3j</a:t>
              </a:r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2103" y="1959"/>
              <a:ext cx="3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1479" y="951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1479" y="1287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1479" y="1623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1507" y="1959"/>
              <a:ext cx="2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>
              <a:off x="1824" y="17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>
              <a:off x="2832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aphicFrame>
          <p:nvGraphicFramePr>
            <p:cNvPr id="6146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88" y="1488"/>
            <a:ext cx="7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3" imgW="483840" imgH="358560" progId="Equation.3">
                    <p:embed/>
                  </p:oleObj>
                </mc:Choice>
                <mc:Fallback>
                  <p:oleObj name="Equation" r:id="rId3" imgW="483840" imgH="358560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488"/>
                          <a:ext cx="7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2823" y="1497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3264" y="168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3927" y="1518"/>
              <a:ext cx="31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200" b="1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6169" name="Group 24"/>
            <p:cNvGrpSpPr>
              <a:grpSpLocks/>
            </p:cNvGrpSpPr>
            <p:nvPr/>
          </p:nvGrpSpPr>
          <p:grpSpPr bwMode="auto">
            <a:xfrm>
              <a:off x="2880" y="1584"/>
              <a:ext cx="288" cy="192"/>
              <a:chOff x="2880" y="1584"/>
              <a:chExt cx="288" cy="192"/>
            </a:xfrm>
          </p:grpSpPr>
          <p:sp>
            <p:nvSpPr>
              <p:cNvPr id="6170" name="Line 25"/>
              <p:cNvSpPr>
                <a:spLocks noChangeShapeType="1"/>
              </p:cNvSpPr>
              <p:nvPr/>
            </p:nvSpPr>
            <p:spPr bwMode="auto">
              <a:xfrm flipH="1">
                <a:off x="3024" y="15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71" name="Line 26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72" name="Line 27"/>
              <p:cNvSpPr>
                <a:spLocks noChangeShapeType="1"/>
              </p:cNvSpPr>
              <p:nvPr/>
            </p:nvSpPr>
            <p:spPr bwMode="auto">
              <a:xfrm flipH="1">
                <a:off x="2880" y="177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150" name="TextBox 28"/>
          <p:cNvSpPr txBox="1">
            <a:spLocks noChangeArrowheads="1"/>
          </p:cNvSpPr>
          <p:nvPr/>
        </p:nvSpPr>
        <p:spPr bwMode="auto">
          <a:xfrm>
            <a:off x="1543050" y="4073525"/>
            <a:ext cx="66754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id-ID" sz="2400"/>
              <a:t>Neuron mempunyai input2 terbobot dari neuron lain</a:t>
            </a:r>
          </a:p>
          <a:p>
            <a:pPr eaLnBrk="1" hangingPunct="1">
              <a:buFontTx/>
              <a:buChar char="-"/>
            </a:pPr>
            <a:r>
              <a:rPr lang="en-US" altLang="id-ID" sz="2400"/>
              <a:t>Sinyal2 input membentuk penjumlahan terbobot</a:t>
            </a:r>
          </a:p>
          <a:p>
            <a:pPr eaLnBrk="1" hangingPunct="1">
              <a:buFontTx/>
              <a:buChar char="-"/>
            </a:pPr>
            <a:r>
              <a:rPr lang="en-US" altLang="id-ID" sz="2400"/>
              <a:t>Tiap neuron mempunyai harga ambang (gambar diatas </a:t>
            </a:r>
            <a:r>
              <a:rPr lang="en-US" altLang="id-ID" sz="2400" i="1"/>
              <a:t>unit step</a:t>
            </a:r>
            <a:r>
              <a:rPr lang="en-US" altLang="id-ID" sz="2400"/>
              <a:t>) bila terlewati   neuron teraktivasi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1E1942-E269-4EC4-82ED-B53B86F5FDC1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295400" y="304800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4400" b="1">
                <a:solidFill>
                  <a:srgbClr val="CC3300"/>
                </a:solidFill>
              </a:rPr>
              <a:t>Neuron dengan Fungsi Threshold f(x)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266950" y="2303463"/>
            <a:ext cx="4906963" cy="2459037"/>
            <a:chOff x="1479" y="999"/>
            <a:chExt cx="2761" cy="1294"/>
          </a:xfrm>
        </p:grpSpPr>
        <p:sp>
          <p:nvSpPr>
            <p:cNvPr id="7174" name="Oval 5"/>
            <p:cNvSpPr>
              <a:spLocks noChangeArrowheads="1"/>
            </p:cNvSpPr>
            <p:nvPr/>
          </p:nvSpPr>
          <p:spPr bwMode="auto">
            <a:xfrm>
              <a:off x="2404" y="1348"/>
              <a:ext cx="856" cy="7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 flipH="1" flipV="1">
              <a:off x="1776" y="1200"/>
              <a:ext cx="72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flipH="1" flipV="1">
              <a:off x="1728" y="1488"/>
              <a:ext cx="67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 flipH="1">
              <a:off x="1776" y="1728"/>
              <a:ext cx="62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 flipH="1">
              <a:off x="1776" y="1968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2151" y="1095"/>
              <a:ext cx="3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1j</a:t>
              </a: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1911" y="1249"/>
              <a:ext cx="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2j</a:t>
              </a:r>
            </a:p>
          </p:txBody>
        </p: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1815" y="1479"/>
              <a:ext cx="3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3j</a:t>
              </a:r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2103" y="2007"/>
              <a:ext cx="3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w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ij</a:t>
              </a:r>
            </a:p>
          </p:txBody>
        </p:sp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>
              <a:off x="1479" y="999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1479" y="1335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1479" y="1671"/>
              <a:ext cx="2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1507" y="2007"/>
              <a:ext cx="2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>
                  <a:latin typeface="Times New Roman" panose="02020603050405020304" pitchFamily="18" charset="0"/>
                </a:rPr>
                <a:t>y</a:t>
              </a:r>
              <a:r>
                <a:rPr lang="en-GB" altLang="id-ID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1824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2832" y="134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graphicFrame>
          <p:nvGraphicFramePr>
            <p:cNvPr id="7170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88" y="1536"/>
            <a:ext cx="71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3" imgW="483840" imgH="358560" progId="Equation.3">
                    <p:embed/>
                  </p:oleObj>
                </mc:Choice>
                <mc:Fallback>
                  <p:oleObj name="Equation" r:id="rId3" imgW="483840" imgH="358560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536"/>
                          <a:ext cx="71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823" y="1546"/>
              <a:ext cx="45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2800" b="1" i="1">
                  <a:latin typeface="Times New Roman" panose="02020603050405020304" pitchFamily="18" charset="0"/>
                </a:rPr>
                <a:t>f</a:t>
              </a:r>
              <a:r>
                <a:rPr lang="en-GB" altLang="id-ID" sz="2800" b="1">
                  <a:latin typeface="Times New Roman" panose="02020603050405020304" pitchFamily="18" charset="0"/>
                </a:rPr>
                <a:t>(x)</a:t>
              </a: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3264" y="17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3927" y="1566"/>
              <a:ext cx="31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3200" b="1"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6131</TotalTime>
  <Words>470</Words>
  <Application>Microsoft Office PowerPoint</Application>
  <PresentationFormat>On-screen Show (4:3)</PresentationFormat>
  <Paragraphs>234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Arial Narrow</vt:lpstr>
      <vt:lpstr>Garamond</vt:lpstr>
      <vt:lpstr>Times New Roman</vt:lpstr>
      <vt:lpstr>Wingdings</vt:lpstr>
      <vt:lpstr>Symbol</vt:lpstr>
      <vt:lpstr>Comic Sans MS</vt:lpstr>
      <vt:lpstr>Arial Black</vt:lpstr>
      <vt:lpstr>Default Design</vt:lpstr>
      <vt:lpstr>Microsoft Drawing</vt:lpstr>
      <vt:lpstr>Microsoft Visio 2003-2010 Drawing</vt:lpstr>
      <vt:lpstr>Microsoft Equation 3.0</vt:lpstr>
      <vt:lpstr>Paintbrush Picture</vt:lpstr>
      <vt:lpstr>Microsoft Word 97 - 2003 Document</vt:lpstr>
      <vt:lpstr>Microsoft Word Picture</vt:lpstr>
      <vt:lpstr>PowerPoint Presentation</vt:lpstr>
      <vt:lpstr>NEURON</vt:lpstr>
      <vt:lpstr>Perceptron</vt:lpstr>
      <vt:lpstr>PERCEPTRON</vt:lpstr>
      <vt:lpstr>Fungsi Aktivasi Threshold</vt:lpstr>
      <vt:lpstr>Fungsi Aktivasi Linier</vt:lpstr>
      <vt:lpstr>Fungsi Aktivasi Nonlinier</vt:lpstr>
      <vt:lpstr>NEURON(PERCEPTRON) </vt:lpstr>
      <vt:lpstr>PowerPoint Presentation</vt:lpstr>
      <vt:lpstr>Perceptron termasuk Supervised Learning</vt:lpstr>
      <vt:lpstr>Contoh Perceptron Sederhana:  AND, OR, NOT</vt:lpstr>
      <vt:lpstr>Perceptron</vt:lpstr>
      <vt:lpstr>Perceptron Learning </vt:lpstr>
      <vt:lpstr>Jaringan Multilayer</vt:lpstr>
      <vt:lpstr>PowerPoint Presentation</vt:lpstr>
      <vt:lpstr>Learning: Back-Propagation (BP)</vt:lpstr>
      <vt:lpstr>Back-Propagation (BP)</vt:lpstr>
      <vt:lpstr>   Back-Propagation</vt:lpstr>
      <vt:lpstr>   Back-Propagation</vt:lpstr>
      <vt:lpstr>   Back-Propagation</vt:lpstr>
      <vt:lpstr>   Back-Propagation</vt:lpstr>
      <vt:lpstr>   Back-Propagation</vt:lpstr>
      <vt:lpstr>    Back-Propagation</vt:lpstr>
      <vt:lpstr>    Back-Propagation</vt:lpstr>
      <vt:lpstr>    Back-Propagation</vt:lpstr>
      <vt:lpstr>Contoh:Training Perceptron</vt:lpstr>
      <vt:lpstr>Training Perceptron</vt:lpstr>
      <vt:lpstr>Perceptron: Decision Surface</vt:lpstr>
      <vt:lpstr>PowerPoint Presentation</vt:lpstr>
      <vt:lpstr>Rugby players &amp; Ballet dancers</vt:lpstr>
      <vt:lpstr>PowerPoint Presentation</vt:lpstr>
      <vt:lpstr>Contoh Aplikasi OCR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232</cp:revision>
  <cp:lastPrinted>1999-06-26T22:27:42Z</cp:lastPrinted>
  <dcterms:created xsi:type="dcterms:W3CDTF">1999-03-02T15:51:16Z</dcterms:created>
  <dcterms:modified xsi:type="dcterms:W3CDTF">2017-01-14T03:46:07Z</dcterms:modified>
</cp:coreProperties>
</file>