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E03B-B2C5-46AB-B8FA-92958034FEC5}" type="datetimeFigureOut">
              <a:rPr lang="id-ID" smtClean="0"/>
              <a:t>18/04/2017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92967-40FA-4C42-80EC-7ED950835E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497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4F27-0297-4FBE-B558-B53FF4B7411C}" type="datetime1">
              <a:rPr lang="id-ID" smtClean="0"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AI - Probability Reasoning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6410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63A-1175-4198-81EB-DA9257F67C84}" type="datetime1">
              <a:rPr lang="id-ID" smtClean="0"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AI - Probability Reasoning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173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9B58-1740-486B-B519-BFC37E6C2443}" type="datetime1">
              <a:rPr lang="id-ID" smtClean="0"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AI - Probability Reasoning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652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1BB2-FBF1-477B-9143-C4F1AE880316}" type="datetime1">
              <a:rPr lang="id-ID" smtClean="0"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AI - Probability Reasoning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854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7AB5FB-AD89-4285-90FC-4E131AAE29B2}" type="datetime1">
              <a:rPr lang="id-ID" smtClean="0"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id-ID" smtClean="0"/>
              <a:t>AI - Probability Reasoning</a:t>
            </a:r>
            <a:endParaRPr lang="id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69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4BF7-BC2B-469A-8112-929BF7C9A739}" type="datetime1">
              <a:rPr lang="id-ID" smtClean="0"/>
              <a:t>18/04/2017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AI - Probability Reasoning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40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1BE4-D257-4AB2-B4A3-89D3777FE157}" type="datetime1">
              <a:rPr lang="id-ID" smtClean="0"/>
              <a:t>18/04/2017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AI - Probability Reasoning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48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2A1E-7548-4E14-B827-DEACD77EA41E}" type="datetime1">
              <a:rPr lang="id-ID" smtClean="0"/>
              <a:t>18/04/2017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AI - Probability Reasoning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498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101-17CF-4993-B064-A953BE42D9AC}" type="datetime1">
              <a:rPr lang="id-ID" smtClean="0"/>
              <a:t>18/04/2017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AI - Probability Reasoning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2386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D738-B666-4C71-B01C-2579514D6473}" type="datetime1">
              <a:rPr lang="id-ID" smtClean="0"/>
              <a:t>18/04/2017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AI - Probability Reasoning</a:t>
            </a:r>
            <a:endParaRPr lang="id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3713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65E7-8AE6-4561-A9BE-DF434402010D}" type="datetime1">
              <a:rPr lang="id-ID" smtClean="0"/>
              <a:t>18/04/2017</a:t>
            </a:fld>
            <a:endParaRPr lang="id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514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B53EDD-1E55-4CA8-BD53-BD058B2A7B23}" type="datetime1">
              <a:rPr lang="id-ID" smtClean="0"/>
              <a:t>18/04/2017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d-ID" smtClean="0"/>
              <a:t>AI - Probability Reasoning</a:t>
            </a:r>
            <a:endParaRPr lang="id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F47D4A8-4BE0-4E2C-A54C-F08BB5FC0B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573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Probability Reasoning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Matakuliah Artificial Intelligence 1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13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What is “Probability”?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7760"/>
          </a:xfrm>
        </p:spPr>
        <p:txBody>
          <a:bodyPr>
            <a:normAutofit/>
          </a:bodyPr>
          <a:lstStyle/>
          <a:p>
            <a:r>
              <a:rPr lang="id-ID" sz="3200" dirty="0" smtClean="0"/>
              <a:t>Probability = kemungkinan</a:t>
            </a:r>
          </a:p>
          <a:p>
            <a:pPr lvl="1"/>
            <a:r>
              <a:rPr lang="id-ID" sz="2800" dirty="0" smtClean="0"/>
              <a:t>Peluang terjadinya sesuatu</a:t>
            </a:r>
          </a:p>
          <a:p>
            <a:pPr lvl="1"/>
            <a:r>
              <a:rPr lang="id-ID" sz="2800" dirty="0" smtClean="0"/>
              <a:t>Bernilai 0 – 1 (0 = tidak mungkin terjadi | 1 = pasti terjadi)</a:t>
            </a:r>
          </a:p>
          <a:p>
            <a:pPr lvl="1"/>
            <a:r>
              <a:rPr lang="id-ID" sz="2800" dirty="0" smtClean="0"/>
              <a:t>Atau dapat pula ditunjukkan dalam bentuk persentase</a:t>
            </a:r>
            <a:endParaRPr lang="id-ID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85402" y="4178105"/>
            <a:ext cx="780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/>
              <a:t>Notasi: </a:t>
            </a:r>
            <a:r>
              <a:rPr lang="id-ID" sz="3600" b="1" i="1" dirty="0" smtClean="0">
                <a:solidFill>
                  <a:srgbClr val="0070C0"/>
                </a:solidFill>
              </a:rPr>
              <a:t>P</a:t>
            </a:r>
            <a:r>
              <a:rPr lang="id-ID" sz="3600" b="1" dirty="0" smtClean="0">
                <a:solidFill>
                  <a:srgbClr val="0070C0"/>
                </a:solidFill>
              </a:rPr>
              <a:t>(</a:t>
            </a:r>
            <a:r>
              <a:rPr lang="id-ID" sz="3600" b="1" i="1" dirty="0" smtClean="0">
                <a:solidFill>
                  <a:srgbClr val="0070C0"/>
                </a:solidFill>
              </a:rPr>
              <a:t>x</a:t>
            </a:r>
            <a:r>
              <a:rPr lang="id-ID" sz="3600" b="1" dirty="0" smtClean="0">
                <a:solidFill>
                  <a:srgbClr val="0070C0"/>
                </a:solidFill>
              </a:rPr>
              <a:t>)</a:t>
            </a:r>
            <a:r>
              <a:rPr lang="id-ID" sz="3600" dirty="0" smtClean="0"/>
              <a:t> = peluang terjadinya </a:t>
            </a:r>
            <a:r>
              <a:rPr lang="id-ID" sz="3600" i="1" dirty="0" smtClean="0"/>
              <a:t>x</a:t>
            </a:r>
            <a:endParaRPr lang="id-ID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66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515695"/>
              </p:ext>
            </p:extLst>
          </p:nvPr>
        </p:nvGraphicFramePr>
        <p:xfrm>
          <a:off x="838200" y="2057635"/>
          <a:ext cx="598568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03">
                  <a:extLst>
                    <a:ext uri="{9D8B030D-6E8A-4147-A177-3AD203B41FA5}">
                      <a16:colId xmlns:a16="http://schemas.microsoft.com/office/drawing/2014/main" val="1269169628"/>
                    </a:ext>
                  </a:extLst>
                </a:gridCol>
                <a:gridCol w="2561547">
                  <a:extLst>
                    <a:ext uri="{9D8B030D-6E8A-4147-A177-3AD203B41FA5}">
                      <a16:colId xmlns:a16="http://schemas.microsoft.com/office/drawing/2014/main" val="2394206880"/>
                    </a:ext>
                  </a:extLst>
                </a:gridCol>
                <a:gridCol w="2276931">
                  <a:extLst>
                    <a:ext uri="{9D8B030D-6E8A-4147-A177-3AD203B41FA5}">
                      <a16:colId xmlns:a16="http://schemas.microsoft.com/office/drawing/2014/main" val="25916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Pasien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Suka Makan Permen? (A)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Giginya</a:t>
                      </a:r>
                      <a:r>
                        <a:rPr lang="id-ID" sz="2000" baseline="0" dirty="0" smtClean="0"/>
                        <a:t> Berlubang? (B)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5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3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B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Tidak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7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C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Tidak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Tidak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8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D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1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7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F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Tidak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G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Tidak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Tidak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7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H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Tidak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6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Ya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3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J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Tidak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Tidak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385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199" y="1506022"/>
            <a:ext cx="846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Berikut adalah data 10 pasien dari seorang dokter gigi.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33845" y="2057635"/>
            <a:ext cx="4979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Berapa probabilitas pasien yang datang ke dokter gigi tersebut karena giginya berlubang?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i="1" dirty="0" smtClean="0">
                <a:solidFill>
                  <a:srgbClr val="0070C0"/>
                </a:solidFill>
              </a:rPr>
              <a:t>P</a:t>
            </a:r>
            <a:r>
              <a:rPr lang="id-ID" sz="2400" dirty="0" smtClean="0">
                <a:solidFill>
                  <a:srgbClr val="0070C0"/>
                </a:solidFill>
              </a:rPr>
              <a:t>(</a:t>
            </a:r>
            <a:r>
              <a:rPr lang="id-ID" sz="2400" i="1" dirty="0" smtClean="0">
                <a:solidFill>
                  <a:srgbClr val="0070C0"/>
                </a:solidFill>
              </a:rPr>
              <a:t>B</a:t>
            </a:r>
            <a:r>
              <a:rPr lang="id-ID" sz="2400" dirty="0" smtClean="0">
                <a:solidFill>
                  <a:srgbClr val="0070C0"/>
                </a:solidFill>
              </a:rPr>
              <a:t>) = 5/10 = 0,5 = 50%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3844" y="3717243"/>
            <a:ext cx="4979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Berapa probabilitas pasien yang suka makan permen dan giginya berlubang?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i="1" dirty="0" smtClean="0">
                <a:solidFill>
                  <a:srgbClr val="0070C0"/>
                </a:solidFill>
              </a:rPr>
              <a:t>P</a:t>
            </a:r>
            <a:r>
              <a:rPr lang="id-ID" sz="2400" dirty="0" smtClean="0">
                <a:solidFill>
                  <a:srgbClr val="0070C0"/>
                </a:solidFill>
              </a:rPr>
              <a:t>(</a:t>
            </a:r>
            <a:r>
              <a:rPr lang="id-ID" sz="2400" i="1" dirty="0" smtClean="0">
                <a:solidFill>
                  <a:srgbClr val="0070C0"/>
                </a:solidFill>
              </a:rPr>
              <a:t>A</a:t>
            </a:r>
            <a:r>
              <a:rPr lang="id-ID" sz="2400" dirty="0" smtClean="0">
                <a:solidFill>
                  <a:srgbClr val="0070C0"/>
                </a:solidFill>
              </a:rPr>
              <a:t> ^ </a:t>
            </a:r>
            <a:r>
              <a:rPr lang="id-ID" sz="2400" i="1" dirty="0" smtClean="0">
                <a:solidFill>
                  <a:srgbClr val="0070C0"/>
                </a:solidFill>
              </a:rPr>
              <a:t>B</a:t>
            </a:r>
            <a:r>
              <a:rPr lang="id-ID" sz="2400" dirty="0" smtClean="0">
                <a:solidFill>
                  <a:srgbClr val="0070C0"/>
                </a:solidFill>
              </a:rPr>
              <a:t>) = 4/10 = 0,4 = 40%</a:t>
            </a:r>
            <a:endParaRPr lang="id-ID" sz="2400" dirty="0">
              <a:solidFill>
                <a:srgbClr val="0070C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1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Joint Probability Distribution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943945"/>
              </p:ext>
            </p:extLst>
          </p:nvPr>
        </p:nvGraphicFramePr>
        <p:xfrm>
          <a:off x="970671" y="3448595"/>
          <a:ext cx="5261317" cy="2136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9198">
                  <a:extLst>
                    <a:ext uri="{9D8B030D-6E8A-4147-A177-3AD203B41FA5}">
                      <a16:colId xmlns:a16="http://schemas.microsoft.com/office/drawing/2014/main" val="2161680146"/>
                    </a:ext>
                  </a:extLst>
                </a:gridCol>
                <a:gridCol w="1541723">
                  <a:extLst>
                    <a:ext uri="{9D8B030D-6E8A-4147-A177-3AD203B41FA5}">
                      <a16:colId xmlns:a16="http://schemas.microsoft.com/office/drawing/2014/main" val="2460723654"/>
                    </a:ext>
                  </a:extLst>
                </a:gridCol>
                <a:gridCol w="1556318">
                  <a:extLst>
                    <a:ext uri="{9D8B030D-6E8A-4147-A177-3AD203B41FA5}">
                      <a16:colId xmlns:a16="http://schemas.microsoft.com/office/drawing/2014/main" val="4180596535"/>
                    </a:ext>
                  </a:extLst>
                </a:gridCol>
                <a:gridCol w="1114078">
                  <a:extLst>
                    <a:ext uri="{9D8B030D-6E8A-4147-A177-3AD203B41FA5}">
                      <a16:colId xmlns:a16="http://schemas.microsoft.com/office/drawing/2014/main" val="982602933"/>
                    </a:ext>
                  </a:extLst>
                </a:gridCol>
              </a:tblGrid>
              <a:tr h="534070"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-B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marL="87602" marR="87602"/>
                </a:tc>
                <a:extLst>
                  <a:ext uri="{0D108BD9-81ED-4DB2-BD59-A6C34878D82A}">
                    <a16:rowId xmlns:a16="http://schemas.microsoft.com/office/drawing/2014/main" val="2768209939"/>
                  </a:ext>
                </a:extLst>
              </a:tr>
              <a:tr h="53407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A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P(A ^ B)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P(A ^ -B)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P(A)</a:t>
                      </a:r>
                      <a:endParaRPr lang="id-ID" sz="2400" dirty="0"/>
                    </a:p>
                  </a:txBody>
                  <a:tcPr marL="87602" marR="87602"/>
                </a:tc>
                <a:extLst>
                  <a:ext uri="{0D108BD9-81ED-4DB2-BD59-A6C34878D82A}">
                    <a16:rowId xmlns:a16="http://schemas.microsoft.com/office/drawing/2014/main" val="2409160956"/>
                  </a:ext>
                </a:extLst>
              </a:tr>
              <a:tr h="53407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-A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P(-A ^ B)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P(-A ^ -B)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P(-A)</a:t>
                      </a:r>
                      <a:endParaRPr lang="id-ID" sz="2400" dirty="0"/>
                    </a:p>
                  </a:txBody>
                  <a:tcPr marL="87602" marR="87602"/>
                </a:tc>
                <a:extLst>
                  <a:ext uri="{0D108BD9-81ED-4DB2-BD59-A6C34878D82A}">
                    <a16:rowId xmlns:a16="http://schemas.microsoft.com/office/drawing/2014/main" val="328525421"/>
                  </a:ext>
                </a:extLst>
              </a:tr>
              <a:tr h="534070"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P(B)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P(-B)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Total</a:t>
                      </a:r>
                      <a:endParaRPr lang="id-ID" sz="2400" dirty="0"/>
                    </a:p>
                  </a:txBody>
                  <a:tcPr marL="87602" marR="87602"/>
                </a:tc>
                <a:extLst>
                  <a:ext uri="{0D108BD9-81ED-4DB2-BD59-A6C34878D82A}">
                    <a16:rowId xmlns:a16="http://schemas.microsoft.com/office/drawing/2014/main" val="403671367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0740430"/>
              </p:ext>
            </p:extLst>
          </p:nvPr>
        </p:nvGraphicFramePr>
        <p:xfrm>
          <a:off x="6496930" y="3448595"/>
          <a:ext cx="5261317" cy="2136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383">
                  <a:extLst>
                    <a:ext uri="{9D8B030D-6E8A-4147-A177-3AD203B41FA5}">
                      <a16:colId xmlns:a16="http://schemas.microsoft.com/office/drawing/2014/main" val="2161680146"/>
                    </a:ext>
                  </a:extLst>
                </a:gridCol>
                <a:gridCol w="1352538">
                  <a:extLst>
                    <a:ext uri="{9D8B030D-6E8A-4147-A177-3AD203B41FA5}">
                      <a16:colId xmlns:a16="http://schemas.microsoft.com/office/drawing/2014/main" val="2460723654"/>
                    </a:ext>
                  </a:extLst>
                </a:gridCol>
                <a:gridCol w="1335198">
                  <a:extLst>
                    <a:ext uri="{9D8B030D-6E8A-4147-A177-3AD203B41FA5}">
                      <a16:colId xmlns:a16="http://schemas.microsoft.com/office/drawing/2014/main" val="4180596535"/>
                    </a:ext>
                  </a:extLst>
                </a:gridCol>
                <a:gridCol w="1335198">
                  <a:extLst>
                    <a:ext uri="{9D8B030D-6E8A-4147-A177-3AD203B41FA5}">
                      <a16:colId xmlns:a16="http://schemas.microsoft.com/office/drawing/2014/main" val="982602933"/>
                    </a:ext>
                  </a:extLst>
                </a:gridCol>
              </a:tblGrid>
              <a:tr h="534070"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-B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marL="87602" marR="87602"/>
                </a:tc>
                <a:extLst>
                  <a:ext uri="{0D108BD9-81ED-4DB2-BD59-A6C34878D82A}">
                    <a16:rowId xmlns:a16="http://schemas.microsoft.com/office/drawing/2014/main" val="2768209939"/>
                  </a:ext>
                </a:extLst>
              </a:tr>
              <a:tr h="53407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A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0,4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0,2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0,6</a:t>
                      </a:r>
                      <a:endParaRPr lang="id-ID" sz="2400" dirty="0"/>
                    </a:p>
                  </a:txBody>
                  <a:tcPr marL="87602" marR="87602"/>
                </a:tc>
                <a:extLst>
                  <a:ext uri="{0D108BD9-81ED-4DB2-BD59-A6C34878D82A}">
                    <a16:rowId xmlns:a16="http://schemas.microsoft.com/office/drawing/2014/main" val="2409160956"/>
                  </a:ext>
                </a:extLst>
              </a:tr>
              <a:tr h="53407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-A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0,1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0,3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0,4</a:t>
                      </a:r>
                      <a:endParaRPr lang="id-ID" sz="2400" dirty="0"/>
                    </a:p>
                  </a:txBody>
                  <a:tcPr marL="87602" marR="87602"/>
                </a:tc>
                <a:extLst>
                  <a:ext uri="{0D108BD9-81ED-4DB2-BD59-A6C34878D82A}">
                    <a16:rowId xmlns:a16="http://schemas.microsoft.com/office/drawing/2014/main" val="328525421"/>
                  </a:ext>
                </a:extLst>
              </a:tr>
              <a:tr h="534070">
                <a:tc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0,5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0,5</a:t>
                      </a:r>
                      <a:endParaRPr lang="id-ID" sz="2400" dirty="0"/>
                    </a:p>
                  </a:txBody>
                  <a:tcPr marL="87602" marR="87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</a:t>
                      </a:r>
                      <a:endParaRPr lang="id-ID" sz="2400" dirty="0"/>
                    </a:p>
                  </a:txBody>
                  <a:tcPr marL="87602" marR="87602"/>
                </a:tc>
                <a:extLst>
                  <a:ext uri="{0D108BD9-81ED-4DB2-BD59-A6C34878D82A}">
                    <a16:rowId xmlns:a16="http://schemas.microsoft.com/office/drawing/2014/main" val="40367136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0671" y="1969477"/>
            <a:ext cx="1078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Misal:</a:t>
            </a:r>
          </a:p>
          <a:p>
            <a:r>
              <a:rPr lang="id-ID" sz="2400" dirty="0" smtClean="0"/>
              <a:t>A = suka makan permen 		</a:t>
            </a:r>
            <a:r>
              <a:rPr lang="id-ID" sz="2400" dirty="0" smtClean="0">
                <a:sym typeface="Wingdings" panose="05000000000000000000" pitchFamily="2" charset="2"/>
              </a:rPr>
              <a:t> 	-A = tidak suka makan permen</a:t>
            </a:r>
            <a:endParaRPr lang="id-ID" sz="2400" dirty="0" smtClean="0"/>
          </a:p>
          <a:p>
            <a:r>
              <a:rPr lang="id-ID" sz="2400" dirty="0" smtClean="0"/>
              <a:t>B = gigi berlubang			</a:t>
            </a:r>
            <a:r>
              <a:rPr lang="id-ID" sz="2400" dirty="0" smtClean="0">
                <a:sym typeface="Wingdings" panose="05000000000000000000" pitchFamily="2" charset="2"/>
              </a:rPr>
              <a:t> 	-B = gigi tidak berlubang</a:t>
            </a:r>
            <a:endParaRPr lang="id-ID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339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Probabilitas Kondisional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5"/>
            <a:ext cx="10857931" cy="1204178"/>
          </a:xfrm>
        </p:spPr>
        <p:txBody>
          <a:bodyPr>
            <a:normAutofit/>
          </a:bodyPr>
          <a:lstStyle/>
          <a:p>
            <a:r>
              <a:rPr lang="id-ID" sz="2800" dirty="0" smtClean="0"/>
              <a:t>Kemungkinan terjadinya </a:t>
            </a:r>
            <a:r>
              <a:rPr lang="id-ID" sz="2800" b="1" dirty="0" smtClean="0"/>
              <a:t>akibat</a:t>
            </a:r>
            <a:r>
              <a:rPr lang="id-ID" sz="2800" dirty="0" smtClean="0"/>
              <a:t> karena adanya </a:t>
            </a:r>
            <a:r>
              <a:rPr lang="id-ID" sz="2800" b="1" dirty="0" smtClean="0"/>
              <a:t>sebab</a:t>
            </a:r>
            <a:endParaRPr lang="id-ID" sz="2800" dirty="0" smtClean="0"/>
          </a:p>
          <a:p>
            <a:r>
              <a:rPr lang="id-ID" sz="2800" dirty="0" smtClean="0"/>
              <a:t>Notasi: P(x|y) </a:t>
            </a:r>
            <a:r>
              <a:rPr lang="id-ID" sz="2800" dirty="0" smtClean="0">
                <a:sym typeface="Wingdings" panose="05000000000000000000" pitchFamily="2" charset="2"/>
              </a:rPr>
              <a:t> probabilitas terjadinya x disebabkan oleh 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1486" y="3498766"/>
            <a:ext cx="159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Formula: </a:t>
            </a:r>
            <a:endParaRPr lang="id-ID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846" y="2888839"/>
            <a:ext cx="4733925" cy="1743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9" y="4631914"/>
            <a:ext cx="1100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Contoh:</a:t>
            </a:r>
          </a:p>
          <a:p>
            <a:r>
              <a:rPr lang="id-ID" sz="2400" dirty="0" smtClean="0"/>
              <a:t>Probabilitas pasien mengalami gigi berlubang disebabkan suka makan permen =</a:t>
            </a:r>
            <a:endParaRPr lang="id-ID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5</a:t>
            </a:fld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245" y="5588251"/>
            <a:ext cx="5594728" cy="10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3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Lets think!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Mudah mengetahui akibat jika tahu penyebabnya</a:t>
            </a:r>
          </a:p>
          <a:p>
            <a:r>
              <a:rPr lang="id-ID" sz="2800" dirty="0" smtClean="0"/>
              <a:t>Lalu bagaimana jika yang diketahui adalah akibatnya?</a:t>
            </a:r>
          </a:p>
          <a:p>
            <a:r>
              <a:rPr lang="id-ID" sz="2800" dirty="0" smtClean="0"/>
              <a:t>Bagaimana menghitung probabilitas penyebabnya?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6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14" y="4087503"/>
            <a:ext cx="5117414" cy="13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5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Naive Bayes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676383"/>
          </a:xfrm>
        </p:spPr>
        <p:txBody>
          <a:bodyPr>
            <a:normAutofit/>
          </a:bodyPr>
          <a:lstStyle/>
          <a:p>
            <a:r>
              <a:rPr lang="id-ID" sz="2800" dirty="0" smtClean="0"/>
              <a:t>Aturan Bayes (Bayes’ Rule)</a:t>
            </a:r>
            <a:endParaRPr lang="id-ID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7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26" y="3575713"/>
            <a:ext cx="6469444" cy="17913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64326" y="3971499"/>
            <a:ext cx="2117107" cy="1050878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5581934" y="3562066"/>
            <a:ext cx="1992573" cy="81886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ounded Rectangle 10"/>
          <p:cNvSpPr/>
          <p:nvPr/>
        </p:nvSpPr>
        <p:spPr>
          <a:xfrm>
            <a:off x="7833816" y="3575713"/>
            <a:ext cx="1364776" cy="81886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ounded Rectangle 11"/>
          <p:cNvSpPr/>
          <p:nvPr/>
        </p:nvSpPr>
        <p:spPr>
          <a:xfrm>
            <a:off x="6741995" y="4548188"/>
            <a:ext cx="1364776" cy="81886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042363" y="4772954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Posterior</a:t>
            </a:r>
            <a:endParaRPr lang="id-ID" dirty="0"/>
          </a:p>
        </p:txBody>
      </p:sp>
      <p:cxnSp>
        <p:nvCxnSpPr>
          <p:cNvPr id="15" name="Curved Connector 14"/>
          <p:cNvCxnSpPr>
            <a:stCxn id="13" idx="2"/>
            <a:endCxn id="7" idx="1"/>
          </p:cNvCxnSpPr>
          <p:nvPr/>
        </p:nvCxnSpPr>
        <p:spPr>
          <a:xfrm rot="5400000" flipH="1" flipV="1">
            <a:off x="1917929" y="4195889"/>
            <a:ext cx="645348" cy="1247446"/>
          </a:xfrm>
          <a:prstGeom prst="curvedConnector4">
            <a:avLst>
              <a:gd name="adj1" fmla="val -35423"/>
              <a:gd name="adj2" fmla="val 730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5474" y="2428459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Likelihood</a:t>
            </a:r>
            <a:endParaRPr lang="id-ID" dirty="0"/>
          </a:p>
        </p:txBody>
      </p:sp>
      <p:cxnSp>
        <p:nvCxnSpPr>
          <p:cNvPr id="18" name="Curved Connector 17"/>
          <p:cNvCxnSpPr>
            <a:stCxn id="17" idx="2"/>
            <a:endCxn id="10" idx="0"/>
          </p:cNvCxnSpPr>
          <p:nvPr/>
        </p:nvCxnSpPr>
        <p:spPr>
          <a:xfrm rot="5400000">
            <a:off x="6447092" y="2928920"/>
            <a:ext cx="764275" cy="5020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3617" y="2797790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Prior</a:t>
            </a:r>
            <a:endParaRPr lang="id-ID" dirty="0"/>
          </a:p>
        </p:txBody>
      </p:sp>
      <p:cxnSp>
        <p:nvCxnSpPr>
          <p:cNvPr id="21" name="Curved Connector 20"/>
          <p:cNvCxnSpPr>
            <a:stCxn id="20" idx="2"/>
            <a:endCxn id="11" idx="3"/>
          </p:cNvCxnSpPr>
          <p:nvPr/>
        </p:nvCxnSpPr>
        <p:spPr>
          <a:xfrm rot="5400000">
            <a:off x="9020860" y="3344855"/>
            <a:ext cx="818024" cy="46255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29881" y="5074946"/>
            <a:ext cx="128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Evidence</a:t>
            </a:r>
            <a:endParaRPr lang="id-ID" dirty="0"/>
          </a:p>
        </p:txBody>
      </p:sp>
      <p:cxnSp>
        <p:nvCxnSpPr>
          <p:cNvPr id="24" name="Curved Connector 23"/>
          <p:cNvCxnSpPr>
            <a:stCxn id="23" idx="2"/>
            <a:endCxn id="12" idx="3"/>
          </p:cNvCxnSpPr>
          <p:nvPr/>
        </p:nvCxnSpPr>
        <p:spPr>
          <a:xfrm rot="5400000" flipH="1">
            <a:off x="8497198" y="4567194"/>
            <a:ext cx="486657" cy="1267512"/>
          </a:xfrm>
          <a:prstGeom prst="curvedConnector4">
            <a:avLst>
              <a:gd name="adj1" fmla="val -46974"/>
              <a:gd name="adj2" fmla="val 75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/>
      <p:bldP spid="17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1440659"/>
          </a:xfrm>
        </p:spPr>
        <p:txBody>
          <a:bodyPr>
            <a:normAutofit/>
          </a:bodyPr>
          <a:lstStyle/>
          <a:p>
            <a:r>
              <a:rPr lang="id-ID" sz="2800" dirty="0" smtClean="0"/>
              <a:t>Seorang pasien diketahui mengalami gigi berlubang. Berapa besar kemungkinan hal tersebut disebabkan karena ia suka makan permen?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7D4A8-4BE0-4E2C-A54C-F08BB5FC0B32}" type="slidenum">
              <a:rPr lang="id-ID" smtClean="0"/>
              <a:t>8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24" y="3589497"/>
            <a:ext cx="9692633" cy="166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257</TotalTime>
  <Words>322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Wingdings</vt:lpstr>
      <vt:lpstr>Wood Type</vt:lpstr>
      <vt:lpstr>Probability Reasoning</vt:lpstr>
      <vt:lpstr>What is “Probability”?</vt:lpstr>
      <vt:lpstr>Contoh Kasus</vt:lpstr>
      <vt:lpstr>Joint Probability Distribution</vt:lpstr>
      <vt:lpstr>Probabilitas Kondisional</vt:lpstr>
      <vt:lpstr>Lets think!</vt:lpstr>
      <vt:lpstr>Naive Bayes</vt:lpstr>
      <vt:lpstr>Contoh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Reasoning</dc:title>
  <dc:creator>Khoirul Umam</dc:creator>
  <cp:lastModifiedBy>Khoirul Umam</cp:lastModifiedBy>
  <cp:revision>33</cp:revision>
  <dcterms:created xsi:type="dcterms:W3CDTF">2017-04-18T06:41:25Z</dcterms:created>
  <dcterms:modified xsi:type="dcterms:W3CDTF">2017-04-18T10:59:15Z</dcterms:modified>
</cp:coreProperties>
</file>