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8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498B2C-74D0-4318-A03E-FD7C5EC9C7D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307545BF-6CD8-454C-9703-1BE622A0EF6A}">
      <dgm:prSet phldrT="[Text]"/>
      <dgm:spPr/>
      <dgm:t>
        <a:bodyPr/>
        <a:lstStyle/>
        <a:p>
          <a:r>
            <a:rPr lang="id-ID" dirty="0" smtClean="0"/>
            <a:t>A</a:t>
          </a:r>
          <a:endParaRPr lang="en-US" dirty="0"/>
        </a:p>
      </dgm:t>
    </dgm:pt>
    <dgm:pt modelId="{80219ACD-A736-457F-B222-959AAD345F1F}" type="parTrans" cxnId="{5A7FC5BB-D759-448E-A03B-0FA33C3FCC0D}">
      <dgm:prSet/>
      <dgm:spPr/>
      <dgm:t>
        <a:bodyPr/>
        <a:lstStyle/>
        <a:p>
          <a:endParaRPr lang="en-US"/>
        </a:p>
      </dgm:t>
    </dgm:pt>
    <dgm:pt modelId="{26062751-D48B-4DB7-9875-0BE299F219E1}" type="sibTrans" cxnId="{5A7FC5BB-D759-448E-A03B-0FA33C3FCC0D}">
      <dgm:prSet/>
      <dgm:spPr/>
      <dgm:t>
        <a:bodyPr/>
        <a:lstStyle/>
        <a:p>
          <a:endParaRPr lang="en-US"/>
        </a:p>
      </dgm:t>
    </dgm:pt>
    <dgm:pt modelId="{0E3FF02E-B1E4-41EB-B514-4BE1FC3756DA}">
      <dgm:prSet phldrT="[Text]"/>
      <dgm:spPr/>
      <dgm:t>
        <a:bodyPr/>
        <a:lstStyle/>
        <a:p>
          <a:r>
            <a:rPr lang="id-ID" dirty="0" smtClean="0"/>
            <a:t>B</a:t>
          </a:r>
          <a:endParaRPr lang="en-US" dirty="0"/>
        </a:p>
      </dgm:t>
    </dgm:pt>
    <dgm:pt modelId="{6C78F6AB-5722-474E-8377-F0406592A43F}" type="parTrans" cxnId="{4514641C-DA69-4403-9A2D-2D556E82B962}">
      <dgm:prSet/>
      <dgm:spPr/>
      <dgm:t>
        <a:bodyPr/>
        <a:lstStyle/>
        <a:p>
          <a:endParaRPr lang="en-US"/>
        </a:p>
      </dgm:t>
    </dgm:pt>
    <dgm:pt modelId="{5BFBCA71-C423-4B06-AE47-01570D33F684}" type="sibTrans" cxnId="{4514641C-DA69-4403-9A2D-2D556E82B962}">
      <dgm:prSet/>
      <dgm:spPr/>
      <dgm:t>
        <a:bodyPr/>
        <a:lstStyle/>
        <a:p>
          <a:endParaRPr lang="en-US"/>
        </a:p>
      </dgm:t>
    </dgm:pt>
    <dgm:pt modelId="{C3611763-32C7-4D06-8028-74B23AF91F01}" type="pres">
      <dgm:prSet presAssocID="{05498B2C-74D0-4318-A03E-FD7C5EC9C7D1}" presName="compositeShape" presStyleCnt="0">
        <dgm:presLayoutVars>
          <dgm:chMax val="7"/>
          <dgm:dir/>
          <dgm:resizeHandles val="exact"/>
        </dgm:presLayoutVars>
      </dgm:prSet>
      <dgm:spPr/>
    </dgm:pt>
    <dgm:pt modelId="{350C9D68-3B06-4A7E-81BC-BEB35400E27B}" type="pres">
      <dgm:prSet presAssocID="{307545BF-6CD8-454C-9703-1BE622A0EF6A}" presName="circ1" presStyleLbl="vennNode1" presStyleIdx="0" presStyleCnt="2"/>
      <dgm:spPr/>
      <dgm:t>
        <a:bodyPr/>
        <a:lstStyle/>
        <a:p>
          <a:endParaRPr lang="en-US"/>
        </a:p>
      </dgm:t>
    </dgm:pt>
    <dgm:pt modelId="{A9C89949-1703-4DB8-A750-1C45850329D8}" type="pres">
      <dgm:prSet presAssocID="{307545BF-6CD8-454C-9703-1BE622A0EF6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233BCF-2E18-4AC8-A9D2-8CCF0C619990}" type="pres">
      <dgm:prSet presAssocID="{0E3FF02E-B1E4-41EB-B514-4BE1FC3756DA}" presName="circ2" presStyleLbl="vennNode1" presStyleIdx="1" presStyleCnt="2"/>
      <dgm:spPr/>
      <dgm:t>
        <a:bodyPr/>
        <a:lstStyle/>
        <a:p>
          <a:endParaRPr lang="en-US"/>
        </a:p>
      </dgm:t>
    </dgm:pt>
    <dgm:pt modelId="{440677F2-50AE-4C89-9E7D-EBAF2DFA9FB0}" type="pres">
      <dgm:prSet presAssocID="{0E3FF02E-B1E4-41EB-B514-4BE1FC3756D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7FC5BB-D759-448E-A03B-0FA33C3FCC0D}" srcId="{05498B2C-74D0-4318-A03E-FD7C5EC9C7D1}" destId="{307545BF-6CD8-454C-9703-1BE622A0EF6A}" srcOrd="0" destOrd="0" parTransId="{80219ACD-A736-457F-B222-959AAD345F1F}" sibTransId="{26062751-D48B-4DB7-9875-0BE299F219E1}"/>
    <dgm:cxn modelId="{A8F1D955-F2D6-4389-B1E8-5D87E218A6F0}" type="presOf" srcId="{307545BF-6CD8-454C-9703-1BE622A0EF6A}" destId="{A9C89949-1703-4DB8-A750-1C45850329D8}" srcOrd="1" destOrd="0" presId="urn:microsoft.com/office/officeart/2005/8/layout/venn1"/>
    <dgm:cxn modelId="{3F39A1DB-D3E8-4AE3-BDF1-94E0E58D76EC}" type="presOf" srcId="{05498B2C-74D0-4318-A03E-FD7C5EC9C7D1}" destId="{C3611763-32C7-4D06-8028-74B23AF91F01}" srcOrd="0" destOrd="0" presId="urn:microsoft.com/office/officeart/2005/8/layout/venn1"/>
    <dgm:cxn modelId="{06E33A4F-52D8-43DB-B49D-67EB7967A0EE}" type="presOf" srcId="{0E3FF02E-B1E4-41EB-B514-4BE1FC3756DA}" destId="{E8233BCF-2E18-4AC8-A9D2-8CCF0C619990}" srcOrd="0" destOrd="0" presId="urn:microsoft.com/office/officeart/2005/8/layout/venn1"/>
    <dgm:cxn modelId="{4514641C-DA69-4403-9A2D-2D556E82B962}" srcId="{05498B2C-74D0-4318-A03E-FD7C5EC9C7D1}" destId="{0E3FF02E-B1E4-41EB-B514-4BE1FC3756DA}" srcOrd="1" destOrd="0" parTransId="{6C78F6AB-5722-474E-8377-F0406592A43F}" sibTransId="{5BFBCA71-C423-4B06-AE47-01570D33F684}"/>
    <dgm:cxn modelId="{6F5C1895-F07F-432C-8AB8-83336B878E12}" type="presOf" srcId="{0E3FF02E-B1E4-41EB-B514-4BE1FC3756DA}" destId="{440677F2-50AE-4C89-9E7D-EBAF2DFA9FB0}" srcOrd="1" destOrd="0" presId="urn:microsoft.com/office/officeart/2005/8/layout/venn1"/>
    <dgm:cxn modelId="{89DD1D1B-9925-405E-9097-F81A1330E179}" type="presOf" srcId="{307545BF-6CD8-454C-9703-1BE622A0EF6A}" destId="{350C9D68-3B06-4A7E-81BC-BEB35400E27B}" srcOrd="0" destOrd="0" presId="urn:microsoft.com/office/officeart/2005/8/layout/venn1"/>
    <dgm:cxn modelId="{06A01F87-8AF1-4A70-B1BA-FD5FEDD1BF36}" type="presParOf" srcId="{C3611763-32C7-4D06-8028-74B23AF91F01}" destId="{350C9D68-3B06-4A7E-81BC-BEB35400E27B}" srcOrd="0" destOrd="0" presId="urn:microsoft.com/office/officeart/2005/8/layout/venn1"/>
    <dgm:cxn modelId="{306F1FFF-F31E-422F-B2C4-FF2B84F842F9}" type="presParOf" srcId="{C3611763-32C7-4D06-8028-74B23AF91F01}" destId="{A9C89949-1703-4DB8-A750-1C45850329D8}" srcOrd="1" destOrd="0" presId="urn:microsoft.com/office/officeart/2005/8/layout/venn1"/>
    <dgm:cxn modelId="{D51B1F21-BF5B-4FE9-913D-54693558E52C}" type="presParOf" srcId="{C3611763-32C7-4D06-8028-74B23AF91F01}" destId="{E8233BCF-2E18-4AC8-A9D2-8CCF0C619990}" srcOrd="2" destOrd="0" presId="urn:microsoft.com/office/officeart/2005/8/layout/venn1"/>
    <dgm:cxn modelId="{6C479F4A-9234-4269-BF89-081360175165}" type="presParOf" srcId="{C3611763-32C7-4D06-8028-74B23AF91F01}" destId="{440677F2-50AE-4C89-9E7D-EBAF2DFA9FB0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498B2C-74D0-4318-A03E-FD7C5EC9C7D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307545BF-6CD8-454C-9703-1BE622A0EF6A}">
      <dgm:prSet phldrT="[Text]"/>
      <dgm:spPr>
        <a:solidFill>
          <a:schemeClr val="bg1">
            <a:alpha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id-ID" dirty="0" smtClean="0"/>
            <a:t>A</a:t>
          </a:r>
          <a:endParaRPr lang="en-US" dirty="0"/>
        </a:p>
      </dgm:t>
    </dgm:pt>
    <dgm:pt modelId="{80219ACD-A736-457F-B222-959AAD345F1F}" type="parTrans" cxnId="{5A7FC5BB-D759-448E-A03B-0FA33C3FCC0D}">
      <dgm:prSet/>
      <dgm:spPr/>
      <dgm:t>
        <a:bodyPr/>
        <a:lstStyle/>
        <a:p>
          <a:endParaRPr lang="en-US"/>
        </a:p>
      </dgm:t>
    </dgm:pt>
    <dgm:pt modelId="{26062751-D48B-4DB7-9875-0BE299F219E1}" type="sibTrans" cxnId="{5A7FC5BB-D759-448E-A03B-0FA33C3FCC0D}">
      <dgm:prSet/>
      <dgm:spPr/>
      <dgm:t>
        <a:bodyPr/>
        <a:lstStyle/>
        <a:p>
          <a:endParaRPr lang="en-US"/>
        </a:p>
      </dgm:t>
    </dgm:pt>
    <dgm:pt modelId="{0E3FF02E-B1E4-41EB-B514-4BE1FC3756DA}">
      <dgm:prSet phldrT="[Text]"/>
      <dgm:spPr/>
      <dgm:t>
        <a:bodyPr/>
        <a:lstStyle/>
        <a:p>
          <a:r>
            <a:rPr lang="id-ID" dirty="0" smtClean="0"/>
            <a:t>B</a:t>
          </a:r>
          <a:endParaRPr lang="en-US" dirty="0"/>
        </a:p>
      </dgm:t>
    </dgm:pt>
    <dgm:pt modelId="{6C78F6AB-5722-474E-8377-F0406592A43F}" type="parTrans" cxnId="{4514641C-DA69-4403-9A2D-2D556E82B962}">
      <dgm:prSet/>
      <dgm:spPr/>
      <dgm:t>
        <a:bodyPr/>
        <a:lstStyle/>
        <a:p>
          <a:endParaRPr lang="en-US"/>
        </a:p>
      </dgm:t>
    </dgm:pt>
    <dgm:pt modelId="{5BFBCA71-C423-4B06-AE47-01570D33F684}" type="sibTrans" cxnId="{4514641C-DA69-4403-9A2D-2D556E82B962}">
      <dgm:prSet/>
      <dgm:spPr/>
      <dgm:t>
        <a:bodyPr/>
        <a:lstStyle/>
        <a:p>
          <a:endParaRPr lang="en-US"/>
        </a:p>
      </dgm:t>
    </dgm:pt>
    <dgm:pt modelId="{C3611763-32C7-4D06-8028-74B23AF91F01}" type="pres">
      <dgm:prSet presAssocID="{05498B2C-74D0-4318-A03E-FD7C5EC9C7D1}" presName="compositeShape" presStyleCnt="0">
        <dgm:presLayoutVars>
          <dgm:chMax val="7"/>
          <dgm:dir/>
          <dgm:resizeHandles val="exact"/>
        </dgm:presLayoutVars>
      </dgm:prSet>
      <dgm:spPr/>
    </dgm:pt>
    <dgm:pt modelId="{350C9D68-3B06-4A7E-81BC-BEB35400E27B}" type="pres">
      <dgm:prSet presAssocID="{307545BF-6CD8-454C-9703-1BE622A0EF6A}" presName="circ1" presStyleLbl="vennNode1" presStyleIdx="0" presStyleCnt="2"/>
      <dgm:spPr/>
      <dgm:t>
        <a:bodyPr/>
        <a:lstStyle/>
        <a:p>
          <a:endParaRPr lang="en-US"/>
        </a:p>
      </dgm:t>
    </dgm:pt>
    <dgm:pt modelId="{A9C89949-1703-4DB8-A750-1C45850329D8}" type="pres">
      <dgm:prSet presAssocID="{307545BF-6CD8-454C-9703-1BE622A0EF6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233BCF-2E18-4AC8-A9D2-8CCF0C619990}" type="pres">
      <dgm:prSet presAssocID="{0E3FF02E-B1E4-41EB-B514-4BE1FC3756DA}" presName="circ2" presStyleLbl="vennNode1" presStyleIdx="1" presStyleCnt="2"/>
      <dgm:spPr/>
      <dgm:t>
        <a:bodyPr/>
        <a:lstStyle/>
        <a:p>
          <a:endParaRPr lang="en-US"/>
        </a:p>
      </dgm:t>
    </dgm:pt>
    <dgm:pt modelId="{440677F2-50AE-4C89-9E7D-EBAF2DFA9FB0}" type="pres">
      <dgm:prSet presAssocID="{0E3FF02E-B1E4-41EB-B514-4BE1FC3756D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7FC5BB-D759-448E-A03B-0FA33C3FCC0D}" srcId="{05498B2C-74D0-4318-A03E-FD7C5EC9C7D1}" destId="{307545BF-6CD8-454C-9703-1BE622A0EF6A}" srcOrd="0" destOrd="0" parTransId="{80219ACD-A736-457F-B222-959AAD345F1F}" sibTransId="{26062751-D48B-4DB7-9875-0BE299F219E1}"/>
    <dgm:cxn modelId="{A8F1D955-F2D6-4389-B1E8-5D87E218A6F0}" type="presOf" srcId="{307545BF-6CD8-454C-9703-1BE622A0EF6A}" destId="{A9C89949-1703-4DB8-A750-1C45850329D8}" srcOrd="1" destOrd="0" presId="urn:microsoft.com/office/officeart/2005/8/layout/venn1"/>
    <dgm:cxn modelId="{3F39A1DB-D3E8-4AE3-BDF1-94E0E58D76EC}" type="presOf" srcId="{05498B2C-74D0-4318-A03E-FD7C5EC9C7D1}" destId="{C3611763-32C7-4D06-8028-74B23AF91F01}" srcOrd="0" destOrd="0" presId="urn:microsoft.com/office/officeart/2005/8/layout/venn1"/>
    <dgm:cxn modelId="{06E33A4F-52D8-43DB-B49D-67EB7967A0EE}" type="presOf" srcId="{0E3FF02E-B1E4-41EB-B514-4BE1FC3756DA}" destId="{E8233BCF-2E18-4AC8-A9D2-8CCF0C619990}" srcOrd="0" destOrd="0" presId="urn:microsoft.com/office/officeart/2005/8/layout/venn1"/>
    <dgm:cxn modelId="{4514641C-DA69-4403-9A2D-2D556E82B962}" srcId="{05498B2C-74D0-4318-A03E-FD7C5EC9C7D1}" destId="{0E3FF02E-B1E4-41EB-B514-4BE1FC3756DA}" srcOrd="1" destOrd="0" parTransId="{6C78F6AB-5722-474E-8377-F0406592A43F}" sibTransId="{5BFBCA71-C423-4B06-AE47-01570D33F684}"/>
    <dgm:cxn modelId="{6F5C1895-F07F-432C-8AB8-83336B878E12}" type="presOf" srcId="{0E3FF02E-B1E4-41EB-B514-4BE1FC3756DA}" destId="{440677F2-50AE-4C89-9E7D-EBAF2DFA9FB0}" srcOrd="1" destOrd="0" presId="urn:microsoft.com/office/officeart/2005/8/layout/venn1"/>
    <dgm:cxn modelId="{89DD1D1B-9925-405E-9097-F81A1330E179}" type="presOf" srcId="{307545BF-6CD8-454C-9703-1BE622A0EF6A}" destId="{350C9D68-3B06-4A7E-81BC-BEB35400E27B}" srcOrd="0" destOrd="0" presId="urn:microsoft.com/office/officeart/2005/8/layout/venn1"/>
    <dgm:cxn modelId="{06A01F87-8AF1-4A70-B1BA-FD5FEDD1BF36}" type="presParOf" srcId="{C3611763-32C7-4D06-8028-74B23AF91F01}" destId="{350C9D68-3B06-4A7E-81BC-BEB35400E27B}" srcOrd="0" destOrd="0" presId="urn:microsoft.com/office/officeart/2005/8/layout/venn1"/>
    <dgm:cxn modelId="{306F1FFF-F31E-422F-B2C4-FF2B84F842F9}" type="presParOf" srcId="{C3611763-32C7-4D06-8028-74B23AF91F01}" destId="{A9C89949-1703-4DB8-A750-1C45850329D8}" srcOrd="1" destOrd="0" presId="urn:microsoft.com/office/officeart/2005/8/layout/venn1"/>
    <dgm:cxn modelId="{D51B1F21-BF5B-4FE9-913D-54693558E52C}" type="presParOf" srcId="{C3611763-32C7-4D06-8028-74B23AF91F01}" destId="{E8233BCF-2E18-4AC8-A9D2-8CCF0C619990}" srcOrd="2" destOrd="0" presId="urn:microsoft.com/office/officeart/2005/8/layout/venn1"/>
    <dgm:cxn modelId="{6C479F4A-9234-4269-BF89-081360175165}" type="presParOf" srcId="{C3611763-32C7-4D06-8028-74B23AF91F01}" destId="{440677F2-50AE-4C89-9E7D-EBAF2DFA9FB0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C9D68-3B06-4A7E-81BC-BEB35400E27B}">
      <dsp:nvSpPr>
        <dsp:cNvPr id="0" name=""/>
        <dsp:cNvSpPr/>
      </dsp:nvSpPr>
      <dsp:spPr>
        <a:xfrm>
          <a:off x="1587034" y="10941"/>
          <a:ext cx="4000841" cy="400084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6500" kern="1200" dirty="0" smtClean="0"/>
            <a:t>A</a:t>
          </a:r>
          <a:endParaRPr lang="en-US" sz="6500" kern="1200" dirty="0"/>
        </a:p>
      </dsp:txBody>
      <dsp:txXfrm>
        <a:off x="2145710" y="482727"/>
        <a:ext cx="2306791" cy="3057271"/>
      </dsp:txXfrm>
    </dsp:sp>
    <dsp:sp modelId="{E8233BCF-2E18-4AC8-A9D2-8CCF0C619990}">
      <dsp:nvSpPr>
        <dsp:cNvPr id="0" name=""/>
        <dsp:cNvSpPr/>
      </dsp:nvSpPr>
      <dsp:spPr>
        <a:xfrm>
          <a:off x="4470523" y="10941"/>
          <a:ext cx="4000841" cy="400084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6500" kern="1200" dirty="0" smtClean="0"/>
            <a:t>B</a:t>
          </a:r>
          <a:endParaRPr lang="en-US" sz="6500" kern="1200" dirty="0"/>
        </a:p>
      </dsp:txBody>
      <dsp:txXfrm>
        <a:off x="5605897" y="482727"/>
        <a:ext cx="2306791" cy="30572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C9D68-3B06-4A7E-81BC-BEB35400E27B}">
      <dsp:nvSpPr>
        <dsp:cNvPr id="0" name=""/>
        <dsp:cNvSpPr/>
      </dsp:nvSpPr>
      <dsp:spPr>
        <a:xfrm>
          <a:off x="1587034" y="10941"/>
          <a:ext cx="4000841" cy="4000841"/>
        </a:xfrm>
        <a:prstGeom prst="ellipse">
          <a:avLst/>
        </a:prstGeom>
        <a:solidFill>
          <a:schemeClr val="bg1">
            <a:alpha val="50000"/>
          </a:schemeClr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6500" kern="1200" dirty="0" smtClean="0"/>
            <a:t>A</a:t>
          </a:r>
          <a:endParaRPr lang="en-US" sz="6500" kern="1200" dirty="0"/>
        </a:p>
      </dsp:txBody>
      <dsp:txXfrm>
        <a:off x="2145710" y="482727"/>
        <a:ext cx="2306791" cy="3057271"/>
      </dsp:txXfrm>
    </dsp:sp>
    <dsp:sp modelId="{E8233BCF-2E18-4AC8-A9D2-8CCF0C619990}">
      <dsp:nvSpPr>
        <dsp:cNvPr id="0" name=""/>
        <dsp:cNvSpPr/>
      </dsp:nvSpPr>
      <dsp:spPr>
        <a:xfrm>
          <a:off x="4470523" y="10941"/>
          <a:ext cx="4000841" cy="400084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6500" kern="1200" dirty="0" smtClean="0"/>
            <a:t>B</a:t>
          </a:r>
          <a:endParaRPr lang="en-US" sz="6500" kern="1200" dirty="0"/>
        </a:p>
      </dsp:txBody>
      <dsp:txXfrm>
        <a:off x="5605897" y="482727"/>
        <a:ext cx="2306791" cy="30572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C6A8A-4AC7-494A-8C3E-3CB4F943081F}" type="datetimeFigureOut">
              <a:rPr lang="id-ID" smtClean="0"/>
              <a:t>29/03/2017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7F463-0AAD-458F-B109-13DB875DC26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4227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ED81-B8F2-4C31-B056-30444BC2D946}" type="datetime1">
              <a:rPr lang="id-ID" smtClean="0"/>
              <a:t>29/03/2017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Relasi dan Join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54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D8F0-A92C-461E-848F-A9D2C8F1562E}" type="datetime1">
              <a:rPr lang="id-ID" smtClean="0"/>
              <a:t>29/03/2017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Relasi dan Join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609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77AD-0449-46E8-B653-D0FB4659FB25}" type="datetime1">
              <a:rPr lang="id-ID" smtClean="0"/>
              <a:t>29/03/2017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Relasi dan Join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363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DC70-9037-4026-A2BE-B2E684C20B6B}" type="datetime1">
              <a:rPr lang="id-ID" smtClean="0"/>
              <a:t>29/03/2017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Relasi dan Join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4836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AF50-051F-4368-849E-14FEB1BF4596}" type="datetime1">
              <a:rPr lang="id-ID" smtClean="0"/>
              <a:t>29/03/2017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Relasi dan Join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0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611B-4702-49CC-94C5-1B97CAE21F41}" type="datetime1">
              <a:rPr lang="id-ID" smtClean="0"/>
              <a:t>29/03/2017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Relasi dan Join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4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3355-C767-430D-A795-BE0F88DE95F1}" type="datetime1">
              <a:rPr lang="id-ID" smtClean="0"/>
              <a:t>29/03/2017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Relasi dan Join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046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1F6D-BA01-4107-AD32-72FB6795E5EF}" type="datetime1">
              <a:rPr lang="id-ID" smtClean="0"/>
              <a:t>29/03/2017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Relasi dan Join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283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18B5-3793-4565-8313-AF194459BF31}" type="datetime1">
              <a:rPr lang="id-ID" smtClean="0"/>
              <a:t>29/03/2017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id-ID" smtClean="0"/>
              <a:t>Basis Data - Relasi dan Join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366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12FF41-0AB5-4C26-BB62-F2568B7DA6B9}" type="datetime1">
              <a:rPr lang="id-ID" smtClean="0"/>
              <a:t>29/03/2017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id-ID" smtClean="0"/>
              <a:t>Basis Data - Relasi dan Join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28CE00-4977-4CCF-B897-61BE2A235B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062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0039-5B73-49C4-86E6-7D62A7C350AE}" type="datetime1">
              <a:rPr lang="id-ID" smtClean="0"/>
              <a:t>29/03/2017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Relasi dan Join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505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35918E-0C53-4F7B-AB66-26471ABF22AB}" type="datetime1">
              <a:rPr lang="id-ID" smtClean="0"/>
              <a:t>29/03/2017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id-ID" smtClean="0"/>
              <a:t>Basis Data - Relasi dan Join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528CE00-4977-4CCF-B897-61BE2A235BD7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29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Relasi dan Join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dirty="0"/>
              <a:t>Matakuliah </a:t>
            </a:r>
            <a:r>
              <a:rPr lang="id-ID" dirty="0"/>
              <a:t>Basis Data DASAR &amp; Basis Data Lanjut + </a:t>
            </a:r>
            <a:r>
              <a:rPr lang="id-ID" dirty="0" smtClean="0"/>
              <a:t>Praktikum</a:t>
            </a:r>
          </a:p>
          <a:p>
            <a:r>
              <a:rPr lang="id-ID" dirty="0" smtClean="0"/>
              <a:t>Dosen </a:t>
            </a:r>
            <a:r>
              <a:rPr lang="id-ID" dirty="0"/>
              <a:t>Pengampu: </a:t>
            </a:r>
            <a:r>
              <a:rPr lang="id-ID" b="1" dirty="0"/>
              <a:t>Khoirul Umam, M.Kom</a:t>
            </a:r>
          </a:p>
          <a:p>
            <a:r>
              <a:rPr lang="id-ID" dirty="0" smtClean="0"/>
              <a:t>S1 Teknik </a:t>
            </a:r>
            <a:r>
              <a:rPr lang="id-ID" dirty="0"/>
              <a:t>Informatika STIKOM PGRI </a:t>
            </a:r>
            <a:r>
              <a:rPr lang="id-ID" dirty="0" smtClean="0"/>
              <a:t>Banyuwangi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0758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Kasus!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98992"/>
          </a:xfrm>
        </p:spPr>
        <p:txBody>
          <a:bodyPr>
            <a:normAutofit/>
          </a:bodyPr>
          <a:lstStyle/>
          <a:p>
            <a:r>
              <a:rPr lang="id-ID" sz="2400" dirty="0" smtClean="0"/>
              <a:t>Tampilkan data mahasiswa beserta matakuliah yang diambil saat ini! Urutkan berdasarkan NIM.</a:t>
            </a:r>
            <a:endParaRPr lang="id-ID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Relasi dan Join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10</a:t>
            </a:fld>
            <a:endParaRPr lang="id-ID"/>
          </a:p>
        </p:txBody>
      </p:sp>
      <p:sp>
        <p:nvSpPr>
          <p:cNvPr id="6" name="Line Callout 2 (No Border) 5"/>
          <p:cNvSpPr/>
          <p:nvPr/>
        </p:nvSpPr>
        <p:spPr>
          <a:xfrm>
            <a:off x="7243047" y="2635680"/>
            <a:ext cx="3969436" cy="2738178"/>
          </a:xfrm>
          <a:prstGeom prst="callout2">
            <a:avLst>
              <a:gd name="adj1" fmla="val 52165"/>
              <a:gd name="adj2" fmla="val 101191"/>
              <a:gd name="adj3" fmla="val 51984"/>
              <a:gd name="adj4" fmla="val 111843"/>
              <a:gd name="adj5" fmla="val 137347"/>
              <a:gd name="adj6" fmla="val 1245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SELECT m.*, k.*</a:t>
            </a:r>
          </a:p>
          <a:p>
            <a:r>
              <a:rPr lang="id-ID" sz="2400" dirty="0"/>
              <a:t>FROM mahasiswa </a:t>
            </a:r>
            <a:r>
              <a:rPr lang="id-ID" sz="2400" dirty="0" smtClean="0"/>
              <a:t>m</a:t>
            </a:r>
          </a:p>
          <a:p>
            <a:r>
              <a:rPr lang="id-ID" sz="2400" dirty="0" smtClean="0"/>
              <a:t>JOIN </a:t>
            </a:r>
            <a:r>
              <a:rPr lang="id-ID" sz="2400" dirty="0"/>
              <a:t>ambil_mk </a:t>
            </a:r>
            <a:r>
              <a:rPr lang="id-ID" sz="2400" dirty="0" smtClean="0"/>
              <a:t>a</a:t>
            </a:r>
          </a:p>
          <a:p>
            <a:r>
              <a:rPr lang="id-ID" sz="2400" dirty="0" smtClean="0"/>
              <a:t>JOIN </a:t>
            </a:r>
            <a:r>
              <a:rPr lang="id-ID" sz="2400" dirty="0"/>
              <a:t>matakuliah k</a:t>
            </a:r>
          </a:p>
          <a:p>
            <a:r>
              <a:rPr lang="id-ID" sz="2400" dirty="0"/>
              <a:t>ON m.nim = </a:t>
            </a:r>
            <a:r>
              <a:rPr lang="id-ID" sz="2400" dirty="0" smtClean="0"/>
              <a:t>a.nim</a:t>
            </a:r>
          </a:p>
          <a:p>
            <a:r>
              <a:rPr lang="id-ID" sz="2400" dirty="0" smtClean="0"/>
              <a:t>AND </a:t>
            </a:r>
            <a:r>
              <a:rPr lang="id-ID" sz="2400" dirty="0"/>
              <a:t>a.kode_mk = k.kode_mk</a:t>
            </a:r>
          </a:p>
          <a:p>
            <a:r>
              <a:rPr lang="id-ID" sz="2400" dirty="0"/>
              <a:t>ORDER BY m.nim;</a:t>
            </a:r>
          </a:p>
        </p:txBody>
      </p:sp>
      <p:pic>
        <p:nvPicPr>
          <p:cNvPr id="9" name="Picture 8" descr="mysql  -u roo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5" y="2635680"/>
            <a:ext cx="7068536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1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Latihan!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Tampilkan </a:t>
            </a:r>
            <a:r>
              <a:rPr lang="id-ID" sz="2800" b="1" dirty="0" smtClean="0"/>
              <a:t>nama dosen</a:t>
            </a:r>
            <a:r>
              <a:rPr lang="id-ID" sz="2800" dirty="0" smtClean="0"/>
              <a:t> beserta </a:t>
            </a:r>
            <a:r>
              <a:rPr lang="id-ID" sz="2800" b="1" dirty="0" smtClean="0"/>
              <a:t>nama matakuliah</a:t>
            </a:r>
            <a:r>
              <a:rPr lang="id-ID" sz="2800" dirty="0" smtClean="0"/>
              <a:t> yang diampu!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Hitung jumlah mahasiswa dari program studi </a:t>
            </a:r>
            <a:r>
              <a:rPr lang="id-ID" sz="2800" b="1" dirty="0" smtClean="0"/>
              <a:t>D3 Manajemen Informatika</a:t>
            </a:r>
            <a:r>
              <a:rPr lang="id-ID" sz="2800" dirty="0" smtClean="0"/>
              <a:t> angkatan tahun </a:t>
            </a:r>
            <a:r>
              <a:rPr lang="id-ID" sz="2800" b="1" dirty="0" smtClean="0"/>
              <a:t>2013</a:t>
            </a:r>
            <a:r>
              <a:rPr lang="id-ID" sz="2800" dirty="0" smtClean="0"/>
              <a:t> yang sedang </a:t>
            </a:r>
            <a:r>
              <a:rPr lang="id-ID" sz="2800" smtClean="0"/>
              <a:t>mengambil </a:t>
            </a:r>
            <a:r>
              <a:rPr lang="id-ID" sz="2800" b="1" smtClean="0"/>
              <a:t>Tugas Akhir</a:t>
            </a:r>
            <a:r>
              <a:rPr lang="id-ID" sz="2800" smtClean="0"/>
              <a:t>!</a:t>
            </a:r>
            <a:endParaRPr lang="id-ID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Tampilkan daftar nama mahasiswa yang akan diajar oleh dosen bernama </a:t>
            </a:r>
            <a:r>
              <a:rPr lang="id-ID" sz="2800" b="1" dirty="0" smtClean="0"/>
              <a:t>Eka Tri</a:t>
            </a:r>
            <a:r>
              <a:rPr lang="id-ID" sz="2800" dirty="0" smtClean="0"/>
              <a:t>!</a:t>
            </a:r>
            <a:endParaRPr lang="id-ID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Relasi dan Join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34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Join vs Natural Join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JOIN</a:t>
            </a:r>
            <a:endParaRPr lang="id-ID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d-ID" dirty="0" smtClean="0"/>
              <a:t>NATURAL JOIN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12</a:t>
            </a:fld>
            <a:endParaRPr lang="id-ID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2385451"/>
          </a:xfrm>
          <a:prstGeom prst="callout2">
            <a:avLst>
              <a:gd name="adj1" fmla="val 49937"/>
              <a:gd name="adj2" fmla="val -1264"/>
              <a:gd name="adj3" fmla="val 49857"/>
              <a:gd name="adj4" fmla="val -7749"/>
              <a:gd name="adj5" fmla="val 158710"/>
              <a:gd name="adj6" fmla="val -221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SELECT *</a:t>
            </a:r>
          </a:p>
          <a:p>
            <a:r>
              <a:rPr lang="id-ID" sz="2400" dirty="0" smtClean="0"/>
              <a:t>FROM mahasiswa</a:t>
            </a:r>
          </a:p>
          <a:p>
            <a:r>
              <a:rPr lang="id-ID" sz="2400" b="1" dirty="0" smtClean="0">
                <a:solidFill>
                  <a:srgbClr val="002060"/>
                </a:solidFill>
              </a:rPr>
              <a:t>JOIN</a:t>
            </a:r>
            <a:r>
              <a:rPr lang="id-ID" sz="2400" dirty="0" smtClean="0"/>
              <a:t> ambil_mk</a:t>
            </a:r>
          </a:p>
          <a:p>
            <a:r>
              <a:rPr lang="id-ID" sz="2400" b="1" dirty="0" smtClean="0">
                <a:solidFill>
                  <a:srgbClr val="002060"/>
                </a:solidFill>
              </a:rPr>
              <a:t>ON </a:t>
            </a:r>
            <a:r>
              <a:rPr lang="id-ID" sz="2400" dirty="0" smtClean="0"/>
              <a:t>mahasiswa.nim </a:t>
            </a:r>
            <a:r>
              <a:rPr lang="id-ID" sz="2400" dirty="0"/>
              <a:t>= </a:t>
            </a:r>
            <a:r>
              <a:rPr lang="id-ID" sz="2400" dirty="0" smtClean="0"/>
              <a:t>ambil_mk.nim;</a:t>
            </a:r>
            <a:endParaRPr lang="id-ID" sz="24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1540477"/>
          </a:xfrm>
          <a:prstGeom prst="callout2">
            <a:avLst>
              <a:gd name="adj1" fmla="val 52165"/>
              <a:gd name="adj2" fmla="val 101191"/>
              <a:gd name="adj3" fmla="val 52209"/>
              <a:gd name="adj4" fmla="val 109464"/>
              <a:gd name="adj5" fmla="val 247321"/>
              <a:gd name="adj6" fmla="val 1206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SELECT *</a:t>
            </a:r>
          </a:p>
          <a:p>
            <a:r>
              <a:rPr lang="id-ID" sz="2400" dirty="0"/>
              <a:t>FROM mahasiswa </a:t>
            </a:r>
            <a:endParaRPr lang="id-ID" sz="2400" dirty="0" smtClean="0"/>
          </a:p>
          <a:p>
            <a:r>
              <a:rPr lang="id-ID" sz="2400" b="1" dirty="0" smtClean="0">
                <a:solidFill>
                  <a:srgbClr val="002060"/>
                </a:solidFill>
              </a:rPr>
              <a:t>NATURAL</a:t>
            </a:r>
            <a:r>
              <a:rPr lang="id-ID" sz="2400" dirty="0" smtClean="0"/>
              <a:t> </a:t>
            </a:r>
            <a:r>
              <a:rPr lang="id-ID" sz="2400" b="1" dirty="0" smtClean="0">
                <a:solidFill>
                  <a:srgbClr val="002060"/>
                </a:solidFill>
              </a:rPr>
              <a:t>JOIN</a:t>
            </a:r>
            <a:r>
              <a:rPr lang="id-ID" sz="2400" dirty="0" smtClean="0"/>
              <a:t> ambil_mk;</a:t>
            </a:r>
            <a:endParaRPr lang="id-ID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217920" y="4122811"/>
            <a:ext cx="52472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dirty="0" smtClean="0"/>
              <a:t>NATURAL JOIN tidak membutuhkan klausa </a:t>
            </a:r>
            <a:r>
              <a:rPr lang="id-ID" sz="2000" b="1" dirty="0" smtClean="0"/>
              <a:t>ON</a:t>
            </a:r>
            <a:r>
              <a:rPr lang="id-ID" sz="2000" dirty="0" smtClean="0"/>
              <a:t> untuk menghubungkan kolom-kolom kunci dari kedua buah tabel yang digabungkan.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dirty="0" smtClean="0"/>
              <a:t>Kolom penghubung adalah kolom dengan nama yang sama pada kedua buah tabel.</a:t>
            </a:r>
          </a:p>
        </p:txBody>
      </p:sp>
    </p:spTree>
    <p:extLst>
      <p:ext uri="{BB962C8B-B14F-4D97-AF65-F5344CB8AC3E}">
        <p14:creationId xmlns:p14="http://schemas.microsoft.com/office/powerpoint/2010/main" val="31364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Hasil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276" y="1822361"/>
            <a:ext cx="4937760" cy="736282"/>
          </a:xfrm>
        </p:spPr>
        <p:txBody>
          <a:bodyPr/>
          <a:lstStyle/>
          <a:p>
            <a:r>
              <a:rPr lang="id-ID" dirty="0" smtClean="0"/>
              <a:t>JOIN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54968" y="1822361"/>
            <a:ext cx="4937760" cy="736282"/>
          </a:xfrm>
        </p:spPr>
        <p:txBody>
          <a:bodyPr/>
          <a:lstStyle/>
          <a:p>
            <a:r>
              <a:rPr lang="id-ID" dirty="0" smtClean="0"/>
              <a:t>NATURAL JOIN</a:t>
            </a:r>
            <a:endParaRPr lang="id-ID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13</a:t>
            </a:fld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6654968" y="5652776"/>
            <a:ext cx="4923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/>
              <a:t>NATURAL JOIN otomatis hanya menampilkan satu kolom penghubung / kolom kunci</a:t>
            </a:r>
            <a:endParaRPr lang="id-ID" sz="2000" dirty="0"/>
          </a:p>
        </p:txBody>
      </p:sp>
      <p:pic>
        <p:nvPicPr>
          <p:cNvPr id="6" name="Content Placeholder 5" descr="mysql  -u root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41" y="2352024"/>
            <a:ext cx="4247533" cy="3378200"/>
          </a:xfrm>
        </p:spPr>
      </p:pic>
      <p:sp>
        <p:nvSpPr>
          <p:cNvPr id="12" name="Rounded Rectangle 11"/>
          <p:cNvSpPr/>
          <p:nvPr/>
        </p:nvSpPr>
        <p:spPr>
          <a:xfrm>
            <a:off x="830628" y="2549109"/>
            <a:ext cx="452262" cy="3096879"/>
          </a:xfrm>
          <a:prstGeom prst="round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ounded Rectangle 13"/>
          <p:cNvSpPr/>
          <p:nvPr/>
        </p:nvSpPr>
        <p:spPr>
          <a:xfrm>
            <a:off x="3685292" y="2551381"/>
            <a:ext cx="452262" cy="3096879"/>
          </a:xfrm>
          <a:prstGeom prst="round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6" name="Content Placeholder 15" descr="mysql  -u root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125" y="2352024"/>
            <a:ext cx="3889124" cy="3378200"/>
          </a:xfrm>
        </p:spPr>
      </p:pic>
      <p:sp>
        <p:nvSpPr>
          <p:cNvPr id="13" name="Rounded Rectangle 12"/>
          <p:cNvSpPr/>
          <p:nvPr/>
        </p:nvSpPr>
        <p:spPr>
          <a:xfrm>
            <a:off x="6782937" y="2573902"/>
            <a:ext cx="426396" cy="2984028"/>
          </a:xfrm>
          <a:prstGeom prst="round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861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4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Prinsip Join &amp; Natural Join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14</a:t>
            </a:fld>
            <a:endParaRPr lang="id-ID"/>
          </a:p>
        </p:txBody>
      </p:sp>
      <p:sp>
        <p:nvSpPr>
          <p:cNvPr id="7" name="Line Callout 2 6"/>
          <p:cNvSpPr/>
          <p:nvPr/>
        </p:nvSpPr>
        <p:spPr>
          <a:xfrm>
            <a:off x="9728325" y="5674571"/>
            <a:ext cx="1427038" cy="612648"/>
          </a:xfrm>
          <a:prstGeom prst="borderCallout2">
            <a:avLst>
              <a:gd name="adj1" fmla="val 52166"/>
              <a:gd name="adj2" fmla="val -682"/>
              <a:gd name="adj3" fmla="val 47710"/>
              <a:gd name="adj4" fmla="val -235676"/>
              <a:gd name="adj5" fmla="val -237244"/>
              <a:gd name="adj6" fmla="val -257068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 smtClean="0"/>
              <a:t>A JOIN B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87372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LEFT OUTER JOIN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263547"/>
            <a:ext cx="10058400" cy="516883"/>
          </a:xfrm>
        </p:spPr>
        <p:txBody>
          <a:bodyPr>
            <a:normAutofit/>
          </a:bodyPr>
          <a:lstStyle/>
          <a:p>
            <a:r>
              <a:rPr lang="id-ID" sz="2800" dirty="0" smtClean="0"/>
              <a:t>Contoh query:</a:t>
            </a:r>
            <a:endParaRPr lang="id-ID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15</a:t>
            </a:fld>
            <a:endParaRPr lang="id-ID"/>
          </a:p>
        </p:txBody>
      </p:sp>
      <p:sp>
        <p:nvSpPr>
          <p:cNvPr id="6" name="Line Callout 2 (No Border) 5"/>
          <p:cNvSpPr/>
          <p:nvPr/>
        </p:nvSpPr>
        <p:spPr>
          <a:xfrm>
            <a:off x="1134053" y="1889217"/>
            <a:ext cx="6140203" cy="1222473"/>
          </a:xfrm>
          <a:prstGeom prst="callout2">
            <a:avLst>
              <a:gd name="adj1" fmla="val 49937"/>
              <a:gd name="adj2" fmla="val -1264"/>
              <a:gd name="adj3" fmla="val 50429"/>
              <a:gd name="adj4" fmla="val -6091"/>
              <a:gd name="adj5" fmla="val 367289"/>
              <a:gd name="adj6" fmla="val -182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SELECT </a:t>
            </a:r>
            <a:r>
              <a:rPr lang="id-ID" sz="2400" i="1" dirty="0" smtClean="0"/>
              <a:t>nama_nama_kolom</a:t>
            </a:r>
            <a:endParaRPr lang="id-ID" sz="2400" dirty="0"/>
          </a:p>
          <a:p>
            <a:r>
              <a:rPr lang="id-ID" sz="2400" dirty="0" smtClean="0"/>
              <a:t>FROM </a:t>
            </a:r>
            <a:r>
              <a:rPr lang="id-ID" sz="2400" i="1" dirty="0" smtClean="0"/>
              <a:t>tabel_kiri</a:t>
            </a:r>
            <a:r>
              <a:rPr lang="id-ID" sz="2400" dirty="0" smtClean="0"/>
              <a:t> </a:t>
            </a:r>
            <a:r>
              <a:rPr lang="id-ID" sz="2400" b="1" dirty="0" smtClean="0">
                <a:solidFill>
                  <a:srgbClr val="002060"/>
                </a:solidFill>
              </a:rPr>
              <a:t>LEFT OUTER JOIN</a:t>
            </a:r>
            <a:r>
              <a:rPr lang="id-ID" sz="2400" dirty="0" smtClean="0"/>
              <a:t> </a:t>
            </a:r>
            <a:r>
              <a:rPr lang="id-ID" sz="2400" i="1" dirty="0" smtClean="0"/>
              <a:t>tabel_kanan</a:t>
            </a:r>
          </a:p>
          <a:p>
            <a:r>
              <a:rPr lang="id-ID" sz="2400" b="1" dirty="0" smtClean="0">
                <a:solidFill>
                  <a:srgbClr val="002060"/>
                </a:solidFill>
              </a:rPr>
              <a:t>ON</a:t>
            </a:r>
            <a:r>
              <a:rPr lang="id-ID" sz="2400" dirty="0" smtClean="0"/>
              <a:t> </a:t>
            </a:r>
            <a:r>
              <a:rPr lang="id-ID" sz="2400" i="1" dirty="0" smtClean="0"/>
              <a:t>tabel_kiri.key</a:t>
            </a:r>
            <a:r>
              <a:rPr lang="id-ID" sz="2400" dirty="0" smtClean="0"/>
              <a:t> = </a:t>
            </a:r>
            <a:r>
              <a:rPr lang="id-ID" sz="2400" i="1" dirty="0" smtClean="0"/>
              <a:t>tabel_kanan.key</a:t>
            </a:r>
            <a:r>
              <a:rPr lang="id-ID" sz="2400" dirty="0" smtClean="0"/>
              <a:t>;</a:t>
            </a:r>
            <a:endParaRPr lang="id-ID" sz="2400" i="1" dirty="0"/>
          </a:p>
        </p:txBody>
      </p:sp>
      <p:sp>
        <p:nvSpPr>
          <p:cNvPr id="7" name="Line Callout 2 (No Border) 6"/>
          <p:cNvSpPr/>
          <p:nvPr/>
        </p:nvSpPr>
        <p:spPr>
          <a:xfrm>
            <a:off x="1134053" y="3926865"/>
            <a:ext cx="4707189" cy="1586831"/>
          </a:xfrm>
          <a:prstGeom prst="callout2">
            <a:avLst>
              <a:gd name="adj1" fmla="val 52165"/>
              <a:gd name="adj2" fmla="val 101191"/>
              <a:gd name="adj3" fmla="val 52781"/>
              <a:gd name="adj4" fmla="val 110017"/>
              <a:gd name="adj5" fmla="val 155741"/>
              <a:gd name="adj6" fmla="val 2342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SELECT *</a:t>
            </a:r>
          </a:p>
          <a:p>
            <a:r>
              <a:rPr lang="id-ID" sz="2400" dirty="0" smtClean="0"/>
              <a:t>FROM mahasiswa</a:t>
            </a:r>
          </a:p>
          <a:p>
            <a:r>
              <a:rPr lang="id-ID" sz="2400" dirty="0" smtClean="0"/>
              <a:t>LEFT OUTER JOIN ambil_mk</a:t>
            </a:r>
          </a:p>
          <a:p>
            <a:r>
              <a:rPr lang="id-ID" sz="2400" dirty="0" smtClean="0"/>
              <a:t>ON mahasiswa.nim = ambil_mk.nim;</a:t>
            </a:r>
            <a:endParaRPr lang="id-ID" sz="2400" dirty="0"/>
          </a:p>
        </p:txBody>
      </p:sp>
      <p:pic>
        <p:nvPicPr>
          <p:cNvPr id="8" name="Picture 7" descr="mysql  -u roo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041" y="926063"/>
            <a:ext cx="5410955" cy="519185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0276764" y="4844955"/>
            <a:ext cx="1146412" cy="1078173"/>
          </a:xfrm>
          <a:prstGeom prst="round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800940" y="5855568"/>
            <a:ext cx="5770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Nilai </a:t>
            </a:r>
            <a:r>
              <a:rPr lang="id-ID" sz="2400" b="1" i="1" dirty="0" smtClean="0"/>
              <a:t>null</a:t>
            </a:r>
            <a:r>
              <a:rPr lang="id-ID" sz="2400" dirty="0" smtClean="0"/>
              <a:t> dari tabel kanan tetap dimunculkan</a:t>
            </a:r>
            <a:endParaRPr lang="id-ID" sz="2400" dirty="0"/>
          </a:p>
        </p:txBody>
      </p:sp>
      <p:cxnSp>
        <p:nvCxnSpPr>
          <p:cNvPr id="12" name="Curved Connector 11"/>
          <p:cNvCxnSpPr>
            <a:stCxn id="10" idx="3"/>
            <a:endCxn id="9" idx="1"/>
          </p:cNvCxnSpPr>
          <p:nvPr/>
        </p:nvCxnSpPr>
        <p:spPr>
          <a:xfrm flipV="1">
            <a:off x="6571430" y="5384042"/>
            <a:ext cx="3705334" cy="702359"/>
          </a:xfrm>
          <a:prstGeom prst="curved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3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9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Penggunaan Left Outer Join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1238661"/>
          </a:xfrm>
        </p:spPr>
        <p:txBody>
          <a:bodyPr>
            <a:normAutofit/>
          </a:bodyPr>
          <a:lstStyle/>
          <a:p>
            <a:r>
              <a:rPr lang="id-ID" sz="2400" dirty="0" smtClean="0"/>
              <a:t>Tunjukkan </a:t>
            </a:r>
            <a:r>
              <a:rPr lang="id-ID" sz="2400" b="1" dirty="0" smtClean="0"/>
              <a:t>NIM</a:t>
            </a:r>
            <a:r>
              <a:rPr lang="id-ID" sz="2400" dirty="0" smtClean="0"/>
              <a:t> dan </a:t>
            </a:r>
            <a:r>
              <a:rPr lang="id-ID" sz="2400" b="1" dirty="0" smtClean="0"/>
              <a:t>nama</a:t>
            </a:r>
            <a:r>
              <a:rPr lang="id-ID" sz="2400" dirty="0" smtClean="0"/>
              <a:t> mahasiswa yang </a:t>
            </a:r>
            <a:r>
              <a:rPr lang="id-ID" sz="2400" b="1" dirty="0" smtClean="0"/>
              <a:t>belum</a:t>
            </a:r>
            <a:r>
              <a:rPr lang="id-ID" sz="2400" dirty="0" smtClean="0"/>
              <a:t> mengambil matakuliah!</a:t>
            </a:r>
          </a:p>
          <a:p>
            <a:r>
              <a:rPr lang="id-ID" u="sng" dirty="0" smtClean="0"/>
              <a:t>Solusi</a:t>
            </a:r>
            <a:r>
              <a:rPr lang="id-ID" dirty="0" smtClean="0"/>
              <a:t>: mahasiswa yang belum mengambil matakuliah adalah mahasiswa yang NIM-nya tidak tercatat di dalam tabel ambil_mk </a:t>
            </a:r>
            <a:r>
              <a:rPr lang="id-ID" dirty="0" smtClean="0">
                <a:sym typeface="Wingdings" panose="05000000000000000000" pitchFamily="2" charset="2"/>
              </a:rPr>
              <a:t> nilainya </a:t>
            </a:r>
            <a:r>
              <a:rPr lang="id-ID" b="1" dirty="0" smtClean="0">
                <a:sym typeface="Wingdings" panose="05000000000000000000" pitchFamily="2" charset="2"/>
              </a:rPr>
              <a:t>null</a:t>
            </a:r>
            <a:endParaRPr lang="id-ID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16</a:t>
            </a:fld>
            <a:endParaRPr lang="id-ID"/>
          </a:p>
        </p:txBody>
      </p:sp>
      <p:sp>
        <p:nvSpPr>
          <p:cNvPr id="6" name="Line Callout 2 (No Border) 5"/>
          <p:cNvSpPr/>
          <p:nvPr/>
        </p:nvSpPr>
        <p:spPr>
          <a:xfrm>
            <a:off x="1097280" y="3192767"/>
            <a:ext cx="6963508" cy="2020678"/>
          </a:xfrm>
          <a:prstGeom prst="callout2">
            <a:avLst>
              <a:gd name="adj1" fmla="val 52165"/>
              <a:gd name="adj2" fmla="val 101191"/>
              <a:gd name="adj3" fmla="val 52781"/>
              <a:gd name="adj4" fmla="val 110017"/>
              <a:gd name="adj5" fmla="val 159027"/>
              <a:gd name="adj6" fmla="val 1588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SELECT mahasiswa.nim, mahasiswa.nama_mahasiswa</a:t>
            </a:r>
          </a:p>
          <a:p>
            <a:r>
              <a:rPr lang="id-ID" sz="2400" dirty="0" smtClean="0"/>
              <a:t>FROM mahasiswa</a:t>
            </a:r>
          </a:p>
          <a:p>
            <a:r>
              <a:rPr lang="id-ID" sz="2400" dirty="0" smtClean="0"/>
              <a:t>LEFT OUTER JOIN ambil_mk</a:t>
            </a:r>
          </a:p>
          <a:p>
            <a:r>
              <a:rPr lang="id-ID" sz="2400" dirty="0" smtClean="0"/>
              <a:t>ON mahasiswa.nim = ambil_mk.nim</a:t>
            </a:r>
          </a:p>
          <a:p>
            <a:r>
              <a:rPr lang="id-ID" sz="2400" dirty="0" smtClean="0"/>
              <a:t>WHERE ambil_mk.nim IS NULL;</a:t>
            </a:r>
            <a:endParaRPr lang="id-ID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1097280" y="2320119"/>
            <a:ext cx="9725395" cy="655093"/>
          </a:xfrm>
          <a:prstGeom prst="round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ounded Rectangle 7"/>
          <p:cNvSpPr/>
          <p:nvPr/>
        </p:nvSpPr>
        <p:spPr>
          <a:xfrm>
            <a:off x="1097280" y="4757908"/>
            <a:ext cx="4006984" cy="354843"/>
          </a:xfrm>
          <a:prstGeom prst="round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" name="Curved Connector 9"/>
          <p:cNvCxnSpPr>
            <a:stCxn id="7" idx="1"/>
            <a:endCxn id="8" idx="1"/>
          </p:cNvCxnSpPr>
          <p:nvPr/>
        </p:nvCxnSpPr>
        <p:spPr>
          <a:xfrm rot="10800000" flipV="1">
            <a:off x="1097280" y="2647666"/>
            <a:ext cx="12700" cy="2287664"/>
          </a:xfrm>
          <a:prstGeom prst="curvedConnector3">
            <a:avLst>
              <a:gd name="adj1" fmla="val 6313433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mysql  -u roo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896" y="3150327"/>
            <a:ext cx="3704175" cy="319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0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Prinsip Left Outer Join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17</a:t>
            </a:fld>
            <a:endParaRPr lang="id-ID"/>
          </a:p>
        </p:txBody>
      </p:sp>
      <p:grpSp>
        <p:nvGrpSpPr>
          <p:cNvPr id="9" name="Group 8"/>
          <p:cNvGrpSpPr/>
          <p:nvPr/>
        </p:nvGrpSpPr>
        <p:grpSpPr>
          <a:xfrm>
            <a:off x="2683997" y="1857204"/>
            <a:ext cx="6884330" cy="4000841"/>
            <a:chOff x="2683997" y="1857204"/>
            <a:chExt cx="6884330" cy="4000841"/>
          </a:xfrm>
        </p:grpSpPr>
        <p:sp>
          <p:nvSpPr>
            <p:cNvPr id="11" name="Freeform 10"/>
            <p:cNvSpPr/>
            <p:nvPr/>
          </p:nvSpPr>
          <p:spPr>
            <a:xfrm>
              <a:off x="5567486" y="1857204"/>
              <a:ext cx="4000841" cy="4000841"/>
            </a:xfrm>
            <a:custGeom>
              <a:avLst/>
              <a:gdLst>
                <a:gd name="connsiteX0" fmla="*/ 0 w 4000841"/>
                <a:gd name="connsiteY0" fmla="*/ 2000421 h 4000841"/>
                <a:gd name="connsiteX1" fmla="*/ 2000421 w 4000841"/>
                <a:gd name="connsiteY1" fmla="*/ 0 h 4000841"/>
                <a:gd name="connsiteX2" fmla="*/ 4000842 w 4000841"/>
                <a:gd name="connsiteY2" fmla="*/ 2000421 h 4000841"/>
                <a:gd name="connsiteX3" fmla="*/ 2000421 w 4000841"/>
                <a:gd name="connsiteY3" fmla="*/ 4000842 h 4000841"/>
                <a:gd name="connsiteX4" fmla="*/ 0 w 4000841"/>
                <a:gd name="connsiteY4" fmla="*/ 2000421 h 4000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841" h="4000841">
                  <a:moveTo>
                    <a:pt x="0" y="2000421"/>
                  </a:moveTo>
                  <a:cubicBezTo>
                    <a:pt x="0" y="895619"/>
                    <a:pt x="895619" y="0"/>
                    <a:pt x="2000421" y="0"/>
                  </a:cubicBezTo>
                  <a:cubicBezTo>
                    <a:pt x="3105223" y="0"/>
                    <a:pt x="4000842" y="895619"/>
                    <a:pt x="4000842" y="2000421"/>
                  </a:cubicBezTo>
                  <a:cubicBezTo>
                    <a:pt x="4000842" y="3105223"/>
                    <a:pt x="3105223" y="4000842"/>
                    <a:pt x="2000421" y="4000842"/>
                  </a:cubicBezTo>
                  <a:cubicBezTo>
                    <a:pt x="895619" y="4000842"/>
                    <a:pt x="0" y="3105223"/>
                    <a:pt x="0" y="200042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1135374" tIns="471786" rIns="558676" bIns="471784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6500" kern="1200" dirty="0" smtClean="0"/>
                <a:t>B</a:t>
              </a:r>
              <a:endParaRPr lang="en-US" sz="6500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683997" y="1857204"/>
              <a:ext cx="4000841" cy="4000841"/>
            </a:xfrm>
            <a:custGeom>
              <a:avLst/>
              <a:gdLst>
                <a:gd name="connsiteX0" fmla="*/ 0 w 4000841"/>
                <a:gd name="connsiteY0" fmla="*/ 2000421 h 4000841"/>
                <a:gd name="connsiteX1" fmla="*/ 2000421 w 4000841"/>
                <a:gd name="connsiteY1" fmla="*/ 0 h 4000841"/>
                <a:gd name="connsiteX2" fmla="*/ 4000842 w 4000841"/>
                <a:gd name="connsiteY2" fmla="*/ 2000421 h 4000841"/>
                <a:gd name="connsiteX3" fmla="*/ 2000421 w 4000841"/>
                <a:gd name="connsiteY3" fmla="*/ 4000842 h 4000841"/>
                <a:gd name="connsiteX4" fmla="*/ 0 w 4000841"/>
                <a:gd name="connsiteY4" fmla="*/ 2000421 h 4000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841" h="4000841">
                  <a:moveTo>
                    <a:pt x="0" y="2000421"/>
                  </a:moveTo>
                  <a:cubicBezTo>
                    <a:pt x="0" y="895619"/>
                    <a:pt x="895619" y="0"/>
                    <a:pt x="2000421" y="0"/>
                  </a:cubicBezTo>
                  <a:cubicBezTo>
                    <a:pt x="3105223" y="0"/>
                    <a:pt x="4000842" y="895619"/>
                    <a:pt x="4000842" y="2000421"/>
                  </a:cubicBezTo>
                  <a:cubicBezTo>
                    <a:pt x="4000842" y="3105223"/>
                    <a:pt x="3105223" y="4000842"/>
                    <a:pt x="2000421" y="4000842"/>
                  </a:cubicBezTo>
                  <a:cubicBezTo>
                    <a:pt x="895619" y="4000842"/>
                    <a:pt x="0" y="3105223"/>
                    <a:pt x="0" y="200042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558676" tIns="471786" rIns="1135374" bIns="471784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6500" kern="1200" smtClean="0"/>
                <a:t>A</a:t>
              </a:r>
              <a:endParaRPr lang="en-US" sz="6500" kern="1200" dirty="0"/>
            </a:p>
          </p:txBody>
        </p:sp>
      </p:grpSp>
      <p:sp>
        <p:nvSpPr>
          <p:cNvPr id="7" name="Line Callout 2 6"/>
          <p:cNvSpPr/>
          <p:nvPr/>
        </p:nvSpPr>
        <p:spPr>
          <a:xfrm>
            <a:off x="8772461" y="5542449"/>
            <a:ext cx="3419539" cy="653077"/>
          </a:xfrm>
          <a:prstGeom prst="borderCallout2">
            <a:avLst>
              <a:gd name="adj1" fmla="val 52166"/>
              <a:gd name="adj2" fmla="val -682"/>
              <a:gd name="adj3" fmla="val 51796"/>
              <a:gd name="adj4" fmla="val -84664"/>
              <a:gd name="adj5" fmla="val -171732"/>
              <a:gd name="adj6" fmla="val -126958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 smtClean="0"/>
              <a:t>A LEFT OUTER JOIN B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403127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RIGHT OUTER JOIN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263547"/>
            <a:ext cx="10058400" cy="516883"/>
          </a:xfrm>
        </p:spPr>
        <p:txBody>
          <a:bodyPr>
            <a:normAutofit/>
          </a:bodyPr>
          <a:lstStyle/>
          <a:p>
            <a:r>
              <a:rPr lang="id-ID" sz="2800" dirty="0" smtClean="0"/>
              <a:t>Contoh query:</a:t>
            </a:r>
            <a:endParaRPr lang="id-ID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18</a:t>
            </a:fld>
            <a:endParaRPr lang="id-ID"/>
          </a:p>
        </p:txBody>
      </p:sp>
      <p:sp>
        <p:nvSpPr>
          <p:cNvPr id="6" name="Line Callout 2 (No Border) 5"/>
          <p:cNvSpPr/>
          <p:nvPr/>
        </p:nvSpPr>
        <p:spPr>
          <a:xfrm>
            <a:off x="1134053" y="1889217"/>
            <a:ext cx="6331272" cy="1222473"/>
          </a:xfrm>
          <a:prstGeom prst="callout2">
            <a:avLst>
              <a:gd name="adj1" fmla="val 49937"/>
              <a:gd name="adj2" fmla="val -1264"/>
              <a:gd name="adj3" fmla="val 50429"/>
              <a:gd name="adj4" fmla="val -6091"/>
              <a:gd name="adj5" fmla="val 367289"/>
              <a:gd name="adj6" fmla="val -182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SELECT </a:t>
            </a:r>
            <a:r>
              <a:rPr lang="id-ID" sz="2400" i="1" dirty="0" smtClean="0"/>
              <a:t>nama_nama_kolom</a:t>
            </a:r>
            <a:endParaRPr lang="id-ID" sz="2400" dirty="0"/>
          </a:p>
          <a:p>
            <a:r>
              <a:rPr lang="id-ID" sz="2400" dirty="0" smtClean="0"/>
              <a:t>FROM </a:t>
            </a:r>
            <a:r>
              <a:rPr lang="id-ID" sz="2400" i="1" dirty="0" smtClean="0"/>
              <a:t>tabel_kiri</a:t>
            </a:r>
            <a:r>
              <a:rPr lang="id-ID" sz="2400" dirty="0" smtClean="0"/>
              <a:t> </a:t>
            </a:r>
            <a:r>
              <a:rPr lang="id-ID" sz="2400" b="1" dirty="0" smtClean="0">
                <a:solidFill>
                  <a:srgbClr val="002060"/>
                </a:solidFill>
              </a:rPr>
              <a:t>RIGHT OUTER JOIN</a:t>
            </a:r>
            <a:r>
              <a:rPr lang="id-ID" sz="2400" dirty="0" smtClean="0"/>
              <a:t> </a:t>
            </a:r>
            <a:r>
              <a:rPr lang="id-ID" sz="2400" i="1" dirty="0" smtClean="0"/>
              <a:t>tabel_kanan</a:t>
            </a:r>
          </a:p>
          <a:p>
            <a:r>
              <a:rPr lang="id-ID" sz="2400" b="1" dirty="0" smtClean="0">
                <a:solidFill>
                  <a:srgbClr val="002060"/>
                </a:solidFill>
              </a:rPr>
              <a:t>ON</a:t>
            </a:r>
            <a:r>
              <a:rPr lang="id-ID" sz="2400" dirty="0" smtClean="0"/>
              <a:t> </a:t>
            </a:r>
            <a:r>
              <a:rPr lang="id-ID" sz="2400" i="1" dirty="0" smtClean="0"/>
              <a:t>tabel_kiri.key</a:t>
            </a:r>
            <a:r>
              <a:rPr lang="id-ID" sz="2400" dirty="0" smtClean="0"/>
              <a:t> = </a:t>
            </a:r>
            <a:r>
              <a:rPr lang="id-ID" sz="2400" i="1" dirty="0" smtClean="0"/>
              <a:t>tabel_kanan.key</a:t>
            </a:r>
            <a:r>
              <a:rPr lang="id-ID" sz="2400" dirty="0" smtClean="0"/>
              <a:t>;</a:t>
            </a:r>
            <a:endParaRPr lang="id-ID" sz="2400" i="1" dirty="0"/>
          </a:p>
        </p:txBody>
      </p:sp>
      <p:sp>
        <p:nvSpPr>
          <p:cNvPr id="7" name="Line Callout 2 (No Border) 6"/>
          <p:cNvSpPr/>
          <p:nvPr/>
        </p:nvSpPr>
        <p:spPr>
          <a:xfrm>
            <a:off x="1134053" y="3926865"/>
            <a:ext cx="4707189" cy="1586831"/>
          </a:xfrm>
          <a:prstGeom prst="callout2">
            <a:avLst>
              <a:gd name="adj1" fmla="val 52165"/>
              <a:gd name="adj2" fmla="val 101191"/>
              <a:gd name="adj3" fmla="val 52781"/>
              <a:gd name="adj4" fmla="val 110017"/>
              <a:gd name="adj5" fmla="val 155741"/>
              <a:gd name="adj6" fmla="val 2342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SELECT *</a:t>
            </a:r>
          </a:p>
          <a:p>
            <a:r>
              <a:rPr lang="id-ID" sz="2400" dirty="0" smtClean="0"/>
              <a:t>FROM ambil_mk</a:t>
            </a:r>
          </a:p>
          <a:p>
            <a:r>
              <a:rPr lang="id-ID" sz="2400" dirty="0" smtClean="0"/>
              <a:t>RIGHT OUTER JOIN mahasiswa</a:t>
            </a:r>
          </a:p>
          <a:p>
            <a:r>
              <a:rPr lang="id-ID" sz="2400" dirty="0" smtClean="0"/>
              <a:t>ON mahasiswa.nim = ambil_mk.nim;</a:t>
            </a:r>
            <a:endParaRPr lang="id-ID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00940" y="5855568"/>
            <a:ext cx="5405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Nilai </a:t>
            </a:r>
            <a:r>
              <a:rPr lang="id-ID" sz="2400" b="1" i="1" dirty="0" smtClean="0"/>
              <a:t>null</a:t>
            </a:r>
            <a:r>
              <a:rPr lang="id-ID" sz="2400" dirty="0" smtClean="0"/>
              <a:t> dari tabel kiri tetap dimunculkan</a:t>
            </a:r>
            <a:endParaRPr lang="id-ID" sz="2400" dirty="0"/>
          </a:p>
        </p:txBody>
      </p:sp>
      <p:pic>
        <p:nvPicPr>
          <p:cNvPr id="11" name="Picture 10" descr="mysql  -u roo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430" y="457974"/>
            <a:ext cx="5401429" cy="5210902"/>
          </a:xfrm>
          <a:prstGeom prst="rect">
            <a:avLst/>
          </a:prstGeom>
        </p:spPr>
      </p:pic>
      <p:cxnSp>
        <p:nvCxnSpPr>
          <p:cNvPr id="12" name="Curved Connector 11"/>
          <p:cNvCxnSpPr>
            <a:stCxn id="10" idx="3"/>
            <a:endCxn id="9" idx="2"/>
          </p:cNvCxnSpPr>
          <p:nvPr/>
        </p:nvCxnSpPr>
        <p:spPr>
          <a:xfrm flipV="1">
            <a:off x="6206394" y="5440321"/>
            <a:ext cx="1039235" cy="646080"/>
          </a:xfrm>
          <a:prstGeom prst="curved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672423" y="4362148"/>
            <a:ext cx="1146412" cy="1078173"/>
          </a:xfrm>
          <a:prstGeom prst="round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89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10" grpId="0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Prinsip Right Outer Join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19</a:t>
            </a:fld>
            <a:endParaRPr lang="id-ID"/>
          </a:p>
        </p:txBody>
      </p:sp>
      <p:sp>
        <p:nvSpPr>
          <p:cNvPr id="7" name="Line Callout 2 6"/>
          <p:cNvSpPr/>
          <p:nvPr/>
        </p:nvSpPr>
        <p:spPr>
          <a:xfrm>
            <a:off x="8508989" y="5700311"/>
            <a:ext cx="3553560" cy="555159"/>
          </a:xfrm>
          <a:prstGeom prst="borderCallout2">
            <a:avLst>
              <a:gd name="adj1" fmla="val 52166"/>
              <a:gd name="adj2" fmla="val -682"/>
              <a:gd name="adj3" fmla="val 52165"/>
              <a:gd name="adj4" fmla="val -21786"/>
              <a:gd name="adj5" fmla="val -245621"/>
              <a:gd name="adj6" fmla="val -39157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 smtClean="0"/>
              <a:t>A RIGHT OUTER JOIN B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33720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Definisi Relasi dan Join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Relasi dan Join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2</a:t>
            </a:fld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800" dirty="0" smtClean="0"/>
              <a:t>Relasi = hubungan</a:t>
            </a:r>
          </a:p>
          <a:p>
            <a:pPr marL="648208" lvl="1" indent="-355600">
              <a:buFont typeface="Courier New" panose="02070309020205020404" pitchFamily="49" charset="0"/>
              <a:buChar char="o"/>
            </a:pPr>
            <a:r>
              <a:rPr lang="id-ID" sz="2600" dirty="0" smtClean="0"/>
              <a:t>Digambarkan menggunakan ERD</a:t>
            </a:r>
          </a:p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800" dirty="0" smtClean="0"/>
              <a:t>Join = penggabungan</a:t>
            </a:r>
          </a:p>
          <a:p>
            <a:pPr marL="648208" lvl="1" indent="-355600">
              <a:buFont typeface="Courier New" panose="02070309020205020404" pitchFamily="49" charset="0"/>
              <a:buChar char="o"/>
            </a:pPr>
            <a:r>
              <a:rPr lang="id-ID" sz="2600" dirty="0" smtClean="0"/>
              <a:t>Penggabungan data dari beberapa tabel</a:t>
            </a:r>
          </a:p>
          <a:p>
            <a:pPr marL="648208" lvl="1" indent="-355600">
              <a:buFont typeface="Courier New" panose="02070309020205020404" pitchFamily="49" charset="0"/>
              <a:buChar char="o"/>
            </a:pPr>
            <a:r>
              <a:rPr lang="id-ID" sz="2600" dirty="0" smtClean="0"/>
              <a:t>Mendapatkan informasi dari hubungan tiap data pada masing-masing tabel</a:t>
            </a:r>
            <a:endParaRPr lang="id-ID" sz="2600" dirty="0"/>
          </a:p>
        </p:txBody>
      </p:sp>
    </p:spTree>
    <p:extLst>
      <p:ext uri="{BB962C8B-B14F-4D97-AF65-F5344CB8AC3E}">
        <p14:creationId xmlns:p14="http://schemas.microsoft.com/office/powerpoint/2010/main" val="54638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Latihan!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dirty="0" smtClean="0"/>
              <a:t>Kerjakan latihan berikut menggunakan </a:t>
            </a:r>
            <a:r>
              <a:rPr lang="id-ID" sz="2400" b="1" dirty="0" smtClean="0"/>
              <a:t>NATURAL JOIN</a:t>
            </a:r>
            <a:r>
              <a:rPr lang="id-ID" sz="2400" dirty="0" smtClean="0"/>
              <a:t>, </a:t>
            </a:r>
            <a:r>
              <a:rPr lang="id-ID" sz="2400" b="1" dirty="0" smtClean="0"/>
              <a:t>LEFT OUTER JOIN</a:t>
            </a:r>
            <a:r>
              <a:rPr lang="id-ID" sz="2400" dirty="0" smtClean="0"/>
              <a:t>, atau </a:t>
            </a:r>
            <a:r>
              <a:rPr lang="id-ID" sz="2400" b="1" dirty="0" smtClean="0"/>
              <a:t>RIGHT OUTER JOIN</a:t>
            </a:r>
            <a:r>
              <a:rPr lang="id-ID" sz="2400" dirty="0" smtClean="0"/>
              <a:t>!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Tampilkan </a:t>
            </a:r>
            <a:r>
              <a:rPr lang="id-ID" sz="2400" b="1" dirty="0" smtClean="0"/>
              <a:t>nama dosen</a:t>
            </a:r>
            <a:r>
              <a:rPr lang="id-ID" sz="2400" dirty="0" smtClean="0"/>
              <a:t> yang </a:t>
            </a:r>
            <a:r>
              <a:rPr lang="id-ID" sz="2400" b="1" dirty="0" smtClean="0"/>
              <a:t>belum</a:t>
            </a:r>
            <a:r>
              <a:rPr lang="id-ID" sz="2400" dirty="0" smtClean="0"/>
              <a:t> mendapatkan tugas mengampu suatu matakuliah!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Tampilkan </a:t>
            </a:r>
            <a:r>
              <a:rPr lang="id-ID" sz="2400" b="1" dirty="0" smtClean="0"/>
              <a:t>nama matakuliah</a:t>
            </a:r>
            <a:r>
              <a:rPr lang="id-ID" sz="2400" dirty="0" smtClean="0"/>
              <a:t> yang tidak diambil oleh mahasiswa!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/>
              <a:t>Tampilkan </a:t>
            </a:r>
            <a:r>
              <a:rPr lang="id-ID" sz="2400" b="1" dirty="0" smtClean="0"/>
              <a:t>jumlah mahasiswa</a:t>
            </a:r>
            <a:r>
              <a:rPr lang="id-ID" sz="2400" dirty="0" smtClean="0"/>
              <a:t> dari prodi </a:t>
            </a:r>
            <a:r>
              <a:rPr lang="id-ID" sz="2400" b="1" dirty="0" smtClean="0"/>
              <a:t>D3 Manajemen Informatika</a:t>
            </a:r>
            <a:r>
              <a:rPr lang="id-ID" sz="2400" dirty="0" smtClean="0"/>
              <a:t> angkatan tahun </a:t>
            </a:r>
            <a:r>
              <a:rPr lang="id-ID" sz="2400" b="1" dirty="0" smtClean="0"/>
              <a:t>2014</a:t>
            </a:r>
            <a:r>
              <a:rPr lang="id-ID" sz="2400" dirty="0" smtClean="0"/>
              <a:t> yang </a:t>
            </a:r>
            <a:r>
              <a:rPr lang="id-ID" sz="2400" b="1" dirty="0" smtClean="0"/>
              <a:t>sudah</a:t>
            </a:r>
            <a:r>
              <a:rPr lang="id-ID" sz="2400" dirty="0" smtClean="0"/>
              <a:t> mengambil matakuliah!</a:t>
            </a:r>
            <a:endParaRPr lang="id-ID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9460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 lagi!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800" dirty="0" smtClean="0"/>
              <a:t>Tunjukkan jumlah dosen yang mengajar di masing-masing program studi!</a:t>
            </a:r>
          </a:p>
          <a:p>
            <a:pPr marL="457200" indent="-457200">
              <a:buFont typeface="+mj-lt"/>
              <a:buAutoNum type="arabicPeriod"/>
            </a:pPr>
            <a:endParaRPr lang="id-ID" sz="2800" dirty="0" smtClean="0"/>
          </a:p>
          <a:p>
            <a:pPr marL="457200" indent="-457200">
              <a:buFont typeface="+mj-lt"/>
              <a:buAutoNum type="arabicPeriod"/>
            </a:pPr>
            <a:endParaRPr lang="id-ID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2 &amp; Praktikum - Relasi dan Join (2)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21</a:t>
            </a:fld>
            <a:endParaRPr lang="id-ID"/>
          </a:p>
        </p:txBody>
      </p:sp>
      <p:pic>
        <p:nvPicPr>
          <p:cNvPr id="7" name="Picture 6" descr="XAMPP for Windows - mysql  -u roo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405" y="3013764"/>
            <a:ext cx="7433053" cy="270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3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656" y="286603"/>
            <a:ext cx="9980023" cy="1450757"/>
          </a:xfrm>
        </p:spPr>
        <p:txBody>
          <a:bodyPr/>
          <a:lstStyle/>
          <a:p>
            <a:r>
              <a:rPr lang="id-ID" dirty="0" smtClean="0"/>
              <a:t>ERD Database </a:t>
            </a:r>
            <a:r>
              <a:rPr lang="id-ID" b="1" dirty="0" smtClean="0"/>
              <a:t>Kampus</a:t>
            </a:r>
            <a:endParaRPr lang="id-ID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Relasi dan Join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3</a:t>
            </a:fld>
            <a:endParaRPr lang="id-ID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042" y="1745525"/>
            <a:ext cx="9456997" cy="457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0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PDM </a:t>
            </a:r>
            <a:r>
              <a:rPr lang="id-ID" dirty="0" smtClean="0"/>
              <a:t>Database Kampus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Relasi dan Join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4</a:t>
            </a:fld>
            <a:endParaRPr lang="id-ID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0842" y="1737360"/>
            <a:ext cx="9705433" cy="459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6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Persiapan!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28976"/>
          </a:xfrm>
        </p:spPr>
        <p:txBody>
          <a:bodyPr>
            <a:normAutofit/>
          </a:bodyPr>
          <a:lstStyle/>
          <a:p>
            <a:r>
              <a:rPr lang="id-ID" sz="2800" dirty="0" smtClean="0"/>
              <a:t>Import atau jalankan script SQL dari file </a:t>
            </a:r>
            <a:r>
              <a:rPr lang="id-ID" sz="2800" b="1" dirty="0" smtClean="0"/>
              <a:t>db_kampus.sql</a:t>
            </a:r>
            <a:endParaRPr lang="id-ID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Relasi dan Join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5</a:t>
            </a:fld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9010" r="74796" b="56510"/>
          <a:stretch/>
        </p:blipFill>
        <p:spPr>
          <a:xfrm>
            <a:off x="727739" y="3052406"/>
            <a:ext cx="4190026" cy="2287954"/>
          </a:xfrm>
          <a:prstGeom prst="rect">
            <a:avLst/>
          </a:prstGeom>
        </p:spPr>
      </p:pic>
      <p:pic>
        <p:nvPicPr>
          <p:cNvPr id="7" name="Picture 6" descr=" Execute Query(s) From A Fil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205" y="2858904"/>
            <a:ext cx="3505689" cy="26006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31558" y="2528892"/>
            <a:ext cx="285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1. Klik kanan </a:t>
            </a:r>
            <a:r>
              <a:rPr lang="id-ID" b="1" dirty="0" smtClean="0"/>
              <a:t>root@localhost</a:t>
            </a:r>
            <a:endParaRPr lang="id-ID" b="1" dirty="0"/>
          </a:p>
        </p:txBody>
      </p:sp>
      <p:sp>
        <p:nvSpPr>
          <p:cNvPr id="9" name="Rectangle 8"/>
          <p:cNvSpPr/>
          <p:nvPr/>
        </p:nvSpPr>
        <p:spPr>
          <a:xfrm>
            <a:off x="995363" y="3139897"/>
            <a:ext cx="962025" cy="246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1" name="Curved Connector 10"/>
          <p:cNvCxnSpPr>
            <a:stCxn id="8" idx="1"/>
            <a:endCxn id="9" idx="0"/>
          </p:cNvCxnSpPr>
          <p:nvPr/>
        </p:nvCxnSpPr>
        <p:spPr>
          <a:xfrm rot="10800000" flipV="1">
            <a:off x="1476376" y="2713557"/>
            <a:ext cx="355182" cy="4263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0814" y="5619715"/>
            <a:ext cx="2621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2. Pilih </a:t>
            </a:r>
            <a:r>
              <a:rPr lang="id-ID" b="1" dirty="0" smtClean="0"/>
              <a:t>Execute SQL Script</a:t>
            </a:r>
            <a:endParaRPr lang="id-ID" b="1" dirty="0"/>
          </a:p>
        </p:txBody>
      </p:sp>
      <p:sp>
        <p:nvSpPr>
          <p:cNvPr id="20" name="Rectangle 19"/>
          <p:cNvSpPr/>
          <p:nvPr/>
        </p:nvSpPr>
        <p:spPr>
          <a:xfrm>
            <a:off x="1350545" y="4701184"/>
            <a:ext cx="3503395" cy="246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1" name="Curved Connector 20"/>
          <p:cNvCxnSpPr>
            <a:stCxn id="19" idx="1"/>
            <a:endCxn id="20" idx="1"/>
          </p:cNvCxnSpPr>
          <p:nvPr/>
        </p:nvCxnSpPr>
        <p:spPr>
          <a:xfrm rot="10800000" flipH="1">
            <a:off x="650813" y="4824305"/>
            <a:ext cx="699731" cy="980076"/>
          </a:xfrm>
          <a:prstGeom prst="curvedConnector3">
            <a:avLst>
              <a:gd name="adj1" fmla="val -326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529202" y="3386138"/>
            <a:ext cx="1908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3. Cari &amp; pilih file </a:t>
            </a:r>
            <a:r>
              <a:rPr lang="id-ID" b="1" dirty="0" smtClean="0"/>
              <a:t>db_kampus.sql</a:t>
            </a:r>
            <a:endParaRPr lang="id-ID" dirty="0"/>
          </a:p>
        </p:txBody>
      </p:sp>
      <p:sp>
        <p:nvSpPr>
          <p:cNvPr id="31" name="Rectangle 30"/>
          <p:cNvSpPr/>
          <p:nvPr/>
        </p:nvSpPr>
        <p:spPr>
          <a:xfrm>
            <a:off x="9029700" y="4013267"/>
            <a:ext cx="293485" cy="246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2" name="Curved Connector 31"/>
          <p:cNvCxnSpPr>
            <a:stCxn id="30" idx="1"/>
            <a:endCxn id="31" idx="0"/>
          </p:cNvCxnSpPr>
          <p:nvPr/>
        </p:nvCxnSpPr>
        <p:spPr>
          <a:xfrm rot="10800000" flipV="1">
            <a:off x="9176444" y="3709303"/>
            <a:ext cx="352759" cy="3039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398614" y="5579068"/>
            <a:ext cx="236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4. </a:t>
            </a:r>
            <a:r>
              <a:rPr lang="id-ID" b="1" dirty="0" smtClean="0"/>
              <a:t>Eksekusi</a:t>
            </a:r>
            <a:r>
              <a:rPr lang="id-ID" dirty="0" smtClean="0"/>
              <a:t> query SQL dari dalam file tersebut</a:t>
            </a:r>
            <a:endParaRPr lang="id-ID" dirty="0"/>
          </a:p>
        </p:txBody>
      </p:sp>
      <p:sp>
        <p:nvSpPr>
          <p:cNvPr id="43" name="Rectangle 42"/>
          <p:cNvSpPr/>
          <p:nvPr/>
        </p:nvSpPr>
        <p:spPr>
          <a:xfrm>
            <a:off x="7722733" y="5090952"/>
            <a:ext cx="786256" cy="246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44" name="Curved Connector 43"/>
          <p:cNvCxnSpPr>
            <a:stCxn id="42" idx="1"/>
            <a:endCxn id="43" idx="2"/>
          </p:cNvCxnSpPr>
          <p:nvPr/>
        </p:nvCxnSpPr>
        <p:spPr>
          <a:xfrm rot="10800000">
            <a:off x="8115862" y="5337194"/>
            <a:ext cx="282753" cy="5650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24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9" grpId="0"/>
      <p:bldP spid="30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JOIN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Relasi dan Join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6</a:t>
            </a:fld>
            <a:endParaRPr lang="id-ID"/>
          </a:p>
        </p:txBody>
      </p:sp>
      <p:sp>
        <p:nvSpPr>
          <p:cNvPr id="6" name="Line Callout 2 (No Border) 5"/>
          <p:cNvSpPr/>
          <p:nvPr/>
        </p:nvSpPr>
        <p:spPr>
          <a:xfrm>
            <a:off x="1134054" y="1889217"/>
            <a:ext cx="5660642" cy="1222473"/>
          </a:xfrm>
          <a:prstGeom prst="callout2">
            <a:avLst>
              <a:gd name="adj1" fmla="val 49937"/>
              <a:gd name="adj2" fmla="val -1264"/>
              <a:gd name="adj3" fmla="val 50429"/>
              <a:gd name="adj4" fmla="val -6091"/>
              <a:gd name="adj5" fmla="val 367289"/>
              <a:gd name="adj6" fmla="val -202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SELECT </a:t>
            </a:r>
            <a:r>
              <a:rPr lang="id-ID" sz="2400" i="1" dirty="0" smtClean="0"/>
              <a:t>nama_nama_kolom</a:t>
            </a:r>
            <a:endParaRPr lang="id-ID" sz="2400" dirty="0"/>
          </a:p>
          <a:p>
            <a:r>
              <a:rPr lang="id-ID" sz="2400" dirty="0" smtClean="0"/>
              <a:t>FROM </a:t>
            </a:r>
            <a:r>
              <a:rPr lang="id-ID" sz="2400" i="1" dirty="0" smtClean="0"/>
              <a:t>nama_tabel_1</a:t>
            </a:r>
            <a:r>
              <a:rPr lang="id-ID" sz="2400" dirty="0" smtClean="0"/>
              <a:t> </a:t>
            </a:r>
            <a:r>
              <a:rPr lang="id-ID" sz="2400" b="1" dirty="0" smtClean="0">
                <a:solidFill>
                  <a:srgbClr val="002060"/>
                </a:solidFill>
              </a:rPr>
              <a:t>JOIN</a:t>
            </a:r>
            <a:r>
              <a:rPr lang="id-ID" sz="2400" dirty="0" smtClean="0"/>
              <a:t> </a:t>
            </a:r>
            <a:r>
              <a:rPr lang="id-ID" sz="2400" i="1" dirty="0" smtClean="0"/>
              <a:t>nama_tabel_2</a:t>
            </a:r>
          </a:p>
          <a:p>
            <a:r>
              <a:rPr lang="id-ID" sz="2400" b="1" dirty="0" smtClean="0">
                <a:solidFill>
                  <a:srgbClr val="002060"/>
                </a:solidFill>
              </a:rPr>
              <a:t>ON</a:t>
            </a:r>
            <a:r>
              <a:rPr lang="id-ID" sz="2400" dirty="0" smtClean="0"/>
              <a:t> </a:t>
            </a:r>
            <a:r>
              <a:rPr lang="id-ID" sz="2400" i="1" dirty="0" smtClean="0"/>
              <a:t>nama_tabel_1.key</a:t>
            </a:r>
            <a:r>
              <a:rPr lang="id-ID" sz="2400" dirty="0" smtClean="0"/>
              <a:t> = </a:t>
            </a:r>
            <a:r>
              <a:rPr lang="id-ID" sz="2400" i="1" dirty="0" smtClean="0"/>
              <a:t>nama_tabel_2.key</a:t>
            </a:r>
            <a:r>
              <a:rPr lang="id-ID" sz="2400" dirty="0" smtClean="0"/>
              <a:t>;</a:t>
            </a:r>
            <a:endParaRPr lang="id-ID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263548"/>
            <a:ext cx="10058400" cy="1144679"/>
          </a:xfrm>
        </p:spPr>
        <p:txBody>
          <a:bodyPr>
            <a:normAutofit/>
          </a:bodyPr>
          <a:lstStyle/>
          <a:p>
            <a:r>
              <a:rPr lang="id-ID" sz="2800" dirty="0" smtClean="0"/>
              <a:t>Contoh:</a:t>
            </a:r>
          </a:p>
          <a:p>
            <a:r>
              <a:rPr lang="id-ID" sz="2800" dirty="0" smtClean="0"/>
              <a:t>Tampilkan hasil penggabungan tabel mahasiswa dengan prodi!</a:t>
            </a:r>
            <a:endParaRPr lang="id-ID" sz="2800" dirty="0"/>
          </a:p>
        </p:txBody>
      </p:sp>
      <p:sp>
        <p:nvSpPr>
          <p:cNvPr id="7" name="Line Callout 2 (No Border) 6"/>
          <p:cNvSpPr/>
          <p:nvPr/>
        </p:nvSpPr>
        <p:spPr>
          <a:xfrm>
            <a:off x="1134054" y="4408227"/>
            <a:ext cx="6026401" cy="979699"/>
          </a:xfrm>
          <a:prstGeom prst="callout2">
            <a:avLst>
              <a:gd name="adj1" fmla="val 52165"/>
              <a:gd name="adj2" fmla="val 101191"/>
              <a:gd name="adj3" fmla="val 52781"/>
              <a:gd name="adj4" fmla="val 110017"/>
              <a:gd name="adj5" fmla="val 202219"/>
              <a:gd name="adj6" fmla="val 183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SELECT * FROM mahasiswa JOIN prodi</a:t>
            </a:r>
          </a:p>
          <a:p>
            <a:r>
              <a:rPr lang="id-ID" sz="2400" dirty="0" smtClean="0"/>
              <a:t>ON mahasiswa.kode_prodi = prodi.kode_prodi;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15698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Hasil JOIN</a:t>
            </a:r>
            <a:endParaRPr lang="id-ID" dirty="0"/>
          </a:p>
        </p:txBody>
      </p:sp>
      <p:pic>
        <p:nvPicPr>
          <p:cNvPr id="6" name="Content Placeholder 5" descr="mysql  -u roo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158" y="1011981"/>
            <a:ext cx="8110633" cy="522709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Relasi dan Join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7</a:t>
            </a:fld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450376" y="2418557"/>
            <a:ext cx="30720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Bagaimana cara menghilangkan kolom kode_prodi dari hasil eksekusi </a:t>
            </a:r>
            <a:r>
              <a:rPr lang="id-ID" sz="2400" i="1" dirty="0" smtClean="0"/>
              <a:t>query</a:t>
            </a:r>
            <a:r>
              <a:rPr lang="id-ID" sz="2400" dirty="0" smtClean="0"/>
              <a:t>?</a:t>
            </a:r>
            <a:endParaRPr lang="id-ID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6851176" y="1737360"/>
            <a:ext cx="2361063" cy="4103882"/>
          </a:xfrm>
          <a:prstGeom prst="roundRect">
            <a:avLst/>
          </a:prstGeom>
          <a:noFill/>
          <a:ln w="571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>
            <a:off x="3522412" y="3203387"/>
            <a:ext cx="3328764" cy="585914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61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Penggunaan JOIN</a:t>
            </a:r>
            <a:endParaRPr lang="id-ID" dirty="0"/>
          </a:p>
        </p:txBody>
      </p:sp>
      <p:pic>
        <p:nvPicPr>
          <p:cNvPr id="7" name="Content Placeholder 6" descr="mysql  -u roo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294416"/>
            <a:ext cx="4362450" cy="343392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Relasi dan Join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8</a:t>
            </a:fld>
            <a:endParaRPr lang="id-ID"/>
          </a:p>
        </p:txBody>
      </p:sp>
      <p:sp>
        <p:nvSpPr>
          <p:cNvPr id="6" name="Line Callout 2 (No Border) 5"/>
          <p:cNvSpPr/>
          <p:nvPr/>
        </p:nvSpPr>
        <p:spPr>
          <a:xfrm>
            <a:off x="1097280" y="1838202"/>
            <a:ext cx="9706708" cy="1505499"/>
          </a:xfrm>
          <a:prstGeom prst="callout2">
            <a:avLst>
              <a:gd name="adj1" fmla="val 52165"/>
              <a:gd name="adj2" fmla="val 101191"/>
              <a:gd name="adj3" fmla="val 51984"/>
              <a:gd name="adj4" fmla="val 103640"/>
              <a:gd name="adj5" fmla="val 300843"/>
              <a:gd name="adj6" fmla="val 113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SELECT mahasiswa.nim, mahasiswa.nama_mahasiswa, mahasiswa.angkatan, prodi.nama_prodi</a:t>
            </a:r>
          </a:p>
          <a:p>
            <a:r>
              <a:rPr lang="id-ID" sz="2400" dirty="0" smtClean="0"/>
              <a:t>FROM mahasiswa JOIN prodi</a:t>
            </a:r>
          </a:p>
          <a:p>
            <a:r>
              <a:rPr lang="id-ID" sz="2400" dirty="0" smtClean="0"/>
              <a:t>ON mahasiswa.kode_prodi = prodi.kode_prodi;</a:t>
            </a:r>
            <a:endParaRPr lang="id-ID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1165520" y="1892794"/>
            <a:ext cx="9547974" cy="727576"/>
          </a:xfrm>
          <a:prstGeom prst="round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7145351" y="3729240"/>
            <a:ext cx="3658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Adakah cara untuk meringkas bagian ini?</a:t>
            </a:r>
            <a:endParaRPr lang="id-ID" sz="2400" dirty="0"/>
          </a:p>
        </p:txBody>
      </p:sp>
      <p:cxnSp>
        <p:nvCxnSpPr>
          <p:cNvPr id="11" name="Curved Connector 10"/>
          <p:cNvCxnSpPr>
            <a:stCxn id="9" idx="1"/>
            <a:endCxn id="8" idx="2"/>
          </p:cNvCxnSpPr>
          <p:nvPr/>
        </p:nvCxnSpPr>
        <p:spPr>
          <a:xfrm rot="10800000">
            <a:off x="5939507" y="2620371"/>
            <a:ext cx="1205844" cy="1524369"/>
          </a:xfrm>
          <a:prstGeom prst="curved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61863" y="5505621"/>
            <a:ext cx="2617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Menggunakan </a:t>
            </a:r>
            <a:r>
              <a:rPr lang="id-ID" sz="2400" b="1" dirty="0" smtClean="0"/>
              <a:t>alias</a:t>
            </a:r>
            <a:endParaRPr lang="id-ID" sz="2400" dirty="0"/>
          </a:p>
        </p:txBody>
      </p:sp>
      <p:cxnSp>
        <p:nvCxnSpPr>
          <p:cNvPr id="15" name="Curved Connector 14"/>
          <p:cNvCxnSpPr>
            <a:stCxn id="9" idx="2"/>
            <a:endCxn id="12" idx="0"/>
          </p:cNvCxnSpPr>
          <p:nvPr/>
        </p:nvCxnSpPr>
        <p:spPr>
          <a:xfrm rot="16200000" flipH="1">
            <a:off x="9049888" y="4485018"/>
            <a:ext cx="945384" cy="1095821"/>
          </a:xfrm>
          <a:prstGeom prst="curvedConnector3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9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Penggunaan Alias Pada JOIN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Relasi dan Join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E00-4977-4CCF-B897-61BE2A235BD7}" type="slidenum">
              <a:rPr lang="id-ID" smtClean="0"/>
              <a:t>9</a:t>
            </a:fld>
            <a:endParaRPr lang="id-ID"/>
          </a:p>
        </p:txBody>
      </p:sp>
      <p:sp>
        <p:nvSpPr>
          <p:cNvPr id="6" name="Line Callout 2 (No Border) 5"/>
          <p:cNvSpPr/>
          <p:nvPr/>
        </p:nvSpPr>
        <p:spPr>
          <a:xfrm>
            <a:off x="1097280" y="1838203"/>
            <a:ext cx="8128607" cy="1205248"/>
          </a:xfrm>
          <a:prstGeom prst="callout2">
            <a:avLst>
              <a:gd name="adj1" fmla="val 52165"/>
              <a:gd name="adj2" fmla="val 101191"/>
              <a:gd name="adj3" fmla="val 51984"/>
              <a:gd name="adj4" fmla="val 109516"/>
              <a:gd name="adj5" fmla="val 381241"/>
              <a:gd name="adj6" fmla="val 1365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SELECT m.nim, m.nama_mahasiswa, m.angkatan, p.nama_prodi</a:t>
            </a:r>
          </a:p>
          <a:p>
            <a:r>
              <a:rPr lang="id-ID" sz="2400" dirty="0" smtClean="0"/>
              <a:t>FROM mahasiswa </a:t>
            </a:r>
            <a:r>
              <a:rPr lang="id-ID" sz="2400" b="1" dirty="0" smtClean="0"/>
              <a:t>m</a:t>
            </a:r>
            <a:r>
              <a:rPr lang="id-ID" sz="2400" dirty="0" smtClean="0"/>
              <a:t> JOIN prodi </a:t>
            </a:r>
            <a:r>
              <a:rPr lang="id-ID" sz="2400" b="1" dirty="0" smtClean="0"/>
              <a:t>p</a:t>
            </a:r>
          </a:p>
          <a:p>
            <a:r>
              <a:rPr lang="id-ID" sz="2400" dirty="0" smtClean="0"/>
              <a:t>ON m.kode_prodi = p.kode_prodi;</a:t>
            </a:r>
            <a:endParaRPr lang="id-ID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451193" y="4520785"/>
            <a:ext cx="4209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Alias untuk masing-masing tabel</a:t>
            </a:r>
            <a:endParaRPr lang="id-ID" sz="2400" dirty="0"/>
          </a:p>
        </p:txBody>
      </p:sp>
      <p:sp>
        <p:nvSpPr>
          <p:cNvPr id="9" name="Flowchart: Connector 8"/>
          <p:cNvSpPr/>
          <p:nvPr/>
        </p:nvSpPr>
        <p:spPr>
          <a:xfrm>
            <a:off x="3343052" y="2246117"/>
            <a:ext cx="457200" cy="457200"/>
          </a:xfrm>
          <a:prstGeom prst="flowChartConnector">
            <a:avLst/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Flowchart: Connector 9"/>
          <p:cNvSpPr/>
          <p:nvPr/>
        </p:nvSpPr>
        <p:spPr>
          <a:xfrm>
            <a:off x="4986629" y="2257839"/>
            <a:ext cx="457200" cy="457200"/>
          </a:xfrm>
          <a:prstGeom prst="flowChartConnector">
            <a:avLst/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2" name="Curved Connector 11"/>
          <p:cNvCxnSpPr>
            <a:stCxn id="7" idx="0"/>
            <a:endCxn id="9" idx="4"/>
          </p:cNvCxnSpPr>
          <p:nvPr/>
        </p:nvCxnSpPr>
        <p:spPr>
          <a:xfrm rot="16200000" flipV="1">
            <a:off x="3155076" y="3119893"/>
            <a:ext cx="1817468" cy="984316"/>
          </a:xfrm>
          <a:prstGeom prst="curvedConnector3">
            <a:avLst>
              <a:gd name="adj1" fmla="val 50000"/>
            </a:avLst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7" idx="0"/>
            <a:endCxn id="10" idx="4"/>
          </p:cNvCxnSpPr>
          <p:nvPr/>
        </p:nvCxnSpPr>
        <p:spPr>
          <a:xfrm rot="5400000" flipH="1" flipV="1">
            <a:off x="3982725" y="3288282"/>
            <a:ext cx="1805746" cy="659261"/>
          </a:xfrm>
          <a:prstGeom prst="curvedConnector3">
            <a:avLst>
              <a:gd name="adj1" fmla="val 50000"/>
            </a:avLst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97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640</TotalTime>
  <Words>785</Words>
  <Application>Microsoft Office PowerPoint</Application>
  <PresentationFormat>Widescreen</PresentationFormat>
  <Paragraphs>155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Wingdings</vt:lpstr>
      <vt:lpstr>Retrospect</vt:lpstr>
      <vt:lpstr>Relasi dan Join</vt:lpstr>
      <vt:lpstr>Definisi Relasi dan Join</vt:lpstr>
      <vt:lpstr>ERD Database Kampus</vt:lpstr>
      <vt:lpstr>PDM Database Kampus</vt:lpstr>
      <vt:lpstr>Persiapan!</vt:lpstr>
      <vt:lpstr>JOIN</vt:lpstr>
      <vt:lpstr>Hasil JOIN</vt:lpstr>
      <vt:lpstr>Contoh Penggunaan JOIN</vt:lpstr>
      <vt:lpstr>Contoh Penggunaan Alias Pada JOIN</vt:lpstr>
      <vt:lpstr>Contoh Kasus!</vt:lpstr>
      <vt:lpstr>Latihan!</vt:lpstr>
      <vt:lpstr>Join vs Natural Join</vt:lpstr>
      <vt:lpstr>Hasil</vt:lpstr>
      <vt:lpstr>Prinsip Join &amp; Natural Join</vt:lpstr>
      <vt:lpstr>LEFT OUTER JOIN</vt:lpstr>
      <vt:lpstr>Contoh Penggunaan Left Outer Join</vt:lpstr>
      <vt:lpstr>Prinsip Left Outer Join</vt:lpstr>
      <vt:lpstr>RIGHT OUTER JOIN</vt:lpstr>
      <vt:lpstr>Prinsip Right Outer Join</vt:lpstr>
      <vt:lpstr>Latihan!</vt:lpstr>
      <vt:lpstr>Latihan lagi!</vt:lpstr>
    </vt:vector>
  </TitlesOfParts>
  <Company>Teater Melati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Relas dan Join</dc:title>
  <dc:creator>Khoirul Umam</dc:creator>
  <cp:lastModifiedBy>Khoirul Umam</cp:lastModifiedBy>
  <cp:revision>35</cp:revision>
  <dcterms:created xsi:type="dcterms:W3CDTF">2016-04-01T07:11:39Z</dcterms:created>
  <dcterms:modified xsi:type="dcterms:W3CDTF">2017-03-29T07:56:04Z</dcterms:modified>
</cp:coreProperties>
</file>