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A056-6461-445D-B270-AA6EA04D8253}" type="datetimeFigureOut">
              <a:rPr lang="id-ID" smtClean="0"/>
              <a:t>26/01/2017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2648C-5B65-44BD-BB97-7486036D759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887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25DE6DA-EAE8-4A3E-89FA-65E90B7ECB40}" type="datetime1">
              <a:rPr lang="id-ID" smtClean="0"/>
              <a:t>26/01/2017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985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2FD58-C028-4E42-9AA5-F1941B24BBE0}" type="datetime1">
              <a:rPr lang="id-ID" smtClean="0"/>
              <a:t>26/01/2017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603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06D4-E308-4F85-A4C3-3A061226B146}" type="datetime1">
              <a:rPr lang="id-ID" smtClean="0"/>
              <a:t>26/01/2017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9449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4DB9-09C0-4700-BAEE-7A01D15E8091}" type="datetime1">
              <a:rPr lang="id-ID" smtClean="0"/>
              <a:t>26/01/2017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9498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9C40-52C4-4B84-89B3-51C4EB2BA674}" type="datetime1">
              <a:rPr lang="id-ID" smtClean="0"/>
              <a:t>26/01/2017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7705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22DE-10EC-4333-84AF-3DA5331FCDB7}" type="datetime1">
              <a:rPr lang="id-ID" smtClean="0"/>
              <a:t>26/01/2017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9448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43ED-5152-4B9C-9722-32466B8ACCD8}" type="datetime1">
              <a:rPr lang="id-ID" smtClean="0"/>
              <a:t>26/01/2017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0145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8960-D864-4BC5-9C47-BA94A219A415}" type="datetime1">
              <a:rPr lang="id-ID" smtClean="0"/>
              <a:t>26/01/2017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0877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8D08-B69B-456F-BD6D-101719DF1B67}" type="datetime1">
              <a:rPr lang="id-ID" smtClean="0"/>
              <a:t>26/01/2017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916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25C5-69DC-49BF-AF22-3E0CB0039943}" type="datetime1">
              <a:rPr lang="id-ID" smtClean="0"/>
              <a:t>26/01/2017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129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3CD7-1F3D-4B2A-BC6B-FE9D04DAB4E0}" type="datetime1">
              <a:rPr lang="id-ID" smtClean="0"/>
              <a:t>26/01/2017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015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076C-247E-4095-9F60-4FD9814D8B20}" type="datetime1">
              <a:rPr lang="id-ID" smtClean="0"/>
              <a:t>26/01/2017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09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A9BF-9B1A-4041-86D8-4CD0C17D9448}" type="datetime1">
              <a:rPr lang="id-ID" smtClean="0"/>
              <a:t>26/01/2017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106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1653-8308-4CCD-89AE-E736F9936321}" type="datetime1">
              <a:rPr lang="id-ID" smtClean="0"/>
              <a:t>26/01/2017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637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2D3F-83DE-411D-8275-7ABF66163FB5}" type="datetime1">
              <a:rPr lang="id-ID" smtClean="0"/>
              <a:t>26/01/2017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722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66E6-888F-4255-8FB4-7A9DC7F0640D}" type="datetime1">
              <a:rPr lang="id-ID" smtClean="0"/>
              <a:t>26/01/2017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022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8E77-0F04-4336-AF6F-B93EC8C3B9A4}" type="datetime1">
              <a:rPr lang="id-ID" smtClean="0"/>
              <a:t>26/01/2017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877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E1DFC4-C3B3-499E-9F17-1923B6DF39E4}" type="datetime1">
              <a:rPr lang="id-ID" smtClean="0"/>
              <a:t>26/01/2017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38E41C2-1131-4636-84DD-419B17AECC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061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Pengantar Basis Data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 smtClean="0"/>
              <a:t>Matakuliah Basis Data Dasar &amp; basis Data Lanjut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99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</a:t>
            </a:r>
            <a:r>
              <a:rPr lang="id-ID" b="1" dirty="0" smtClean="0"/>
              <a:t>DATA</a:t>
            </a:r>
            <a:r>
              <a:rPr lang="id-ID" dirty="0" smtClean="0"/>
              <a:t>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784" y="2603500"/>
            <a:ext cx="11138347" cy="3416300"/>
          </a:xfrm>
        </p:spPr>
        <p:txBody>
          <a:bodyPr>
            <a:normAutofit/>
          </a:bodyPr>
          <a:lstStyle/>
          <a:p>
            <a:r>
              <a:rPr lang="id-ID" sz="2400" dirty="0" smtClean="0"/>
              <a:t>Rekaman mengenai fenomena/fakta yang ada atau yang terjadi</a:t>
            </a:r>
          </a:p>
          <a:p>
            <a:r>
              <a:rPr lang="id-ID" sz="2400" dirty="0" smtClean="0"/>
              <a:t>Refleksi fakta yang ada</a:t>
            </a:r>
          </a:p>
          <a:p>
            <a:endParaRPr lang="id-ID" sz="2400" dirty="0"/>
          </a:p>
          <a:p>
            <a:r>
              <a:rPr lang="id-ID" sz="2400" dirty="0" smtClean="0"/>
              <a:t>Mengapa data harus disimpan dengan baik?</a:t>
            </a:r>
          </a:p>
          <a:p>
            <a:pPr lvl="1"/>
            <a:r>
              <a:rPr lang="id-ID" sz="2200" dirty="0" smtClean="0"/>
              <a:t>Agar dapat diakses dengan efektif dan efisien</a:t>
            </a:r>
          </a:p>
          <a:p>
            <a:pPr lvl="1"/>
            <a:endParaRPr lang="id-ID" sz="2200" dirty="0" smtClean="0"/>
          </a:p>
          <a:p>
            <a:r>
              <a:rPr lang="id-ID" sz="2400" dirty="0" smtClean="0"/>
              <a:t>Bagaimana cara menyimpan data yang baik?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41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Apa itu </a:t>
            </a:r>
            <a:r>
              <a:rPr lang="id-ID" b="1" dirty="0" smtClean="0"/>
              <a:t>BASIS DATA?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784" y="2603500"/>
            <a:ext cx="11097404" cy="3416300"/>
          </a:xfrm>
        </p:spPr>
        <p:txBody>
          <a:bodyPr>
            <a:normAutofit/>
          </a:bodyPr>
          <a:lstStyle/>
          <a:p>
            <a:r>
              <a:rPr lang="id-ID" sz="2400" dirty="0" smtClean="0"/>
              <a:t>Kumpulan data yang secara logik </a:t>
            </a:r>
            <a:r>
              <a:rPr lang="id-ID" sz="2400" b="1" dirty="0" smtClean="0">
                <a:solidFill>
                  <a:srgbClr val="0070C0"/>
                </a:solidFill>
              </a:rPr>
              <a:t>berkaitan</a:t>
            </a:r>
            <a:r>
              <a:rPr lang="id-ID" sz="2400" dirty="0" smtClean="0"/>
              <a:t> dalam merepresentasikan fenomena/fakta secara </a:t>
            </a:r>
            <a:r>
              <a:rPr lang="id-ID" sz="2400" b="1" dirty="0" smtClean="0">
                <a:solidFill>
                  <a:srgbClr val="0070C0"/>
                </a:solidFill>
              </a:rPr>
              <a:t>terstruktur</a:t>
            </a:r>
            <a:r>
              <a:rPr lang="id-ID" sz="2400" dirty="0" smtClean="0"/>
              <a:t> dalam domain tertentu untuk mendukung aplikasi pada sistem tertentu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903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Aplikasi Berbasis File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784" y="2603500"/>
            <a:ext cx="11097404" cy="3416300"/>
          </a:xfrm>
        </p:spPr>
        <p:txBody>
          <a:bodyPr>
            <a:normAutofit/>
          </a:bodyPr>
          <a:lstStyle/>
          <a:p>
            <a:r>
              <a:rPr lang="id-ID" sz="2400" dirty="0" smtClean="0"/>
              <a:t>Kumpulan aplikasi yang memberi layanan ke pemakai</a:t>
            </a:r>
          </a:p>
          <a:p>
            <a:r>
              <a:rPr lang="id-ID" sz="2400" dirty="0" smtClean="0"/>
              <a:t>Masing-masing mendefinisikan dan mengelola datanya sendiri</a:t>
            </a:r>
          </a:p>
          <a:p>
            <a:pPr lvl="1"/>
            <a:r>
              <a:rPr lang="id-ID" sz="2200" dirty="0" smtClean="0"/>
              <a:t>File terpisah</a:t>
            </a:r>
          </a:p>
          <a:p>
            <a:pPr lvl="1"/>
            <a:r>
              <a:rPr lang="id-ID" sz="2200" dirty="0" smtClean="0"/>
              <a:t>Dikelompokkan berdasarkan aplikasi</a:t>
            </a:r>
          </a:p>
          <a:p>
            <a:pPr lvl="1"/>
            <a:endParaRPr lang="id-ID" sz="2200" dirty="0"/>
          </a:p>
          <a:p>
            <a:pPr marL="0" lvl="1" indent="0">
              <a:buNone/>
            </a:pPr>
            <a:r>
              <a:rPr lang="id-ID" sz="2200" dirty="0" smtClean="0"/>
              <a:t>Apabila ada data di 2 file berbeda yang berkaitan, kemudian terjadi perubahan data di 1 file, bagaimana nasib data di file lainnya?</a:t>
            </a:r>
          </a:p>
          <a:p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053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Kelemahan Aplikasi Berbasis File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784" y="2603500"/>
            <a:ext cx="6061380" cy="3416301"/>
          </a:xfrm>
        </p:spPr>
        <p:txBody>
          <a:bodyPr>
            <a:normAutofit/>
          </a:bodyPr>
          <a:lstStyle/>
          <a:p>
            <a:r>
              <a:rPr lang="id-ID" sz="2400" dirty="0" smtClean="0"/>
              <a:t>Kendali buruk terhadap data</a:t>
            </a:r>
          </a:p>
          <a:p>
            <a:r>
              <a:rPr lang="id-ID" sz="2400" dirty="0" smtClean="0"/>
              <a:t>Pemisahan dan isolasi dari</a:t>
            </a:r>
          </a:p>
          <a:p>
            <a:r>
              <a:rPr lang="id-ID" sz="2400" dirty="0" smtClean="0"/>
              <a:t>Bisa terjadi duplikasi (redundansi)</a:t>
            </a:r>
          </a:p>
          <a:p>
            <a:pPr lvl="1"/>
            <a:r>
              <a:rPr lang="id-ID" sz="2000" dirty="0" smtClean="0"/>
              <a:t>Boros</a:t>
            </a:r>
          </a:p>
          <a:p>
            <a:pPr lvl="1"/>
            <a:r>
              <a:rPr lang="id-ID" sz="2000" dirty="0" smtClean="0"/>
              <a:t>Tidak konsisten</a:t>
            </a:r>
          </a:p>
          <a:p>
            <a:r>
              <a:rPr lang="id-ID" sz="2400" dirty="0" smtClean="0"/>
              <a:t>Format tidak kompatibel</a:t>
            </a:r>
          </a:p>
          <a:p>
            <a:r>
              <a:rPr lang="id-ID" sz="2400" dirty="0" smtClean="0"/>
              <a:t>Terbatas pada aplikasi tertentu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5</a:t>
            </a:fld>
            <a:endParaRPr lang="id-ID"/>
          </a:p>
        </p:txBody>
      </p:sp>
      <p:pic>
        <p:nvPicPr>
          <p:cNvPr id="1026" name="Picture 2" descr="https://img.clipartfest.com/0c27176cdb95722a50b60a757d3ffa4a_archive-archive-clipart_225-300.jpe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414" y="2603500"/>
            <a:ext cx="2562225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87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Database Management System (DBMS)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7784" y="2603500"/>
            <a:ext cx="11124700" cy="3416300"/>
          </a:xfrm>
        </p:spPr>
        <p:txBody>
          <a:bodyPr>
            <a:normAutofit/>
          </a:bodyPr>
          <a:lstStyle/>
          <a:p>
            <a:r>
              <a:rPr lang="id-ID" sz="2400" dirty="0" smtClean="0"/>
              <a:t>Perangkat lunak untuk </a:t>
            </a:r>
            <a:r>
              <a:rPr lang="id-ID" sz="2400" b="1" dirty="0" smtClean="0">
                <a:solidFill>
                  <a:srgbClr val="0070C0"/>
                </a:solidFill>
              </a:rPr>
              <a:t>mendefinisikan</a:t>
            </a:r>
            <a:r>
              <a:rPr lang="id-ID" sz="2400" dirty="0" smtClean="0"/>
              <a:t>, </a:t>
            </a:r>
            <a:r>
              <a:rPr lang="id-ID" sz="2400" b="1" dirty="0" smtClean="0">
                <a:solidFill>
                  <a:srgbClr val="0070C0"/>
                </a:solidFill>
              </a:rPr>
              <a:t>menciptakan</a:t>
            </a:r>
            <a:r>
              <a:rPr lang="id-ID" sz="2400" dirty="0" smtClean="0"/>
              <a:t>, </a:t>
            </a:r>
            <a:r>
              <a:rPr lang="id-ID" sz="2400" b="1" dirty="0" smtClean="0">
                <a:solidFill>
                  <a:srgbClr val="0070C0"/>
                </a:solidFill>
              </a:rPr>
              <a:t>mengelola</a:t>
            </a:r>
            <a:r>
              <a:rPr lang="id-ID" sz="2400" dirty="0" smtClean="0"/>
              <a:t>, dan </a:t>
            </a:r>
            <a:r>
              <a:rPr lang="id-ID" sz="2400" b="1" dirty="0" smtClean="0">
                <a:solidFill>
                  <a:srgbClr val="0070C0"/>
                </a:solidFill>
              </a:rPr>
              <a:t>mengendalikan</a:t>
            </a:r>
            <a:r>
              <a:rPr lang="id-ID" sz="2400" dirty="0" smtClean="0"/>
              <a:t> peng</a:t>
            </a:r>
            <a:r>
              <a:rPr lang="id-ID" sz="2400" b="1" dirty="0" smtClean="0">
                <a:solidFill>
                  <a:srgbClr val="FF0000"/>
                </a:solidFill>
              </a:rPr>
              <a:t>akses</a:t>
            </a:r>
            <a:r>
              <a:rPr lang="id-ID" sz="2400" dirty="0" smtClean="0"/>
              <a:t>an basis data</a:t>
            </a:r>
          </a:p>
          <a:p>
            <a:r>
              <a:rPr lang="id-ID" sz="2400" dirty="0" smtClean="0"/>
              <a:t>Tujuan utama: menyediakan lingkungan yang nyaman dan efisien untuk </a:t>
            </a:r>
            <a:r>
              <a:rPr lang="id-ID" sz="2400" b="1" dirty="0" smtClean="0">
                <a:solidFill>
                  <a:srgbClr val="0070C0"/>
                </a:solidFill>
              </a:rPr>
              <a:t>penyimpanan</a:t>
            </a:r>
            <a:r>
              <a:rPr lang="id-ID" sz="2400" dirty="0" smtClean="0"/>
              <a:t> dan </a:t>
            </a:r>
            <a:r>
              <a:rPr lang="id-ID" sz="2400" b="1" dirty="0" smtClean="0">
                <a:solidFill>
                  <a:srgbClr val="0070C0"/>
                </a:solidFill>
              </a:rPr>
              <a:t>pengambilan</a:t>
            </a:r>
            <a:r>
              <a:rPr lang="id-ID" sz="2400" dirty="0" smtClean="0"/>
              <a:t> data dari basis data</a:t>
            </a:r>
            <a:endParaRPr lang="id-ID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447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Keunggulan DBMS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784" y="2603500"/>
            <a:ext cx="11097404" cy="3416300"/>
          </a:xfrm>
        </p:spPr>
        <p:txBody>
          <a:bodyPr>
            <a:normAutofit/>
          </a:bodyPr>
          <a:lstStyle/>
          <a:p>
            <a:r>
              <a:rPr lang="id-ID" sz="2400" dirty="0" smtClean="0"/>
              <a:t>Mengendalikan redundansi data</a:t>
            </a:r>
          </a:p>
          <a:p>
            <a:r>
              <a:rPr lang="id-ID" sz="2400" dirty="0" smtClean="0"/>
              <a:t>Menjaga konsistensi data</a:t>
            </a:r>
          </a:p>
          <a:p>
            <a:r>
              <a:rPr lang="id-ID" sz="2400" dirty="0" smtClean="0"/>
              <a:t>Informasi lebih banyak</a:t>
            </a:r>
          </a:p>
          <a:p>
            <a:r>
              <a:rPr lang="id-ID" sz="2400" dirty="0" smtClean="0"/>
              <a:t>Bisa dipakai bersama</a:t>
            </a:r>
          </a:p>
          <a:p>
            <a:r>
              <a:rPr lang="id-ID" sz="2400" dirty="0" smtClean="0"/>
              <a:t>Peningkatan integritas data</a:t>
            </a:r>
          </a:p>
          <a:p>
            <a:r>
              <a:rPr lang="id-ID" sz="2400" dirty="0" smtClean="0"/>
              <a:t>Beberapa memiliki fitur backup data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078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Kelemahan DBMS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784" y="2603500"/>
            <a:ext cx="11124700" cy="3416300"/>
          </a:xfrm>
        </p:spPr>
        <p:txBody>
          <a:bodyPr>
            <a:normAutofit/>
          </a:bodyPr>
          <a:lstStyle/>
          <a:p>
            <a:r>
              <a:rPr lang="id-ID" sz="2400" dirty="0" smtClean="0"/>
              <a:t>Kompleksitas tinggi</a:t>
            </a:r>
          </a:p>
          <a:p>
            <a:r>
              <a:rPr lang="id-ID" sz="2400" dirty="0" smtClean="0"/>
              <a:t>Ukuran perangkat lunak besar</a:t>
            </a:r>
          </a:p>
          <a:p>
            <a:r>
              <a:rPr lang="id-ID" sz="2400" dirty="0" smtClean="0"/>
              <a:t>Ongkos mahal (untuk yang berbayar)</a:t>
            </a:r>
          </a:p>
          <a:p>
            <a:r>
              <a:rPr lang="id-ID" sz="2400" dirty="0" smtClean="0"/>
              <a:t>Kinerja rendah (untuk yang tidak bisa menggunakannya)</a:t>
            </a:r>
          </a:p>
          <a:p>
            <a:r>
              <a:rPr lang="id-ID" sz="2400" dirty="0" smtClean="0"/>
              <a:t>Dampak tinggi jika ada kegagalan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15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Produk DBMS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Basis Data - Pengantar Basis Data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41C2-1131-4636-84DD-419B17AECC94}" type="slidenum">
              <a:rPr lang="id-ID" smtClean="0"/>
              <a:t>9</a:t>
            </a:fld>
            <a:endParaRPr lang="id-ID"/>
          </a:p>
        </p:txBody>
      </p:sp>
      <p:pic>
        <p:nvPicPr>
          <p:cNvPr id="1026" name="Picture 2" descr="https://oracleteamusa-images.s3.amazonaws.com/original/m348_ora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44" y="2648228"/>
            <a:ext cx="3040992" cy="72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greenwireit.com/wp-content/uploads/2013/05/sql-server-expres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44" y="3917075"/>
            <a:ext cx="2380962" cy="193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1.bp.blogspot.com/-2BoHE29Fe5I/WACpY1k8FaI/AAAAAAAADbo/abDzB75yZYYaPHRmsjOJLh9SIOA3-rOBwCLcB/s1600/Acces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300" y="3730514"/>
            <a:ext cx="2975968" cy="115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en/thumb/6/62/MySQL.svg/1280px-MySQL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851" y="2207350"/>
            <a:ext cx="3109888" cy="160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mariadb.org/wp-content/uploads/2015/10/mariadb-usa-in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545" y="4537416"/>
            <a:ext cx="3238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898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193</TotalTime>
  <Words>307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Pengantar Basis Data</vt:lpstr>
      <vt:lpstr>Apa itu DATA?</vt:lpstr>
      <vt:lpstr>Apa itu BASIS DATA?</vt:lpstr>
      <vt:lpstr>Aplikasi Berbasis File</vt:lpstr>
      <vt:lpstr>Kelemahan Aplikasi Berbasis File</vt:lpstr>
      <vt:lpstr>Database Management System (DBMS)</vt:lpstr>
      <vt:lpstr>Keunggulan DBMS</vt:lpstr>
      <vt:lpstr>Kelemahan DBMS</vt:lpstr>
      <vt:lpstr>Contoh Produk DBMS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Basis Data</dc:title>
  <dc:creator>Khoirul Umam</dc:creator>
  <cp:lastModifiedBy>Khoirul Umam</cp:lastModifiedBy>
  <cp:revision>18</cp:revision>
  <dcterms:created xsi:type="dcterms:W3CDTF">2017-01-25T03:11:19Z</dcterms:created>
  <dcterms:modified xsi:type="dcterms:W3CDTF">2017-01-26T04:17:26Z</dcterms:modified>
</cp:coreProperties>
</file>