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306" r:id="rId15"/>
    <p:sldId id="272" r:id="rId16"/>
    <p:sldId id="273" r:id="rId17"/>
    <p:sldId id="274" r:id="rId18"/>
    <p:sldId id="275" r:id="rId19"/>
    <p:sldId id="276" r:id="rId20"/>
    <p:sldId id="277" r:id="rId21"/>
    <p:sldId id="302" r:id="rId22"/>
    <p:sldId id="304" r:id="rId23"/>
    <p:sldId id="303" r:id="rId24"/>
    <p:sldId id="305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7" r:id="rId47"/>
    <p:sldId id="30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595" autoAdjust="0"/>
  </p:normalViewPr>
  <p:slideViewPr>
    <p:cSldViewPr>
      <p:cViewPr varScale="1">
        <p:scale>
          <a:sx n="65" d="100"/>
          <a:sy n="65" d="100"/>
        </p:scale>
        <p:origin x="27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004BE6B-36AE-42DC-9C52-F44D1B600BD8}" type="slidenum">
              <a:rPr lang="id-ID" altLang="id-ID"/>
              <a:pPr/>
              <a:t>‹#›</a:t>
            </a:fld>
            <a:endParaRPr lang="id-ID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91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/>
              <a:t>Click to edit Master text styles</a:t>
            </a:r>
          </a:p>
          <a:p>
            <a:pPr lvl="1"/>
            <a:r>
              <a:rPr lang="id-ID" noProof="0"/>
              <a:t>Second level</a:t>
            </a:r>
          </a:p>
          <a:p>
            <a:pPr lvl="2"/>
            <a:r>
              <a:rPr lang="id-ID" noProof="0"/>
              <a:t>Third level</a:t>
            </a:r>
          </a:p>
          <a:p>
            <a:pPr lvl="3"/>
            <a:r>
              <a:rPr lang="id-ID" noProof="0"/>
              <a:t>Fourth level</a:t>
            </a:r>
          </a:p>
          <a:p>
            <a:pPr lvl="4"/>
            <a:r>
              <a:rPr lang="id-ID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4EE7D40-4713-43B9-BD90-CC23CC1C9844}" type="slidenum">
              <a:rPr lang="id-ID" altLang="id-ID"/>
              <a:pPr/>
              <a:t>‹#›</a:t>
            </a:fld>
            <a:endParaRPr lang="id-ID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9E87-7F9F-45D1-87B7-8C9359C01A51}" type="slidenum">
              <a:rPr lang="id-ID" altLang="id-ID" smtClean="0"/>
              <a:pPr/>
              <a:t>‹#›</a:t>
            </a:fld>
            <a:endParaRPr lang="id-ID" alt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4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51B2-CA73-4C6B-B710-144F865D8B42}" type="slidenum">
              <a:rPr lang="id-ID" altLang="id-ID" smtClean="0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42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07F8-02C6-4191-84CF-ED73E55D1C8D}" type="slidenum">
              <a:rPr lang="id-ID" altLang="id-ID" smtClean="0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4706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6E8-0226-4267-BDB3-A54ADE1B767C}" type="slidenum">
              <a:rPr lang="id-ID" altLang="id-ID" smtClean="0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1342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03BD-27B3-4997-92DE-FE16DAFEDD0C}" type="slidenum">
              <a:rPr lang="id-ID" altLang="id-ID" smtClean="0"/>
              <a:pPr/>
              <a:t>‹#›</a:t>
            </a:fld>
            <a:endParaRPr lang="id-ID" alt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7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5B2-84E2-4978-8BA0-FFC156FA38FD}" type="slidenum">
              <a:rPr lang="id-ID" altLang="id-ID" smtClean="0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97948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EB61-4879-4951-8B73-CB8BD40A887B}" type="slidenum">
              <a:rPr lang="id-ID" altLang="id-ID" smtClean="0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54665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2EC7-E41A-419A-BE65-DFA20E34D495}" type="slidenum">
              <a:rPr lang="id-ID" altLang="id-ID" smtClean="0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68293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E41D-7A9B-4BCF-BA82-08D7B33B77C2}" type="slidenum">
              <a:rPr lang="id-ID" altLang="id-ID" smtClean="0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41311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9C86AC-D689-48E7-A792-F2D0046D1BB8}" type="slidenum">
              <a:rPr lang="id-ID" altLang="id-ID" smtClean="0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15035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4E4-0C6D-47FA-8042-43777FF5A8E3}" type="slidenum">
              <a:rPr lang="id-ID" altLang="id-ID" smtClean="0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50310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1B2870-62B0-4221-B942-F72D62E0D9BD}" type="slidenum">
              <a:rPr lang="id-ID" altLang="id-ID" smtClean="0"/>
              <a:pPr/>
              <a:t>‹#›</a:t>
            </a:fld>
            <a:endParaRPr lang="id-ID" alt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4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Pemodelan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d-ID" dirty="0"/>
              <a:t>Matakuliah Basis Data Dasar</a:t>
            </a:r>
          </a:p>
          <a:p>
            <a:pPr>
              <a:defRPr/>
            </a:pPr>
            <a:r>
              <a:rPr lang="id-ID" dirty="0"/>
              <a:t>Dosen pengampu: </a:t>
            </a:r>
            <a:r>
              <a:rPr lang="id-ID" b="1" dirty="0"/>
              <a:t>KhoiRUL UMAM, M.Kom</a:t>
            </a:r>
          </a:p>
          <a:p>
            <a:pPr>
              <a:defRPr/>
            </a:pPr>
            <a:r>
              <a:rPr lang="id-ID" dirty="0"/>
              <a:t>S1 Teknik Informatika STIKOM PGRI Banyuwangi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Atribut Identitas (Key)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(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) yang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b="1" dirty="0" err="1"/>
              <a:t>unik</a:t>
            </a:r>
            <a:r>
              <a:rPr lang="en-US" sz="2800" dirty="0"/>
              <a:t> </a:t>
            </a:r>
            <a:r>
              <a:rPr lang="en-US" sz="2800" dirty="0" err="1"/>
              <a:t>mengidentifikasi</a:t>
            </a:r>
            <a:r>
              <a:rPr lang="en-US" sz="2800" dirty="0"/>
              <a:t>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instan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800" dirty="0" err="1"/>
              <a:t>Macamnya</a:t>
            </a:r>
            <a:r>
              <a:rPr lang="en-US" sz="2800" dirty="0"/>
              <a:t> : Key </a:t>
            </a:r>
            <a:r>
              <a:rPr lang="en-US" sz="2800" dirty="0" err="1"/>
              <a:t>Sederhana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Key </a:t>
            </a:r>
            <a:r>
              <a:rPr lang="en-US" sz="2800" dirty="0" err="1"/>
              <a:t>Komposit</a:t>
            </a:r>
            <a:endParaRPr lang="id-ID" sz="2800" dirty="0"/>
          </a:p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endParaRPr lang="en-US" sz="2800" dirty="0"/>
          </a:p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800" b="1" dirty="0" err="1"/>
              <a:t>Kandidat</a:t>
            </a:r>
            <a:r>
              <a:rPr lang="en-US" sz="2800" b="1" dirty="0"/>
              <a:t> Key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Font typeface="Wingdings" pitchFamily="2" charset="2"/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Atribut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dijadikan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Key,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persyaratan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Key </a:t>
            </a:r>
            <a:r>
              <a:rPr lang="en-US" sz="2800" dirty="0" err="1"/>
              <a:t>Identitas</a:t>
            </a:r>
            <a:r>
              <a:rPr lang="en-US" sz="2800" dirty="0"/>
              <a:t>.</a:t>
            </a:r>
            <a:endParaRPr lang="id-ID" sz="2800" dirty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2265D8-9515-4D51-B1BD-E0B997010DAF}" type="slidenum">
              <a:rPr lang="id-ID" altLang="id-ID"/>
              <a:pPr eaLnBrk="1" hangingPunct="1"/>
              <a:t>10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Karakteristik Key Identitas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800" dirty="0" err="1"/>
              <a:t>Nilainya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berubah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Null (</a:t>
            </a:r>
            <a:r>
              <a:rPr lang="en-US" sz="2800" dirty="0" err="1"/>
              <a:t>Kosong</a:t>
            </a:r>
            <a:r>
              <a:rPr lang="en-US" sz="2800" dirty="0"/>
              <a:t>).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unik</a:t>
            </a:r>
            <a:r>
              <a:rPr lang="en-US" sz="2800" dirty="0"/>
              <a:t>.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F612E7-0B7B-41C4-A974-486E4E9BC4B2}" type="slidenum">
              <a:rPr lang="id-ID" altLang="id-ID"/>
              <a:pPr eaLnBrk="1" hangingPunct="1"/>
              <a:t>11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Contoh Atribut Identitas (Key)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780187-766E-4698-B1DA-D8B81005484F}" type="slidenum">
              <a:rPr lang="id-ID" altLang="id-ID"/>
              <a:pPr eaLnBrk="1" hangingPunct="1"/>
              <a:t>12</a:t>
            </a:fld>
            <a:endParaRPr lang="id-ID" altLang="id-ID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059905"/>
            <a:ext cx="7848600" cy="388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Contoh Atribut Key Komposit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A4808F-D476-4868-9FB0-45046E38BB19}" type="slidenum">
              <a:rPr lang="id-ID" altLang="id-ID"/>
              <a:pPr eaLnBrk="1" hangingPunct="1"/>
              <a:t>13</a:t>
            </a:fld>
            <a:endParaRPr lang="id-ID" altLang="id-ID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971576"/>
            <a:ext cx="7848600" cy="4049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Atribut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Bernilai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Banyak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Atribut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Derivat</a:t>
            </a:r>
            <a:endParaRPr lang="id-ID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3782" y="2076673"/>
            <a:ext cx="6504762" cy="35619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6E8-0226-4267-BDB3-A54ADE1B767C}" type="slidenum">
              <a:rPr lang="id-ID" altLang="id-ID" smtClean="0"/>
              <a:pPr/>
              <a:t>14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58212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Atribut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Bernilai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Ganda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juga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Komposit</a:t>
            </a:r>
            <a:endParaRPr lang="id-ID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3F68D5-8F54-4809-AEEC-19CD28B86DD1}" type="slidenum">
              <a:rPr lang="id-ID" altLang="id-ID"/>
              <a:pPr eaLnBrk="1" hangingPunct="1"/>
              <a:t>15</a:t>
            </a:fld>
            <a:endParaRPr lang="id-ID" altLang="id-ID"/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9" y="1844824"/>
            <a:ext cx="6048375" cy="4440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Hubungan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spcAft>
                <a:spcPct val="50000"/>
              </a:spcAft>
              <a:tabLst>
                <a:tab pos="630238" algn="l"/>
              </a:tabLst>
              <a:defRPr/>
            </a:pPr>
            <a:r>
              <a:rPr lang="en-US" sz="2800" b="1" dirty="0" err="1"/>
              <a:t>Tipe</a:t>
            </a:r>
            <a:r>
              <a:rPr lang="en-US" sz="2800" b="1" dirty="0"/>
              <a:t> </a:t>
            </a:r>
            <a:r>
              <a:rPr lang="en-US" sz="2800" b="1" dirty="0" err="1"/>
              <a:t>Hubungan</a:t>
            </a:r>
            <a:endParaRPr lang="en-US" sz="2800" b="1" dirty="0"/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</a:t>
            </a:r>
            <a:r>
              <a:rPr lang="en-US" sz="2800" dirty="0" err="1"/>
              <a:t>Digambarkan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belah</a:t>
            </a:r>
            <a:r>
              <a:rPr lang="en-US" sz="2800" dirty="0"/>
              <a:t> </a:t>
            </a:r>
            <a:r>
              <a:rPr lang="en-US" sz="2800" dirty="0" err="1"/>
              <a:t>ketupat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garis</a:t>
            </a:r>
            <a:r>
              <a:rPr lang="en-US" sz="2800" dirty="0"/>
              <a:t> yang </a:t>
            </a:r>
            <a:r>
              <a:rPr lang="en-US" sz="2800" dirty="0" err="1"/>
              <a:t>menghubungkan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– </a:t>
            </a:r>
            <a:r>
              <a:rPr lang="en-US" sz="2800" dirty="0" err="1"/>
              <a:t>tipe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tabLst>
                <a:tab pos="630238" algn="l"/>
              </a:tabLst>
              <a:defRPr/>
            </a:pPr>
            <a:r>
              <a:rPr lang="en-US" sz="2800" b="1" dirty="0" err="1"/>
              <a:t>Instan</a:t>
            </a:r>
            <a:r>
              <a:rPr lang="en-US" sz="2800" b="1" dirty="0"/>
              <a:t> </a:t>
            </a:r>
            <a:r>
              <a:rPr lang="en-US" sz="2800" b="1" dirty="0" err="1"/>
              <a:t>Hubungan</a:t>
            </a:r>
            <a:endParaRPr lang="en-US" sz="2800" b="1" dirty="0"/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</a:t>
            </a:r>
            <a:r>
              <a:rPr lang="en-US" sz="2800" dirty="0" err="1"/>
              <a:t>Menghubungkan</a:t>
            </a:r>
            <a:r>
              <a:rPr lang="en-US" sz="2800" dirty="0"/>
              <a:t> </a:t>
            </a:r>
            <a:r>
              <a:rPr lang="en-US" sz="2800" dirty="0" err="1"/>
              <a:t>instan</a:t>
            </a:r>
            <a:r>
              <a:rPr lang="en-US" sz="2800" dirty="0"/>
              <a:t> – </a:t>
            </a:r>
            <a:r>
              <a:rPr lang="en-US" sz="2800" dirty="0" err="1"/>
              <a:t>instan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spesifik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tabLst>
                <a:tab pos="630238" algn="l"/>
              </a:tabLst>
              <a:defRPr/>
            </a:pP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 (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Majemuk</a:t>
            </a:r>
            <a:r>
              <a:rPr lang="en-US" sz="2800" dirty="0"/>
              <a:t>).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tabLst>
                <a:tab pos="630238" algn="l"/>
              </a:tabLst>
              <a:defRPr/>
            </a:pPr>
            <a:r>
              <a:rPr lang="en-US" sz="2800" dirty="0"/>
              <a:t>Ada juga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Asosiatif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gabungan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.</a:t>
            </a:r>
            <a:endParaRPr lang="id-ID" sz="2800" dirty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1CCB1C-8799-4B3E-BF27-E9C2612AA254}" type="slidenum">
              <a:rPr lang="id-ID" altLang="id-ID"/>
              <a:pPr eaLnBrk="1" hangingPunct="1"/>
              <a:t>16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Hubungan dengan Atribut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spcAft>
                <a:spcPct val="50000"/>
              </a:spcAft>
              <a:buNone/>
              <a:defRPr/>
            </a:pP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Mendeskripsikan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hal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hal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berkenaan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dengan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asosiasi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antar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entitas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dalam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hubungan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tersebut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id-ID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2A2F56-AC94-4DE1-862B-02837D34142A}" type="slidenum">
              <a:rPr lang="id-ID" altLang="id-ID"/>
              <a:pPr eaLnBrk="1" hangingPunct="1"/>
              <a:t>17</a:t>
            </a:fld>
            <a:endParaRPr lang="id-ID" altLang="id-ID"/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11" y="2708920"/>
            <a:ext cx="6840538" cy="355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Derajat Hubungan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spcAft>
                <a:spcPct val="50000"/>
              </a:spcAft>
              <a:buNone/>
              <a:tabLst>
                <a:tab pos="360363" algn="l"/>
              </a:tabLst>
              <a:defRPr/>
            </a:pPr>
            <a:r>
              <a:rPr lang="en-US" sz="2800" dirty="0" err="1"/>
              <a:t>Derajat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yang </a:t>
            </a:r>
            <a:r>
              <a:rPr lang="en-US" sz="2800" dirty="0" err="1"/>
              <a:t>terlibat</a:t>
            </a:r>
            <a:r>
              <a:rPr lang="en-US" sz="2800" dirty="0"/>
              <a:t> di </a:t>
            </a:r>
            <a:r>
              <a:rPr lang="en-US" sz="2800" dirty="0" err="1"/>
              <a:t>dalamnya</a:t>
            </a:r>
            <a:r>
              <a:rPr lang="en-US" sz="2800" dirty="0"/>
              <a:t>, </a:t>
            </a:r>
            <a:r>
              <a:rPr lang="en-US" sz="2800" dirty="0" err="1"/>
              <a:t>macamnya</a:t>
            </a:r>
            <a:r>
              <a:rPr lang="en-US" sz="2800" dirty="0"/>
              <a:t> :</a:t>
            </a:r>
          </a:p>
          <a:p>
            <a:pPr marL="0" indent="0" algn="just">
              <a:spcBef>
                <a:spcPct val="0"/>
              </a:spcBef>
              <a:spcAft>
                <a:spcPct val="50000"/>
              </a:spcAft>
              <a:tabLst>
                <a:tab pos="360363" algn="l"/>
              </a:tabLst>
              <a:defRPr/>
            </a:pPr>
            <a:r>
              <a:rPr lang="en-US" sz="2800" dirty="0"/>
              <a:t>	</a:t>
            </a:r>
            <a:r>
              <a:rPr lang="en-US" sz="2800" dirty="0" err="1"/>
              <a:t>Hubungan</a:t>
            </a:r>
            <a:r>
              <a:rPr lang="en-US" sz="2800" dirty="0"/>
              <a:t> Unary</a:t>
            </a:r>
          </a:p>
          <a:p>
            <a:pPr marL="0" indent="0" algn="just">
              <a:spcBef>
                <a:spcPct val="0"/>
              </a:spcBef>
              <a:spcAft>
                <a:spcPct val="50000"/>
              </a:spcAft>
              <a:tabLst>
                <a:tab pos="360363" algn="l"/>
              </a:tabLst>
              <a:defRPr/>
            </a:pPr>
            <a:r>
              <a:rPr lang="en-US" sz="2800" dirty="0"/>
              <a:t>	</a:t>
            </a:r>
            <a:r>
              <a:rPr lang="en-US" sz="2800" dirty="0" err="1"/>
              <a:t>Hubungan</a:t>
            </a:r>
            <a:r>
              <a:rPr lang="en-US" sz="2800" dirty="0"/>
              <a:t> Binary</a:t>
            </a:r>
          </a:p>
          <a:p>
            <a:pPr marL="0" indent="0" algn="just">
              <a:spcBef>
                <a:spcPct val="0"/>
              </a:spcBef>
              <a:spcAft>
                <a:spcPct val="50000"/>
              </a:spcAft>
              <a:tabLst>
                <a:tab pos="360363" algn="l"/>
              </a:tabLst>
              <a:defRPr/>
            </a:pPr>
            <a:r>
              <a:rPr lang="en-US" sz="2800" dirty="0"/>
              <a:t>	</a:t>
            </a:r>
            <a:r>
              <a:rPr lang="en-US" sz="2800" dirty="0" err="1"/>
              <a:t>Hubungan</a:t>
            </a:r>
            <a:r>
              <a:rPr lang="en-US" sz="2800" dirty="0"/>
              <a:t> Ternary</a:t>
            </a:r>
          </a:p>
          <a:p>
            <a:pPr marL="0" indent="0" algn="just">
              <a:spcBef>
                <a:spcPct val="0"/>
              </a:spcBef>
              <a:spcAft>
                <a:spcPct val="50000"/>
              </a:spcAft>
              <a:buNone/>
              <a:tabLst>
                <a:tab pos="360363" algn="l"/>
              </a:tabLst>
              <a:defRPr/>
            </a:pPr>
            <a:endParaRPr lang="id-ID" sz="2800" dirty="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BBE188-FDF9-4F24-9BA6-3EC0EF562E41}" type="slidenum">
              <a:rPr lang="id-ID" altLang="id-ID"/>
              <a:pPr eaLnBrk="1" hangingPunct="1"/>
              <a:t>18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6" y="1816125"/>
            <a:ext cx="7561263" cy="442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Derajat Hubungan (Lanjutan)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3C64D6-1921-4AE5-8808-D0EB1E383AE7}" type="slidenum">
              <a:rPr lang="id-ID" altLang="id-ID"/>
              <a:pPr eaLnBrk="1" hangingPunct="1"/>
              <a:t>19</a:t>
            </a:fld>
            <a:endParaRPr lang="id-ID" alt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Desain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Database</a:t>
            </a:r>
            <a:endParaRPr lang="id-ID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r>
              <a:rPr lang="id-ID" sz="2800" dirty="0"/>
              <a:t>Menunjukkan entitas (tabel) yang ada di dalam DB</a:t>
            </a:r>
          </a:p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r>
              <a:rPr lang="id-ID" sz="2800" dirty="0"/>
              <a:t>Menggambarkan hubungan antarentitas</a:t>
            </a:r>
          </a:p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r>
              <a:rPr lang="id-ID" sz="2800" dirty="0"/>
              <a:t>Mendetailkan sifat tiap entitas (atribut dan tipe datanya)</a:t>
            </a:r>
          </a:p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r>
              <a:rPr lang="id-ID" sz="2800" dirty="0"/>
              <a:t>Mengetahui bentuk DB dalam sekali pandang</a:t>
            </a:r>
          </a:p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r>
              <a:rPr lang="id-ID" sz="2800" dirty="0"/>
              <a:t>Menggunakan </a:t>
            </a:r>
            <a:r>
              <a:rPr lang="id-ID" sz="2800" b="1" dirty="0"/>
              <a:t>Entity Relationship Diagram </a:t>
            </a:r>
            <a:r>
              <a:rPr lang="id-ID" sz="2800" dirty="0"/>
              <a:t>(ERD) dan </a:t>
            </a:r>
            <a:r>
              <a:rPr lang="id-ID" sz="2800" b="1" dirty="0"/>
              <a:t>Physical Data Model</a:t>
            </a:r>
            <a:r>
              <a:rPr lang="id-ID" sz="2800" dirty="0"/>
              <a:t> (PDM)</a:t>
            </a:r>
            <a:endParaRPr lang="en-US" sz="2800" dirty="0"/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9D38B2-D0A7-430D-A56D-6ABD915459BB}" type="slidenum">
              <a:rPr lang="id-ID" altLang="id-ID"/>
              <a:pPr eaLnBrk="1" hangingPunct="1"/>
              <a:t>2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Kardinalitas Hubungan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800" b="1" dirty="0"/>
              <a:t>Satu-</a:t>
            </a:r>
            <a:r>
              <a:rPr lang="en-US" sz="2800" b="1" dirty="0" err="1"/>
              <a:t>ke</a:t>
            </a:r>
            <a:r>
              <a:rPr lang="en-US" sz="2800" b="1" dirty="0"/>
              <a:t>-Satu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Font typeface="Wingdings" pitchFamily="2" charset="2"/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pasangan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800" b="1" dirty="0"/>
              <a:t>Satu-</a:t>
            </a:r>
            <a:r>
              <a:rPr lang="en-US" sz="2800" b="1" dirty="0" err="1"/>
              <a:t>ke</a:t>
            </a:r>
            <a:r>
              <a:rPr lang="en-US" sz="2800" b="1" dirty="0"/>
              <a:t>-</a:t>
            </a:r>
            <a:r>
              <a:rPr lang="en-US" sz="2800" b="1" dirty="0" err="1"/>
              <a:t>Banyak</a:t>
            </a:r>
            <a:endParaRPr lang="en-US" sz="2800" b="1" dirty="0"/>
          </a:p>
          <a:p>
            <a:pPr algn="just">
              <a:spcBef>
                <a:spcPct val="0"/>
              </a:spcBef>
              <a:spcAft>
                <a:spcPct val="50000"/>
              </a:spcAft>
              <a:buFont typeface="Wingdings" pitchFamily="2" charset="2"/>
              <a:buNone/>
              <a:defRPr/>
            </a:pPr>
            <a:r>
              <a:rPr lang="en-US" sz="2800" dirty="0"/>
              <a:t>	Satu </a:t>
            </a:r>
            <a:r>
              <a:rPr lang="en-US" sz="2800" dirty="0" err="1"/>
              <a:t>entitas</a:t>
            </a:r>
            <a:r>
              <a:rPr lang="en-US" sz="2800" dirty="0"/>
              <a:t> di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pasangan</a:t>
            </a:r>
            <a:r>
              <a:rPr lang="en-US" sz="2800" dirty="0"/>
              <a:t> di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lawannya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di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lawannya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maksimum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pasangan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800" b="1" dirty="0" err="1"/>
              <a:t>Banyak-ke-Banyak</a:t>
            </a:r>
            <a:endParaRPr lang="en-US" sz="2800" b="1" dirty="0"/>
          </a:p>
          <a:p>
            <a:pPr algn="just">
              <a:spcBef>
                <a:spcPct val="0"/>
              </a:spcBef>
              <a:spcAft>
                <a:spcPct val="50000"/>
              </a:spcAft>
              <a:buFont typeface="Wingdings" pitchFamily="2" charset="2"/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Entitas</a:t>
            </a:r>
            <a:r>
              <a:rPr lang="en-US" sz="2800" dirty="0"/>
              <a:t> – </a:t>
            </a:r>
            <a:r>
              <a:rPr lang="en-US" sz="2800" dirty="0" err="1"/>
              <a:t>entitas</a:t>
            </a:r>
            <a:r>
              <a:rPr lang="en-US" sz="2800" dirty="0"/>
              <a:t> di </a:t>
            </a:r>
            <a:r>
              <a:rPr lang="en-US" sz="2800" dirty="0" err="1"/>
              <a:t>masing</a:t>
            </a:r>
            <a:r>
              <a:rPr lang="en-US" sz="2800" dirty="0"/>
              <a:t> – </a:t>
            </a:r>
            <a:r>
              <a:rPr lang="en-US" sz="2800" dirty="0" err="1"/>
              <a:t>masing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pasangan</a:t>
            </a:r>
            <a:r>
              <a:rPr lang="en-US" sz="2800" dirty="0"/>
              <a:t> di </a:t>
            </a:r>
            <a:r>
              <a:rPr lang="en-US" sz="2800" dirty="0" err="1"/>
              <a:t>sisi</a:t>
            </a:r>
            <a:r>
              <a:rPr lang="en-US" sz="2800" dirty="0"/>
              <a:t> yang lain.</a:t>
            </a:r>
            <a:endParaRPr lang="id-ID" sz="2800" dirty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1948F7-930B-4913-BE63-799E00DAA9E3}" type="slidenum">
              <a:rPr lang="id-ID" altLang="id-ID"/>
              <a:pPr eaLnBrk="1" hangingPunct="1"/>
              <a:t>20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Hubungan Satu-ke-Satu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054998-4B10-4D3E-9711-8484B1183C43}" type="slidenum">
              <a:rPr lang="id-ID" altLang="id-ID"/>
              <a:pPr eaLnBrk="1" hangingPunct="1"/>
              <a:t>21</a:t>
            </a:fld>
            <a:endParaRPr lang="id-ID" altLang="id-ID"/>
          </a:p>
        </p:txBody>
      </p:sp>
      <p:grpSp>
        <p:nvGrpSpPr>
          <p:cNvPr id="23557" name="Group 42"/>
          <p:cNvGrpSpPr>
            <a:grpSpLocks/>
          </p:cNvGrpSpPr>
          <p:nvPr/>
        </p:nvGrpSpPr>
        <p:grpSpPr bwMode="auto">
          <a:xfrm>
            <a:off x="2566988" y="1844129"/>
            <a:ext cx="6985000" cy="4321175"/>
            <a:chOff x="657" y="1026"/>
            <a:chExt cx="4400" cy="2722"/>
          </a:xfrm>
        </p:grpSpPr>
        <p:sp>
          <p:nvSpPr>
            <p:cNvPr id="23558" name="Oval 4"/>
            <p:cNvSpPr>
              <a:spLocks noChangeArrowheads="1"/>
            </p:cNvSpPr>
            <p:nvPr/>
          </p:nvSpPr>
          <p:spPr bwMode="auto">
            <a:xfrm>
              <a:off x="657" y="1026"/>
              <a:ext cx="1088" cy="27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110" y="1207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1111" y="1752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3561" name="Rectangle 28"/>
            <p:cNvSpPr>
              <a:spLocks noChangeArrowheads="1"/>
            </p:cNvSpPr>
            <p:nvPr/>
          </p:nvSpPr>
          <p:spPr bwMode="auto">
            <a:xfrm>
              <a:off x="1111" y="2296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3562" name="Rectangle 30"/>
            <p:cNvSpPr>
              <a:spLocks noChangeArrowheads="1"/>
            </p:cNvSpPr>
            <p:nvPr/>
          </p:nvSpPr>
          <p:spPr bwMode="auto">
            <a:xfrm>
              <a:off x="1111" y="2840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3563" name="Rectangle 31"/>
            <p:cNvSpPr>
              <a:spLocks noChangeArrowheads="1"/>
            </p:cNvSpPr>
            <p:nvPr/>
          </p:nvSpPr>
          <p:spPr bwMode="auto">
            <a:xfrm>
              <a:off x="1112" y="3385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3564" name="Oval 32"/>
            <p:cNvSpPr>
              <a:spLocks noChangeArrowheads="1"/>
            </p:cNvSpPr>
            <p:nvPr/>
          </p:nvSpPr>
          <p:spPr bwMode="auto">
            <a:xfrm>
              <a:off x="3969" y="1026"/>
              <a:ext cx="1088" cy="27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3565" name="Rectangle 33"/>
            <p:cNvSpPr>
              <a:spLocks noChangeArrowheads="1"/>
            </p:cNvSpPr>
            <p:nvPr/>
          </p:nvSpPr>
          <p:spPr bwMode="auto">
            <a:xfrm>
              <a:off x="4422" y="1207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3566" name="Rectangle 34"/>
            <p:cNvSpPr>
              <a:spLocks noChangeArrowheads="1"/>
            </p:cNvSpPr>
            <p:nvPr/>
          </p:nvSpPr>
          <p:spPr bwMode="auto">
            <a:xfrm>
              <a:off x="4423" y="1933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3567" name="Rectangle 36"/>
            <p:cNvSpPr>
              <a:spLocks noChangeArrowheads="1"/>
            </p:cNvSpPr>
            <p:nvPr/>
          </p:nvSpPr>
          <p:spPr bwMode="auto">
            <a:xfrm>
              <a:off x="4423" y="2659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3568" name="Rectangle 37"/>
            <p:cNvSpPr>
              <a:spLocks noChangeArrowheads="1"/>
            </p:cNvSpPr>
            <p:nvPr/>
          </p:nvSpPr>
          <p:spPr bwMode="auto">
            <a:xfrm>
              <a:off x="4424" y="3385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3569" name="Line 38"/>
            <p:cNvSpPr>
              <a:spLocks noChangeShapeType="1"/>
            </p:cNvSpPr>
            <p:nvPr/>
          </p:nvSpPr>
          <p:spPr bwMode="auto">
            <a:xfrm>
              <a:off x="1202" y="1298"/>
              <a:ext cx="3311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3570" name="Line 39"/>
            <p:cNvSpPr>
              <a:spLocks noChangeShapeType="1"/>
            </p:cNvSpPr>
            <p:nvPr/>
          </p:nvSpPr>
          <p:spPr bwMode="auto">
            <a:xfrm>
              <a:off x="1202" y="1842"/>
              <a:ext cx="3311" cy="18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3571" name="Line 40"/>
            <p:cNvSpPr>
              <a:spLocks noChangeShapeType="1"/>
            </p:cNvSpPr>
            <p:nvPr/>
          </p:nvSpPr>
          <p:spPr bwMode="auto">
            <a:xfrm flipV="1">
              <a:off x="1202" y="2750"/>
              <a:ext cx="3311" cy="72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Hubungan Satu-ke-Banyak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166FDD-E407-45D0-9E48-5208824C1331}" type="slidenum">
              <a:rPr lang="id-ID" altLang="id-ID"/>
              <a:pPr eaLnBrk="1" hangingPunct="1"/>
              <a:t>22</a:t>
            </a:fld>
            <a:endParaRPr lang="id-ID" altLang="id-ID"/>
          </a:p>
        </p:txBody>
      </p:sp>
      <p:grpSp>
        <p:nvGrpSpPr>
          <p:cNvPr id="24581" name="Group 35"/>
          <p:cNvGrpSpPr>
            <a:grpSpLocks/>
          </p:cNvGrpSpPr>
          <p:nvPr/>
        </p:nvGrpSpPr>
        <p:grpSpPr bwMode="auto">
          <a:xfrm>
            <a:off x="2566988" y="1844824"/>
            <a:ext cx="6985000" cy="4321175"/>
            <a:chOff x="657" y="1026"/>
            <a:chExt cx="4400" cy="2722"/>
          </a:xfrm>
        </p:grpSpPr>
        <p:sp>
          <p:nvSpPr>
            <p:cNvPr id="24582" name="Oval 20"/>
            <p:cNvSpPr>
              <a:spLocks noChangeArrowheads="1"/>
            </p:cNvSpPr>
            <p:nvPr/>
          </p:nvSpPr>
          <p:spPr bwMode="auto">
            <a:xfrm>
              <a:off x="657" y="1026"/>
              <a:ext cx="1088" cy="27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4583" name="Rectangle 21"/>
            <p:cNvSpPr>
              <a:spLocks noChangeArrowheads="1"/>
            </p:cNvSpPr>
            <p:nvPr/>
          </p:nvSpPr>
          <p:spPr bwMode="auto">
            <a:xfrm>
              <a:off x="1110" y="1207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4584" name="Rectangle 22"/>
            <p:cNvSpPr>
              <a:spLocks noChangeArrowheads="1"/>
            </p:cNvSpPr>
            <p:nvPr/>
          </p:nvSpPr>
          <p:spPr bwMode="auto">
            <a:xfrm>
              <a:off x="1111" y="1752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4585" name="Rectangle 23"/>
            <p:cNvSpPr>
              <a:spLocks noChangeArrowheads="1"/>
            </p:cNvSpPr>
            <p:nvPr/>
          </p:nvSpPr>
          <p:spPr bwMode="auto">
            <a:xfrm>
              <a:off x="1111" y="2296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4586" name="Rectangle 24"/>
            <p:cNvSpPr>
              <a:spLocks noChangeArrowheads="1"/>
            </p:cNvSpPr>
            <p:nvPr/>
          </p:nvSpPr>
          <p:spPr bwMode="auto">
            <a:xfrm>
              <a:off x="1111" y="2840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4587" name="Rectangle 25"/>
            <p:cNvSpPr>
              <a:spLocks noChangeArrowheads="1"/>
            </p:cNvSpPr>
            <p:nvPr/>
          </p:nvSpPr>
          <p:spPr bwMode="auto">
            <a:xfrm>
              <a:off x="1112" y="3385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4588" name="Oval 26"/>
            <p:cNvSpPr>
              <a:spLocks noChangeArrowheads="1"/>
            </p:cNvSpPr>
            <p:nvPr/>
          </p:nvSpPr>
          <p:spPr bwMode="auto">
            <a:xfrm>
              <a:off x="3969" y="1026"/>
              <a:ext cx="1088" cy="27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4589" name="Rectangle 27"/>
            <p:cNvSpPr>
              <a:spLocks noChangeArrowheads="1"/>
            </p:cNvSpPr>
            <p:nvPr/>
          </p:nvSpPr>
          <p:spPr bwMode="auto">
            <a:xfrm>
              <a:off x="4422" y="1207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4590" name="Rectangle 28"/>
            <p:cNvSpPr>
              <a:spLocks noChangeArrowheads="1"/>
            </p:cNvSpPr>
            <p:nvPr/>
          </p:nvSpPr>
          <p:spPr bwMode="auto">
            <a:xfrm>
              <a:off x="4423" y="1933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4591" name="Rectangle 29"/>
            <p:cNvSpPr>
              <a:spLocks noChangeArrowheads="1"/>
            </p:cNvSpPr>
            <p:nvPr/>
          </p:nvSpPr>
          <p:spPr bwMode="auto">
            <a:xfrm>
              <a:off x="4423" y="2659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4592" name="Rectangle 30"/>
            <p:cNvSpPr>
              <a:spLocks noChangeArrowheads="1"/>
            </p:cNvSpPr>
            <p:nvPr/>
          </p:nvSpPr>
          <p:spPr bwMode="auto">
            <a:xfrm>
              <a:off x="4424" y="3385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4593" name="Line 31"/>
            <p:cNvSpPr>
              <a:spLocks noChangeShapeType="1"/>
            </p:cNvSpPr>
            <p:nvPr/>
          </p:nvSpPr>
          <p:spPr bwMode="auto">
            <a:xfrm>
              <a:off x="1202" y="1298"/>
              <a:ext cx="3311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594" name="Line 32"/>
            <p:cNvSpPr>
              <a:spLocks noChangeShapeType="1"/>
            </p:cNvSpPr>
            <p:nvPr/>
          </p:nvSpPr>
          <p:spPr bwMode="auto">
            <a:xfrm>
              <a:off x="1202" y="1842"/>
              <a:ext cx="3311" cy="18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595" name="Line 33"/>
            <p:cNvSpPr>
              <a:spLocks noChangeShapeType="1"/>
            </p:cNvSpPr>
            <p:nvPr/>
          </p:nvSpPr>
          <p:spPr bwMode="auto">
            <a:xfrm flipV="1">
              <a:off x="1202" y="2750"/>
              <a:ext cx="3311" cy="72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596" name="Line 34"/>
            <p:cNvSpPr>
              <a:spLocks noChangeShapeType="1"/>
            </p:cNvSpPr>
            <p:nvPr/>
          </p:nvSpPr>
          <p:spPr bwMode="auto">
            <a:xfrm>
              <a:off x="1202" y="1842"/>
              <a:ext cx="3311" cy="163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Hubungan Banyak-ke-Satu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3651BD-B2A8-4B7C-A26E-3E009AFA25BE}" type="slidenum">
              <a:rPr lang="id-ID" altLang="id-ID"/>
              <a:pPr eaLnBrk="1" hangingPunct="1"/>
              <a:t>23</a:t>
            </a:fld>
            <a:endParaRPr lang="id-ID" altLang="id-ID"/>
          </a:p>
        </p:txBody>
      </p:sp>
      <p:grpSp>
        <p:nvGrpSpPr>
          <p:cNvPr id="25605" name="Group 19"/>
          <p:cNvGrpSpPr>
            <a:grpSpLocks/>
          </p:cNvGrpSpPr>
          <p:nvPr/>
        </p:nvGrpSpPr>
        <p:grpSpPr bwMode="auto">
          <a:xfrm>
            <a:off x="2566988" y="1844129"/>
            <a:ext cx="6985000" cy="4321175"/>
            <a:chOff x="657" y="1026"/>
            <a:chExt cx="4400" cy="2722"/>
          </a:xfrm>
        </p:grpSpPr>
        <p:sp>
          <p:nvSpPr>
            <p:cNvPr id="25606" name="Oval 4"/>
            <p:cNvSpPr>
              <a:spLocks noChangeArrowheads="1"/>
            </p:cNvSpPr>
            <p:nvPr/>
          </p:nvSpPr>
          <p:spPr bwMode="auto">
            <a:xfrm>
              <a:off x="657" y="1026"/>
              <a:ext cx="1088" cy="27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1110" y="1207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1111" y="1752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5609" name="Rectangle 7"/>
            <p:cNvSpPr>
              <a:spLocks noChangeArrowheads="1"/>
            </p:cNvSpPr>
            <p:nvPr/>
          </p:nvSpPr>
          <p:spPr bwMode="auto">
            <a:xfrm>
              <a:off x="1111" y="2296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5610" name="Rectangle 8"/>
            <p:cNvSpPr>
              <a:spLocks noChangeArrowheads="1"/>
            </p:cNvSpPr>
            <p:nvPr/>
          </p:nvSpPr>
          <p:spPr bwMode="auto">
            <a:xfrm>
              <a:off x="1111" y="2840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5611" name="Rectangle 9"/>
            <p:cNvSpPr>
              <a:spLocks noChangeArrowheads="1"/>
            </p:cNvSpPr>
            <p:nvPr/>
          </p:nvSpPr>
          <p:spPr bwMode="auto">
            <a:xfrm>
              <a:off x="1112" y="3385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5612" name="Oval 10"/>
            <p:cNvSpPr>
              <a:spLocks noChangeArrowheads="1"/>
            </p:cNvSpPr>
            <p:nvPr/>
          </p:nvSpPr>
          <p:spPr bwMode="auto">
            <a:xfrm>
              <a:off x="3969" y="1026"/>
              <a:ext cx="1088" cy="27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5613" name="Rectangle 11"/>
            <p:cNvSpPr>
              <a:spLocks noChangeArrowheads="1"/>
            </p:cNvSpPr>
            <p:nvPr/>
          </p:nvSpPr>
          <p:spPr bwMode="auto">
            <a:xfrm>
              <a:off x="4422" y="1207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5614" name="Rectangle 12"/>
            <p:cNvSpPr>
              <a:spLocks noChangeArrowheads="1"/>
            </p:cNvSpPr>
            <p:nvPr/>
          </p:nvSpPr>
          <p:spPr bwMode="auto">
            <a:xfrm>
              <a:off x="4423" y="1933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5615" name="Rectangle 13"/>
            <p:cNvSpPr>
              <a:spLocks noChangeArrowheads="1"/>
            </p:cNvSpPr>
            <p:nvPr/>
          </p:nvSpPr>
          <p:spPr bwMode="auto">
            <a:xfrm>
              <a:off x="4423" y="2659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5616" name="Rectangle 14"/>
            <p:cNvSpPr>
              <a:spLocks noChangeArrowheads="1"/>
            </p:cNvSpPr>
            <p:nvPr/>
          </p:nvSpPr>
          <p:spPr bwMode="auto">
            <a:xfrm>
              <a:off x="4424" y="3385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5617" name="Line 15"/>
            <p:cNvSpPr>
              <a:spLocks noChangeShapeType="1"/>
            </p:cNvSpPr>
            <p:nvPr/>
          </p:nvSpPr>
          <p:spPr bwMode="auto">
            <a:xfrm>
              <a:off x="1202" y="1298"/>
              <a:ext cx="3311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5618" name="Line 16"/>
            <p:cNvSpPr>
              <a:spLocks noChangeShapeType="1"/>
            </p:cNvSpPr>
            <p:nvPr/>
          </p:nvSpPr>
          <p:spPr bwMode="auto">
            <a:xfrm>
              <a:off x="1202" y="1842"/>
              <a:ext cx="3311" cy="18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5619" name="Line 17"/>
            <p:cNvSpPr>
              <a:spLocks noChangeShapeType="1"/>
            </p:cNvSpPr>
            <p:nvPr/>
          </p:nvSpPr>
          <p:spPr bwMode="auto">
            <a:xfrm flipV="1">
              <a:off x="1202" y="2750"/>
              <a:ext cx="3311" cy="72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5620" name="Line 18"/>
            <p:cNvSpPr>
              <a:spLocks noChangeShapeType="1"/>
            </p:cNvSpPr>
            <p:nvPr/>
          </p:nvSpPr>
          <p:spPr bwMode="auto">
            <a:xfrm>
              <a:off x="1202" y="2387"/>
              <a:ext cx="3311" cy="36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Hubungan Banyak-ke-Banyak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51F72E-C4AA-40BC-BAA8-6C636DC926C6}" type="slidenum">
              <a:rPr lang="id-ID" altLang="id-ID"/>
              <a:pPr eaLnBrk="1" hangingPunct="1"/>
              <a:t>24</a:t>
            </a:fld>
            <a:endParaRPr lang="id-ID" altLang="id-ID"/>
          </a:p>
        </p:txBody>
      </p:sp>
      <p:grpSp>
        <p:nvGrpSpPr>
          <p:cNvPr id="26629" name="Group 19"/>
          <p:cNvGrpSpPr>
            <a:grpSpLocks/>
          </p:cNvGrpSpPr>
          <p:nvPr/>
        </p:nvGrpSpPr>
        <p:grpSpPr bwMode="auto">
          <a:xfrm>
            <a:off x="2566988" y="1844129"/>
            <a:ext cx="6985000" cy="4321175"/>
            <a:chOff x="657" y="1026"/>
            <a:chExt cx="4400" cy="2722"/>
          </a:xfrm>
        </p:grpSpPr>
        <p:sp>
          <p:nvSpPr>
            <p:cNvPr id="26630" name="Oval 4"/>
            <p:cNvSpPr>
              <a:spLocks noChangeArrowheads="1"/>
            </p:cNvSpPr>
            <p:nvPr/>
          </p:nvSpPr>
          <p:spPr bwMode="auto">
            <a:xfrm>
              <a:off x="657" y="1026"/>
              <a:ext cx="1088" cy="27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1110" y="1207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111" y="1752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1111" y="2296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1111" y="2840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1112" y="3385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6636" name="Oval 10"/>
            <p:cNvSpPr>
              <a:spLocks noChangeArrowheads="1"/>
            </p:cNvSpPr>
            <p:nvPr/>
          </p:nvSpPr>
          <p:spPr bwMode="auto">
            <a:xfrm>
              <a:off x="3969" y="1026"/>
              <a:ext cx="1088" cy="27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6637" name="Rectangle 11"/>
            <p:cNvSpPr>
              <a:spLocks noChangeArrowheads="1"/>
            </p:cNvSpPr>
            <p:nvPr/>
          </p:nvSpPr>
          <p:spPr bwMode="auto">
            <a:xfrm>
              <a:off x="4422" y="1207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6638" name="Rectangle 12"/>
            <p:cNvSpPr>
              <a:spLocks noChangeArrowheads="1"/>
            </p:cNvSpPr>
            <p:nvPr/>
          </p:nvSpPr>
          <p:spPr bwMode="auto">
            <a:xfrm>
              <a:off x="4423" y="1933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6639" name="Rectangle 13"/>
            <p:cNvSpPr>
              <a:spLocks noChangeArrowheads="1"/>
            </p:cNvSpPr>
            <p:nvPr/>
          </p:nvSpPr>
          <p:spPr bwMode="auto">
            <a:xfrm>
              <a:off x="4423" y="2659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6640" name="Rectangle 14"/>
            <p:cNvSpPr>
              <a:spLocks noChangeArrowheads="1"/>
            </p:cNvSpPr>
            <p:nvPr/>
          </p:nvSpPr>
          <p:spPr bwMode="auto">
            <a:xfrm>
              <a:off x="4424" y="3385"/>
              <a:ext cx="18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26641" name="Line 15"/>
            <p:cNvSpPr>
              <a:spLocks noChangeShapeType="1"/>
            </p:cNvSpPr>
            <p:nvPr/>
          </p:nvSpPr>
          <p:spPr bwMode="auto">
            <a:xfrm>
              <a:off x="1202" y="1298"/>
              <a:ext cx="3311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642" name="Line 16"/>
            <p:cNvSpPr>
              <a:spLocks noChangeShapeType="1"/>
            </p:cNvSpPr>
            <p:nvPr/>
          </p:nvSpPr>
          <p:spPr bwMode="auto">
            <a:xfrm>
              <a:off x="1202" y="1842"/>
              <a:ext cx="3311" cy="18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643" name="Line 17"/>
            <p:cNvSpPr>
              <a:spLocks noChangeShapeType="1"/>
            </p:cNvSpPr>
            <p:nvPr/>
          </p:nvSpPr>
          <p:spPr bwMode="auto">
            <a:xfrm flipV="1">
              <a:off x="1202" y="1298"/>
              <a:ext cx="3311" cy="163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644" name="Line 18"/>
            <p:cNvSpPr>
              <a:spLocks noChangeShapeType="1"/>
            </p:cNvSpPr>
            <p:nvPr/>
          </p:nvSpPr>
          <p:spPr bwMode="auto">
            <a:xfrm>
              <a:off x="1202" y="1842"/>
              <a:ext cx="3311" cy="163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Konstrain Kardinalitas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50000"/>
              </a:spcAft>
              <a:tabLst>
                <a:tab pos="630238" algn="l"/>
              </a:tabLst>
              <a:defRPr/>
            </a:pP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batasan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instan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berasosiasi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instan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yang lain.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tabLst>
                <a:tab pos="630238" algn="l"/>
              </a:tabLst>
              <a:defRPr/>
            </a:pPr>
            <a:r>
              <a:rPr lang="en-US" sz="2800" dirty="0" err="1"/>
              <a:t>Kardinalitas</a:t>
            </a:r>
            <a:r>
              <a:rPr lang="en-US" sz="2800" dirty="0"/>
              <a:t> Minimum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Nol</a:t>
            </a:r>
            <a:r>
              <a:rPr lang="en-US" sz="2800" dirty="0"/>
              <a:t>, </a:t>
            </a:r>
            <a:r>
              <a:rPr lang="en-US" sz="2800" dirty="0" err="1"/>
              <a:t>berarti</a:t>
            </a:r>
            <a:r>
              <a:rPr lang="en-US" sz="2800" dirty="0"/>
              <a:t> Optional (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Wajib</a:t>
            </a:r>
            <a:r>
              <a:rPr lang="en-US" sz="2800" dirty="0"/>
              <a:t>)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Jika</a:t>
            </a:r>
            <a:r>
              <a:rPr lang="en-US" sz="2800" dirty="0"/>
              <a:t> Satu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, </a:t>
            </a:r>
            <a:r>
              <a:rPr lang="en-US" sz="2800" dirty="0" err="1"/>
              <a:t>berarti</a:t>
            </a:r>
            <a:r>
              <a:rPr lang="en-US" sz="2800" dirty="0"/>
              <a:t> </a:t>
            </a:r>
            <a:r>
              <a:rPr lang="en-US" sz="2800" dirty="0" err="1"/>
              <a:t>Wajib</a:t>
            </a:r>
            <a:endParaRPr lang="en-US" sz="2800" dirty="0"/>
          </a:p>
          <a:p>
            <a:pPr algn="just">
              <a:spcBef>
                <a:spcPct val="0"/>
              </a:spcBef>
              <a:spcAft>
                <a:spcPct val="50000"/>
              </a:spcAft>
              <a:tabLst>
                <a:tab pos="630238" algn="l"/>
              </a:tabLst>
              <a:defRPr/>
            </a:pPr>
            <a:r>
              <a:rPr lang="en-US" sz="2800" dirty="0" err="1"/>
              <a:t>Kardinalitas</a:t>
            </a:r>
            <a:r>
              <a:rPr lang="en-US" sz="2800" dirty="0"/>
              <a:t> </a:t>
            </a:r>
            <a:r>
              <a:rPr lang="en-US" sz="2800" dirty="0" err="1"/>
              <a:t>Maksimum</a:t>
            </a:r>
            <a:endParaRPr lang="en-US" sz="2800" dirty="0"/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maksimum</a:t>
            </a:r>
            <a:endParaRPr lang="id-ID" sz="2800" dirty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863E5E-3A58-4B6F-96CE-40C1FFD0DD13}" type="slidenum">
              <a:rPr lang="id-ID" altLang="id-ID"/>
              <a:pPr eaLnBrk="1" hangingPunct="1"/>
              <a:t>25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Kardinalitas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9B9100-5D2F-4668-9A0B-1FFEC10DD469}" type="slidenum">
              <a:rPr lang="id-ID" altLang="id-ID"/>
              <a:pPr eaLnBrk="1" hangingPunct="1"/>
              <a:t>26</a:t>
            </a:fld>
            <a:endParaRPr lang="id-ID" altLang="id-ID"/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1859558"/>
            <a:ext cx="7416800" cy="444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Contoh Hubungan Unary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FCC244-AF57-4F89-A4E9-CDE0FB80C076}" type="slidenum">
              <a:rPr lang="id-ID" altLang="id-ID"/>
              <a:pPr eaLnBrk="1" hangingPunct="1"/>
              <a:t>27</a:t>
            </a:fld>
            <a:endParaRPr lang="id-ID" altLang="id-ID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104678"/>
            <a:ext cx="7848600" cy="348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Contoh Hubungan Binary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AFBE99-B45C-49FF-84AA-B3F95E05A23B}" type="slidenum">
              <a:rPr lang="id-ID" altLang="id-ID"/>
              <a:pPr eaLnBrk="1" hangingPunct="1"/>
              <a:t>28</a:t>
            </a:fld>
            <a:endParaRPr lang="id-ID" altLang="id-ID"/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74850"/>
            <a:ext cx="6985000" cy="4462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Contoh Hubungan Ternary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1D74E5-6032-4129-8C5F-8006B71E0562}" type="slidenum">
              <a:rPr lang="id-ID" altLang="id-ID"/>
              <a:pPr eaLnBrk="1" hangingPunct="1"/>
              <a:t>29</a:t>
            </a:fld>
            <a:endParaRPr lang="id-ID" altLang="id-ID"/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834158"/>
            <a:ext cx="6337300" cy="4475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Komponen Model E-R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/>
          </a:bodyPr>
          <a:lstStyle/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r>
              <a:rPr lang="en-US" sz="2800" b="1" dirty="0" err="1"/>
              <a:t>Entitas</a:t>
            </a:r>
            <a:endParaRPr lang="en-US" sz="2800" b="1" dirty="0"/>
          </a:p>
          <a:p>
            <a:pPr marL="354013" indent="0" algn="just">
              <a:spcBef>
                <a:spcPct val="0"/>
              </a:spcBef>
              <a:spcAft>
                <a:spcPct val="50000"/>
              </a:spcAft>
              <a:buNone/>
              <a:defRPr/>
            </a:pPr>
            <a:r>
              <a:rPr lang="en-US" sz="2800" dirty="0"/>
              <a:t>Orang, </a:t>
            </a:r>
            <a:r>
              <a:rPr lang="en-US" sz="2800" dirty="0" err="1"/>
              <a:t>tempat</a:t>
            </a:r>
            <a:r>
              <a:rPr lang="en-US" sz="2800" dirty="0"/>
              <a:t>, </a:t>
            </a:r>
            <a:r>
              <a:rPr lang="en-US" sz="2800" dirty="0" err="1"/>
              <a:t>objek</a:t>
            </a:r>
            <a:r>
              <a:rPr lang="en-US" sz="2800" dirty="0"/>
              <a:t>, event, </a:t>
            </a:r>
            <a:r>
              <a:rPr lang="en-US" sz="2800" dirty="0" err="1"/>
              <a:t>konsep</a:t>
            </a:r>
            <a:r>
              <a:rPr lang="en-US" sz="2800" dirty="0"/>
              <a:t>.</a:t>
            </a:r>
          </a:p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endParaRPr lang="en-US" sz="2800" dirty="0"/>
          </a:p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r>
              <a:rPr lang="en-US" sz="2800" b="1" dirty="0" err="1"/>
              <a:t>Instan</a:t>
            </a:r>
            <a:r>
              <a:rPr lang="en-US" sz="2800" b="1" dirty="0"/>
              <a:t> </a:t>
            </a:r>
            <a:r>
              <a:rPr lang="en-US" sz="2800" b="1" dirty="0" err="1"/>
              <a:t>Entitas</a:t>
            </a:r>
            <a:endParaRPr lang="en-US" sz="2800" b="1" dirty="0"/>
          </a:p>
          <a:p>
            <a:pPr marL="354013" indent="0" algn="just">
              <a:spcBef>
                <a:spcPct val="0"/>
              </a:spcBef>
              <a:spcAft>
                <a:spcPct val="50000"/>
              </a:spcAft>
              <a:buNone/>
              <a:defRPr/>
            </a:pPr>
            <a:r>
              <a:rPr lang="en-US" sz="2800" dirty="0" err="1"/>
              <a:t>Individu</a:t>
            </a:r>
            <a:r>
              <a:rPr lang="en-US" sz="2800" dirty="0"/>
              <a:t> </a:t>
            </a:r>
            <a:r>
              <a:rPr lang="en-US" sz="2800" dirty="0" err="1"/>
              <a:t>anggota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, </a:t>
            </a:r>
            <a:r>
              <a:rPr lang="en-US" sz="2800" dirty="0" err="1"/>
              <a:t>misalnya</a:t>
            </a:r>
            <a:r>
              <a:rPr lang="en-US" sz="2800" dirty="0"/>
              <a:t> Andi, Rudy (orang), Jakarta, Surabaya (Kota), </a:t>
            </a:r>
            <a:r>
              <a:rPr lang="en-US" sz="2800" dirty="0" err="1"/>
              <a:t>dsbnya</a:t>
            </a:r>
            <a:r>
              <a:rPr lang="en-US" sz="2800" dirty="0"/>
              <a:t>.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direpresentasikan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data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(Record).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D9DEA7-2BB2-4D7F-AD59-45DA8B10A283}" type="slidenum">
              <a:rPr lang="id-ID" altLang="id-ID"/>
              <a:pPr eaLnBrk="1" hangingPunct="1"/>
              <a:t>3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Hubungan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dengan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Notasi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Kardinalitas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Maksimum</a:t>
            </a:r>
            <a:endParaRPr lang="id-ID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D821C0-193F-4B97-8EEF-330C3F646E39}" type="slidenum">
              <a:rPr lang="id-ID" altLang="id-ID"/>
              <a:pPr eaLnBrk="1" hangingPunct="1"/>
              <a:t>30</a:t>
            </a:fld>
            <a:endParaRPr lang="id-ID" altLang="id-ID"/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797224"/>
            <a:ext cx="7848600" cy="163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Hubungan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dengan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Notasi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Kardinalitas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Minimum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Wajib</a:t>
            </a:r>
            <a:endParaRPr lang="id-ID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FBD273-76C2-4489-8C90-3B5F2C1AAEB3}" type="slidenum">
              <a:rPr lang="id-ID" altLang="id-ID"/>
              <a:pPr eaLnBrk="1" hangingPunct="1"/>
              <a:t>31</a:t>
            </a:fld>
            <a:endParaRPr lang="id-ID" altLang="id-ID"/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773536"/>
            <a:ext cx="7848600" cy="187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Kardinalitas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Optional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Derajat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Unary,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Hubungan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Satu-ke-Satu</a:t>
            </a:r>
            <a:endParaRPr lang="id-ID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2B5C79-177A-4710-AFC7-BAB722353E7C}" type="slidenum">
              <a:rPr lang="id-ID" altLang="id-ID"/>
              <a:pPr eaLnBrk="1" hangingPunct="1"/>
              <a:t>32</a:t>
            </a:fld>
            <a:endParaRPr lang="id-ID" altLang="id-ID"/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060848"/>
            <a:ext cx="7848600" cy="4164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Tipe Hubungan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41A57D-E1CA-4BB6-93DD-1A06E1063F8A}" type="slidenum">
              <a:rPr lang="id-ID" altLang="id-ID"/>
              <a:pPr eaLnBrk="1" hangingPunct="1"/>
              <a:t>33</a:t>
            </a:fld>
            <a:endParaRPr lang="id-ID" altLang="id-ID"/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325688"/>
            <a:ext cx="7848600" cy="220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>
                <a:effectLst>
                  <a:outerShdw blurRad="38100" dist="38100" dir="2700000" algn="tl">
                    <a:srgbClr val="C0C0C0"/>
                  </a:outerShdw>
                </a:effectLst>
              </a:rPr>
              <a:t>Contoh Hubungan Binary dengan Atribut</a:t>
            </a:r>
            <a:endParaRPr lang="id-ID" sz="3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DE0E82-CB84-4C66-9ED0-950913E97060}" type="slidenum">
              <a:rPr lang="id-ID" altLang="id-ID"/>
              <a:pPr eaLnBrk="1" hangingPunct="1"/>
              <a:t>34</a:t>
            </a:fld>
            <a:endParaRPr lang="id-ID" altLang="id-ID"/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326481"/>
            <a:ext cx="7848600" cy="220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>
                <a:effectLst>
                  <a:outerShdw blurRad="38100" dist="38100" dir="2700000" algn="tl">
                    <a:srgbClr val="C0C0C0"/>
                  </a:outerShdw>
                </a:effectLst>
              </a:rPr>
              <a:t>Contoh Hubungan Ternary dengan Atribut</a:t>
            </a:r>
            <a:endParaRPr lang="id-ID" sz="3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E602F3-652E-4587-B5A1-62EDF8D1BB70}" type="slidenum">
              <a:rPr lang="id-ID" altLang="id-ID"/>
              <a:pPr eaLnBrk="1" hangingPunct="1"/>
              <a:t>35</a:t>
            </a:fld>
            <a:endParaRPr lang="id-ID" altLang="id-ID"/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844824"/>
            <a:ext cx="6337300" cy="4462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Hubungan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Unary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Beratribut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Hubungan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Banyak-ke-Banyak</a:t>
            </a:r>
            <a:endParaRPr lang="id-ID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3F59B1-4C23-445F-AC9F-AAA02DE704A9}" type="slidenum">
              <a:rPr lang="id-ID" altLang="id-ID"/>
              <a:pPr eaLnBrk="1" hangingPunct="1"/>
              <a:t>36</a:t>
            </a:fld>
            <a:endParaRPr lang="id-ID" altLang="id-ID"/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989138"/>
            <a:ext cx="7848600" cy="351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Contoh Hubungan Majemuk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ACA780-C69D-4AAA-B784-59C0DDD83D8F}" type="slidenum">
              <a:rPr lang="id-ID" altLang="id-ID"/>
              <a:pPr eaLnBrk="1" hangingPunct="1"/>
              <a:t>37</a:t>
            </a:fld>
            <a:endParaRPr lang="id-ID" altLang="id-ID"/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989139"/>
            <a:ext cx="7848600" cy="3506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Dosen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Mata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Kuliah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dengan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Konstrain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id-ID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AA4A9D-AE73-4780-B176-0BF4824D8EAC}" type="slidenum">
              <a:rPr lang="id-ID" altLang="id-ID"/>
              <a:pPr eaLnBrk="1" hangingPunct="1"/>
              <a:t>38</a:t>
            </a:fld>
            <a:endParaRPr lang="id-ID" altLang="id-ID"/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844824"/>
            <a:ext cx="6553200" cy="439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Entitas Kuat dan Lemah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spcAft>
                <a:spcPct val="50000"/>
              </a:spcAft>
              <a:tabLst>
                <a:tab pos="630238" algn="l"/>
              </a:tabLst>
              <a:defRPr/>
            </a:pPr>
            <a:r>
              <a:rPr lang="en-US" sz="2800" b="1" dirty="0" err="1"/>
              <a:t>Entitas</a:t>
            </a:r>
            <a:r>
              <a:rPr lang="en-US" sz="2800" b="1" dirty="0"/>
              <a:t> </a:t>
            </a:r>
            <a:r>
              <a:rPr lang="en-US" sz="2800" b="1" dirty="0" err="1"/>
              <a:t>Kuat</a:t>
            </a:r>
            <a:endParaRPr lang="en-US" sz="2800" b="1" dirty="0"/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Eksistensinya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tergantung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– </a:t>
            </a:r>
            <a:r>
              <a:rPr lang="en-US" sz="2800" dirty="0" err="1"/>
              <a:t>entitas</a:t>
            </a:r>
            <a:r>
              <a:rPr lang="en-US" sz="2800" dirty="0"/>
              <a:t> lain.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identitas</a:t>
            </a:r>
            <a:r>
              <a:rPr lang="en-US" sz="2800" dirty="0"/>
              <a:t> (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unik</a:t>
            </a:r>
            <a:r>
              <a:rPr lang="en-US" sz="2800" dirty="0"/>
              <a:t>) </a:t>
            </a:r>
            <a:r>
              <a:rPr lang="en-US" sz="2800" dirty="0" err="1"/>
              <a:t>sendiri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Digambarkan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kotak</a:t>
            </a:r>
            <a:r>
              <a:rPr lang="en-US" sz="2800" dirty="0"/>
              <a:t> </a:t>
            </a:r>
            <a:r>
              <a:rPr lang="en-US" sz="2800" dirty="0" err="1"/>
              <a:t>bergaris</a:t>
            </a:r>
            <a:r>
              <a:rPr lang="en-US" sz="2800" dirty="0"/>
              <a:t> </a:t>
            </a:r>
            <a:r>
              <a:rPr lang="en-US" sz="2800" dirty="0" err="1"/>
              <a:t>tunggal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tabLst>
                <a:tab pos="630238" algn="l"/>
              </a:tabLst>
              <a:defRPr/>
            </a:pPr>
            <a:r>
              <a:rPr lang="en-US" sz="2800" b="1" dirty="0" err="1"/>
              <a:t>Entitas</a:t>
            </a:r>
            <a:r>
              <a:rPr lang="en-US" sz="2800" b="1" dirty="0"/>
              <a:t> </a:t>
            </a:r>
            <a:r>
              <a:rPr lang="en-US" sz="2800" b="1" dirty="0" err="1"/>
              <a:t>Lemah</a:t>
            </a:r>
            <a:endParaRPr lang="en-US" sz="2800" b="1" dirty="0"/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Eksistensinya</a:t>
            </a:r>
            <a:r>
              <a:rPr lang="en-US" sz="2800" dirty="0"/>
              <a:t> </a:t>
            </a:r>
            <a:r>
              <a:rPr lang="en-US" sz="2800" dirty="0" err="1"/>
              <a:t>tergantung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kuat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identitas</a:t>
            </a:r>
            <a:r>
              <a:rPr lang="en-US" sz="2800" dirty="0"/>
              <a:t> (yang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unik</a:t>
            </a:r>
            <a:r>
              <a:rPr lang="en-US" sz="2800" dirty="0"/>
              <a:t>).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Digambarkan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kotak</a:t>
            </a:r>
            <a:r>
              <a:rPr lang="en-US" sz="2800" dirty="0"/>
              <a:t> </a:t>
            </a:r>
            <a:r>
              <a:rPr lang="en-US" sz="2800" dirty="0" err="1"/>
              <a:t>bergaris</a:t>
            </a:r>
            <a:r>
              <a:rPr lang="en-US" sz="2800" dirty="0"/>
              <a:t> </a:t>
            </a:r>
            <a:r>
              <a:rPr lang="en-US" sz="2800" dirty="0" err="1"/>
              <a:t>ganda</a:t>
            </a:r>
            <a:r>
              <a:rPr lang="en-US" sz="2800" dirty="0"/>
              <a:t>.</a:t>
            </a:r>
            <a:endParaRPr lang="id-ID" sz="2800" dirty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45203F-17F2-4344-A293-743965DFD592}" type="slidenum">
              <a:rPr lang="id-ID" altLang="id-ID"/>
              <a:pPr eaLnBrk="1" hangingPunct="1"/>
              <a:t>39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Komponen Model E-R (Lanjutan)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Autofit/>
          </a:bodyPr>
          <a:lstStyle/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r>
              <a:rPr lang="en-US" sz="2800" b="1" dirty="0" err="1"/>
              <a:t>Atribut</a:t>
            </a:r>
            <a:endParaRPr lang="en-US" sz="2800" b="1" dirty="0"/>
          </a:p>
          <a:p>
            <a:pPr marL="354013" indent="0" algn="just">
              <a:spcBef>
                <a:spcPct val="0"/>
              </a:spcBef>
              <a:spcAft>
                <a:spcPct val="50000"/>
              </a:spcAft>
              <a:buNone/>
              <a:defRPr/>
            </a:pPr>
            <a:r>
              <a:rPr lang="en-US" sz="2800" dirty="0" err="1"/>
              <a:t>Ciri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Karakteristik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.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direpresentasikan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kolom</a:t>
            </a:r>
            <a:r>
              <a:rPr lang="en-US" sz="2800" dirty="0"/>
              <a:t> data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(Field).</a:t>
            </a:r>
          </a:p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endParaRPr lang="id-ID" sz="2800" b="1" dirty="0"/>
          </a:p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r>
              <a:rPr lang="en-US" sz="2800" b="1" dirty="0" err="1"/>
              <a:t>Tipe</a:t>
            </a:r>
            <a:r>
              <a:rPr lang="en-US" sz="2800" b="1" dirty="0"/>
              <a:t> </a:t>
            </a:r>
            <a:r>
              <a:rPr lang="en-US" sz="2800" b="1" dirty="0" err="1"/>
              <a:t>Hubungan</a:t>
            </a:r>
            <a:endParaRPr lang="en-US" sz="2800" b="1" dirty="0"/>
          </a:p>
          <a:p>
            <a:pPr marL="354013" indent="0" algn="just">
              <a:spcBef>
                <a:spcPct val="0"/>
              </a:spcBef>
              <a:spcAft>
                <a:spcPct val="50000"/>
              </a:spcAft>
              <a:buNone/>
              <a:defRPr/>
            </a:pPr>
            <a:r>
              <a:rPr lang="en-US" sz="2800" dirty="0" err="1"/>
              <a:t>Kategori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(</a:t>
            </a:r>
            <a:r>
              <a:rPr lang="en-US" sz="2800" dirty="0" err="1"/>
              <a:t>satu-ke-satu</a:t>
            </a:r>
            <a:r>
              <a:rPr lang="en-US" sz="2800" dirty="0"/>
              <a:t>, </a:t>
            </a:r>
            <a:r>
              <a:rPr lang="en-US" sz="2800" dirty="0" err="1"/>
              <a:t>satu-ke-banyak</a:t>
            </a:r>
            <a:r>
              <a:rPr lang="en-US" sz="2800" dirty="0"/>
              <a:t>, </a:t>
            </a:r>
            <a:r>
              <a:rPr lang="en-US" sz="2800" dirty="0" err="1"/>
              <a:t>banyak-ke-banyak</a:t>
            </a:r>
            <a:r>
              <a:rPr lang="en-US" sz="2800" dirty="0"/>
              <a:t>).</a:t>
            </a:r>
            <a:endParaRPr lang="id-ID" sz="2800" dirty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5ABDFE-937A-4B5B-8A34-3209C25658D1}" type="slidenum">
              <a:rPr lang="id-ID" altLang="id-ID"/>
              <a:pPr eaLnBrk="1" hangingPunct="1"/>
              <a:t>4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Hubungan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Identifikasi</a:t>
            </a:r>
            <a:endParaRPr lang="id-ID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800" dirty="0" err="1"/>
              <a:t>Menghubungkan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–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kuat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lemah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800" dirty="0" err="1"/>
              <a:t>Digambarkan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belah</a:t>
            </a:r>
            <a:r>
              <a:rPr lang="en-US" sz="2800" dirty="0"/>
              <a:t> </a:t>
            </a:r>
            <a:r>
              <a:rPr lang="en-US" sz="2800" dirty="0" err="1"/>
              <a:t>ketupat</a:t>
            </a:r>
            <a:r>
              <a:rPr lang="en-US" sz="2800" dirty="0"/>
              <a:t> </a:t>
            </a:r>
            <a:r>
              <a:rPr lang="en-US" sz="2800" dirty="0" err="1"/>
              <a:t>bergaris</a:t>
            </a:r>
            <a:r>
              <a:rPr lang="en-US" sz="2800" dirty="0"/>
              <a:t> </a:t>
            </a:r>
            <a:r>
              <a:rPr lang="en-US" sz="2800" dirty="0" err="1"/>
              <a:t>ganda</a:t>
            </a:r>
            <a:r>
              <a:rPr lang="en-US" sz="2800" dirty="0"/>
              <a:t>.</a:t>
            </a:r>
            <a:endParaRPr lang="id-ID" sz="2800" dirty="0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4974FB-FB86-441E-8C85-3F33E8E72430}" type="slidenum">
              <a:rPr lang="id-ID" altLang="id-ID"/>
              <a:pPr eaLnBrk="1" hangingPunct="1"/>
              <a:t>40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Contoh Entitas Kuat dan Lemah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71B37D-34F8-438B-B8E7-B1EB3687EF61}" type="slidenum">
              <a:rPr lang="id-ID" altLang="id-ID"/>
              <a:pPr eaLnBrk="1" hangingPunct="1"/>
              <a:t>41</a:t>
            </a:fld>
            <a:endParaRPr lang="id-ID" altLang="id-ID"/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1772816"/>
            <a:ext cx="7273925" cy="4454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Entitas Asosiatif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– </a:t>
            </a:r>
            <a:r>
              <a:rPr lang="en-US" sz="2800" dirty="0" err="1"/>
              <a:t>atribut</a:t>
            </a:r>
            <a:endParaRPr lang="en-US" sz="2800" dirty="0"/>
          </a:p>
          <a:p>
            <a:pPr algn="just"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2800" dirty="0"/>
              <a:t>Juga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yang </a:t>
            </a:r>
            <a:r>
              <a:rPr lang="en-US" sz="2800" dirty="0" err="1"/>
              <a:t>menghubungkan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.</a:t>
            </a:r>
            <a:endParaRPr lang="id-ID" sz="2800" dirty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80AAF9-4CB1-44E2-AAE0-85233FBC3317}" type="slidenum">
              <a:rPr lang="id-ID" altLang="id-ID"/>
              <a:pPr eaLnBrk="1" hangingPunct="1"/>
              <a:t>42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Karakteristik Entitas Asosiatif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Asosiatif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makna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tergantung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– </a:t>
            </a:r>
            <a:r>
              <a:rPr lang="en-US" sz="2800" dirty="0" err="1"/>
              <a:t>entitas</a:t>
            </a:r>
            <a:r>
              <a:rPr lang="en-US" sz="2800" dirty="0"/>
              <a:t> yang </a:t>
            </a:r>
            <a:r>
              <a:rPr lang="en-US" sz="2800" dirty="0" err="1"/>
              <a:t>berhubungan</a:t>
            </a:r>
            <a:r>
              <a:rPr lang="en-US" sz="2800" dirty="0"/>
              <a:t> </a:t>
            </a:r>
            <a:r>
              <a:rPr lang="en-US" sz="2800" dirty="0" err="1"/>
              <a:t>dengannya</a:t>
            </a:r>
            <a:r>
              <a:rPr lang="en-US" sz="2800" dirty="0"/>
              <a:t>.</a:t>
            </a:r>
          </a:p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Asosiatif</a:t>
            </a:r>
            <a:r>
              <a:rPr lang="en-US" sz="2800" dirty="0"/>
              <a:t> </a:t>
            </a:r>
            <a:r>
              <a:rPr lang="en-US" sz="2800" dirty="0" err="1"/>
              <a:t>sebaiknya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pengenal</a:t>
            </a:r>
            <a:r>
              <a:rPr lang="en-US" sz="2800" dirty="0"/>
              <a:t> </a:t>
            </a:r>
            <a:r>
              <a:rPr lang="en-US" sz="2800" dirty="0" err="1"/>
              <a:t>unik</a:t>
            </a:r>
            <a:r>
              <a:rPr lang="en-US" sz="2800" dirty="0"/>
              <a:t>, di </a:t>
            </a:r>
            <a:r>
              <a:rPr lang="en-US" sz="2800" dirty="0" err="1"/>
              <a:t>samping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– </a:t>
            </a:r>
            <a:r>
              <a:rPr lang="en-US" sz="2800" dirty="0" err="1"/>
              <a:t>atribut</a:t>
            </a:r>
            <a:r>
              <a:rPr lang="en-US" sz="2800" dirty="0"/>
              <a:t> yang lain.</a:t>
            </a:r>
          </a:p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Banyak-ke-Banyak</a:t>
            </a:r>
            <a:r>
              <a:rPr lang="en-US" sz="2800" dirty="0"/>
              <a:t> </a:t>
            </a:r>
            <a:r>
              <a:rPr lang="en-US" sz="2800" dirty="0" err="1"/>
              <a:t>sebaiknya</a:t>
            </a:r>
            <a:r>
              <a:rPr lang="en-US" sz="2800" dirty="0"/>
              <a:t> </a:t>
            </a:r>
            <a:r>
              <a:rPr lang="en-US" sz="2800" dirty="0" err="1"/>
              <a:t>dikonversi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Asosiatif</a:t>
            </a:r>
            <a:r>
              <a:rPr lang="en-US" sz="2800" dirty="0"/>
              <a:t>.</a:t>
            </a:r>
          </a:p>
          <a:p>
            <a:pPr marL="354013" indent="-354013" algn="just">
              <a:spcBef>
                <a:spcPct val="0"/>
              </a:spcBef>
              <a:spcAft>
                <a:spcPct val="50000"/>
              </a:spcAft>
              <a:buFont typeface="Courier New" panose="02070309020205020404" pitchFamily="49" charset="0"/>
              <a:buChar char="o"/>
              <a:defRPr/>
            </a:pPr>
            <a:r>
              <a:rPr lang="en-US" sz="2800" dirty="0" err="1"/>
              <a:t>Hubungan</a:t>
            </a:r>
            <a:r>
              <a:rPr lang="en-US" sz="2800" dirty="0"/>
              <a:t> Ternary </a:t>
            </a:r>
            <a:r>
              <a:rPr lang="en-US" sz="2800" dirty="0" err="1"/>
              <a:t>sebaiknya</a:t>
            </a:r>
            <a:r>
              <a:rPr lang="en-US" sz="2800" dirty="0"/>
              <a:t> </a:t>
            </a:r>
            <a:r>
              <a:rPr lang="en-US" sz="2800" dirty="0" err="1"/>
              <a:t>dikonversi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Asosiatif</a:t>
            </a:r>
            <a:r>
              <a:rPr lang="en-US" sz="2800" dirty="0"/>
              <a:t>.</a:t>
            </a:r>
            <a:endParaRPr lang="id-ID" sz="2800" dirty="0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9C6442-799C-4FAE-BC86-66EB0477B657}" type="slidenum">
              <a:rPr lang="id-ID" altLang="id-ID"/>
              <a:pPr eaLnBrk="1" hangingPunct="1"/>
              <a:t>43</a:t>
            </a:fld>
            <a:endParaRPr lang="id-ID" altLang="id-ID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>
                <a:effectLst>
                  <a:outerShdw blurRad="38100" dist="38100" dir="2700000" algn="tl">
                    <a:srgbClr val="C0C0C0"/>
                  </a:outerShdw>
                </a:effectLst>
              </a:rPr>
              <a:t>Contoh Entitas Asosiatif :</a:t>
            </a:r>
            <a:br>
              <a:rPr lang="en-US" sz="38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800">
                <a:effectLst>
                  <a:outerShdw blurRad="38100" dist="38100" dir="2700000" algn="tl">
                    <a:srgbClr val="C0C0C0"/>
                  </a:outerShdw>
                </a:effectLst>
              </a:rPr>
              <a:t>Sertifikat</a:t>
            </a:r>
            <a:endParaRPr lang="id-ID" sz="3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9464FA-9ECB-4AE9-93CB-6317E7592F74}" type="slidenum">
              <a:rPr lang="id-ID" altLang="id-ID"/>
              <a:pPr eaLnBrk="1" hangingPunct="1"/>
              <a:t>44</a:t>
            </a:fld>
            <a:endParaRPr lang="id-ID" altLang="id-ID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060576"/>
            <a:ext cx="7848600" cy="221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Hubungan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Ternary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sebagai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Entitas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Asosiatif</a:t>
            </a:r>
            <a:endParaRPr lang="id-ID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A3504D-B697-441F-8D28-E71D74A9DFA7}" type="slidenum">
              <a:rPr lang="id-ID" altLang="id-ID"/>
              <a:pPr eaLnBrk="1" hangingPunct="1"/>
              <a:t>45</a:t>
            </a:fld>
            <a:endParaRPr lang="id-ID" altLang="id-ID"/>
          </a:p>
        </p:txBody>
      </p:sp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9" y="1776228"/>
            <a:ext cx="9899118" cy="4533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Physical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buFont typeface="Courier New" panose="02070309020205020404" pitchFamily="49" charset="0"/>
              <a:buChar char="o"/>
            </a:pPr>
            <a:r>
              <a:rPr lang="id-ID" sz="2800" dirty="0"/>
              <a:t>Merepresentasikan bagaimana model data dibangun di dalam DB</a:t>
            </a:r>
          </a:p>
          <a:p>
            <a:pPr marL="354013" indent="-354013">
              <a:buFont typeface="Courier New" panose="02070309020205020404" pitchFamily="49" charset="0"/>
              <a:buChar char="o"/>
            </a:pPr>
            <a:r>
              <a:rPr lang="id-ID" sz="2800" dirty="0"/>
              <a:t>Menunjukkan seluruh struktur tabel</a:t>
            </a:r>
          </a:p>
          <a:p>
            <a:pPr marL="646621" lvl="1" indent="-354013">
              <a:buFont typeface="Courier New" panose="02070309020205020404" pitchFamily="49" charset="0"/>
              <a:buChar char="o"/>
            </a:pPr>
            <a:r>
              <a:rPr lang="id-ID" sz="2600" dirty="0"/>
              <a:t>Nama kolom</a:t>
            </a:r>
          </a:p>
          <a:p>
            <a:pPr marL="646621" lvl="1" indent="-354013">
              <a:buFont typeface="Courier New" panose="02070309020205020404" pitchFamily="49" charset="0"/>
              <a:buChar char="o"/>
            </a:pPr>
            <a:r>
              <a:rPr lang="id-ID" sz="2600" dirty="0"/>
              <a:t>Tipe data</a:t>
            </a:r>
          </a:p>
          <a:p>
            <a:pPr marL="646621" lvl="1" indent="-354013">
              <a:buFont typeface="Courier New" panose="02070309020205020404" pitchFamily="49" charset="0"/>
              <a:buChar char="o"/>
            </a:pPr>
            <a:r>
              <a:rPr lang="id-ID" sz="2600" dirty="0"/>
              <a:t>Batasan kolom</a:t>
            </a:r>
          </a:p>
          <a:p>
            <a:pPr marL="646621" lvl="1" indent="-354013">
              <a:buFont typeface="Courier New" panose="02070309020205020404" pitchFamily="49" charset="0"/>
              <a:buChar char="o"/>
            </a:pPr>
            <a:r>
              <a:rPr lang="id-ID" sz="2600" dirty="0"/>
              <a:t>Primary key &amp; foreign key</a:t>
            </a:r>
          </a:p>
          <a:p>
            <a:pPr marL="646621" lvl="1" indent="-354013">
              <a:buFont typeface="Courier New" panose="02070309020205020404" pitchFamily="49" charset="0"/>
              <a:buChar char="o"/>
            </a:pPr>
            <a:r>
              <a:rPr lang="id-ID" sz="2600" dirty="0"/>
              <a:t>Hubungan antartabel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6E8-0226-4267-BDB3-A54ADE1B767C}" type="slidenum">
              <a:rPr lang="id-ID" altLang="id-ID" smtClean="0"/>
              <a:pPr/>
              <a:t>46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174548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Basis Data - Pemodelan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6E8-0226-4267-BDB3-A54ADE1B767C}" type="slidenum">
              <a:rPr lang="id-ID" altLang="id-ID" smtClean="0"/>
              <a:pPr/>
              <a:t>47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93825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Notasi Dasar ERD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17BEDB-DD7E-4158-BD4D-47BD1BAFB396}" type="slidenum">
              <a:rPr lang="id-ID" altLang="id-ID"/>
              <a:pPr eaLnBrk="1" hangingPunct="1"/>
              <a:t>5</a:t>
            </a:fld>
            <a:endParaRPr lang="id-ID" altLang="id-ID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96" y="1842402"/>
            <a:ext cx="6241534" cy="4466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Entitas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4319570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0"/>
              </a:spcBef>
              <a:spcAft>
                <a:spcPct val="50000"/>
              </a:spcAft>
              <a:tabLst>
                <a:tab pos="630238" algn="l"/>
              </a:tabLst>
              <a:defRPr/>
            </a:pPr>
            <a:r>
              <a:rPr lang="en-US" sz="2800" b="1" dirty="0"/>
              <a:t>Yang </a:t>
            </a:r>
            <a:r>
              <a:rPr lang="en-US" sz="2800" b="1" dirty="0" err="1"/>
              <a:t>merupakan</a:t>
            </a:r>
            <a:r>
              <a:rPr lang="en-US" sz="2800" b="1" dirty="0"/>
              <a:t> </a:t>
            </a:r>
            <a:r>
              <a:rPr lang="en-US" sz="2800" b="1" dirty="0" err="1"/>
              <a:t>Entitas</a:t>
            </a:r>
            <a:endParaRPr lang="en-US" sz="2800" dirty="0"/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instan</a:t>
            </a:r>
            <a:r>
              <a:rPr lang="en-US" sz="2800" dirty="0"/>
              <a:t> di database.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Yang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pemodelan</a:t>
            </a:r>
            <a:r>
              <a:rPr lang="en-US" sz="2800" dirty="0"/>
              <a:t>.</a:t>
            </a:r>
            <a:endParaRPr lang="id-ID" sz="2800" dirty="0"/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endParaRPr lang="en-US" sz="2800" dirty="0"/>
          </a:p>
          <a:p>
            <a:pPr algn="just">
              <a:spcBef>
                <a:spcPct val="0"/>
              </a:spcBef>
              <a:spcAft>
                <a:spcPct val="50000"/>
              </a:spcAft>
              <a:tabLst>
                <a:tab pos="630238" algn="l"/>
              </a:tabLst>
              <a:defRPr/>
            </a:pPr>
            <a:r>
              <a:rPr lang="en-US" sz="2800" b="1" dirty="0"/>
              <a:t>Yang </a:t>
            </a:r>
            <a:r>
              <a:rPr lang="en-US" sz="2800" b="1" dirty="0" err="1"/>
              <a:t>bukan</a:t>
            </a:r>
            <a:r>
              <a:rPr lang="en-US" sz="2800" b="1" dirty="0"/>
              <a:t> </a:t>
            </a:r>
            <a:r>
              <a:rPr lang="en-US" sz="2800" b="1" dirty="0" err="1"/>
              <a:t>Entitas</a:t>
            </a:r>
            <a:endParaRPr lang="en-US" sz="2800" b="1" dirty="0"/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Pengguna</a:t>
            </a:r>
            <a:r>
              <a:rPr lang="en-US" sz="2800" dirty="0"/>
              <a:t> database </a:t>
            </a:r>
            <a:r>
              <a:rPr lang="en-US" sz="2800" dirty="0" err="1"/>
              <a:t>tersebut</a:t>
            </a:r>
            <a:r>
              <a:rPr lang="en-US" sz="2800" dirty="0"/>
              <a:t> (End User).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Output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database (</a:t>
            </a:r>
            <a:r>
              <a:rPr lang="en-US" sz="2800" dirty="0" err="1"/>
              <a:t>misalnya</a:t>
            </a:r>
            <a:r>
              <a:rPr lang="en-US" sz="2800" dirty="0"/>
              <a:t> </a:t>
            </a:r>
            <a:r>
              <a:rPr lang="en-US" sz="2800" dirty="0" err="1"/>
              <a:t>laporan</a:t>
            </a:r>
            <a:r>
              <a:rPr lang="en-US" sz="2800" dirty="0"/>
              <a:t>).</a:t>
            </a:r>
            <a:endParaRPr lang="id-ID" sz="2800" dirty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918A12-2971-4099-ADD3-86D6CAB65286}" type="slidenum">
              <a:rPr lang="id-ID" altLang="id-ID"/>
              <a:pPr eaLnBrk="1" hangingPunct="1"/>
              <a:t>6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Contoh Entitas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B20357-4BEE-4C6B-8D26-DEDAE8B93F62}" type="slidenum">
              <a:rPr lang="id-ID" altLang="id-ID"/>
              <a:pPr eaLnBrk="1" hangingPunct="1"/>
              <a:t>7</a:t>
            </a:fld>
            <a:endParaRPr lang="id-ID" altLang="id-ID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269" y="2384425"/>
            <a:ext cx="7129462" cy="208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2908301" y="2800351"/>
            <a:ext cx="1243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Atribut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50000"/>
              </a:spcAft>
              <a:tabLst>
                <a:tab pos="630238" algn="l"/>
              </a:tabLst>
              <a:defRPr/>
            </a:pP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ciri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karakteristik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tabLst>
                <a:tab pos="630238" algn="l"/>
              </a:tabLst>
              <a:defRPr/>
            </a:pPr>
            <a:r>
              <a:rPr lang="en-US" sz="2800" dirty="0" err="1"/>
              <a:t>Klasifikasi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endParaRPr lang="en-US" sz="2800" dirty="0"/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Sederhana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Komposit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Tunggal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Tersimpan</a:t>
            </a:r>
            <a:r>
              <a:rPr lang="en-US" sz="2800" dirty="0"/>
              <a:t> / </a:t>
            </a:r>
            <a:r>
              <a:rPr lang="en-US" sz="2800" dirty="0" err="1"/>
              <a:t>Tercatat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Derivat</a:t>
            </a:r>
            <a:r>
              <a:rPr lang="en-US" sz="2800" dirty="0"/>
              <a:t>.</a:t>
            </a:r>
          </a:p>
          <a:p>
            <a:pPr algn="just">
              <a:spcBef>
                <a:spcPct val="0"/>
              </a:spcBef>
              <a:spcAft>
                <a:spcPct val="50000"/>
              </a:spcAft>
              <a:buNone/>
              <a:tabLst>
                <a:tab pos="630238" algn="l"/>
              </a:tabLst>
              <a:defRPr/>
            </a:pPr>
            <a:r>
              <a:rPr lang="en-US" sz="2800" dirty="0"/>
              <a:t>	-	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Identitas</a:t>
            </a:r>
            <a:r>
              <a:rPr lang="en-US" sz="2800" dirty="0"/>
              <a:t> / </a:t>
            </a:r>
            <a:r>
              <a:rPr lang="en-US" sz="2800" dirty="0" err="1"/>
              <a:t>Pengenal</a:t>
            </a:r>
            <a:r>
              <a:rPr lang="en-US" sz="2800" dirty="0"/>
              <a:t>.</a:t>
            </a:r>
            <a:endParaRPr lang="id-ID" sz="2800" dirty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053B9F-CD6A-4BA3-B336-1AD18A267D35}" type="slidenum">
              <a:rPr lang="id-ID" altLang="id-ID"/>
              <a:pPr eaLnBrk="1" hangingPunct="1"/>
              <a:t>8</a:t>
            </a:fld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Contoh Atribut Komposit</a:t>
            </a:r>
            <a:endParaRPr lang="id-ID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id-ID"/>
              <a:t>Basis Data - Pemodelan Data</a:t>
            </a:r>
            <a:endParaRPr lang="id-ID" altLang="id-ID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BD21F7-EA84-4DD8-B702-B3F9F0A28118}" type="slidenum">
              <a:rPr lang="id-ID" altLang="id-ID"/>
              <a:pPr eaLnBrk="1" hangingPunct="1"/>
              <a:t>9</a:t>
            </a:fld>
            <a:endParaRPr lang="id-ID" altLang="id-ID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997993"/>
            <a:ext cx="7848600" cy="3951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795</TotalTime>
  <Words>789</Words>
  <Application>Microsoft Office PowerPoint</Application>
  <PresentationFormat>Widescreen</PresentationFormat>
  <Paragraphs>224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Tahoma</vt:lpstr>
      <vt:lpstr>Wingdings</vt:lpstr>
      <vt:lpstr>Retrospect</vt:lpstr>
      <vt:lpstr>Pemodelan Data</vt:lpstr>
      <vt:lpstr>Desain Database</vt:lpstr>
      <vt:lpstr>Komponen Model E-R</vt:lpstr>
      <vt:lpstr>Komponen Model E-R (Lanjutan)</vt:lpstr>
      <vt:lpstr>Notasi Dasar ERD</vt:lpstr>
      <vt:lpstr>Entitas</vt:lpstr>
      <vt:lpstr>Contoh Entitas</vt:lpstr>
      <vt:lpstr>Atribut</vt:lpstr>
      <vt:lpstr>Contoh Atribut Komposit</vt:lpstr>
      <vt:lpstr>Atribut Identitas (Key)</vt:lpstr>
      <vt:lpstr>Karakteristik Key Identitas</vt:lpstr>
      <vt:lpstr>Contoh Atribut Identitas (Key)</vt:lpstr>
      <vt:lpstr>Contoh Atribut Key Komposit</vt:lpstr>
      <vt:lpstr>Contoh Atribut Bernilai Banyak dan Atribut Derivat</vt:lpstr>
      <vt:lpstr>Contoh Atribut Bernilai Ganda dan juga Komposit</vt:lpstr>
      <vt:lpstr>Hubungan</vt:lpstr>
      <vt:lpstr>Hubungan dengan Atribut</vt:lpstr>
      <vt:lpstr>Derajat Hubungan</vt:lpstr>
      <vt:lpstr>Derajat Hubungan (Lanjutan)</vt:lpstr>
      <vt:lpstr>Kardinalitas Hubungan</vt:lpstr>
      <vt:lpstr>Hubungan Satu-ke-Satu</vt:lpstr>
      <vt:lpstr>Hubungan Satu-ke-Banyak</vt:lpstr>
      <vt:lpstr>Hubungan Banyak-ke-Satu</vt:lpstr>
      <vt:lpstr>Hubungan Banyak-ke-Banyak</vt:lpstr>
      <vt:lpstr>Konstrain Kardinalitas</vt:lpstr>
      <vt:lpstr>Kardinalitas</vt:lpstr>
      <vt:lpstr>Contoh Hubungan Unary</vt:lpstr>
      <vt:lpstr>Contoh Hubungan Binary</vt:lpstr>
      <vt:lpstr>Contoh Hubungan Ternary</vt:lpstr>
      <vt:lpstr>Contoh Hubungan dengan Notasi Kardinalitas Maksimum</vt:lpstr>
      <vt:lpstr>Contoh Hubungan dengan Notasi Kardinalitas Minimum Wajib</vt:lpstr>
      <vt:lpstr>Contoh Kardinalitas Optional Derajat Unary, Hubungan Satu-ke-Satu</vt:lpstr>
      <vt:lpstr>Tipe Hubungan</vt:lpstr>
      <vt:lpstr>Contoh Hubungan Binary dengan Atribut</vt:lpstr>
      <vt:lpstr>Contoh Hubungan Ternary dengan Atribut</vt:lpstr>
      <vt:lpstr>Contoh Hubungan Unary Beratribut, Hubungan Banyak-ke-Banyak</vt:lpstr>
      <vt:lpstr>Contoh Hubungan Majemuk</vt:lpstr>
      <vt:lpstr>Contoh Dosen dan Mata Kuliah (dengan Konstrain)</vt:lpstr>
      <vt:lpstr>Entitas Kuat dan Lemah</vt:lpstr>
      <vt:lpstr>Hubungan Identifikasi</vt:lpstr>
      <vt:lpstr>Contoh Entitas Kuat dan Lemah</vt:lpstr>
      <vt:lpstr>Entitas Asosiatif</vt:lpstr>
      <vt:lpstr>Karakteristik Entitas Asosiatif</vt:lpstr>
      <vt:lpstr>Contoh Entitas Asosiatif : Sertifikat</vt:lpstr>
      <vt:lpstr>Contoh Hubungan Ternary sebagai Entitas Asosiatif</vt:lpstr>
      <vt:lpstr>Physical Data Model</vt:lpstr>
      <vt:lpstr>PowerPoint Presentation</vt:lpstr>
    </vt:vector>
  </TitlesOfParts>
  <Company>STMIK - Mikroskil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 II - Pemodelan Data</dc:title>
  <dc:subject>Sistem / Teknologi Basis Data</dc:subject>
  <dc:creator>Ng Poi Wong, S.Kom</dc:creator>
  <cp:lastModifiedBy>TV Stikom</cp:lastModifiedBy>
  <cp:revision>82</cp:revision>
  <dcterms:created xsi:type="dcterms:W3CDTF">2006-03-09T07:33:54Z</dcterms:created>
  <dcterms:modified xsi:type="dcterms:W3CDTF">2017-03-22T04:00:49Z</dcterms:modified>
</cp:coreProperties>
</file>