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26"/>
  </p:notesMasterIdLst>
  <p:sldIdLst>
    <p:sldId id="256" r:id="rId2"/>
    <p:sldId id="258" r:id="rId3"/>
    <p:sldId id="273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8" r:id="rId20"/>
    <p:sldId id="275" r:id="rId21"/>
    <p:sldId id="276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B7805-B9FD-4C32-A93C-0C6703F9F31A}" type="datetimeFigureOut">
              <a:rPr lang="id-ID" smtClean="0"/>
              <a:t>24/08/2017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A12D4-8301-49D6-A066-0C8A3268BB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454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C29B-1F46-4065-BB6A-BB18C2CC3EEA}" type="datetime1">
              <a:rPr lang="en-US" smtClean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BD1D-7D9A-415B-A4D6-979ADA1D8678}" type="datetime1">
              <a:rPr lang="en-US" smtClean="0"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6DD8-8CBF-4F54-8D5A-BD5E034A58A2}" type="datetime1">
              <a:rPr lang="en-US" smtClean="0"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C64A-042C-4711-A26E-BC46B11CB924}" type="datetime1">
              <a:rPr lang="en-US" smtClean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59D-3C55-49E3-8BCB-CA303F297AA4}" type="datetime1">
              <a:rPr lang="en-US" smtClean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A79-3872-47B0-A1D0-8E62DB2F42A5}" type="datetime1">
              <a:rPr lang="en-US" smtClean="0"/>
              <a:t>8/24/2017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49D1-2A4D-4693-ABF6-59AE0A3ECDDA}" type="datetime1">
              <a:rPr lang="en-US" smtClean="0"/>
              <a:t>8/24/2017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8103-35BF-4B9A-A98F-1BEB5B5536AA}" type="datetime1">
              <a:rPr lang="en-US" smtClean="0"/>
              <a:t>8/24/2017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651C-8506-4529-899D-013536B4A97A}" type="datetime1">
              <a:rPr lang="en-US" smtClean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66A1-B06C-4C28-8316-2FC1EB4E13C8}" type="datetime1">
              <a:rPr lang="en-US" smtClean="0"/>
              <a:t>8/24/2017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D02-0FE8-47DF-A57D-1A4271039073}" type="datetime1">
              <a:rPr lang="en-US" smtClean="0"/>
              <a:t>8/24/2017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0BF2728-9A15-4D58-A0A3-9C289FDE191A}" type="datetime1">
              <a:rPr lang="en-US" smtClean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Analisis Algoritma Rekursif dan Nonrekursif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 smtClean="0"/>
              <a:t>Matakuliah Design Analysis Algorithm</a:t>
            </a:r>
          </a:p>
          <a:p>
            <a:r>
              <a:rPr lang="id-ID" dirty="0" smtClean="0"/>
              <a:t>S1 Teknik Informatika STIKOM PGRI Banyuwangi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706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Memeriksa Keunikan Sekumpulan Data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869268" y="864108"/>
                <a:ext cx="7315200" cy="1305886"/>
              </a:xfrm>
              <a:prstGeom prst="rect">
                <a:avLst/>
              </a:prstGeom>
            </p:spPr>
            <p:txBody>
              <a:bodyPr/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 smtClean="0"/>
                  <a:t>Diberikan sebuah array integer dengan 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 smtClean="0"/>
                  <a:t> buah elemen</a:t>
                </a:r>
              </a:p>
              <a:p>
                <a:r>
                  <a:rPr lang="id-ID" dirty="0" smtClean="0"/>
                  <a:t>Tentukan apakah seluruh data di array tersebut unik</a:t>
                </a:r>
              </a:p>
              <a:p>
                <a:pPr lvl="1"/>
                <a:r>
                  <a:rPr lang="id-ID" dirty="0" smtClean="0"/>
                  <a:t>Tidak ada data kembar</a:t>
                </a:r>
                <a:endParaRPr lang="id-ID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864108"/>
                <a:ext cx="7315200" cy="1305886"/>
              </a:xfrm>
              <a:prstGeom prst="rect">
                <a:avLst/>
              </a:prstGeom>
              <a:blipFill>
                <a:blip r:embed="rId2"/>
                <a:stretch>
                  <a:fillRect l="-667" t="-514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02325"/>
              </p:ext>
            </p:extLst>
          </p:nvPr>
        </p:nvGraphicFramePr>
        <p:xfrm>
          <a:off x="4213495" y="3181012"/>
          <a:ext cx="6854840" cy="486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84">
                  <a:extLst>
                    <a:ext uri="{9D8B030D-6E8A-4147-A177-3AD203B41FA5}">
                      <a16:colId xmlns:a16="http://schemas.microsoft.com/office/drawing/2014/main" val="2475582738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205321187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399949612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714825172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391794566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2192468633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911756013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3360491506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2114784419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931366324"/>
                    </a:ext>
                  </a:extLst>
                </a:gridCol>
              </a:tblGrid>
              <a:tr h="486831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2025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35534"/>
              </p:ext>
            </p:extLst>
          </p:nvPr>
        </p:nvGraphicFramePr>
        <p:xfrm>
          <a:off x="4213495" y="3667843"/>
          <a:ext cx="6854840" cy="48683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484">
                  <a:extLst>
                    <a:ext uri="{9D8B030D-6E8A-4147-A177-3AD203B41FA5}">
                      <a16:colId xmlns:a16="http://schemas.microsoft.com/office/drawing/2014/main" val="2475582738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205321187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399949612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714825172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391794566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2192468633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911756013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3360491506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2114784419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931366324"/>
                    </a:ext>
                  </a:extLst>
                </a:gridCol>
              </a:tblGrid>
              <a:tr h="486831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n-1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20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Pseudocode Algoritma </a:t>
            </a:r>
            <a:r>
              <a:rPr lang="id-ID" dirty="0"/>
              <a:t>Memeriksa Keunikan Sekumpulan 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69268" y="968991"/>
            <a:ext cx="76221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IsUnik(A[0..n-1])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Tentukan apakah tidak ada data kembar di dalam array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Input: Array A[0..n-1] berisi bilangan bulat (integer)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Output: TRUE jika semua data berbeda, FALSE sebaliknya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  0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to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n-2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 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i+1 </a:t>
            </a:r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to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n-1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A[i] = A[j]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 false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true</a:t>
            </a:r>
            <a:endParaRPr lang="id-ID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75373" y="2674959"/>
            <a:ext cx="1857439" cy="32754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5373" y="3772935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Selalu dieksekusi </a:t>
            </a:r>
            <a:r>
              <a:rPr lang="id-ID" dirty="0" smtClean="0">
                <a:sym typeface="Wingdings" panose="05000000000000000000" pitchFamily="2" charset="2"/>
              </a:rPr>
              <a:t> basic operation</a:t>
            </a:r>
            <a:endParaRPr lang="id-ID" dirty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16200000" flipV="1">
            <a:off x="5750277" y="2956323"/>
            <a:ext cx="770429" cy="862796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869268" y="2129051"/>
            <a:ext cx="4510457" cy="102358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7277243" y="4402401"/>
            <a:ext cx="4453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Pasti dieksekusi dari awal sampai akhir?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 smtClean="0"/>
              <a:t>Tidak</a:t>
            </a: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Bergantung kapan </a:t>
            </a:r>
            <a:r>
              <a:rPr lang="id-ID" b="1" dirty="0" smtClean="0"/>
              <a:t>return false</a:t>
            </a:r>
            <a:r>
              <a:rPr lang="id-ID" dirty="0" smtClean="0"/>
              <a:t> dieksekusi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Worst case dan </a:t>
            </a:r>
            <a:r>
              <a:rPr lang="id-ID" dirty="0" smtClean="0"/>
              <a:t>best </a:t>
            </a:r>
            <a:r>
              <a:rPr lang="id-ID" dirty="0" smtClean="0"/>
              <a:t>case berbeda</a:t>
            </a:r>
            <a:endParaRPr lang="id-ID" dirty="0"/>
          </a:p>
        </p:txBody>
      </p:sp>
      <p:cxnSp>
        <p:nvCxnSpPr>
          <p:cNvPr id="16" name="Elbow Connector 15"/>
          <p:cNvCxnSpPr>
            <a:stCxn id="14" idx="0"/>
            <a:endCxn id="12" idx="3"/>
          </p:cNvCxnSpPr>
          <p:nvPr/>
        </p:nvCxnSpPr>
        <p:spPr>
          <a:xfrm rot="16200000" flipV="1">
            <a:off x="8061071" y="2959497"/>
            <a:ext cx="1761559" cy="112425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7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</a:t>
            </a:r>
            <a:r>
              <a:rPr lang="id-ID" dirty="0"/>
              <a:t>Algoritma Memeriksa Keunikan Sekumpulan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338034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/>
                  <a:t> = input size / ukuran array / banyaknya data</a:t>
                </a:r>
              </a:p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d-ID" dirty="0"/>
                  <a:t> = frekuensi pembandingan </a:t>
                </a:r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A[i] 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= A[j]</a:t>
                </a:r>
                <a:r>
                  <a:rPr lang="id-ID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 </a:t>
                </a:r>
                <a:r>
                  <a:rPr lang="id-ID" dirty="0" smtClean="0"/>
                  <a:t>dilakukan</a:t>
                </a:r>
              </a:p>
              <a:p>
                <a:endParaRPr lang="id-ID" dirty="0"/>
              </a:p>
              <a:p>
                <a:r>
                  <a:rPr lang="id-ID" dirty="0" smtClean="0"/>
                  <a:t>Best case: data kembar terletak pada indeks 0 dan 1</a:t>
                </a:r>
              </a:p>
              <a:p>
                <a:pPr lvl="1"/>
                <a:r>
                  <a:rPr lang="id-ID" dirty="0" smtClean="0"/>
                  <a:t>Loop pertama langsung menemukan data kembar</a:t>
                </a:r>
              </a:p>
              <a:p>
                <a:pPr marL="502920" lvl="1" indent="0">
                  <a:buNone/>
                </a:pPr>
                <a:endParaRPr lang="id-ID" dirty="0" smtClean="0"/>
              </a:p>
              <a:p>
                <a:r>
                  <a:rPr lang="id-ID" dirty="0" smtClean="0"/>
                  <a:t>Worst case: tidak ditemukan data kembar atau data kembar terletak pada indeks n-2 dan n-1 (2 data terakhir)</a:t>
                </a:r>
              </a:p>
              <a:p>
                <a:pPr lvl="1"/>
                <a:r>
                  <a:rPr lang="id-ID" dirty="0" smtClean="0"/>
                  <a:t>Loop maksimal (dilakukan dari awal sampai akhir)</a:t>
                </a:r>
                <a:endParaRPr lang="id-ID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3380346"/>
              </a:xfrm>
              <a:blipFill>
                <a:blip r:embed="rId2"/>
                <a:stretch>
                  <a:fillRect l="-667" t="-361" b="-144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29116" y="2888653"/>
                <a:ext cx="1332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𝒃𝒆𝒔𝒕</m:t>
                          </m:r>
                        </m:sub>
                      </m:sSub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d-ID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116" y="2888653"/>
                <a:ext cx="1332865" cy="276999"/>
              </a:xfrm>
              <a:prstGeom prst="rect">
                <a:avLst/>
              </a:prstGeom>
              <a:blipFill>
                <a:blip r:embed="rId3"/>
                <a:stretch>
                  <a:fillRect l="-4587" r="-5963" b="-2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12108" y="4443907"/>
                <a:ext cx="5468677" cy="821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𝒘𝒐𝒓𝒔𝒕</m:t>
                          </m:r>
                        </m:sub>
                      </m:sSub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nary>
                        </m:e>
                      </m:nary>
                      <m:r>
                        <a:rPr lang="id-ID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d-ID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d-ID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id-ID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d>
                            <m:dPr>
                              <m:ctrlPr>
                                <a:rPr lang="id-ID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id-ID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d-ID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e>
                      </m:nary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id-ID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id-ID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id-ID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id-ID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108" y="4443907"/>
                <a:ext cx="5468677" cy="82112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4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Order of Growth Algoritma Memeriksa Keunikan Sekumpulan Data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73732" y="1123837"/>
                <a:ext cx="6858801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id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id-ID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sSup>
                                <m:sSupPr>
                                  <m:ctrlPr>
                                    <a:rPr lang="id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id-ID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d-ID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d-ID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id-ID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num>
                                <m:den>
                                  <m:sSup>
                                    <m:sSupPr>
                                      <m:ctrlPr>
                                        <a:rPr lang="id-ID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d-ID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id-ID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d-ID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id-ID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732" y="1123837"/>
                <a:ext cx="6858801" cy="8073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180010" y="1345880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d-ID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0010" y="1345880"/>
                <a:ext cx="5309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 flipV="1">
            <a:off x="10632533" y="1527506"/>
            <a:ext cx="547477" cy="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69267" y="2671511"/>
                <a:ext cx="7731329" cy="692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/>
                  <a:t>Maka kompleksitas algoritma memeriksa keunikan sekumpulan data adalah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𝜣</m:t>
                    </m:r>
                    <m:d>
                      <m:dPr>
                        <m:ctrlPr>
                          <a:rPr lang="el-G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id-ID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id-ID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id-ID" dirty="0" smtClean="0"/>
                  <a:t>atau </a:t>
                </a:r>
                <a:r>
                  <a:rPr lang="id-ID" b="1" dirty="0" smtClean="0"/>
                  <a:t>kuadratik</a:t>
                </a:r>
                <a:endParaRPr lang="id-ID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7" y="2671511"/>
                <a:ext cx="7731329" cy="692241"/>
              </a:xfrm>
              <a:prstGeom prst="rect">
                <a:avLst/>
              </a:prstGeom>
              <a:blipFill>
                <a:blip r:embed="rId4"/>
                <a:stretch>
                  <a:fillRect l="-710" t="-4386" b="-964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52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Perkalian 2 Matriks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1565193"/>
              </a:xfrm>
            </p:spPr>
            <p:txBody>
              <a:bodyPr/>
              <a:lstStyle/>
              <a:p>
                <a:r>
                  <a:rPr lang="id-ID" dirty="0" smtClean="0"/>
                  <a:t>Diberikan 2 buah matriks dengan dimensi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d-ID" dirty="0" smtClean="0"/>
                  <a:t> dan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id-ID" b="0" dirty="0" smtClean="0"/>
              </a:p>
              <a:p>
                <a:pPr lvl="1"/>
                <a:r>
                  <a:rPr lang="id-ID" dirty="0" smtClean="0"/>
                  <a:t>Implementasi menggunakan array 2D</a:t>
                </a:r>
              </a:p>
              <a:p>
                <a:r>
                  <a:rPr lang="id-ID" dirty="0" smtClean="0"/>
                  <a:t>Hitung hasil perkalian kedua buah matriks tersebut</a:t>
                </a:r>
              </a:p>
              <a:p>
                <a:pPr lvl="1"/>
                <a:r>
                  <a:rPr lang="id-ID" dirty="0" smtClean="0"/>
                  <a:t>Menghasilkan sebuah matriks dengan dimensi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1565193"/>
              </a:xfrm>
              <a:blipFill>
                <a:blip r:embed="rId2"/>
                <a:stretch>
                  <a:fillRect l="-667" b="-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195296"/>
              </p:ext>
            </p:extLst>
          </p:nvPr>
        </p:nvGraphicFramePr>
        <p:xfrm>
          <a:off x="3616654" y="3080729"/>
          <a:ext cx="1542198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1099">
                  <a:extLst>
                    <a:ext uri="{9D8B030D-6E8A-4147-A177-3AD203B41FA5}">
                      <a16:colId xmlns:a16="http://schemas.microsoft.com/office/drawing/2014/main" val="866701383"/>
                    </a:ext>
                  </a:extLst>
                </a:gridCol>
                <a:gridCol w="771099">
                  <a:extLst>
                    <a:ext uri="{9D8B030D-6E8A-4147-A177-3AD203B41FA5}">
                      <a16:colId xmlns:a16="http://schemas.microsoft.com/office/drawing/2014/main" val="812023432"/>
                    </a:ext>
                  </a:extLst>
                </a:gridCol>
              </a:tblGrid>
              <a:tr h="263636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63749"/>
                  </a:ext>
                </a:extLst>
              </a:tr>
              <a:tr h="263636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33037"/>
                  </a:ext>
                </a:extLst>
              </a:tr>
              <a:tr h="263636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06491"/>
                  </a:ext>
                </a:extLst>
              </a:tr>
              <a:tr h="263636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1689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96606"/>
              </p:ext>
            </p:extLst>
          </p:nvPr>
        </p:nvGraphicFramePr>
        <p:xfrm>
          <a:off x="6107370" y="3441409"/>
          <a:ext cx="2313294" cy="74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1098">
                  <a:extLst>
                    <a:ext uri="{9D8B030D-6E8A-4147-A177-3AD203B41FA5}">
                      <a16:colId xmlns:a16="http://schemas.microsoft.com/office/drawing/2014/main" val="429116514"/>
                    </a:ext>
                  </a:extLst>
                </a:gridCol>
                <a:gridCol w="771098">
                  <a:extLst>
                    <a:ext uri="{9D8B030D-6E8A-4147-A177-3AD203B41FA5}">
                      <a16:colId xmlns:a16="http://schemas.microsoft.com/office/drawing/2014/main" val="613763589"/>
                    </a:ext>
                  </a:extLst>
                </a:gridCol>
                <a:gridCol w="771098">
                  <a:extLst>
                    <a:ext uri="{9D8B030D-6E8A-4147-A177-3AD203B41FA5}">
                      <a16:colId xmlns:a16="http://schemas.microsoft.com/office/drawing/2014/main" val="604326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4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859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92848" y="3627583"/>
                <a:ext cx="2805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48" y="3627583"/>
                <a:ext cx="280525" cy="369332"/>
              </a:xfrm>
              <a:prstGeom prst="rect">
                <a:avLst/>
              </a:prstGeom>
              <a:blipFill>
                <a:blip r:embed="rId3"/>
                <a:stretch>
                  <a:fillRect l="-19565" r="-21739" b="-16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54661" y="3627583"/>
                <a:ext cx="2901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661" y="3627583"/>
                <a:ext cx="290143" cy="369332"/>
              </a:xfrm>
              <a:prstGeom prst="rect">
                <a:avLst/>
              </a:prstGeom>
              <a:blipFill>
                <a:blip r:embed="rId4"/>
                <a:stretch>
                  <a:fillRect l="-12500" r="-1041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18431"/>
              </p:ext>
            </p:extLst>
          </p:nvPr>
        </p:nvGraphicFramePr>
        <p:xfrm>
          <a:off x="9369182" y="3070569"/>
          <a:ext cx="2333766" cy="148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7922">
                  <a:extLst>
                    <a:ext uri="{9D8B030D-6E8A-4147-A177-3AD203B41FA5}">
                      <a16:colId xmlns:a16="http://schemas.microsoft.com/office/drawing/2014/main" val="2536632605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2202394335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3072640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56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97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9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48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42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Pseudocode Algoritma Perkalian 2 Matriks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7256" y="750628"/>
            <a:ext cx="79769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PerkalianMatriks(A[0..n-1,0..n-1],B[0..n-1,0..n-1])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Tentukan hasil perkalian 2 buah matriks persegi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Input: Dua buah array 2D A &amp; B dengan dimensi n x n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Output: Matriks C = AB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  0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to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n-1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// loop i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 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0 </a:t>
            </a:r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to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n-1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 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// loop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endParaRPr lang="id-ID" sz="1600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C[i,j]  0.0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k  0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to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n-1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 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// loop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</a:t>
            </a:r>
            <a:endParaRPr lang="id-ID" sz="1600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C[i,j]  C[i,j]+A[i,k]*B[k,j]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14990" y="2947934"/>
            <a:ext cx="3774167" cy="341176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8044572" y="4161741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Pasti dieksekusi </a:t>
            </a:r>
            <a:r>
              <a:rPr lang="id-ID" dirty="0" smtClean="0">
                <a:sym typeface="Wingdings" panose="05000000000000000000" pitchFamily="2" charset="2"/>
              </a:rPr>
              <a:t> basic operation</a:t>
            </a:r>
            <a:endParaRPr lang="id-ID" dirty="0"/>
          </a:p>
        </p:txBody>
      </p:sp>
      <p:cxnSp>
        <p:nvCxnSpPr>
          <p:cNvPr id="9" name="Elbow Connector 8"/>
          <p:cNvCxnSpPr>
            <a:stCxn id="8" idx="0"/>
            <a:endCxn id="7" idx="3"/>
          </p:cNvCxnSpPr>
          <p:nvPr/>
        </p:nvCxnSpPr>
        <p:spPr>
          <a:xfrm rot="16200000" flipV="1">
            <a:off x="8763362" y="3144318"/>
            <a:ext cx="1043219" cy="991628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637256" y="1924351"/>
            <a:ext cx="5370266" cy="148377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4428376" y="4791221"/>
            <a:ext cx="4793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Pasti dieksekusi dari awal sampai akhir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Tidak membedakan worst case dan </a:t>
            </a:r>
            <a:r>
              <a:rPr lang="id-ID" dirty="0" smtClean="0"/>
              <a:t>best </a:t>
            </a:r>
            <a:r>
              <a:rPr lang="id-ID" dirty="0" smtClean="0"/>
              <a:t>case</a:t>
            </a:r>
            <a:endParaRPr lang="id-ID" dirty="0"/>
          </a:p>
        </p:txBody>
      </p:sp>
      <p:cxnSp>
        <p:nvCxnSpPr>
          <p:cNvPr id="14" name="Elbow Connector 13"/>
          <p:cNvCxnSpPr>
            <a:stCxn id="13" idx="0"/>
            <a:endCxn id="12" idx="2"/>
          </p:cNvCxnSpPr>
          <p:nvPr/>
        </p:nvCxnSpPr>
        <p:spPr>
          <a:xfrm rot="16200000" flipV="1">
            <a:off x="5882158" y="3848352"/>
            <a:ext cx="1383100" cy="50263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9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</a:t>
            </a:r>
            <a:r>
              <a:rPr lang="id-ID" dirty="0"/>
              <a:t>Algoritma Perkalian 2 Matriks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559558"/>
                <a:ext cx="7315200" cy="363030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/>
                  <a:t> = input size / ukuran array / banyaknya data</a:t>
                </a:r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d-ID" dirty="0"/>
                  <a:t> = frekuensi </a:t>
                </a:r>
                <a:r>
                  <a:rPr lang="id-ID" dirty="0" smtClean="0"/>
                  <a:t>operasi perkalian antar elemen array/matriks</a:t>
                </a:r>
              </a:p>
              <a:p>
                <a:endParaRPr lang="id-ID" dirty="0"/>
              </a:p>
              <a:p>
                <a:r>
                  <a:rPr lang="id-ID" dirty="0" smtClean="0"/>
                  <a:t>Loop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d-ID" dirty="0" smtClean="0"/>
                  <a:t> dilakukan dari indeks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d-ID" dirty="0" smtClean="0"/>
                  <a:t> hingga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id-ID" b="0" dirty="0" smtClean="0"/>
              </a:p>
              <a:p>
                <a:pPr lvl="1"/>
                <a:r>
                  <a:rPr lang="id-ID" dirty="0"/>
                  <a:t>Setiap loop ada 1 kali perkalian </a:t>
                </a:r>
                <a:r>
                  <a:rPr lang="id-ID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id-ID" dirty="0"/>
                  <a:t> kali </a:t>
                </a:r>
                <a:r>
                  <a:rPr lang="id-ID" dirty="0" smtClean="0"/>
                  <a:t>perkalian</a:t>
                </a:r>
                <a:endParaRPr lang="id-ID" b="0" dirty="0" smtClean="0"/>
              </a:p>
              <a:p>
                <a:r>
                  <a:rPr lang="id-ID" dirty="0" smtClean="0"/>
                  <a:t>Loop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d-ID" dirty="0" smtClean="0"/>
                  <a:t> dilakukan dari indeks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d-ID" dirty="0" smtClean="0"/>
                  <a:t> hingga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id-ID" dirty="0" smtClean="0"/>
              </a:p>
              <a:p>
                <a:pPr lvl="1"/>
                <a:r>
                  <a:rPr lang="id-ID" dirty="0" smtClean="0"/>
                  <a:t>Setiap loop ada 1 set loop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d-ID" dirty="0" smtClean="0"/>
                  <a:t> </a:t>
                </a:r>
                <a:r>
                  <a:rPr lang="id-ID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id-ID" dirty="0" smtClean="0"/>
                  <a:t> kali loop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id-ID" dirty="0" smtClean="0"/>
              </a:p>
              <a:p>
                <a:r>
                  <a:rPr lang="id-ID" dirty="0"/>
                  <a:t>Loop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d-ID" dirty="0"/>
                  <a:t> dilakukan dari indeks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d-ID" dirty="0"/>
                  <a:t> hingga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id-ID" dirty="0" smtClean="0"/>
              </a:p>
              <a:p>
                <a:pPr lvl="1"/>
                <a:r>
                  <a:rPr lang="id-ID" dirty="0"/>
                  <a:t>Setiap loop ada 1 set loop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d-ID" dirty="0"/>
                  <a:t> </a:t>
                </a:r>
                <a:r>
                  <a:rPr lang="id-ID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id-ID" dirty="0"/>
                  <a:t> kali loop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559558"/>
                <a:ext cx="7315200" cy="3630305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71946" y="4365501"/>
                <a:ext cx="2709844" cy="821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id-ID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d-ID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id-ID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d-ID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id-ID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id-ID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  <m:e>
                                  <m:r>
                                    <a:rPr lang="id-ID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id-ID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id-ID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id-ID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946" y="4365501"/>
                <a:ext cx="2709844" cy="821122"/>
              </a:xfrm>
              <a:prstGeom prst="rect">
                <a:avLst/>
              </a:prstGeom>
              <a:blipFill>
                <a:blip r:embed="rId3"/>
                <a:stretch>
                  <a:fillRect r="-225" b="-740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9488" y="5362261"/>
                <a:ext cx="7970292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/>
                  <a:t>Dapat disimpulkan bahwa kompleksitas algoritma perkalian 2 matriks adalah </a:t>
                </a:r>
                <a14:m>
                  <m:oMath xmlns:m="http://schemas.openxmlformats.org/officeDocument/2006/math">
                    <m:r>
                      <a:rPr lang="el-G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𝜣</m:t>
                    </m:r>
                    <m:d>
                      <m:dPr>
                        <m:ctrlP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id-ID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  <m:r>
                      <a:rPr lang="id-ID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 smtClean="0"/>
                  <a:t>atau </a:t>
                </a:r>
                <a:r>
                  <a:rPr lang="id-ID" b="1" dirty="0" smtClean="0"/>
                  <a:t>kubik</a:t>
                </a:r>
                <a:endParaRPr lang="id-ID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488" y="5362261"/>
                <a:ext cx="7970292" cy="681982"/>
              </a:xfrm>
              <a:prstGeom prst="rect">
                <a:avLst/>
              </a:prstGeom>
              <a:blipFill>
                <a:blip r:embed="rId4"/>
                <a:stretch>
                  <a:fillRect l="-612" t="-5357" b="-1160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9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0668"/>
          </a:xfrm>
        </p:spPr>
        <p:txBody>
          <a:bodyPr/>
          <a:lstStyle/>
          <a:p>
            <a:r>
              <a:rPr lang="id-ID" dirty="0" smtClean="0"/>
              <a:t>Perhatikan pseudocode berikut!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9737" y="1473958"/>
            <a:ext cx="45047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Misteri(n)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//Input: n = Bilangan bulat positif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0</a:t>
            </a: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  1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to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  S + i * i</a:t>
            </a: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S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9268" y="3424427"/>
            <a:ext cx="7315200" cy="2580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LcPeriod"/>
            </a:pPr>
            <a:r>
              <a:rPr lang="id-ID" dirty="0" smtClean="0"/>
              <a:t>Apa yang dikerjakan oleh algoritma tersebut?</a:t>
            </a:r>
          </a:p>
          <a:p>
            <a:pPr marL="457200" indent="-457200">
              <a:buFont typeface="+mj-lt"/>
              <a:buAutoNum type="alphaLcPeriod"/>
            </a:pPr>
            <a:r>
              <a:rPr lang="id-ID" dirty="0" smtClean="0"/>
              <a:t>Yang manakah basic operation-nya?</a:t>
            </a:r>
          </a:p>
          <a:p>
            <a:pPr marL="457200" indent="-457200">
              <a:buFont typeface="+mj-lt"/>
              <a:buAutoNum type="alphaLcPeriod"/>
            </a:pPr>
            <a:r>
              <a:rPr lang="id-ID" dirty="0" smtClean="0"/>
              <a:t>Berapa kali basic operation-nya dieksekusi?</a:t>
            </a:r>
          </a:p>
          <a:p>
            <a:pPr marL="457200" indent="-457200">
              <a:buFont typeface="+mj-lt"/>
              <a:buAutoNum type="alphaLcPeriod"/>
            </a:pPr>
            <a:r>
              <a:rPr lang="id-ID" dirty="0" smtClean="0"/>
              <a:t>Termasuk ke kelas efisiensi manakah kompleksitasnya?</a:t>
            </a:r>
          </a:p>
          <a:p>
            <a:pPr marL="457200" indent="-457200">
              <a:buFont typeface="+mj-lt"/>
              <a:buAutoNum type="alphaLcPeriod"/>
            </a:pPr>
            <a:r>
              <a:rPr lang="id-ID" dirty="0" smtClean="0"/>
              <a:t>Bisakah algoritma ini dibuat menjadi lebih efisien? Jelaskan caranya!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58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Algoritma Rekursif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Submateri </a:t>
            </a:r>
            <a:r>
              <a:rPr lang="id-ID" dirty="0"/>
              <a:t>Analisis Algoritma Rekursif dan Nonrekursif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Langkah-Langkah Analisis Algoritma Rekursif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Tentukan parameter-parameter yang menunjukkan </a:t>
            </a:r>
            <a:r>
              <a:rPr lang="id-ID" b="1" dirty="0" smtClean="0">
                <a:solidFill>
                  <a:srgbClr val="FF0000"/>
                </a:solidFill>
              </a:rPr>
              <a:t>input size</a:t>
            </a:r>
            <a:r>
              <a:rPr lang="id-ID" dirty="0" smtClean="0"/>
              <a:t>-nya</a:t>
            </a:r>
          </a:p>
          <a:p>
            <a:r>
              <a:rPr lang="id-ID" dirty="0" smtClean="0"/>
              <a:t>Identifikasi </a:t>
            </a:r>
            <a:r>
              <a:rPr lang="id-ID" b="1" dirty="0" smtClean="0">
                <a:solidFill>
                  <a:srgbClr val="FF0000"/>
                </a:solidFill>
              </a:rPr>
              <a:t>basic operation</a:t>
            </a:r>
            <a:r>
              <a:rPr lang="id-ID" dirty="0" smtClean="0"/>
              <a:t>-nya</a:t>
            </a:r>
          </a:p>
          <a:p>
            <a:r>
              <a:rPr lang="id-ID" dirty="0" smtClean="0"/>
              <a:t>Periksa apakah </a:t>
            </a:r>
            <a:r>
              <a:rPr lang="id-ID" b="1" dirty="0" smtClean="0">
                <a:solidFill>
                  <a:srgbClr val="FF0000"/>
                </a:solidFill>
              </a:rPr>
              <a:t>frekuensi eksekusi</a:t>
            </a:r>
            <a:r>
              <a:rPr lang="id-ID" dirty="0" smtClean="0"/>
              <a:t> basic operation dapat bervariasi untuk input size yang sama</a:t>
            </a:r>
          </a:p>
          <a:p>
            <a:pPr lvl="1"/>
            <a:r>
              <a:rPr lang="id-ID" dirty="0" smtClean="0"/>
              <a:t>Worst case, best case, dan average case dianalisis terpisah (jika perlu)</a:t>
            </a:r>
          </a:p>
          <a:p>
            <a:r>
              <a:rPr lang="id-ID" dirty="0" smtClean="0"/>
              <a:t>Buat </a:t>
            </a:r>
            <a:r>
              <a:rPr lang="id-ID" b="1" dirty="0" smtClean="0">
                <a:solidFill>
                  <a:srgbClr val="FF0000"/>
                </a:solidFill>
              </a:rPr>
              <a:t>hubungan recurrence</a:t>
            </a:r>
            <a:r>
              <a:rPr lang="id-ID" dirty="0" smtClean="0"/>
              <a:t> dengan kondisi mula-mula (initial condition) yang tepat</a:t>
            </a:r>
          </a:p>
          <a:p>
            <a:r>
              <a:rPr lang="id-ID" dirty="0" smtClean="0"/>
              <a:t>Selesaikan </a:t>
            </a:r>
            <a:r>
              <a:rPr lang="id-ID" b="1" dirty="0" smtClean="0">
                <a:solidFill>
                  <a:srgbClr val="FF0000"/>
                </a:solidFill>
              </a:rPr>
              <a:t>hubungan recurrence</a:t>
            </a:r>
            <a:r>
              <a:rPr lang="id-ID" dirty="0" smtClean="0"/>
              <a:t>-nya atau paling tidak ketahui </a:t>
            </a:r>
            <a:r>
              <a:rPr lang="id-ID" b="1" dirty="0" smtClean="0">
                <a:solidFill>
                  <a:srgbClr val="FF0000"/>
                </a:solidFill>
              </a:rPr>
              <a:t>order of growth</a:t>
            </a:r>
            <a:r>
              <a:rPr lang="id-ID" dirty="0" smtClean="0"/>
              <a:t>-nya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6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4275" y="1173707"/>
            <a:ext cx="83423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FF0000"/>
                </a:solidFill>
              </a:rPr>
              <a:t>ALGORITMA REKURSIF</a:t>
            </a:r>
          </a:p>
          <a:p>
            <a:endParaRPr lang="id-ID" sz="2400" dirty="0"/>
          </a:p>
          <a:p>
            <a:r>
              <a:rPr lang="id-ID" sz="2400" dirty="0" smtClean="0"/>
              <a:t>Algoritma dengan sebuah fungsi yang memanggil dirinya sendiri</a:t>
            </a:r>
          </a:p>
          <a:p>
            <a:endParaRPr lang="id-ID" sz="2400" dirty="0" smtClean="0"/>
          </a:p>
          <a:p>
            <a:r>
              <a:rPr lang="id-ID" sz="2400" dirty="0" smtClean="0"/>
              <a:t>Contoh: Algoritma standar Fibonacci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3072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Menghitung Nilai Faktorial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Rumus: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id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id-ID" dirty="0" smtClean="0"/>
              </a:p>
              <a:p>
                <a:r>
                  <a:rPr lang="id-ID" dirty="0" smtClean="0"/>
                  <a:t>Rumus rekursif: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id-ID" dirty="0" smtClean="0"/>
                  <a:t> atau </a:t>
                </a:r>
                <a14:m>
                  <m:oMath xmlns:m="http://schemas.openxmlformats.org/officeDocument/2006/math">
                    <m:r>
                      <a:rPr lang="id-ID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id-ID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d-ID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id-ID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d-ID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id-ID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id-ID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d-ID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id-ID" b="1" dirty="0" smtClean="0"/>
              </a:p>
              <a:p>
                <a:pPr lvl="1"/>
                <a:r>
                  <a:rPr lang="id-ID" dirty="0" smtClean="0"/>
                  <a:t>Catatan: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0!=1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1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Pseudocode Algoritma Menghitung Nilai Faktorial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46440" y="750628"/>
            <a:ext cx="79769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Faktorial(n)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Hitung nilai faktorial bilangan n secara rekursif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Input: Bilangan bulat positif n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Output: Nilai n!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 = 0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 return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Faktorial(n-1) * n</a:t>
            </a:r>
            <a:endParaRPr lang="id-ID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86695" y="1978924"/>
            <a:ext cx="1099205" cy="286603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4776414" y="3568464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</a:t>
            </a:r>
            <a:r>
              <a:rPr lang="id-ID" dirty="0" smtClean="0">
                <a:sym typeface="Wingdings" panose="05000000000000000000" pitchFamily="2" charset="2"/>
              </a:rPr>
              <a:t>asic operation</a:t>
            </a:r>
            <a:endParaRPr lang="id-ID" dirty="0"/>
          </a:p>
        </p:txBody>
      </p:sp>
      <p:cxnSp>
        <p:nvCxnSpPr>
          <p:cNvPr id="9" name="Elbow Connector 8"/>
          <p:cNvCxnSpPr>
            <a:stCxn id="8" idx="0"/>
            <a:endCxn id="7" idx="1"/>
          </p:cNvCxnSpPr>
          <p:nvPr/>
        </p:nvCxnSpPr>
        <p:spPr>
          <a:xfrm rot="16200000" flipV="1">
            <a:off x="3972892" y="1936029"/>
            <a:ext cx="1446238" cy="1818632"/>
          </a:xfrm>
          <a:prstGeom prst="bentConnector4">
            <a:avLst>
              <a:gd name="adj1" fmla="val 45046"/>
              <a:gd name="adj2" fmla="val 11257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253027" y="2238231"/>
            <a:ext cx="2362426" cy="328279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7" name="Elbow Connector 16"/>
          <p:cNvCxnSpPr>
            <a:stCxn id="8" idx="0"/>
            <a:endCxn id="14" idx="3"/>
          </p:cNvCxnSpPr>
          <p:nvPr/>
        </p:nvCxnSpPr>
        <p:spPr>
          <a:xfrm rot="5400000" flipH="1" flipV="1">
            <a:off x="6027344" y="1980355"/>
            <a:ext cx="1166093" cy="2010126"/>
          </a:xfrm>
          <a:prstGeom prst="bentConnector4">
            <a:avLst>
              <a:gd name="adj1" fmla="val 42962"/>
              <a:gd name="adj2" fmla="val 111372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07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</a:t>
            </a:r>
            <a:r>
              <a:rPr lang="id-ID" dirty="0"/>
              <a:t>Algoritma Menghitung Nilai Faktorial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179720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 smtClean="0"/>
                  <a:t> = bilangan yang dicari nilai faktorialnya</a:t>
                </a:r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d-ID" dirty="0" smtClean="0"/>
                  <a:t> = frekuensi eksekusi basic operation</a:t>
                </a:r>
              </a:p>
              <a:p>
                <a:endParaRPr lang="id-ID" dirty="0"/>
              </a:p>
              <a:p>
                <a:r>
                  <a:rPr lang="id-ID" dirty="0" smtClean="0"/>
                  <a:t>Frekuensi terjadinya perkalian:</a:t>
                </a:r>
                <a:endParaRPr lang="id-ID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1797205"/>
              </a:xfrm>
              <a:blipFill>
                <a:blip r:embed="rId2"/>
                <a:stretch>
                  <a:fillRect l="-667" b="-169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07294" y="2774696"/>
                <a:ext cx="32192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id-ID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d-ID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294" y="2774696"/>
                <a:ext cx="3219279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6114197" y="2774696"/>
            <a:ext cx="1351129" cy="4616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ounded Rectangle 7"/>
          <p:cNvSpPr/>
          <p:nvPr/>
        </p:nvSpPr>
        <p:spPr>
          <a:xfrm>
            <a:off x="7754336" y="2775895"/>
            <a:ext cx="344941" cy="4616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39877" y="3632350"/>
                <a:ext cx="2885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 smtClean="0"/>
                  <a:t>untuk menghitung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877" y="3632350"/>
                <a:ext cx="2885149" cy="369332"/>
              </a:xfrm>
              <a:prstGeom prst="rect">
                <a:avLst/>
              </a:prstGeom>
              <a:blipFill>
                <a:blip r:embed="rId4"/>
                <a:stretch>
                  <a:fillRect l="-1688" t="-10000" b="-2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99695" y="3632350"/>
                <a:ext cx="3780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 smtClean="0"/>
                  <a:t>untuk mengalikan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id-ID" dirty="0" smtClean="0"/>
                  <a:t> dengan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695" y="3632350"/>
                <a:ext cx="3780394" cy="369332"/>
              </a:xfrm>
              <a:prstGeom prst="rect">
                <a:avLst/>
              </a:prstGeom>
              <a:blipFill>
                <a:blip r:embed="rId5"/>
                <a:stretch>
                  <a:fillRect l="-1288" t="-10000" b="-2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Elbow Connector 11"/>
          <p:cNvCxnSpPr>
            <a:stCxn id="9" idx="0"/>
            <a:endCxn id="7" idx="2"/>
          </p:cNvCxnSpPr>
          <p:nvPr/>
        </p:nvCxnSpPr>
        <p:spPr>
          <a:xfrm rot="5400000" flipH="1" flipV="1">
            <a:off x="5888113" y="2730701"/>
            <a:ext cx="395989" cy="140731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0"/>
            <a:endCxn id="8" idx="2"/>
          </p:cNvCxnSpPr>
          <p:nvPr/>
        </p:nvCxnSpPr>
        <p:spPr>
          <a:xfrm rot="16200000" flipV="1">
            <a:off x="8610955" y="2553412"/>
            <a:ext cx="394790" cy="176308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4"/>
              <p:cNvSpPr txBox="1">
                <a:spLocks/>
              </p:cNvSpPr>
              <p:nvPr/>
            </p:nvSpPr>
            <p:spPr>
              <a:xfrm>
                <a:off x="3869268" y="4189814"/>
                <a:ext cx="7315200" cy="149475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 smtClean="0"/>
                  <a:t>Kapan perhitungan faktorial berhenti?</a:t>
                </a:r>
              </a:p>
              <a:p>
                <a:pPr lvl="1"/>
                <a:r>
                  <a:rPr lang="id-ID" dirty="0" smtClean="0"/>
                  <a:t>Ketika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d-ID" dirty="0" smtClean="0"/>
              </a:p>
              <a:p>
                <a:r>
                  <a:rPr lang="id-ID" dirty="0" smtClean="0"/>
                  <a:t>Apakah terjadi perkalian saat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dirty="0" smtClean="0"/>
                  <a:t>?</a:t>
                </a:r>
              </a:p>
              <a:p>
                <a:pPr lvl="1"/>
                <a:r>
                  <a:rPr lang="id-ID" dirty="0" smtClean="0"/>
                  <a:t>Tidak</a:t>
                </a:r>
                <a:endParaRPr lang="id-ID" dirty="0"/>
              </a:p>
            </p:txBody>
          </p:sp>
        </mc:Choice>
        <mc:Fallback xmlns="">
          <p:sp>
            <p:nvSpPr>
              <p:cNvPr id="15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4189814"/>
                <a:ext cx="7315200" cy="1494754"/>
              </a:xfrm>
              <a:prstGeom prst="rect">
                <a:avLst/>
              </a:prstGeom>
              <a:blipFill>
                <a:blip r:embed="rId6"/>
                <a:stretch>
                  <a:fillRect l="-667" t="-813" b="-325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97507" y="5704824"/>
                <a:ext cx="155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id-ID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d-ID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07" y="5704824"/>
                <a:ext cx="1553630" cy="461665"/>
              </a:xfrm>
              <a:prstGeom prst="rect">
                <a:avLst/>
              </a:prstGeom>
              <a:blipFill>
                <a:blip r:embed="rId7"/>
                <a:stretch>
                  <a:fillRect r="-392" b="-131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9330755" y="282781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Hubungan recurrence</a:t>
            </a:r>
            <a:endParaRPr lang="id-ID" dirty="0"/>
          </a:p>
        </p:txBody>
      </p:sp>
      <p:cxnSp>
        <p:nvCxnSpPr>
          <p:cNvPr id="19" name="Straight Arrow Connector 18"/>
          <p:cNvCxnSpPr>
            <a:stCxn id="17" idx="1"/>
            <a:endCxn id="6" idx="3"/>
          </p:cNvCxnSpPr>
          <p:nvPr/>
        </p:nvCxnSpPr>
        <p:spPr>
          <a:xfrm flipH="1" flipV="1">
            <a:off x="8126573" y="3005529"/>
            <a:ext cx="1204182" cy="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808350" y="5763664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Initial condition</a:t>
            </a:r>
            <a:endParaRPr lang="id-ID" dirty="0"/>
          </a:p>
        </p:txBody>
      </p:sp>
      <p:cxnSp>
        <p:nvCxnSpPr>
          <p:cNvPr id="23" name="Straight Arrow Connector 22"/>
          <p:cNvCxnSpPr>
            <a:stCxn id="22" idx="1"/>
            <a:endCxn id="16" idx="3"/>
          </p:cNvCxnSpPr>
          <p:nvPr/>
        </p:nvCxnSpPr>
        <p:spPr>
          <a:xfrm flipH="1" flipV="1">
            <a:off x="7451137" y="5935657"/>
            <a:ext cx="1357213" cy="1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6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0" grpId="0"/>
      <p:bldP spid="16" grpId="0"/>
      <p:bldP spid="17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Telescoping / Backward Substitution Untuk Algoritma Menghitung Nilai Faktorial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id-ID" b="0" dirty="0" smtClean="0"/>
              </a:p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id-ID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id-ID" b="0" dirty="0" smtClean="0"/>
              </a:p>
              <a:p>
                <a14:m>
                  <m:oMath xmlns:m="http://schemas.openxmlformats.org/officeDocument/2006/math">
                    <m:r>
                      <a:rPr lang="id-ID" b="1" i="1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d-ID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id-ID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id-ID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id-ID" b="1" dirty="0" smtClean="0"/>
              </a:p>
              <a:p>
                <a14:m>
                  <m:oMath xmlns:m="http://schemas.openxmlformats.org/officeDocument/2006/math">
                    <m:r>
                      <a:rPr lang="id-ID" b="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d-ID" dirty="0"/>
              </a:p>
              <a:p>
                <a14:m>
                  <m:oMath xmlns:m="http://schemas.openxmlformats.org/officeDocument/2006/math">
                    <m:r>
                      <a:rPr lang="id-ID" b="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d-ID" dirty="0"/>
              </a:p>
              <a:p>
                <a14:m>
                  <m:oMath xmlns:m="http://schemas.openxmlformats.org/officeDocument/2006/math">
                    <m:r>
                      <a:rPr lang="id-ID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ctrlPr>
                          <a:rPr lang="id-ID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d-ID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id-ID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0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818119" y="868680"/>
                <a:ext cx="4014489" cy="51206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d-ID" dirty="0"/>
              </a:p>
              <a:p>
                <a:endParaRPr lang="id-ID" dirty="0" smtClean="0"/>
              </a:p>
              <a:p>
                <a:endParaRPr lang="id-ID" dirty="0"/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 smtClean="0"/>
                  <a:t> </a:t>
                </a:r>
                <a:r>
                  <a:rPr lang="id-ID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id-ID" dirty="0" smtClean="0"/>
              </a:p>
              <a:p>
                <a:endParaRPr lang="id-ID" dirty="0"/>
              </a:p>
              <a:p>
                <a:endParaRPr lang="id-ID" dirty="0" smtClean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818119" y="868680"/>
                <a:ext cx="4014489" cy="5120640"/>
              </a:xfrm>
              <a:blipFill>
                <a:blip r:embed="rId3"/>
                <a:stretch>
                  <a:fillRect l="-106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DAA 2 -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Nonrekursif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67912" y="5526504"/>
                <a:ext cx="72141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 smtClean="0"/>
                  <a:t>Kesimpulan:</a:t>
                </a:r>
              </a:p>
              <a:p>
                <a:r>
                  <a:rPr lang="id-ID" dirty="0" smtClean="0"/>
                  <a:t>Kompleksitas algoritma menghitung nilai faktorial adalah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𝜣</m:t>
                    </m:r>
                    <m:d>
                      <m:dPr>
                        <m:ctrlPr>
                          <a:rPr lang="el-G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id-ID" dirty="0" smtClean="0"/>
                  <a:t> atau </a:t>
                </a:r>
                <a:r>
                  <a:rPr lang="id-ID" b="1" dirty="0" smtClean="0"/>
                  <a:t>linear</a:t>
                </a:r>
                <a:endParaRPr lang="id-ID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912" y="5526504"/>
                <a:ext cx="7214154" cy="646331"/>
              </a:xfrm>
              <a:prstGeom prst="rect">
                <a:avLst/>
              </a:prstGeom>
              <a:blipFill>
                <a:blip r:embed="rId4"/>
                <a:stretch>
                  <a:fillRect l="-761" t="-5660" r="-592" b="-141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2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75965" y="3234516"/>
            <a:ext cx="449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Lalu bagaimana dengan algoritma Fibonacci?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209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Algoritma Nonrekursif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Submateri </a:t>
            </a:r>
            <a:r>
              <a:rPr lang="id-ID" dirty="0"/>
              <a:t>Analisis Algoritma Rekursif dan Nonrekursif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Langkah-Langkah Analisis Algoritma Nonrekursif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Tentukan parameter-parameter yang menunjukkan </a:t>
            </a:r>
            <a:r>
              <a:rPr lang="id-ID" b="1" dirty="0" smtClean="0">
                <a:solidFill>
                  <a:srgbClr val="FF0000"/>
                </a:solidFill>
              </a:rPr>
              <a:t>input size</a:t>
            </a:r>
            <a:r>
              <a:rPr lang="id-ID" dirty="0" smtClean="0"/>
              <a:t>-nya</a:t>
            </a:r>
          </a:p>
          <a:p>
            <a:r>
              <a:rPr lang="id-ID" dirty="0" smtClean="0"/>
              <a:t>Identifikasi </a:t>
            </a:r>
            <a:r>
              <a:rPr lang="id-ID" b="1" dirty="0" smtClean="0">
                <a:solidFill>
                  <a:srgbClr val="FF0000"/>
                </a:solidFill>
              </a:rPr>
              <a:t>basic operation</a:t>
            </a:r>
            <a:r>
              <a:rPr lang="id-ID" dirty="0" smtClean="0"/>
              <a:t>-nya</a:t>
            </a:r>
          </a:p>
          <a:p>
            <a:r>
              <a:rPr lang="id-ID" dirty="0" smtClean="0"/>
              <a:t>Periksa apakah </a:t>
            </a:r>
            <a:r>
              <a:rPr lang="id-ID" b="1" dirty="0" smtClean="0">
                <a:solidFill>
                  <a:srgbClr val="FF0000"/>
                </a:solidFill>
              </a:rPr>
              <a:t>frekuensi eksekusi</a:t>
            </a:r>
            <a:r>
              <a:rPr lang="id-ID" dirty="0" smtClean="0"/>
              <a:t> basic operation hanya bergantung kepada input size</a:t>
            </a:r>
          </a:p>
          <a:p>
            <a:pPr lvl="1"/>
            <a:r>
              <a:rPr lang="id-ID" dirty="0" smtClean="0"/>
              <a:t>Worst case, best case, dan average case dianalisis terpisah (jika perlu)</a:t>
            </a:r>
          </a:p>
          <a:p>
            <a:r>
              <a:rPr lang="id-ID" dirty="0" smtClean="0"/>
              <a:t>Buat </a:t>
            </a:r>
            <a:r>
              <a:rPr lang="id-ID" b="1" dirty="0" smtClean="0">
                <a:solidFill>
                  <a:srgbClr val="FF0000"/>
                </a:solidFill>
              </a:rPr>
              <a:t>ekspresi matematika</a:t>
            </a:r>
            <a:r>
              <a:rPr lang="id-ID" dirty="0" smtClean="0"/>
              <a:t> yang menunjukkan frekuensi eksekusi basic operation</a:t>
            </a:r>
          </a:p>
          <a:p>
            <a:r>
              <a:rPr lang="id-ID" dirty="0" smtClean="0"/>
              <a:t>Temukan formula terdekat untuk mendapatkan </a:t>
            </a:r>
            <a:r>
              <a:rPr lang="id-ID" b="1" dirty="0" smtClean="0">
                <a:solidFill>
                  <a:srgbClr val="FF0000"/>
                </a:solidFill>
              </a:rPr>
              <a:t>order of growth</a:t>
            </a:r>
            <a:r>
              <a:rPr lang="id-ID" dirty="0" smtClean="0"/>
              <a:t>-nya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Mencari Bilangan Terbesar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1305886"/>
              </a:xfrm>
            </p:spPr>
            <p:txBody>
              <a:bodyPr/>
              <a:lstStyle/>
              <a:p>
                <a:r>
                  <a:rPr lang="id-ID" dirty="0" smtClean="0"/>
                  <a:t>Diberikan sebuah array integer dengan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 smtClean="0"/>
                  <a:t> buah elemen</a:t>
                </a:r>
              </a:p>
              <a:p>
                <a:pPr lvl="1"/>
                <a:r>
                  <a:rPr lang="id-ID" dirty="0" smtClean="0"/>
                  <a:t>Data mungkin tidak terurut</a:t>
                </a:r>
              </a:p>
              <a:p>
                <a:r>
                  <a:rPr lang="id-ID" dirty="0" smtClean="0"/>
                  <a:t>Tentukan bilangan terbesar di array tersebut</a:t>
                </a: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1305886"/>
              </a:xfrm>
              <a:blipFill>
                <a:blip r:embed="rId2"/>
                <a:stretch>
                  <a:fillRect l="-667" b="-93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1549"/>
              </p:ext>
            </p:extLst>
          </p:nvPr>
        </p:nvGraphicFramePr>
        <p:xfrm>
          <a:off x="4213495" y="3181012"/>
          <a:ext cx="6854840" cy="486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84">
                  <a:extLst>
                    <a:ext uri="{9D8B030D-6E8A-4147-A177-3AD203B41FA5}">
                      <a16:colId xmlns:a16="http://schemas.microsoft.com/office/drawing/2014/main" val="2475582738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205321187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399949612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714825172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391794566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2192468633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911756013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3360491506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2114784419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931366324"/>
                    </a:ext>
                  </a:extLst>
                </a:gridCol>
              </a:tblGrid>
              <a:tr h="486831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2025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811381"/>
              </p:ext>
            </p:extLst>
          </p:nvPr>
        </p:nvGraphicFramePr>
        <p:xfrm>
          <a:off x="4213495" y="3667843"/>
          <a:ext cx="6854840" cy="48683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484">
                  <a:extLst>
                    <a:ext uri="{9D8B030D-6E8A-4147-A177-3AD203B41FA5}">
                      <a16:colId xmlns:a16="http://schemas.microsoft.com/office/drawing/2014/main" val="2475582738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205321187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399949612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714825172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391794566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2192468633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911756013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3360491506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2114784419"/>
                    </a:ext>
                  </a:extLst>
                </a:gridCol>
                <a:gridCol w="685484">
                  <a:extLst>
                    <a:ext uri="{9D8B030D-6E8A-4147-A177-3AD203B41FA5}">
                      <a16:colId xmlns:a16="http://schemas.microsoft.com/office/drawing/2014/main" val="1931366324"/>
                    </a:ext>
                  </a:extLst>
                </a:gridCol>
              </a:tblGrid>
              <a:tr h="486831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n-1</a:t>
                      </a:r>
                      <a:endParaRPr lang="id-ID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20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56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Pseudocode Algoritma Mencari Bilangan Terbesar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05494" y="6290775"/>
            <a:ext cx="5911517" cy="365125"/>
          </a:xfrm>
        </p:spPr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69268" y="968991"/>
            <a:ext cx="76221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NilaiTerbesar(A[0..n-1])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Tentukan nilai terbesar di dalam array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Input: Array A[0..n-1] berisi bilangan bulat (integer)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Output: Nilai terbesar di dalam array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nilaiTerbesar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A[0]</a:t>
            </a:r>
          </a:p>
          <a:p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  1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to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n-1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A[i] &gt; nilaiTerbesar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nilaiTerbesar  A[i]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nilaiTerbesar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69268" y="2661313"/>
            <a:ext cx="3596057" cy="9416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3869268" y="4380931"/>
            <a:ext cx="4891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Paling sering dieksekusi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/>
              <a:t>dari i = 1 hingga i = n-1 (awal hingga akhir)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/>
              <a:t>Worst case dan </a:t>
            </a:r>
            <a:r>
              <a:rPr lang="id-ID" dirty="0" smtClean="0"/>
              <a:t>best </a:t>
            </a:r>
            <a:r>
              <a:rPr lang="id-ID" dirty="0" smtClean="0"/>
              <a:t>case sama</a:t>
            </a:r>
            <a:endParaRPr lang="id-ID" dirty="0"/>
          </a:p>
        </p:txBody>
      </p:sp>
      <p:cxnSp>
        <p:nvCxnSpPr>
          <p:cNvPr id="15" name="Elbow Connector 14"/>
          <p:cNvCxnSpPr>
            <a:stCxn id="8" idx="1"/>
            <a:endCxn id="7" idx="1"/>
          </p:cNvCxnSpPr>
          <p:nvPr/>
        </p:nvCxnSpPr>
        <p:spPr>
          <a:xfrm rot="10800000">
            <a:off x="3869268" y="3132162"/>
            <a:ext cx="12700" cy="1710435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367284" y="2934269"/>
            <a:ext cx="2934268" cy="313898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8044572" y="4011599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Pasti dieksekusi </a:t>
            </a:r>
            <a:r>
              <a:rPr lang="id-ID" dirty="0" smtClean="0">
                <a:sym typeface="Wingdings" panose="05000000000000000000" pitchFamily="2" charset="2"/>
              </a:rPr>
              <a:t> basic operation</a:t>
            </a:r>
            <a:endParaRPr lang="id-ID" dirty="0"/>
          </a:p>
        </p:txBody>
      </p:sp>
      <p:cxnSp>
        <p:nvCxnSpPr>
          <p:cNvPr id="20" name="Elbow Connector 19"/>
          <p:cNvCxnSpPr>
            <a:stCxn id="18" idx="0"/>
            <a:endCxn id="17" idx="3"/>
          </p:cNvCxnSpPr>
          <p:nvPr/>
        </p:nvCxnSpPr>
        <p:spPr>
          <a:xfrm rot="16200000" flipV="1">
            <a:off x="8080979" y="2311792"/>
            <a:ext cx="920381" cy="2479233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07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Algoritma Mencari Bilangan Terbesar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750627"/>
                <a:ext cx="7315200" cy="301615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 smtClean="0"/>
                  <a:t> = input size / ukuran array / banyaknya data</a:t>
                </a:r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d-ID" dirty="0" smtClean="0"/>
                  <a:t> = frekuensi pembandingan </a:t>
                </a:r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A[i] &gt; nilaiTerbesar</a:t>
                </a:r>
                <a:r>
                  <a:rPr lang="id-ID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 </a:t>
                </a:r>
                <a:r>
                  <a:rPr lang="id-ID" dirty="0" smtClean="0"/>
                  <a:t>dilakukan</a:t>
                </a:r>
              </a:p>
              <a:p>
                <a:endParaRPr lang="id-ID" dirty="0"/>
              </a:p>
              <a:p>
                <a:r>
                  <a:rPr lang="id-ID" dirty="0" smtClean="0"/>
                  <a:t>Pembandingan dilakukan 1 kali pada setiap loop</a:t>
                </a:r>
              </a:p>
              <a:p>
                <a:r>
                  <a:rPr lang="id-ID" dirty="0" smtClean="0"/>
                  <a:t>Loop terjadi dari indeks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d-ID" dirty="0" smtClean="0"/>
                  <a:t> hingga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id-ID" b="0" dirty="0" smtClean="0"/>
              </a:p>
              <a:p>
                <a:pPr lvl="1"/>
                <a:r>
                  <a:rPr lang="id-ID" dirty="0" smtClean="0"/>
                  <a:t>Jadi ada berapa kali eksekusi pembandingan?</a:t>
                </a:r>
                <a:endParaRPr lang="id-ID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750627"/>
                <a:ext cx="7315200" cy="3016155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56914" y="4235421"/>
                <a:ext cx="2939907" cy="1047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nary>
                      <m:r>
                        <a:rPr lang="id-ID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400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id-ID" sz="2400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2400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d-ID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914" y="4235421"/>
                <a:ext cx="2939907" cy="1047466"/>
              </a:xfrm>
              <a:prstGeom prst="rect">
                <a:avLst/>
              </a:prstGeom>
              <a:blipFill>
                <a:blip r:embed="rId3"/>
                <a:stretch>
                  <a:fillRect r="-207" b="-52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0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Perbandingan Order of Growth dengan Fungsi Limit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3275464"/>
                <a:ext cx="7813216" cy="2088106"/>
              </a:xfrm>
            </p:spPr>
            <p:txBody>
              <a:bodyPr/>
              <a:lstStyle/>
              <a:p>
                <a:r>
                  <a:rPr lang="id-ID" dirty="0" smtClean="0"/>
                  <a:t>Catatan:</a:t>
                </a:r>
              </a:p>
              <a:p>
                <a:pPr lvl="1"/>
                <a:r>
                  <a:rPr lang="id-ID" dirty="0" smtClean="0"/>
                  <a:t>R1 berarti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id-ID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id-ID" dirty="0" smtClean="0"/>
                  <a:t>R3 </a:t>
                </a:r>
                <a:r>
                  <a:rPr lang="id-ID" dirty="0"/>
                  <a:t>berarti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id-ID" dirty="0" smtClean="0"/>
              </a:p>
              <a:p>
                <a:pPr lvl="1"/>
                <a:r>
                  <a:rPr lang="id-ID" dirty="0"/>
                  <a:t>R2 berarti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id-ID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id-ID" dirty="0" smtClean="0"/>
                  <a:t>Namun bisa juga digolongkan sebagai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id-ID" dirty="0" smtClean="0"/>
                  <a:t> atau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id-ID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3275464"/>
                <a:ext cx="7813216" cy="2088106"/>
              </a:xfrm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69268" y="2088106"/>
                <a:ext cx="7375929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id-ID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id-ID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d>
                                <m:dPr>
                                  <m:ctrlPr>
                                    <a:rPr lang="id-ID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num>
                            <m:den>
                              <m: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id-ID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den>
                          </m:f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d-ID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d-ID" b="0" i="0" smtClean="0">
                                        <a:latin typeface="Cambria Math" panose="02040503050406030204" pitchFamily="18" charset="0"/>
                                      </a:rPr>
                                      <m:t>order</m:t>
                                    </m:r>
                                    <m:r>
                                      <a:rPr lang="id-ID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d-ID" b="0" i="0" smtClean="0">
                                        <a:latin typeface="Cambria Math" panose="02040503050406030204" pitchFamily="18" charset="0"/>
                                      </a:rPr>
                                      <m:t>of</m:t>
                                    </m:r>
                                    <m:r>
                                      <a:rPr lang="id-ID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d-ID" b="0" i="0" smtClean="0">
                                        <a:latin typeface="Cambria Math" panose="02040503050406030204" pitchFamily="18" charset="0"/>
                                      </a:rPr>
                                      <m:t>growth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d>
                                      <m:dPr>
                                        <m:ctrlP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d-ID" b="0" i="0" smtClean="0">
                                        <a:latin typeface="Cambria Math" panose="02040503050406030204" pitchFamily="18" charset="0"/>
                                      </a:rPr>
                                      <m:t>order</m:t>
                                    </m:r>
                                    <m:r>
                                      <a:rPr lang="id-ID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d-ID" b="0" i="0" smtClean="0">
                                        <a:latin typeface="Cambria Math" panose="02040503050406030204" pitchFamily="18" charset="0"/>
                                      </a:rPr>
                                      <m:t>of</m:t>
                                    </m:r>
                                    <m:r>
                                      <a:rPr lang="id-ID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d-ID" b="0" i="0" smtClean="0">
                                        <a:latin typeface="Cambria Math" panose="02040503050406030204" pitchFamily="18" charset="0"/>
                                      </a:rPr>
                                      <m:t>growth</m:t>
                                    </m:r>
                                    <m:r>
                                      <a:rPr lang="id-ID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  <m:e>
                                    <m:d>
                                      <m:dPr>
                                        <m:ctrlPr>
                                          <a:rPr lang="id-ID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  <m:r>
                                          <a:rPr lang="id-ID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id-ID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  <m:r>
                                      <a:rPr lang="id-ID" b="1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r>
                                      <a:rPr lang="id-ID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d-ID" b="0" i="0" smtClean="0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d-ID">
                                        <a:latin typeface="Cambria Math" panose="02040503050406030204" pitchFamily="18" charset="0"/>
                                      </a:rPr>
                                      <m:t>rder</m:t>
                                    </m:r>
                                    <m:r>
                                      <a:rPr lang="id-ID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d-ID">
                                        <a:latin typeface="Cambria Math" panose="02040503050406030204" pitchFamily="18" charset="0"/>
                                      </a:rPr>
                                      <m:t>of</m:t>
                                    </m:r>
                                    <m:r>
                                      <a:rPr lang="id-ID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d-ID">
                                        <a:latin typeface="Cambria Math" panose="02040503050406030204" pitchFamily="18" charset="0"/>
                                      </a:rPr>
                                      <m:t>growth</m:t>
                                    </m:r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d>
                                      <m:d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d-ID">
                                        <a:latin typeface="Cambria Math" panose="02040503050406030204" pitchFamily="18" charset="0"/>
                                      </a:rPr>
                                      <m:t>order</m:t>
                                    </m:r>
                                    <m:r>
                                      <a:rPr lang="id-ID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d-ID">
                                        <a:latin typeface="Cambria Math" panose="02040503050406030204" pitchFamily="18" charset="0"/>
                                      </a:rPr>
                                      <m:t>of</m:t>
                                    </m:r>
                                    <m:r>
                                      <a:rPr lang="id-ID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d-ID">
                                        <a:latin typeface="Cambria Math" panose="02040503050406030204" pitchFamily="18" charset="0"/>
                                      </a:rPr>
                                      <m:t>growth</m:t>
                                    </m:r>
                                    <m:r>
                                      <a:rPr lang="id-ID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  <m:e>
                                    <m:d>
                                      <m:dPr>
                                        <m:ctrlPr>
                                          <a:rPr lang="id-ID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  <m:r>
                                          <a:rPr lang="id-ID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id-ID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d-ID" b="0" i="0" smtClean="0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d-ID">
                                        <a:latin typeface="Cambria Math" panose="02040503050406030204" pitchFamily="18" charset="0"/>
                                      </a:rPr>
                                      <m:t>rder</m:t>
                                    </m:r>
                                    <m:r>
                                      <a:rPr lang="id-ID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d-ID">
                                        <a:latin typeface="Cambria Math" panose="02040503050406030204" pitchFamily="18" charset="0"/>
                                      </a:rPr>
                                      <m:t>of</m:t>
                                    </m:r>
                                    <m:r>
                                      <a:rPr lang="id-ID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d-ID">
                                        <a:latin typeface="Cambria Math" panose="02040503050406030204" pitchFamily="18" charset="0"/>
                                      </a:rPr>
                                      <m:t>growth</m:t>
                                    </m:r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d>
                                      <m:d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d-ID">
                                        <a:latin typeface="Cambria Math" panose="02040503050406030204" pitchFamily="18" charset="0"/>
                                      </a:rPr>
                                      <m:t>order</m:t>
                                    </m:r>
                                    <m:r>
                                      <a:rPr lang="id-ID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d-ID">
                                        <a:latin typeface="Cambria Math" panose="02040503050406030204" pitchFamily="18" charset="0"/>
                                      </a:rPr>
                                      <m:t>of</m:t>
                                    </m:r>
                                    <m:r>
                                      <a:rPr lang="id-ID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d-ID">
                                        <a:latin typeface="Cambria Math" panose="02040503050406030204" pitchFamily="18" charset="0"/>
                                      </a:rPr>
                                      <m:t>growth</m:t>
                                    </m:r>
                                    <m:r>
                                      <a:rPr lang="id-ID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  <m:e>
                                    <m:d>
                                      <m:dPr>
                                        <m:ctrlPr>
                                          <a:rPr lang="id-ID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  <m:r>
                                          <a:rPr lang="id-ID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2088106"/>
                <a:ext cx="7375929" cy="1025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81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Order of Growth Algoritma Mencari Bilangan Terbesar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2 - Analisis Algoritma Rekursif dan Nonrekursif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69268" y="1123837"/>
                <a:ext cx="299242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1123837"/>
                <a:ext cx="2992422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02053" y="1250346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d-ID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053" y="1250346"/>
                <a:ext cx="5309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6861690" y="1435012"/>
            <a:ext cx="1040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69268" y="2671511"/>
                <a:ext cx="64211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/>
                  <a:t>Maka kompleksitas algoritma mencari bilangan terbesar adalah </a:t>
                </a:r>
                <a14:m>
                  <m:oMath xmlns:m="http://schemas.openxmlformats.org/officeDocument/2006/math">
                    <m:r>
                      <a:rPr lang="id-ID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id-ID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id-ID" dirty="0" smtClean="0"/>
                  <a:t>atau </a:t>
                </a:r>
                <a:r>
                  <a:rPr lang="id-ID" b="1" dirty="0" smtClean="0"/>
                  <a:t>linear</a:t>
                </a:r>
                <a:endParaRPr lang="id-ID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2671511"/>
                <a:ext cx="6421144" cy="646331"/>
              </a:xfrm>
              <a:prstGeom prst="rect">
                <a:avLst/>
              </a:prstGeom>
              <a:blipFill>
                <a:blip r:embed="rId4"/>
                <a:stretch>
                  <a:fillRect l="-855" t="-4717" b="-141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62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1080</TotalTime>
  <Words>1028</Words>
  <Application>Microsoft Office PowerPoint</Application>
  <PresentationFormat>Widescreen</PresentationFormat>
  <Paragraphs>283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Corbel</vt:lpstr>
      <vt:lpstr>Courier New</vt:lpstr>
      <vt:lpstr>Wingdings</vt:lpstr>
      <vt:lpstr>Wingdings 2</vt:lpstr>
      <vt:lpstr>Frame</vt:lpstr>
      <vt:lpstr>Analisis Algoritma Rekursif dan Nonrekursif</vt:lpstr>
      <vt:lpstr>PowerPoint Presentation</vt:lpstr>
      <vt:lpstr>Analisis Algoritma Nonrekursif</vt:lpstr>
      <vt:lpstr>Langkah-Langkah Analisis Algoritma Nonrekursif</vt:lpstr>
      <vt:lpstr>Mencari Bilangan Terbesar</vt:lpstr>
      <vt:lpstr>Pseudocode Algoritma Mencari Bilangan Terbesar</vt:lpstr>
      <vt:lpstr>Analisis Algoritma Mencari Bilangan Terbesar</vt:lpstr>
      <vt:lpstr>Perbandingan Order of Growth dengan Fungsi Limit</vt:lpstr>
      <vt:lpstr>Order of Growth Algoritma Mencari Bilangan Terbesar</vt:lpstr>
      <vt:lpstr>Memeriksa Keunikan Sekumpulan Data</vt:lpstr>
      <vt:lpstr>Pseudocode Algoritma Memeriksa Keunikan Sekumpulan Data</vt:lpstr>
      <vt:lpstr>Analisis Algoritma Memeriksa Keunikan Sekumpulan Data</vt:lpstr>
      <vt:lpstr>Order of Growth Algoritma Memeriksa Keunikan Sekumpulan Data</vt:lpstr>
      <vt:lpstr>Perkalian 2 Matriks</vt:lpstr>
      <vt:lpstr>Pseudocode Algoritma Perkalian 2 Matriks</vt:lpstr>
      <vt:lpstr>Analisis Algoritma Perkalian 2 Matriks</vt:lpstr>
      <vt:lpstr>Latihan!</vt:lpstr>
      <vt:lpstr>Analisis Algoritma Rekursif</vt:lpstr>
      <vt:lpstr>Langkah-Langkah Analisis Algoritma Rekursif</vt:lpstr>
      <vt:lpstr>Menghitung Nilai Faktorial</vt:lpstr>
      <vt:lpstr>Pseudocode Algoritma Menghitung Nilai Faktorial</vt:lpstr>
      <vt:lpstr>Analisis Algoritma Menghitung Nilai Faktorial</vt:lpstr>
      <vt:lpstr>Telescoping / Backward Substitution Untuk Algoritma Menghitung Nilai Faktorial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Algoritma Rekursif dan Nonrekursif</dc:title>
  <dc:creator>Khoirul Umam</dc:creator>
  <cp:lastModifiedBy>Khoirul Umam</cp:lastModifiedBy>
  <cp:revision>88</cp:revision>
  <dcterms:created xsi:type="dcterms:W3CDTF">2017-08-18T08:01:24Z</dcterms:created>
  <dcterms:modified xsi:type="dcterms:W3CDTF">2017-08-24T14:20:05Z</dcterms:modified>
</cp:coreProperties>
</file>