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6" r:id="rId1"/>
  </p:sldMasterIdLst>
  <p:notesMasterIdLst>
    <p:notesMasterId r:id="rId21"/>
  </p:notesMasterIdLst>
  <p:sldIdLst>
    <p:sldId id="256" r:id="rId2"/>
    <p:sldId id="258" r:id="rId3"/>
    <p:sldId id="257" r:id="rId4"/>
    <p:sldId id="259" r:id="rId5"/>
    <p:sldId id="261" r:id="rId6"/>
    <p:sldId id="264" r:id="rId7"/>
    <p:sldId id="260" r:id="rId8"/>
    <p:sldId id="263" r:id="rId9"/>
    <p:sldId id="265" r:id="rId10"/>
    <p:sldId id="262"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5E378-717E-4EDD-B6F0-1A61DE4A6357}" type="datetimeFigureOut">
              <a:rPr lang="id-ID" smtClean="0"/>
              <a:t>27/08/2017</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71319-1FD0-43D9-9565-E7E687FEB01E}" type="slidenum">
              <a:rPr lang="id-ID" smtClean="0"/>
              <a:t>‹#›</a:t>
            </a:fld>
            <a:endParaRPr lang="id-ID"/>
          </a:p>
        </p:txBody>
      </p:sp>
    </p:spTree>
    <p:extLst>
      <p:ext uri="{BB962C8B-B14F-4D97-AF65-F5344CB8AC3E}">
        <p14:creationId xmlns:p14="http://schemas.microsoft.com/office/powerpoint/2010/main" val="2718356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87E0DB-C986-4BE0-8B71-BEC20FC75F31}" type="datetime1">
              <a:rPr lang="en-US" smtClean="0"/>
              <a:t>8/27/2017</a:t>
            </a:fld>
            <a:endParaRPr lang="en-US" dirty="0"/>
          </a:p>
        </p:txBody>
      </p:sp>
      <p:sp>
        <p:nvSpPr>
          <p:cNvPr id="5" name="Footer Placeholder 4"/>
          <p:cNvSpPr>
            <a:spLocks noGrp="1"/>
          </p:cNvSpPr>
          <p:nvPr>
            <p:ph type="ftr" sz="quarter" idx="11"/>
          </p:nvPr>
        </p:nvSpPr>
        <p:spPr/>
        <p:txBody>
          <a:bodyPr/>
          <a:lstStyle/>
          <a:p>
            <a:r>
              <a:rPr lang="en-US" smtClean="0"/>
              <a:t>DAA 3 - Brute Force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620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1B9B88-06C8-4544-A56A-A330066B83A1}" type="datetime1">
              <a:rPr lang="en-US" smtClean="0"/>
              <a:t>8/27/2017</a:t>
            </a:fld>
            <a:endParaRPr lang="en-US" dirty="0"/>
          </a:p>
        </p:txBody>
      </p:sp>
      <p:sp>
        <p:nvSpPr>
          <p:cNvPr id="8" name="Footer Placeholder 7"/>
          <p:cNvSpPr>
            <a:spLocks noGrp="1"/>
          </p:cNvSpPr>
          <p:nvPr>
            <p:ph type="ftr" sz="quarter" idx="11"/>
          </p:nvPr>
        </p:nvSpPr>
        <p:spPr/>
        <p:txBody>
          <a:bodyPr/>
          <a:lstStyle/>
          <a:p>
            <a:r>
              <a:rPr lang="en-US" smtClean="0"/>
              <a:t>DAA 3 - Brute Force</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3494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1C4918-906F-4E6E-839A-7A75118FAD87}" type="datetime1">
              <a:rPr lang="en-US" smtClean="0"/>
              <a:t>8/27/2017</a:t>
            </a:fld>
            <a:endParaRPr lang="en-US" dirty="0"/>
          </a:p>
        </p:txBody>
      </p:sp>
      <p:sp>
        <p:nvSpPr>
          <p:cNvPr id="8" name="Footer Placeholder 7"/>
          <p:cNvSpPr>
            <a:spLocks noGrp="1"/>
          </p:cNvSpPr>
          <p:nvPr>
            <p:ph type="ftr" sz="quarter" idx="11"/>
          </p:nvPr>
        </p:nvSpPr>
        <p:spPr/>
        <p:txBody>
          <a:bodyPr/>
          <a:lstStyle/>
          <a:p>
            <a:r>
              <a:rPr lang="en-US" smtClean="0"/>
              <a:t>DAA 3 - Brute Force</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7327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DCBC18-D293-4E5E-BD56-171F27B80CBF}" type="datetime1">
              <a:rPr lang="en-US" smtClean="0"/>
              <a:t>8/27/2017</a:t>
            </a:fld>
            <a:endParaRPr lang="en-US" dirty="0"/>
          </a:p>
        </p:txBody>
      </p:sp>
      <p:sp>
        <p:nvSpPr>
          <p:cNvPr id="5" name="Footer Placeholder 4"/>
          <p:cNvSpPr>
            <a:spLocks noGrp="1"/>
          </p:cNvSpPr>
          <p:nvPr>
            <p:ph type="ftr" sz="quarter" idx="11"/>
          </p:nvPr>
        </p:nvSpPr>
        <p:spPr/>
        <p:txBody>
          <a:bodyPr/>
          <a:lstStyle/>
          <a:p>
            <a:r>
              <a:rPr lang="en-US" smtClean="0"/>
              <a:t>DAA 3 - Brute Force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0177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AAA96E-DFD9-4E54-8227-F15E2B5525BF}" type="datetime1">
              <a:rPr lang="en-US" smtClean="0"/>
              <a:t>8/27/2017</a:t>
            </a:fld>
            <a:endParaRPr lang="en-US" dirty="0"/>
          </a:p>
        </p:txBody>
      </p:sp>
      <p:sp>
        <p:nvSpPr>
          <p:cNvPr id="5" name="Footer Placeholder 4"/>
          <p:cNvSpPr>
            <a:spLocks noGrp="1"/>
          </p:cNvSpPr>
          <p:nvPr>
            <p:ph type="ftr" sz="quarter" idx="11"/>
          </p:nvPr>
        </p:nvSpPr>
        <p:spPr/>
        <p:txBody>
          <a:bodyPr/>
          <a:lstStyle/>
          <a:p>
            <a:r>
              <a:rPr lang="en-US" smtClean="0"/>
              <a:t>DAA 3 - Brute Force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6882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7DBDD1B9-BFD3-4C9E-B5F2-6A92D80B6550}" type="datetime1">
              <a:rPr lang="en-US" smtClean="0"/>
              <a:t>8/27/2017</a:t>
            </a:fld>
            <a:endParaRPr lang="en-US" dirty="0"/>
          </a:p>
        </p:txBody>
      </p:sp>
      <p:sp>
        <p:nvSpPr>
          <p:cNvPr id="9" name="Footer Placeholder 8"/>
          <p:cNvSpPr>
            <a:spLocks noGrp="1"/>
          </p:cNvSpPr>
          <p:nvPr>
            <p:ph type="ftr" sz="quarter" idx="11"/>
          </p:nvPr>
        </p:nvSpPr>
        <p:spPr/>
        <p:txBody>
          <a:bodyPr/>
          <a:lstStyle/>
          <a:p>
            <a:r>
              <a:rPr lang="en-US" smtClean="0"/>
              <a:t>DAA 3 - Brute Force</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2208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E6A092FA-A457-41AC-8828-31F15A790A46}" type="datetime1">
              <a:rPr lang="en-US" smtClean="0"/>
              <a:t>8/27/2017</a:t>
            </a:fld>
            <a:endParaRPr lang="en-US" dirty="0"/>
          </a:p>
        </p:txBody>
      </p:sp>
      <p:sp>
        <p:nvSpPr>
          <p:cNvPr id="11" name="Footer Placeholder 10"/>
          <p:cNvSpPr>
            <a:spLocks noGrp="1"/>
          </p:cNvSpPr>
          <p:nvPr>
            <p:ph type="ftr" sz="quarter" idx="11"/>
          </p:nvPr>
        </p:nvSpPr>
        <p:spPr/>
        <p:txBody>
          <a:bodyPr/>
          <a:lstStyle/>
          <a:p>
            <a:r>
              <a:rPr lang="en-US" smtClean="0"/>
              <a:t>DAA 3 - Brute Force</a:t>
            </a:r>
            <a:endParaRPr lang="en-US" dirty="0"/>
          </a:p>
        </p:txBody>
      </p:sp>
      <p:sp>
        <p:nvSpPr>
          <p:cNvPr id="12" name="Slide Number Placeholder 11"/>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2676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998277C-F707-4B88-B919-45B666CD3BE8}" type="datetime1">
              <a:rPr lang="en-US" smtClean="0"/>
              <a:t>8/27/2017</a:t>
            </a:fld>
            <a:endParaRPr lang="en-US" dirty="0"/>
          </a:p>
        </p:txBody>
      </p:sp>
      <p:sp>
        <p:nvSpPr>
          <p:cNvPr id="7" name="Footer Placeholder 6"/>
          <p:cNvSpPr>
            <a:spLocks noGrp="1"/>
          </p:cNvSpPr>
          <p:nvPr>
            <p:ph type="ftr" sz="quarter" idx="11"/>
          </p:nvPr>
        </p:nvSpPr>
        <p:spPr/>
        <p:txBody>
          <a:bodyPr/>
          <a:lstStyle/>
          <a:p>
            <a:r>
              <a:rPr lang="en-US" smtClean="0"/>
              <a:t>DAA 3 - Brute Force</a:t>
            </a:r>
            <a:endParaRPr lang="en-US" dirty="0"/>
          </a:p>
        </p:txBody>
      </p:sp>
      <p:sp>
        <p:nvSpPr>
          <p:cNvPr id="8" name="Slide Number Placeholder 7"/>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1849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53F89B9-52F5-4890-9365-38C8DFE7ABA1}" type="datetime1">
              <a:rPr lang="en-US" smtClean="0"/>
              <a:t>8/27/2017</a:t>
            </a:fld>
            <a:endParaRPr lang="en-US" dirty="0"/>
          </a:p>
        </p:txBody>
      </p:sp>
      <p:sp>
        <p:nvSpPr>
          <p:cNvPr id="6" name="Footer Placeholder 5"/>
          <p:cNvSpPr>
            <a:spLocks noGrp="1"/>
          </p:cNvSpPr>
          <p:nvPr>
            <p:ph type="ftr" sz="quarter" idx="11"/>
          </p:nvPr>
        </p:nvSpPr>
        <p:spPr/>
        <p:txBody>
          <a:bodyPr/>
          <a:lstStyle/>
          <a:p>
            <a:r>
              <a:rPr lang="en-US" smtClean="0"/>
              <a:t>DAA 3 - Brute Force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0694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92DD06AE-6785-4EAA-BF4E-1487F970BB05}" type="datetime1">
              <a:rPr lang="en-US" smtClean="0"/>
              <a:t>8/27/2017</a:t>
            </a:fld>
            <a:endParaRPr lang="en-US" dirty="0"/>
          </a:p>
        </p:txBody>
      </p:sp>
      <p:sp>
        <p:nvSpPr>
          <p:cNvPr id="9" name="Footer Placeholder 8"/>
          <p:cNvSpPr>
            <a:spLocks noGrp="1"/>
          </p:cNvSpPr>
          <p:nvPr>
            <p:ph type="ftr" sz="quarter" idx="11"/>
          </p:nvPr>
        </p:nvSpPr>
        <p:spPr/>
        <p:txBody>
          <a:bodyPr/>
          <a:lstStyle/>
          <a:p>
            <a:r>
              <a:rPr lang="en-US" smtClean="0"/>
              <a:t>DAA 3 - Brute Force</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3418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8E9DBC01-D1C9-4051-B10C-B27049F9E50A}" type="datetime1">
              <a:rPr lang="en-US" smtClean="0"/>
              <a:t>8/27/2017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smtClean="0"/>
              <a:t>DAA 3 - Brute Force</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895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9357DCC-5B0B-4C2E-B1C8-051A11244266}" type="datetime1">
              <a:rPr lang="en-US" smtClean="0"/>
              <a:t>8/27/2017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smtClean="0"/>
              <a:t>DAA 3 - Brute Force</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3929371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visualgo.net/en/sorting"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visualgo.net/en/sorting"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Brute Force</a:t>
            </a:r>
            <a:endParaRPr lang="id-ID" dirty="0"/>
          </a:p>
        </p:txBody>
      </p:sp>
      <p:sp>
        <p:nvSpPr>
          <p:cNvPr id="3" name="Subtitle 2"/>
          <p:cNvSpPr>
            <a:spLocks noGrp="1"/>
          </p:cNvSpPr>
          <p:nvPr>
            <p:ph type="subTitle" idx="1"/>
          </p:nvPr>
        </p:nvSpPr>
        <p:spPr/>
        <p:txBody>
          <a:bodyPr>
            <a:normAutofit fontScale="70000" lnSpcReduction="20000"/>
          </a:bodyPr>
          <a:lstStyle/>
          <a:p>
            <a:r>
              <a:rPr lang="id-ID" dirty="0" smtClean="0"/>
              <a:t>Matakuliah Design Analysis Algorithm</a:t>
            </a:r>
          </a:p>
          <a:p>
            <a:r>
              <a:rPr lang="id-ID" dirty="0" smtClean="0"/>
              <a:t>S1 Teknik Informatika STIKOM PGRI Banyuwangi</a:t>
            </a:r>
          </a:p>
          <a:p>
            <a:r>
              <a:rPr lang="id-ID" dirty="0" smtClean="0"/>
              <a:t>Dosen Pengampu: </a:t>
            </a:r>
            <a:r>
              <a:rPr lang="id-ID" b="1" dirty="0" smtClean="0"/>
              <a:t>Khoirul Umam, M.Kom</a:t>
            </a:r>
            <a:endParaRPr lang="id-ID" dirty="0"/>
          </a:p>
        </p:txBody>
      </p:sp>
    </p:spTree>
    <p:extLst>
      <p:ext uri="{BB962C8B-B14F-4D97-AF65-F5344CB8AC3E}">
        <p14:creationId xmlns:p14="http://schemas.microsoft.com/office/powerpoint/2010/main" val="2084081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Sequential Search</a:t>
            </a:r>
            <a:endParaRPr lang="id-ID" dirty="0"/>
          </a:p>
        </p:txBody>
      </p:sp>
      <p:sp>
        <p:nvSpPr>
          <p:cNvPr id="4" name="Footer Placeholder 3"/>
          <p:cNvSpPr>
            <a:spLocks noGrp="1"/>
          </p:cNvSpPr>
          <p:nvPr>
            <p:ph type="ftr" sz="quarter" idx="11"/>
          </p:nvPr>
        </p:nvSpPr>
        <p:spPr/>
        <p:txBody>
          <a:bodyPr/>
          <a:lstStyle/>
          <a:p>
            <a:r>
              <a:rPr lang="en-US" smtClean="0"/>
              <a:t>DAA 3 - Brute Force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sp>
        <p:nvSpPr>
          <p:cNvPr id="6" name="TextBox 5"/>
          <p:cNvSpPr txBox="1"/>
          <p:nvPr/>
        </p:nvSpPr>
        <p:spPr>
          <a:xfrm>
            <a:off x="3630304" y="723331"/>
            <a:ext cx="8215953" cy="2800767"/>
          </a:xfrm>
          <a:prstGeom prst="rect">
            <a:avLst/>
          </a:prstGeom>
          <a:noFill/>
        </p:spPr>
        <p:txBody>
          <a:bodyPr wrap="square" rtlCol="0">
            <a:spAutoFit/>
          </a:bodyPr>
          <a:lstStyle/>
          <a:p>
            <a:r>
              <a:rPr lang="id-ID" sz="1600" b="1" dirty="0" smtClean="0">
                <a:latin typeface="Courier New" panose="02070309020205020404" pitchFamily="49" charset="0"/>
                <a:cs typeface="Courier New" panose="02070309020205020404" pitchFamily="49" charset="0"/>
              </a:rPr>
              <a:t>ALGORITHM</a:t>
            </a:r>
            <a:r>
              <a:rPr lang="id-ID" sz="1600" dirty="0" smtClean="0">
                <a:latin typeface="Courier New" panose="02070309020205020404" pitchFamily="49" charset="0"/>
                <a:cs typeface="Courier New" panose="02070309020205020404" pitchFamily="49" charset="0"/>
              </a:rPr>
              <a:t> SequentialSearch(A[0..n-1],K)</a:t>
            </a:r>
          </a:p>
          <a:p>
            <a:r>
              <a:rPr lang="id-ID" sz="1600" dirty="0" smtClean="0">
                <a:latin typeface="Courier New" panose="02070309020205020404" pitchFamily="49" charset="0"/>
                <a:cs typeface="Courier New" panose="02070309020205020404" pitchFamily="49" charset="0"/>
              </a:rPr>
              <a:t>//Cari sebuah data di dalam sekumpulan data lainnya</a:t>
            </a:r>
          </a:p>
          <a:p>
            <a:r>
              <a:rPr lang="id-ID" sz="1600" dirty="0" smtClean="0">
                <a:latin typeface="Courier New" panose="02070309020205020404" pitchFamily="49" charset="0"/>
                <a:cs typeface="Courier New" panose="02070309020205020404" pitchFamily="49" charset="0"/>
              </a:rPr>
              <a:t>//Input: Array A dan data yang dicari K</a:t>
            </a:r>
          </a:p>
          <a:p>
            <a:r>
              <a:rPr lang="id-ID" sz="1600" dirty="0" smtClean="0">
                <a:latin typeface="Courier New" panose="02070309020205020404" pitchFamily="49" charset="0"/>
                <a:cs typeface="Courier New" panose="02070309020205020404" pitchFamily="49" charset="0"/>
              </a:rPr>
              <a:t>//Output: Posisi data pertama kali ditemukan atau (-1) jika data tidak ditemukan</a:t>
            </a:r>
          </a:p>
          <a:p>
            <a:endParaRPr lang="id-ID" sz="1600" dirty="0" smtClean="0">
              <a:latin typeface="Courier New" panose="02070309020205020404" pitchFamily="49" charset="0"/>
              <a:cs typeface="Courier New" panose="02070309020205020404" pitchFamily="49" charset="0"/>
            </a:endParaRPr>
          </a:p>
          <a:p>
            <a:r>
              <a:rPr lang="id-ID" sz="1600" dirty="0" smtClean="0">
                <a:latin typeface="Courier New" panose="02070309020205020404" pitchFamily="49" charset="0"/>
                <a:cs typeface="Courier New" panose="02070309020205020404" pitchFamily="49" charset="0"/>
              </a:rPr>
              <a:t>i </a:t>
            </a:r>
            <a:r>
              <a:rPr lang="id-ID" sz="1600" dirty="0" smtClean="0">
                <a:latin typeface="Courier New" panose="02070309020205020404" pitchFamily="49" charset="0"/>
                <a:cs typeface="Courier New" panose="02070309020205020404" pitchFamily="49" charset="0"/>
                <a:sym typeface="Wingdings" panose="05000000000000000000" pitchFamily="2" charset="2"/>
              </a:rPr>
              <a:t> 0</a:t>
            </a:r>
            <a:endParaRPr lang="id-ID" sz="1600" dirty="0">
              <a:latin typeface="Courier New" panose="02070309020205020404" pitchFamily="49" charset="0"/>
              <a:cs typeface="Courier New" panose="02070309020205020404" pitchFamily="49" charset="0"/>
            </a:endParaRPr>
          </a:p>
          <a:p>
            <a:r>
              <a:rPr lang="id-ID" sz="1600" b="1" dirty="0" smtClean="0">
                <a:latin typeface="Courier New" panose="02070309020205020404" pitchFamily="49" charset="0"/>
                <a:cs typeface="Courier New" panose="02070309020205020404" pitchFamily="49" charset="0"/>
              </a:rPr>
              <a:t>while</a:t>
            </a:r>
            <a:r>
              <a:rPr lang="id-ID" sz="1600" dirty="0" smtClean="0">
                <a:latin typeface="Courier New" panose="02070309020205020404" pitchFamily="49" charset="0"/>
                <a:cs typeface="Courier New" panose="02070309020205020404" pitchFamily="49" charset="0"/>
              </a:rPr>
              <a:t> i </a:t>
            </a:r>
            <a:r>
              <a:rPr lang="id-ID" sz="1600" dirty="0" smtClean="0">
                <a:latin typeface="Courier New" panose="02070309020205020404" pitchFamily="49" charset="0"/>
                <a:cs typeface="Courier New" panose="02070309020205020404" pitchFamily="49" charset="0"/>
                <a:sym typeface="Wingdings" panose="05000000000000000000" pitchFamily="2" charset="2"/>
              </a:rPr>
              <a:t>&lt; n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and</a:t>
            </a:r>
            <a:r>
              <a:rPr lang="id-ID" sz="1600" dirty="0" smtClean="0">
                <a:latin typeface="Courier New" panose="02070309020205020404" pitchFamily="49" charset="0"/>
                <a:cs typeface="Courier New" panose="02070309020205020404" pitchFamily="49" charset="0"/>
                <a:sym typeface="Wingdings" panose="05000000000000000000" pitchFamily="2" charset="2"/>
              </a:rPr>
              <a:t> A[i] ≠ K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do</a:t>
            </a:r>
          </a:p>
          <a:p>
            <a:r>
              <a:rPr lang="id-ID" sz="1600" b="1" dirty="0">
                <a:latin typeface="Courier New" panose="02070309020205020404" pitchFamily="49" charset="0"/>
                <a:cs typeface="Courier New" panose="02070309020205020404" pitchFamily="49" charset="0"/>
                <a:sym typeface="Wingdings" panose="05000000000000000000" pitchFamily="2" charset="2"/>
              </a:rPr>
              <a:t>	</a:t>
            </a:r>
            <a:r>
              <a:rPr lang="id-ID" sz="1600" dirty="0" smtClean="0">
                <a:latin typeface="Courier New" panose="02070309020205020404" pitchFamily="49" charset="0"/>
                <a:cs typeface="Courier New" panose="02070309020205020404" pitchFamily="49" charset="0"/>
                <a:sym typeface="Wingdings" panose="05000000000000000000" pitchFamily="2" charset="2"/>
              </a:rPr>
              <a:t>i  i+1</a:t>
            </a:r>
            <a:endParaRPr lang="id-ID" sz="1600" b="1" dirty="0" smtClean="0">
              <a:latin typeface="Courier New" panose="02070309020205020404" pitchFamily="49" charset="0"/>
              <a:cs typeface="Courier New" panose="02070309020205020404" pitchFamily="49" charset="0"/>
              <a:sym typeface="Wingdings" panose="05000000000000000000" pitchFamily="2" charset="2"/>
            </a:endParaRPr>
          </a:p>
          <a:p>
            <a:r>
              <a:rPr lang="id-ID" sz="1600" b="1" dirty="0" smtClean="0">
                <a:latin typeface="Courier New" panose="02070309020205020404" pitchFamily="49" charset="0"/>
                <a:cs typeface="Courier New" panose="02070309020205020404" pitchFamily="49" charset="0"/>
                <a:sym typeface="Wingdings" panose="05000000000000000000" pitchFamily="2" charset="2"/>
              </a:rPr>
              <a:t>if</a:t>
            </a:r>
            <a:r>
              <a:rPr lang="id-ID" sz="1600" dirty="0" smtClean="0">
                <a:latin typeface="Courier New" panose="02070309020205020404" pitchFamily="49" charset="0"/>
                <a:cs typeface="Courier New" panose="02070309020205020404" pitchFamily="49" charset="0"/>
                <a:sym typeface="Wingdings" panose="05000000000000000000" pitchFamily="2" charset="2"/>
              </a:rPr>
              <a:t> i &lt; n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then</a:t>
            </a:r>
            <a:r>
              <a:rPr lang="id-ID" sz="1600" dirty="0" smtClean="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return</a:t>
            </a:r>
            <a:r>
              <a:rPr lang="id-ID" sz="1600" dirty="0" smtClean="0">
                <a:latin typeface="Courier New" panose="02070309020205020404" pitchFamily="49" charset="0"/>
                <a:cs typeface="Courier New" panose="02070309020205020404" pitchFamily="49" charset="0"/>
                <a:sym typeface="Wingdings" panose="05000000000000000000" pitchFamily="2" charset="2"/>
              </a:rPr>
              <a:t> i</a:t>
            </a:r>
            <a:endParaRPr lang="id-ID" sz="1600" b="1" dirty="0" smtClean="0">
              <a:latin typeface="Courier New" panose="02070309020205020404" pitchFamily="49" charset="0"/>
              <a:cs typeface="Courier New" panose="02070309020205020404" pitchFamily="49" charset="0"/>
              <a:sym typeface="Wingdings" panose="05000000000000000000" pitchFamily="2" charset="2"/>
            </a:endParaRPr>
          </a:p>
          <a:p>
            <a:r>
              <a:rPr lang="id-ID" sz="1600" b="1" dirty="0" smtClean="0">
                <a:latin typeface="Courier New" panose="02070309020205020404" pitchFamily="49" charset="0"/>
                <a:cs typeface="Courier New" panose="02070309020205020404" pitchFamily="49" charset="0"/>
                <a:sym typeface="Wingdings" panose="05000000000000000000" pitchFamily="2" charset="2"/>
              </a:rPr>
              <a:t>else</a:t>
            </a:r>
            <a:r>
              <a:rPr lang="id-ID" sz="1600" dirty="0" smtClean="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return</a:t>
            </a:r>
            <a:r>
              <a:rPr lang="id-ID" sz="1600" dirty="0" smtClean="0">
                <a:latin typeface="Courier New" panose="02070309020205020404" pitchFamily="49" charset="0"/>
                <a:cs typeface="Courier New" panose="02070309020205020404" pitchFamily="49" charset="0"/>
                <a:sym typeface="Wingdings" panose="05000000000000000000" pitchFamily="2" charset="2"/>
              </a:rPr>
              <a:t> -1</a:t>
            </a:r>
            <a:endParaRPr lang="id-ID" sz="1600" dirty="0">
              <a:latin typeface="Courier New" panose="02070309020205020404" pitchFamily="49" charset="0"/>
              <a:cs typeface="Courier New" panose="02070309020205020404" pitchFamily="49" charset="0"/>
            </a:endParaRPr>
          </a:p>
        </p:txBody>
      </p:sp>
      <p:sp>
        <p:nvSpPr>
          <p:cNvPr id="7" name="Rounded Rectangle 6"/>
          <p:cNvSpPr/>
          <p:nvPr/>
        </p:nvSpPr>
        <p:spPr>
          <a:xfrm>
            <a:off x="4394577" y="2456596"/>
            <a:ext cx="2320122" cy="259307"/>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Box 7"/>
          <p:cNvSpPr txBox="1"/>
          <p:nvPr/>
        </p:nvSpPr>
        <p:spPr>
          <a:xfrm>
            <a:off x="8270541" y="2852793"/>
            <a:ext cx="1657826" cy="369332"/>
          </a:xfrm>
          <a:prstGeom prst="rect">
            <a:avLst/>
          </a:prstGeom>
          <a:noFill/>
        </p:spPr>
        <p:txBody>
          <a:bodyPr wrap="none" rtlCol="0">
            <a:spAutoFit/>
          </a:bodyPr>
          <a:lstStyle/>
          <a:p>
            <a:r>
              <a:rPr lang="id-ID" dirty="0" smtClean="0"/>
              <a:t>Basic operation</a:t>
            </a:r>
            <a:endParaRPr lang="id-ID" dirty="0"/>
          </a:p>
        </p:txBody>
      </p:sp>
      <p:cxnSp>
        <p:nvCxnSpPr>
          <p:cNvPr id="9" name="Elbow Connector 8"/>
          <p:cNvCxnSpPr>
            <a:stCxn id="8" idx="1"/>
            <a:endCxn id="7" idx="0"/>
          </p:cNvCxnSpPr>
          <p:nvPr/>
        </p:nvCxnSpPr>
        <p:spPr>
          <a:xfrm rot="10800000">
            <a:off x="5554639" y="2456597"/>
            <a:ext cx="2715903" cy="580863"/>
          </a:xfrm>
          <a:prstGeom prst="bentConnector4">
            <a:avLst>
              <a:gd name="adj1" fmla="val 28643"/>
              <a:gd name="adj2" fmla="val 13935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19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8" presetClass="entr" presetSubtype="9"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trips(upLeft)">
                                      <p:cBhvr>
                                        <p:cTn id="10" dur="500"/>
                                        <p:tgtEl>
                                          <p:spTgt spid="9"/>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heel(1)">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Analisis Sequential Search</a:t>
            </a:r>
            <a:endParaRPr lang="id-ID"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r>
                  <a:rPr lang="id-ID" dirty="0" smtClean="0"/>
                  <a:t>Normalnya loop </a:t>
                </a:r>
                <a14:m>
                  <m:oMath xmlns:m="http://schemas.openxmlformats.org/officeDocument/2006/math">
                    <m:r>
                      <a:rPr lang="id-ID" b="0" i="1" smtClean="0">
                        <a:latin typeface="Cambria Math" panose="02040503050406030204" pitchFamily="18" charset="0"/>
                      </a:rPr>
                      <m:t>𝑖</m:t>
                    </m:r>
                  </m:oMath>
                </a14:m>
                <a:r>
                  <a:rPr lang="id-ID" dirty="0" smtClean="0"/>
                  <a:t> dimulai dari </a:t>
                </a:r>
                <a14:m>
                  <m:oMath xmlns:m="http://schemas.openxmlformats.org/officeDocument/2006/math">
                    <m:r>
                      <a:rPr lang="id-ID" b="0" i="1" smtClean="0">
                        <a:latin typeface="Cambria Math" panose="02040503050406030204" pitchFamily="18" charset="0"/>
                      </a:rPr>
                      <m:t>0</m:t>
                    </m:r>
                  </m:oMath>
                </a14:m>
                <a:r>
                  <a:rPr lang="id-ID" dirty="0" smtClean="0"/>
                  <a:t> hingga </a:t>
                </a:r>
                <a14:m>
                  <m:oMath xmlns:m="http://schemas.openxmlformats.org/officeDocument/2006/math">
                    <m:r>
                      <a:rPr lang="id-ID" b="0" i="1" smtClean="0">
                        <a:latin typeface="Cambria Math" panose="02040503050406030204" pitchFamily="18" charset="0"/>
                      </a:rPr>
                      <m:t>𝑛</m:t>
                    </m:r>
                    <m:r>
                      <a:rPr lang="id-ID" b="0" i="1" smtClean="0">
                        <a:latin typeface="Cambria Math" panose="02040503050406030204" pitchFamily="18" charset="0"/>
                      </a:rPr>
                      <m:t>−1</m:t>
                    </m:r>
                  </m:oMath>
                </a14:m>
                <a:endParaRPr lang="id-ID" b="0" dirty="0" smtClean="0"/>
              </a:p>
              <a:p>
                <a:pPr lvl="1"/>
                <a:r>
                  <a:rPr lang="id-ID" dirty="0" smtClean="0"/>
                  <a:t>Dilakukan sebanyak </a:t>
                </a:r>
                <a14:m>
                  <m:oMath xmlns:m="http://schemas.openxmlformats.org/officeDocument/2006/math">
                    <m:r>
                      <a:rPr lang="id-ID" b="0" i="1" smtClean="0">
                        <a:latin typeface="Cambria Math" panose="02040503050406030204" pitchFamily="18" charset="0"/>
                      </a:rPr>
                      <m:t>𝑛</m:t>
                    </m:r>
                  </m:oMath>
                </a14:m>
                <a:r>
                  <a:rPr lang="id-ID" dirty="0" smtClean="0"/>
                  <a:t> kali</a:t>
                </a:r>
              </a:p>
              <a:p>
                <a:pPr lvl="1"/>
                <a:r>
                  <a:rPr lang="id-ID" dirty="0" smtClean="0"/>
                  <a:t>Setiap kali loop ada 1 kali eksekusi basic operation</a:t>
                </a:r>
              </a:p>
              <a:p>
                <a:pPr lvl="1"/>
                <a:endParaRPr lang="id-ID" dirty="0"/>
              </a:p>
              <a:p>
                <a:pPr lvl="1"/>
                <a:endParaRPr lang="id-ID" dirty="0" smtClean="0"/>
              </a:p>
              <a:p>
                <a:pPr lvl="1"/>
                <a:endParaRPr lang="id-ID" dirty="0"/>
              </a:p>
              <a:p>
                <a:pPr lvl="1"/>
                <a:endParaRPr lang="id-ID" dirty="0" smtClean="0"/>
              </a:p>
              <a:p>
                <a:r>
                  <a:rPr lang="id-ID" dirty="0" smtClean="0"/>
                  <a:t>Namun loop </a:t>
                </a:r>
                <a14:m>
                  <m:oMath xmlns:m="http://schemas.openxmlformats.org/officeDocument/2006/math">
                    <m:r>
                      <a:rPr lang="id-ID" b="0" i="1" smtClean="0">
                        <a:latin typeface="Cambria Math" panose="02040503050406030204" pitchFamily="18" charset="0"/>
                      </a:rPr>
                      <m:t>𝑖</m:t>
                    </m:r>
                  </m:oMath>
                </a14:m>
                <a:r>
                  <a:rPr lang="id-ID" dirty="0" smtClean="0"/>
                  <a:t> bisa berhenti sebelum mencapai </a:t>
                </a:r>
                <a14:m>
                  <m:oMath xmlns:m="http://schemas.openxmlformats.org/officeDocument/2006/math">
                    <m:r>
                      <a:rPr lang="id-ID" b="0" i="1" smtClean="0">
                        <a:latin typeface="Cambria Math" panose="02040503050406030204" pitchFamily="18" charset="0"/>
                      </a:rPr>
                      <m:t>𝑛</m:t>
                    </m:r>
                    <m:r>
                      <a:rPr lang="id-ID" b="0" i="1" smtClean="0">
                        <a:latin typeface="Cambria Math" panose="02040503050406030204" pitchFamily="18" charset="0"/>
                      </a:rPr>
                      <m:t>−1</m:t>
                    </m:r>
                  </m:oMath>
                </a14:m>
                <a:endParaRPr lang="id-ID" b="0" dirty="0" smtClean="0"/>
              </a:p>
              <a:p>
                <a:pPr lvl="1"/>
                <a:r>
                  <a:rPr lang="id-ID" dirty="0" smtClean="0"/>
                  <a:t>Jika data yang dicari ditemukan (</a:t>
                </a:r>
                <a:r>
                  <a:rPr lang="id-ID" sz="1600" b="1" dirty="0" smtClean="0">
                    <a:latin typeface="Courier New" panose="02070309020205020404" pitchFamily="49" charset="0"/>
                    <a:cs typeface="Courier New" panose="02070309020205020404" pitchFamily="49" charset="0"/>
                  </a:rPr>
                  <a:t>A[i] = K</a:t>
                </a:r>
                <a:r>
                  <a:rPr lang="id-ID" dirty="0" smtClean="0"/>
                  <a:t>)</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667"/>
                </a:stretch>
              </a:blipFill>
            </p:spPr>
            <p:txBody>
              <a:bodyPr/>
              <a:lstStyle/>
              <a:p>
                <a:r>
                  <a:rPr lang="id-ID">
                    <a:noFill/>
                  </a:rPr>
                  <a:t> </a:t>
                </a:r>
              </a:p>
            </p:txBody>
          </p:sp>
        </mc:Fallback>
      </mc:AlternateContent>
      <p:sp>
        <p:nvSpPr>
          <p:cNvPr id="3" name="Footer Placeholder 2"/>
          <p:cNvSpPr>
            <a:spLocks noGrp="1"/>
          </p:cNvSpPr>
          <p:nvPr>
            <p:ph type="ftr" sz="quarter" idx="11"/>
          </p:nvPr>
        </p:nvSpPr>
        <p:spPr/>
        <p:txBody>
          <a:bodyPr/>
          <a:lstStyle/>
          <a:p>
            <a:r>
              <a:rPr lang="en-US" smtClean="0"/>
              <a:t>DAA 3 - Brute Force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5524157" y="3154262"/>
                <a:ext cx="2601738" cy="785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d-ID" b="1" i="1" smtClean="0">
                          <a:effectLst>
                            <a:outerShdw blurRad="38100" dist="38100" dir="2700000" algn="tl">
                              <a:srgbClr val="000000">
                                <a:alpha val="43137"/>
                              </a:srgbClr>
                            </a:outerShdw>
                          </a:effectLst>
                          <a:latin typeface="Cambria Math" panose="02040503050406030204" pitchFamily="18" charset="0"/>
                        </a:rPr>
                        <m:t>𝑪</m:t>
                      </m:r>
                      <m:d>
                        <m:dPr>
                          <m:ctrlPr>
                            <a:rPr lang="id-ID" b="1" i="1" smtClean="0">
                              <a:effectLst>
                                <a:outerShdw blurRad="38100" dist="38100" dir="2700000" algn="tl">
                                  <a:srgbClr val="000000">
                                    <a:alpha val="43137"/>
                                  </a:srgbClr>
                                </a:outerShdw>
                              </a:effectLst>
                              <a:latin typeface="Cambria Math" panose="02040503050406030204" pitchFamily="18" charset="0"/>
                            </a:rPr>
                          </m:ctrlPr>
                        </m:dPr>
                        <m:e>
                          <m:r>
                            <a:rPr lang="id-ID" b="1" i="1" smtClean="0">
                              <a:effectLst>
                                <a:outerShdw blurRad="38100" dist="38100" dir="2700000" algn="tl">
                                  <a:srgbClr val="000000">
                                    <a:alpha val="43137"/>
                                  </a:srgbClr>
                                </a:outerShdw>
                              </a:effectLst>
                              <a:latin typeface="Cambria Math" panose="02040503050406030204" pitchFamily="18" charset="0"/>
                            </a:rPr>
                            <m:t>𝒏</m:t>
                          </m:r>
                        </m:e>
                      </m:d>
                      <m:r>
                        <a:rPr lang="id-ID" b="1" i="1" smtClean="0">
                          <a:effectLst>
                            <a:outerShdw blurRad="38100" dist="38100" dir="2700000" algn="tl">
                              <a:srgbClr val="000000">
                                <a:alpha val="43137"/>
                              </a:srgbClr>
                            </a:outerShdw>
                          </a:effectLst>
                          <a:latin typeface="Cambria Math" panose="02040503050406030204" pitchFamily="18" charset="0"/>
                        </a:rPr>
                        <m:t>=</m:t>
                      </m:r>
                      <m:nary>
                        <m:naryPr>
                          <m:chr m:val="∑"/>
                          <m:ctrlPr>
                            <a:rPr lang="id-ID" b="1" i="1" smtClean="0">
                              <a:effectLst>
                                <a:outerShdw blurRad="38100" dist="38100" dir="2700000" algn="tl">
                                  <a:srgbClr val="000000">
                                    <a:alpha val="43137"/>
                                  </a:srgbClr>
                                </a:outerShdw>
                              </a:effectLst>
                              <a:latin typeface="Cambria Math" panose="02040503050406030204" pitchFamily="18" charset="0"/>
                            </a:rPr>
                          </m:ctrlPr>
                        </m:naryPr>
                        <m:sub>
                          <m:r>
                            <m:rPr>
                              <m:brk m:alnAt="23"/>
                            </m:rPr>
                            <a:rPr lang="id-ID" b="1" i="1" smtClean="0">
                              <a:effectLst>
                                <a:outerShdw blurRad="38100" dist="38100" dir="2700000" algn="tl">
                                  <a:srgbClr val="000000">
                                    <a:alpha val="43137"/>
                                  </a:srgbClr>
                                </a:outerShdw>
                              </a:effectLst>
                              <a:latin typeface="Cambria Math" panose="02040503050406030204" pitchFamily="18" charset="0"/>
                            </a:rPr>
                            <m:t>𝒊</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𝟎</m:t>
                          </m:r>
                        </m:sub>
                        <m:sup>
                          <m:r>
                            <a:rPr lang="id-ID" b="1" i="1" smtClean="0">
                              <a:effectLst>
                                <a:outerShdw blurRad="38100" dist="38100" dir="2700000" algn="tl">
                                  <a:srgbClr val="000000">
                                    <a:alpha val="43137"/>
                                  </a:srgbClr>
                                </a:outerShdw>
                              </a:effectLst>
                              <a:latin typeface="Cambria Math" panose="02040503050406030204" pitchFamily="18" charset="0"/>
                            </a:rPr>
                            <m:t>𝒏</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𝟏</m:t>
                          </m:r>
                        </m:sup>
                        <m:e>
                          <m:r>
                            <a:rPr lang="id-ID" b="1" i="1" smtClean="0">
                              <a:effectLst>
                                <a:outerShdw blurRad="38100" dist="38100" dir="2700000" algn="tl">
                                  <a:srgbClr val="000000">
                                    <a:alpha val="43137"/>
                                  </a:srgbClr>
                                </a:outerShdw>
                              </a:effectLst>
                              <a:latin typeface="Cambria Math" panose="02040503050406030204" pitchFamily="18" charset="0"/>
                            </a:rPr>
                            <m:t>𝟏</m:t>
                          </m:r>
                        </m:e>
                      </m:nary>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𝒏</m:t>
                      </m:r>
                      <m:r>
                        <a:rPr lang="id-ID" b="1"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l-GR"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𝜣</m:t>
                      </m:r>
                      <m:d>
                        <m:dPr>
                          <m:ctrlPr>
                            <a:rPr lang="el-GR"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dPr>
                        <m:e>
                          <m:r>
                            <a:rPr lang="id-ID"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𝒏</m:t>
                          </m:r>
                        </m:e>
                      </m:d>
                    </m:oMath>
                  </m:oMathPara>
                </a14:m>
                <a:endParaRPr lang="id-ID" b="1" dirty="0">
                  <a:effectLst>
                    <a:outerShdw blurRad="38100" dist="38100" dir="2700000" algn="tl">
                      <a:srgbClr val="000000">
                        <a:alpha val="43137"/>
                      </a:srgbClr>
                    </a:outerShdw>
                  </a:effectLs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524157" y="3154262"/>
                <a:ext cx="2601738" cy="785664"/>
              </a:xfrm>
              <a:prstGeom prst="rect">
                <a:avLst/>
              </a:prstGeom>
              <a:blipFill>
                <a:blip r:embed="rId3"/>
                <a:stretch>
                  <a:fillRect r="-468" b="-7752"/>
                </a:stretch>
              </a:blipFill>
            </p:spPr>
            <p:txBody>
              <a:bodyPr/>
              <a:lstStyle/>
              <a:p>
                <a:r>
                  <a:rPr lang="id-ID">
                    <a:noFill/>
                  </a:rPr>
                  <a:t> </a:t>
                </a:r>
              </a:p>
            </p:txBody>
          </p:sp>
        </mc:Fallback>
      </mc:AlternateContent>
    </p:spTree>
    <p:extLst>
      <p:ext uri="{BB962C8B-B14F-4D97-AF65-F5344CB8AC3E}">
        <p14:creationId xmlns:p14="http://schemas.microsoft.com/office/powerpoint/2010/main" val="255678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Worst Case dan Best Case pada Sequential Search</a:t>
            </a:r>
            <a:endParaRPr lang="id-ID" dirty="0"/>
          </a:p>
        </p:txBody>
      </p:sp>
      <p:sp>
        <p:nvSpPr>
          <p:cNvPr id="3" name="Content Placeholder 2"/>
          <p:cNvSpPr>
            <a:spLocks noGrp="1"/>
          </p:cNvSpPr>
          <p:nvPr>
            <p:ph idx="1"/>
          </p:nvPr>
        </p:nvSpPr>
        <p:spPr/>
        <p:txBody>
          <a:bodyPr/>
          <a:lstStyle/>
          <a:p>
            <a:r>
              <a:rPr lang="id-ID" b="1" dirty="0"/>
              <a:t>Best case</a:t>
            </a:r>
            <a:r>
              <a:rPr lang="id-ID" dirty="0"/>
              <a:t>: data ditemukan pada indeks pertama</a:t>
            </a:r>
          </a:p>
          <a:p>
            <a:r>
              <a:rPr lang="id-ID" b="1" dirty="0"/>
              <a:t>Worst case</a:t>
            </a:r>
            <a:r>
              <a:rPr lang="id-ID" dirty="0"/>
              <a:t>:</a:t>
            </a:r>
          </a:p>
          <a:p>
            <a:pPr lvl="1"/>
            <a:r>
              <a:rPr lang="id-ID" dirty="0"/>
              <a:t>Data yang dicari tidak ada</a:t>
            </a:r>
          </a:p>
          <a:p>
            <a:pPr lvl="1"/>
            <a:r>
              <a:rPr lang="id-ID" dirty="0"/>
              <a:t>Data yang dicari berada pada indeks </a:t>
            </a:r>
            <a:r>
              <a:rPr lang="id-ID" dirty="0" smtClean="0"/>
              <a:t>terakhir</a:t>
            </a:r>
            <a:endParaRPr lang="id-ID" dirty="0"/>
          </a:p>
        </p:txBody>
      </p:sp>
      <p:sp>
        <p:nvSpPr>
          <p:cNvPr id="4" name="Footer Placeholder 3"/>
          <p:cNvSpPr>
            <a:spLocks noGrp="1"/>
          </p:cNvSpPr>
          <p:nvPr>
            <p:ph type="ftr" sz="quarter" idx="11"/>
          </p:nvPr>
        </p:nvSpPr>
        <p:spPr/>
        <p:txBody>
          <a:bodyPr/>
          <a:lstStyle/>
          <a:p>
            <a:r>
              <a:rPr lang="en-US" smtClean="0"/>
              <a:t>DAA 3 - Brute Force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301386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Lets Think!</a:t>
            </a:r>
            <a:endParaRPr lang="id-ID" dirty="0"/>
          </a:p>
        </p:txBody>
      </p:sp>
      <p:sp>
        <p:nvSpPr>
          <p:cNvPr id="4" name="Footer Placeholder 3"/>
          <p:cNvSpPr>
            <a:spLocks noGrp="1"/>
          </p:cNvSpPr>
          <p:nvPr>
            <p:ph type="ftr" sz="quarter" idx="11"/>
          </p:nvPr>
        </p:nvSpPr>
        <p:spPr/>
        <p:txBody>
          <a:bodyPr/>
          <a:lstStyle/>
          <a:p>
            <a:r>
              <a:rPr lang="en-US" smtClean="0"/>
              <a:t>DAA 3 - Brute Force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sp>
        <p:nvSpPr>
          <p:cNvPr id="6" name="TextBox 5"/>
          <p:cNvSpPr txBox="1"/>
          <p:nvPr/>
        </p:nvSpPr>
        <p:spPr>
          <a:xfrm>
            <a:off x="3630304" y="723331"/>
            <a:ext cx="8215953" cy="2800767"/>
          </a:xfrm>
          <a:prstGeom prst="rect">
            <a:avLst/>
          </a:prstGeom>
          <a:noFill/>
        </p:spPr>
        <p:txBody>
          <a:bodyPr wrap="square" rtlCol="0">
            <a:spAutoFit/>
          </a:bodyPr>
          <a:lstStyle/>
          <a:p>
            <a:r>
              <a:rPr lang="id-ID" sz="1600" b="1" dirty="0" smtClean="0">
                <a:latin typeface="Courier New" panose="02070309020205020404" pitchFamily="49" charset="0"/>
                <a:cs typeface="Courier New" panose="02070309020205020404" pitchFamily="49" charset="0"/>
              </a:rPr>
              <a:t>ALGORITHM</a:t>
            </a:r>
            <a:r>
              <a:rPr lang="id-ID" sz="1600" dirty="0" smtClean="0">
                <a:latin typeface="Courier New" panose="02070309020205020404" pitchFamily="49" charset="0"/>
                <a:cs typeface="Courier New" panose="02070309020205020404" pitchFamily="49" charset="0"/>
              </a:rPr>
              <a:t> SequentialSearch(A[0..n-1],K)</a:t>
            </a:r>
          </a:p>
          <a:p>
            <a:r>
              <a:rPr lang="id-ID" sz="1600" dirty="0" smtClean="0">
                <a:latin typeface="Courier New" panose="02070309020205020404" pitchFamily="49" charset="0"/>
                <a:cs typeface="Courier New" panose="02070309020205020404" pitchFamily="49" charset="0"/>
              </a:rPr>
              <a:t>//Cari sebuah data di dalam sekumpulan data lainnya</a:t>
            </a:r>
          </a:p>
          <a:p>
            <a:r>
              <a:rPr lang="id-ID" sz="1600" dirty="0" smtClean="0">
                <a:latin typeface="Courier New" panose="02070309020205020404" pitchFamily="49" charset="0"/>
                <a:cs typeface="Courier New" panose="02070309020205020404" pitchFamily="49" charset="0"/>
              </a:rPr>
              <a:t>//Input: Array A dan data yang dicari K</a:t>
            </a:r>
          </a:p>
          <a:p>
            <a:r>
              <a:rPr lang="id-ID" sz="1600" dirty="0" smtClean="0">
                <a:latin typeface="Courier New" panose="02070309020205020404" pitchFamily="49" charset="0"/>
                <a:cs typeface="Courier New" panose="02070309020205020404" pitchFamily="49" charset="0"/>
              </a:rPr>
              <a:t>//Output: Posisi data pertama kali ditemukan atau (-1) jika data tidak ditemukan</a:t>
            </a:r>
          </a:p>
          <a:p>
            <a:endParaRPr lang="id-ID" sz="1600" dirty="0" smtClean="0">
              <a:latin typeface="Courier New" panose="02070309020205020404" pitchFamily="49" charset="0"/>
              <a:cs typeface="Courier New" panose="02070309020205020404" pitchFamily="49" charset="0"/>
            </a:endParaRPr>
          </a:p>
          <a:p>
            <a:r>
              <a:rPr lang="id-ID" sz="1600" dirty="0" smtClean="0">
                <a:latin typeface="Courier New" panose="02070309020205020404" pitchFamily="49" charset="0"/>
                <a:cs typeface="Courier New" panose="02070309020205020404" pitchFamily="49" charset="0"/>
              </a:rPr>
              <a:t>i </a:t>
            </a:r>
            <a:r>
              <a:rPr lang="id-ID" sz="1600" dirty="0" smtClean="0">
                <a:latin typeface="Courier New" panose="02070309020205020404" pitchFamily="49" charset="0"/>
                <a:cs typeface="Courier New" panose="02070309020205020404" pitchFamily="49" charset="0"/>
                <a:sym typeface="Wingdings" panose="05000000000000000000" pitchFamily="2" charset="2"/>
              </a:rPr>
              <a:t> 0</a:t>
            </a:r>
            <a:endParaRPr lang="id-ID" sz="1600" dirty="0">
              <a:latin typeface="Courier New" panose="02070309020205020404" pitchFamily="49" charset="0"/>
              <a:cs typeface="Courier New" panose="02070309020205020404" pitchFamily="49" charset="0"/>
            </a:endParaRPr>
          </a:p>
          <a:p>
            <a:r>
              <a:rPr lang="id-ID" sz="1600" b="1" dirty="0" smtClean="0">
                <a:latin typeface="Courier New" panose="02070309020205020404" pitchFamily="49" charset="0"/>
                <a:cs typeface="Courier New" panose="02070309020205020404" pitchFamily="49" charset="0"/>
              </a:rPr>
              <a:t>while</a:t>
            </a:r>
            <a:r>
              <a:rPr lang="id-ID" sz="1600" dirty="0" smtClean="0">
                <a:latin typeface="Courier New" panose="02070309020205020404" pitchFamily="49" charset="0"/>
                <a:cs typeface="Courier New" panose="02070309020205020404" pitchFamily="49" charset="0"/>
              </a:rPr>
              <a:t> i </a:t>
            </a:r>
            <a:r>
              <a:rPr lang="id-ID" sz="1600" dirty="0" smtClean="0">
                <a:latin typeface="Courier New" panose="02070309020205020404" pitchFamily="49" charset="0"/>
                <a:cs typeface="Courier New" panose="02070309020205020404" pitchFamily="49" charset="0"/>
                <a:sym typeface="Wingdings" panose="05000000000000000000" pitchFamily="2" charset="2"/>
              </a:rPr>
              <a:t>&lt; n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and</a:t>
            </a:r>
            <a:r>
              <a:rPr lang="id-ID" sz="1600" dirty="0" smtClean="0">
                <a:latin typeface="Courier New" panose="02070309020205020404" pitchFamily="49" charset="0"/>
                <a:cs typeface="Courier New" panose="02070309020205020404" pitchFamily="49" charset="0"/>
                <a:sym typeface="Wingdings" panose="05000000000000000000" pitchFamily="2" charset="2"/>
              </a:rPr>
              <a:t> A[i] ≠ K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do</a:t>
            </a:r>
          </a:p>
          <a:p>
            <a:r>
              <a:rPr lang="id-ID" sz="1600" b="1" dirty="0">
                <a:latin typeface="Courier New" panose="02070309020205020404" pitchFamily="49" charset="0"/>
                <a:cs typeface="Courier New" panose="02070309020205020404" pitchFamily="49" charset="0"/>
                <a:sym typeface="Wingdings" panose="05000000000000000000" pitchFamily="2" charset="2"/>
              </a:rPr>
              <a:t>	</a:t>
            </a:r>
            <a:r>
              <a:rPr lang="id-ID" sz="1600" dirty="0" smtClean="0">
                <a:latin typeface="Courier New" panose="02070309020205020404" pitchFamily="49" charset="0"/>
                <a:cs typeface="Courier New" panose="02070309020205020404" pitchFamily="49" charset="0"/>
                <a:sym typeface="Wingdings" panose="05000000000000000000" pitchFamily="2" charset="2"/>
              </a:rPr>
              <a:t>i  i+1</a:t>
            </a:r>
            <a:endParaRPr lang="id-ID" sz="1600" b="1" dirty="0" smtClean="0">
              <a:latin typeface="Courier New" panose="02070309020205020404" pitchFamily="49" charset="0"/>
              <a:cs typeface="Courier New" panose="02070309020205020404" pitchFamily="49" charset="0"/>
              <a:sym typeface="Wingdings" panose="05000000000000000000" pitchFamily="2" charset="2"/>
            </a:endParaRPr>
          </a:p>
          <a:p>
            <a:r>
              <a:rPr lang="id-ID" sz="1600" b="1" dirty="0" smtClean="0">
                <a:latin typeface="Courier New" panose="02070309020205020404" pitchFamily="49" charset="0"/>
                <a:cs typeface="Courier New" panose="02070309020205020404" pitchFamily="49" charset="0"/>
                <a:sym typeface="Wingdings" panose="05000000000000000000" pitchFamily="2" charset="2"/>
              </a:rPr>
              <a:t>if</a:t>
            </a:r>
            <a:r>
              <a:rPr lang="id-ID" sz="1600" dirty="0" smtClean="0">
                <a:latin typeface="Courier New" panose="02070309020205020404" pitchFamily="49" charset="0"/>
                <a:cs typeface="Courier New" panose="02070309020205020404" pitchFamily="49" charset="0"/>
                <a:sym typeface="Wingdings" panose="05000000000000000000" pitchFamily="2" charset="2"/>
              </a:rPr>
              <a:t> i &lt; n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then</a:t>
            </a:r>
            <a:r>
              <a:rPr lang="id-ID" sz="1600" dirty="0" smtClean="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return</a:t>
            </a:r>
            <a:r>
              <a:rPr lang="id-ID" sz="1600" dirty="0" smtClean="0">
                <a:latin typeface="Courier New" panose="02070309020205020404" pitchFamily="49" charset="0"/>
                <a:cs typeface="Courier New" panose="02070309020205020404" pitchFamily="49" charset="0"/>
                <a:sym typeface="Wingdings" panose="05000000000000000000" pitchFamily="2" charset="2"/>
              </a:rPr>
              <a:t> i</a:t>
            </a:r>
            <a:endParaRPr lang="id-ID" sz="1600" b="1" dirty="0" smtClean="0">
              <a:latin typeface="Courier New" panose="02070309020205020404" pitchFamily="49" charset="0"/>
              <a:cs typeface="Courier New" panose="02070309020205020404" pitchFamily="49" charset="0"/>
              <a:sym typeface="Wingdings" panose="05000000000000000000" pitchFamily="2" charset="2"/>
            </a:endParaRPr>
          </a:p>
          <a:p>
            <a:r>
              <a:rPr lang="id-ID" sz="1600" b="1" dirty="0" smtClean="0">
                <a:latin typeface="Courier New" panose="02070309020205020404" pitchFamily="49" charset="0"/>
                <a:cs typeface="Courier New" panose="02070309020205020404" pitchFamily="49" charset="0"/>
                <a:sym typeface="Wingdings" panose="05000000000000000000" pitchFamily="2" charset="2"/>
              </a:rPr>
              <a:t>else</a:t>
            </a:r>
            <a:r>
              <a:rPr lang="id-ID" sz="1600" dirty="0" smtClean="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return</a:t>
            </a:r>
            <a:r>
              <a:rPr lang="id-ID" sz="1600" dirty="0" smtClean="0">
                <a:latin typeface="Courier New" panose="02070309020205020404" pitchFamily="49" charset="0"/>
                <a:cs typeface="Courier New" panose="02070309020205020404" pitchFamily="49" charset="0"/>
                <a:sym typeface="Wingdings" panose="05000000000000000000" pitchFamily="2" charset="2"/>
              </a:rPr>
              <a:t> -1</a:t>
            </a:r>
            <a:endParaRPr lang="id-ID" sz="1600" dirty="0">
              <a:latin typeface="Courier New" panose="02070309020205020404" pitchFamily="49" charset="0"/>
              <a:cs typeface="Courier New" panose="02070309020205020404" pitchFamily="49" charset="0"/>
            </a:endParaRPr>
          </a:p>
        </p:txBody>
      </p:sp>
      <p:sp>
        <p:nvSpPr>
          <p:cNvPr id="7" name="Rounded Rectangle 6"/>
          <p:cNvSpPr/>
          <p:nvPr/>
        </p:nvSpPr>
        <p:spPr>
          <a:xfrm>
            <a:off x="4394577" y="2456596"/>
            <a:ext cx="2320122" cy="259307"/>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Box 7"/>
          <p:cNvSpPr txBox="1"/>
          <p:nvPr/>
        </p:nvSpPr>
        <p:spPr>
          <a:xfrm>
            <a:off x="7424382" y="3408680"/>
            <a:ext cx="3357350" cy="2308324"/>
          </a:xfrm>
          <a:prstGeom prst="rect">
            <a:avLst/>
          </a:prstGeom>
          <a:noFill/>
        </p:spPr>
        <p:txBody>
          <a:bodyPr wrap="square" rtlCol="0">
            <a:spAutoFit/>
          </a:bodyPr>
          <a:lstStyle/>
          <a:p>
            <a:r>
              <a:rPr lang="id-ID" dirty="0" smtClean="0"/>
              <a:t>Ada 2 macam pengecekan:</a:t>
            </a:r>
          </a:p>
          <a:p>
            <a:pPr marL="342900" indent="-342900">
              <a:buFont typeface="+mj-lt"/>
              <a:buAutoNum type="arabicParenR"/>
            </a:pPr>
            <a:r>
              <a:rPr lang="id-ID" dirty="0" smtClean="0"/>
              <a:t>Pengecekan indeks pencarian</a:t>
            </a:r>
          </a:p>
          <a:p>
            <a:pPr marL="342900" indent="-342900">
              <a:buFont typeface="+mj-lt"/>
              <a:buAutoNum type="arabicParenR"/>
            </a:pPr>
            <a:r>
              <a:rPr lang="id-ID" dirty="0" smtClean="0"/>
              <a:t>Pengecekan data</a:t>
            </a:r>
          </a:p>
          <a:p>
            <a:endParaRPr lang="id-ID" dirty="0" smtClean="0"/>
          </a:p>
          <a:p>
            <a:r>
              <a:rPr lang="id-ID" dirty="0" smtClean="0"/>
              <a:t>Kedua pengecekan ini dalam waktu nyata terlalu boros waktu</a:t>
            </a:r>
          </a:p>
          <a:p>
            <a:endParaRPr lang="id-ID" dirty="0"/>
          </a:p>
          <a:p>
            <a:r>
              <a:rPr lang="id-ID" dirty="0" smtClean="0"/>
              <a:t>Bisakah lebih diefisienkan lagi?</a:t>
            </a:r>
            <a:endParaRPr lang="id-ID" dirty="0"/>
          </a:p>
        </p:txBody>
      </p:sp>
      <p:cxnSp>
        <p:nvCxnSpPr>
          <p:cNvPr id="9" name="Elbow Connector 8"/>
          <p:cNvCxnSpPr>
            <a:stCxn id="8" idx="0"/>
            <a:endCxn id="7" idx="3"/>
          </p:cNvCxnSpPr>
          <p:nvPr/>
        </p:nvCxnSpPr>
        <p:spPr>
          <a:xfrm rot="16200000" flipV="1">
            <a:off x="7497663" y="1803286"/>
            <a:ext cx="822430" cy="2388358"/>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29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0"/>
                            </p:stCondLst>
                            <p:childTnLst>
                              <p:par>
                                <p:cTn id="8" presetID="18" presetClass="entr" presetSubtype="9"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trips(upLeft)">
                                      <p:cBhvr>
                                        <p:cTn id="10" dur="500"/>
                                        <p:tgtEl>
                                          <p:spTgt spid="9"/>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heel(1)">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Enhancement</a:t>
            </a:r>
            <a:br>
              <a:rPr lang="id-ID" dirty="0" smtClean="0"/>
            </a:br>
            <a:r>
              <a:rPr lang="id-ID" dirty="0" smtClean="0"/>
              <a:t>Sequential Search</a:t>
            </a:r>
            <a:endParaRPr lang="id-ID" dirty="0"/>
          </a:p>
        </p:txBody>
      </p:sp>
      <mc:AlternateContent xmlns:mc="http://schemas.openxmlformats.org/markup-compatibility/2006" xmlns:a14="http://schemas.microsoft.com/office/drawing/2010/main">
        <mc:Choice Requires="a14">
          <p:sp>
            <p:nvSpPr>
              <p:cNvPr id="22" name="Content Placeholder 21"/>
              <p:cNvSpPr>
                <a:spLocks noGrp="1"/>
              </p:cNvSpPr>
              <p:nvPr>
                <p:ph idx="1"/>
              </p:nvPr>
            </p:nvSpPr>
            <p:spPr>
              <a:xfrm>
                <a:off x="5404512" y="3836704"/>
                <a:ext cx="5779955" cy="422404"/>
              </a:xfrm>
            </p:spPr>
            <p:txBody>
              <a:bodyPr/>
              <a:lstStyle/>
              <a:p>
                <a:r>
                  <a:rPr lang="id-ID" dirty="0" smtClean="0"/>
                  <a:t>Loop </a:t>
                </a:r>
                <a14:m>
                  <m:oMath xmlns:m="http://schemas.openxmlformats.org/officeDocument/2006/math">
                    <m:r>
                      <a:rPr lang="id-ID" b="0" i="1" smtClean="0">
                        <a:latin typeface="Cambria Math" panose="02040503050406030204" pitchFamily="18" charset="0"/>
                      </a:rPr>
                      <m:t>𝑖</m:t>
                    </m:r>
                  </m:oMath>
                </a14:m>
                <a:r>
                  <a:rPr lang="id-ID" dirty="0" smtClean="0"/>
                  <a:t> maksimal dari </a:t>
                </a:r>
                <a14:m>
                  <m:oMath xmlns:m="http://schemas.openxmlformats.org/officeDocument/2006/math">
                    <m:r>
                      <a:rPr lang="id-ID" b="0" i="1" smtClean="0">
                        <a:latin typeface="Cambria Math" panose="02040503050406030204" pitchFamily="18" charset="0"/>
                      </a:rPr>
                      <m:t>0</m:t>
                    </m:r>
                  </m:oMath>
                </a14:m>
                <a:r>
                  <a:rPr lang="id-ID" dirty="0" smtClean="0"/>
                  <a:t> hingga </a:t>
                </a:r>
                <a14:m>
                  <m:oMath xmlns:m="http://schemas.openxmlformats.org/officeDocument/2006/math">
                    <m:r>
                      <a:rPr lang="id-ID" b="0" i="1" smtClean="0">
                        <a:latin typeface="Cambria Math" panose="02040503050406030204" pitchFamily="18" charset="0"/>
                      </a:rPr>
                      <m:t>𝑛</m:t>
                    </m:r>
                  </m:oMath>
                </a14:m>
                <a:r>
                  <a:rPr lang="id-ID" dirty="0" smtClean="0"/>
                  <a:t> kali </a:t>
                </a:r>
                <a:r>
                  <a:rPr lang="id-ID" dirty="0" smtClean="0">
                    <a:sym typeface="Wingdings" panose="05000000000000000000" pitchFamily="2" charset="2"/>
                  </a:rPr>
                  <a:t> </a:t>
                </a:r>
                <a14:m>
                  <m:oMath xmlns:m="http://schemas.openxmlformats.org/officeDocument/2006/math">
                    <m:r>
                      <a:rPr lang="id-ID" b="0" i="1" smtClean="0">
                        <a:latin typeface="Cambria Math" panose="02040503050406030204" pitchFamily="18" charset="0"/>
                        <a:sym typeface="Wingdings" panose="05000000000000000000" pitchFamily="2" charset="2"/>
                      </a:rPr>
                      <m:t>𝑛</m:t>
                    </m:r>
                    <m:r>
                      <a:rPr lang="id-ID" b="0" i="1" smtClean="0">
                        <a:latin typeface="Cambria Math" panose="02040503050406030204" pitchFamily="18" charset="0"/>
                        <a:sym typeface="Wingdings" panose="05000000000000000000" pitchFamily="2" charset="2"/>
                      </a:rPr>
                      <m:t>+1</m:t>
                    </m:r>
                  </m:oMath>
                </a14:m>
                <a:r>
                  <a:rPr lang="id-ID" dirty="0" smtClean="0"/>
                  <a:t> kali</a:t>
                </a:r>
                <a:endParaRPr lang="id-ID" dirty="0"/>
              </a:p>
            </p:txBody>
          </p:sp>
        </mc:Choice>
        <mc:Fallback xmlns="">
          <p:sp>
            <p:nvSpPr>
              <p:cNvPr id="22" name="Content Placeholder 21"/>
              <p:cNvSpPr>
                <a:spLocks noGrp="1" noRot="1" noChangeAspect="1" noMove="1" noResize="1" noEditPoints="1" noAdjustHandles="1" noChangeArrowheads="1" noChangeShapeType="1" noTextEdit="1"/>
              </p:cNvSpPr>
              <p:nvPr>
                <p:ph idx="1"/>
              </p:nvPr>
            </p:nvSpPr>
            <p:spPr>
              <a:xfrm>
                <a:off x="5404512" y="3836704"/>
                <a:ext cx="5779955" cy="422404"/>
              </a:xfrm>
              <a:blipFill>
                <a:blip r:embed="rId2"/>
                <a:stretch>
                  <a:fillRect l="-844" t="-8571" b="-18571"/>
                </a:stretch>
              </a:blipFill>
            </p:spPr>
            <p:txBody>
              <a:bodyPr/>
              <a:lstStyle/>
              <a:p>
                <a:r>
                  <a:rPr lang="id-ID">
                    <a:noFill/>
                  </a:rPr>
                  <a:t> </a:t>
                </a:r>
              </a:p>
            </p:txBody>
          </p:sp>
        </mc:Fallback>
      </mc:AlternateContent>
      <p:sp>
        <p:nvSpPr>
          <p:cNvPr id="3" name="Footer Placeholder 2"/>
          <p:cNvSpPr>
            <a:spLocks noGrp="1"/>
          </p:cNvSpPr>
          <p:nvPr>
            <p:ph type="ftr" sz="quarter" idx="11"/>
          </p:nvPr>
        </p:nvSpPr>
        <p:spPr/>
        <p:txBody>
          <a:bodyPr/>
          <a:lstStyle/>
          <a:p>
            <a:r>
              <a:rPr lang="en-US" smtClean="0"/>
              <a:t>DAA 3 - Brute Force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14</a:t>
            </a:fld>
            <a:endParaRPr lang="en-US" dirty="0"/>
          </a:p>
        </p:txBody>
      </p:sp>
      <p:sp>
        <p:nvSpPr>
          <p:cNvPr id="5" name="TextBox 4"/>
          <p:cNvSpPr txBox="1"/>
          <p:nvPr/>
        </p:nvSpPr>
        <p:spPr>
          <a:xfrm>
            <a:off x="3630304" y="723331"/>
            <a:ext cx="8215953" cy="3046988"/>
          </a:xfrm>
          <a:prstGeom prst="rect">
            <a:avLst/>
          </a:prstGeom>
          <a:noFill/>
        </p:spPr>
        <p:txBody>
          <a:bodyPr wrap="square" rtlCol="0">
            <a:spAutoFit/>
          </a:bodyPr>
          <a:lstStyle/>
          <a:p>
            <a:r>
              <a:rPr lang="id-ID" sz="1600" b="1" dirty="0" smtClean="0">
                <a:latin typeface="Courier New" panose="02070309020205020404" pitchFamily="49" charset="0"/>
                <a:cs typeface="Courier New" panose="02070309020205020404" pitchFamily="49" charset="0"/>
              </a:rPr>
              <a:t>ALGORITHM</a:t>
            </a:r>
            <a:r>
              <a:rPr lang="id-ID" sz="1600" dirty="0" smtClean="0">
                <a:latin typeface="Courier New" panose="02070309020205020404" pitchFamily="49" charset="0"/>
                <a:cs typeface="Courier New" panose="02070309020205020404" pitchFamily="49" charset="0"/>
              </a:rPr>
              <a:t> SequentialSearchEnhancement(A[0..n],K)</a:t>
            </a:r>
          </a:p>
          <a:p>
            <a:r>
              <a:rPr lang="id-ID" sz="1600" dirty="0" smtClean="0">
                <a:latin typeface="Courier New" panose="02070309020205020404" pitchFamily="49" charset="0"/>
                <a:cs typeface="Courier New" panose="02070309020205020404" pitchFamily="49" charset="0"/>
              </a:rPr>
              <a:t>//Cari sebuah data di dalam sekumpulan data lainnya</a:t>
            </a:r>
          </a:p>
          <a:p>
            <a:r>
              <a:rPr lang="id-ID" sz="1600" dirty="0" smtClean="0">
                <a:latin typeface="Courier New" panose="02070309020205020404" pitchFamily="49" charset="0"/>
                <a:cs typeface="Courier New" panose="02070309020205020404" pitchFamily="49" charset="0"/>
              </a:rPr>
              <a:t>//Input: Array A dan data yang dicari K</a:t>
            </a:r>
          </a:p>
          <a:p>
            <a:r>
              <a:rPr lang="id-ID" sz="1600" dirty="0" smtClean="0">
                <a:latin typeface="Courier New" panose="02070309020205020404" pitchFamily="49" charset="0"/>
                <a:cs typeface="Courier New" panose="02070309020205020404" pitchFamily="49" charset="0"/>
              </a:rPr>
              <a:t>//Output: Posisi data pertama kali ditemukan atau (-1) jika data tidak ditemukan</a:t>
            </a:r>
          </a:p>
          <a:p>
            <a:endParaRPr lang="id-ID" sz="1600" dirty="0" smtClean="0">
              <a:latin typeface="Courier New" panose="02070309020205020404" pitchFamily="49" charset="0"/>
              <a:cs typeface="Courier New" panose="02070309020205020404" pitchFamily="49" charset="0"/>
            </a:endParaRPr>
          </a:p>
          <a:p>
            <a:r>
              <a:rPr lang="id-ID" sz="1600" dirty="0" smtClean="0">
                <a:latin typeface="Courier New" panose="02070309020205020404" pitchFamily="49" charset="0"/>
                <a:cs typeface="Courier New" panose="02070309020205020404" pitchFamily="49" charset="0"/>
              </a:rPr>
              <a:t>A[n] </a:t>
            </a:r>
            <a:r>
              <a:rPr lang="id-ID" sz="1600" dirty="0" smtClean="0">
                <a:latin typeface="Courier New" panose="02070309020205020404" pitchFamily="49" charset="0"/>
                <a:cs typeface="Courier New" panose="02070309020205020404" pitchFamily="49" charset="0"/>
                <a:sym typeface="Wingdings" panose="05000000000000000000" pitchFamily="2" charset="2"/>
              </a:rPr>
              <a:t> K</a:t>
            </a:r>
            <a:endParaRPr lang="id-ID" sz="1600" dirty="0" smtClean="0">
              <a:latin typeface="Courier New" panose="02070309020205020404" pitchFamily="49" charset="0"/>
              <a:cs typeface="Courier New" panose="02070309020205020404" pitchFamily="49" charset="0"/>
            </a:endParaRPr>
          </a:p>
          <a:p>
            <a:r>
              <a:rPr lang="id-ID" sz="1600" dirty="0" smtClean="0">
                <a:latin typeface="Courier New" panose="02070309020205020404" pitchFamily="49" charset="0"/>
                <a:cs typeface="Courier New" panose="02070309020205020404" pitchFamily="49" charset="0"/>
              </a:rPr>
              <a:t>i </a:t>
            </a:r>
            <a:r>
              <a:rPr lang="id-ID" sz="1600" dirty="0" smtClean="0">
                <a:latin typeface="Courier New" panose="02070309020205020404" pitchFamily="49" charset="0"/>
                <a:cs typeface="Courier New" panose="02070309020205020404" pitchFamily="49" charset="0"/>
                <a:sym typeface="Wingdings" panose="05000000000000000000" pitchFamily="2" charset="2"/>
              </a:rPr>
              <a:t> 0</a:t>
            </a:r>
            <a:endParaRPr lang="id-ID" sz="1600" dirty="0">
              <a:latin typeface="Courier New" panose="02070309020205020404" pitchFamily="49" charset="0"/>
              <a:cs typeface="Courier New" panose="02070309020205020404" pitchFamily="49" charset="0"/>
            </a:endParaRPr>
          </a:p>
          <a:p>
            <a:r>
              <a:rPr lang="id-ID" sz="1600" b="1" dirty="0" smtClean="0">
                <a:latin typeface="Courier New" panose="02070309020205020404" pitchFamily="49" charset="0"/>
                <a:cs typeface="Courier New" panose="02070309020205020404" pitchFamily="49" charset="0"/>
              </a:rPr>
              <a:t>while</a:t>
            </a:r>
            <a:r>
              <a:rPr lang="id-ID" sz="1600" dirty="0" smtClean="0">
                <a:latin typeface="Courier New" panose="02070309020205020404" pitchFamily="49" charset="0"/>
                <a:cs typeface="Courier New" panose="02070309020205020404" pitchFamily="49" charset="0"/>
              </a:rPr>
              <a:t> </a:t>
            </a:r>
            <a:r>
              <a:rPr lang="id-ID" sz="1600" dirty="0" smtClean="0">
                <a:latin typeface="Courier New" panose="02070309020205020404" pitchFamily="49" charset="0"/>
                <a:cs typeface="Courier New" panose="02070309020205020404" pitchFamily="49" charset="0"/>
                <a:sym typeface="Wingdings" panose="05000000000000000000" pitchFamily="2" charset="2"/>
              </a:rPr>
              <a:t>A[i] ≠ K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do</a:t>
            </a:r>
          </a:p>
          <a:p>
            <a:r>
              <a:rPr lang="id-ID" sz="1600" b="1" dirty="0">
                <a:latin typeface="Courier New" panose="02070309020205020404" pitchFamily="49" charset="0"/>
                <a:cs typeface="Courier New" panose="02070309020205020404" pitchFamily="49" charset="0"/>
                <a:sym typeface="Wingdings" panose="05000000000000000000" pitchFamily="2" charset="2"/>
              </a:rPr>
              <a:t>	</a:t>
            </a:r>
            <a:r>
              <a:rPr lang="id-ID" sz="1600" dirty="0" smtClean="0">
                <a:latin typeface="Courier New" panose="02070309020205020404" pitchFamily="49" charset="0"/>
                <a:cs typeface="Courier New" panose="02070309020205020404" pitchFamily="49" charset="0"/>
                <a:sym typeface="Wingdings" panose="05000000000000000000" pitchFamily="2" charset="2"/>
              </a:rPr>
              <a:t>i  i+1</a:t>
            </a:r>
            <a:endParaRPr lang="id-ID" sz="1600" b="1" dirty="0" smtClean="0">
              <a:latin typeface="Courier New" panose="02070309020205020404" pitchFamily="49" charset="0"/>
              <a:cs typeface="Courier New" panose="02070309020205020404" pitchFamily="49" charset="0"/>
              <a:sym typeface="Wingdings" panose="05000000000000000000" pitchFamily="2" charset="2"/>
            </a:endParaRPr>
          </a:p>
          <a:p>
            <a:r>
              <a:rPr lang="id-ID" sz="1600" b="1" dirty="0" smtClean="0">
                <a:latin typeface="Courier New" panose="02070309020205020404" pitchFamily="49" charset="0"/>
                <a:cs typeface="Courier New" panose="02070309020205020404" pitchFamily="49" charset="0"/>
                <a:sym typeface="Wingdings" panose="05000000000000000000" pitchFamily="2" charset="2"/>
              </a:rPr>
              <a:t>if</a:t>
            </a:r>
            <a:r>
              <a:rPr lang="id-ID" sz="1600" dirty="0" smtClean="0">
                <a:latin typeface="Courier New" panose="02070309020205020404" pitchFamily="49" charset="0"/>
                <a:cs typeface="Courier New" panose="02070309020205020404" pitchFamily="49" charset="0"/>
                <a:sym typeface="Wingdings" panose="05000000000000000000" pitchFamily="2" charset="2"/>
              </a:rPr>
              <a:t> i &lt; n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then</a:t>
            </a:r>
            <a:r>
              <a:rPr lang="id-ID" sz="1600" dirty="0" smtClean="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return</a:t>
            </a:r>
            <a:r>
              <a:rPr lang="id-ID" sz="1600" dirty="0" smtClean="0">
                <a:latin typeface="Courier New" panose="02070309020205020404" pitchFamily="49" charset="0"/>
                <a:cs typeface="Courier New" panose="02070309020205020404" pitchFamily="49" charset="0"/>
                <a:sym typeface="Wingdings" panose="05000000000000000000" pitchFamily="2" charset="2"/>
              </a:rPr>
              <a:t> i</a:t>
            </a:r>
            <a:endParaRPr lang="id-ID" sz="1600" b="1" dirty="0" smtClean="0">
              <a:latin typeface="Courier New" panose="02070309020205020404" pitchFamily="49" charset="0"/>
              <a:cs typeface="Courier New" panose="02070309020205020404" pitchFamily="49" charset="0"/>
              <a:sym typeface="Wingdings" panose="05000000000000000000" pitchFamily="2" charset="2"/>
            </a:endParaRPr>
          </a:p>
          <a:p>
            <a:r>
              <a:rPr lang="id-ID" sz="1600" b="1" dirty="0" smtClean="0">
                <a:latin typeface="Courier New" panose="02070309020205020404" pitchFamily="49" charset="0"/>
                <a:cs typeface="Courier New" panose="02070309020205020404" pitchFamily="49" charset="0"/>
                <a:sym typeface="Wingdings" panose="05000000000000000000" pitchFamily="2" charset="2"/>
              </a:rPr>
              <a:t>else</a:t>
            </a:r>
            <a:r>
              <a:rPr lang="id-ID" sz="1600" dirty="0" smtClean="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return</a:t>
            </a:r>
            <a:r>
              <a:rPr lang="id-ID" sz="1600" dirty="0" smtClean="0">
                <a:latin typeface="Courier New" panose="02070309020205020404" pitchFamily="49" charset="0"/>
                <a:cs typeface="Courier New" panose="02070309020205020404" pitchFamily="49" charset="0"/>
                <a:sym typeface="Wingdings" panose="05000000000000000000" pitchFamily="2" charset="2"/>
              </a:rPr>
              <a:t> -1</a:t>
            </a:r>
            <a:endParaRPr lang="id-ID" sz="1600" dirty="0">
              <a:latin typeface="Courier New" panose="02070309020205020404" pitchFamily="49" charset="0"/>
              <a:cs typeface="Courier New" panose="02070309020205020404" pitchFamily="49" charset="0"/>
            </a:endParaRPr>
          </a:p>
        </p:txBody>
      </p:sp>
      <p:sp>
        <p:nvSpPr>
          <p:cNvPr id="6" name="Rounded Rectangle 5"/>
          <p:cNvSpPr/>
          <p:nvPr/>
        </p:nvSpPr>
        <p:spPr>
          <a:xfrm>
            <a:off x="3630304" y="2219528"/>
            <a:ext cx="1228299" cy="250717"/>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p:nvSpPr>
        <p:spPr>
          <a:xfrm>
            <a:off x="7246961" y="2021720"/>
            <a:ext cx="4421875" cy="646331"/>
          </a:xfrm>
          <a:prstGeom prst="rect">
            <a:avLst/>
          </a:prstGeom>
          <a:noFill/>
        </p:spPr>
        <p:txBody>
          <a:bodyPr wrap="square" rtlCol="0">
            <a:spAutoFit/>
          </a:bodyPr>
          <a:lstStyle/>
          <a:p>
            <a:r>
              <a:rPr lang="id-ID" dirty="0" smtClean="0"/>
              <a:t>Data yang dicari dijadikan sebagai data terakhir</a:t>
            </a:r>
            <a:endParaRPr lang="id-ID" dirty="0"/>
          </a:p>
        </p:txBody>
      </p:sp>
      <p:cxnSp>
        <p:nvCxnSpPr>
          <p:cNvPr id="8" name="Elbow Connector 7"/>
          <p:cNvCxnSpPr>
            <a:stCxn id="7" idx="1"/>
            <a:endCxn id="6" idx="3"/>
          </p:cNvCxnSpPr>
          <p:nvPr/>
        </p:nvCxnSpPr>
        <p:spPr>
          <a:xfrm rot="10800000" flipV="1">
            <a:off x="4858603" y="2344885"/>
            <a:ext cx="2388358" cy="1"/>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4367283" y="2705787"/>
            <a:ext cx="1132765" cy="255777"/>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mc:AlternateContent xmlns:mc="http://schemas.openxmlformats.org/markup-compatibility/2006" xmlns:a14="http://schemas.microsoft.com/office/drawing/2010/main">
        <mc:Choice Requires="a14">
          <p:sp>
            <p:nvSpPr>
              <p:cNvPr id="17" name="TextBox 16"/>
              <p:cNvSpPr txBox="1"/>
              <p:nvPr/>
            </p:nvSpPr>
            <p:spPr>
              <a:xfrm>
                <a:off x="7246961" y="2734436"/>
                <a:ext cx="4421875" cy="646331"/>
              </a:xfrm>
              <a:prstGeom prst="rect">
                <a:avLst/>
              </a:prstGeom>
              <a:noFill/>
            </p:spPr>
            <p:txBody>
              <a:bodyPr wrap="square" rtlCol="0">
                <a:spAutoFit/>
              </a:bodyPr>
              <a:lstStyle/>
              <a:p>
                <a:r>
                  <a:rPr lang="id-ID" dirty="0" smtClean="0"/>
                  <a:t>Worst case pencarian akan berhenti pada indeks ke-</a:t>
                </a:r>
                <a14:m>
                  <m:oMath xmlns:m="http://schemas.openxmlformats.org/officeDocument/2006/math">
                    <m:r>
                      <a:rPr lang="id-ID" b="0" i="1" smtClean="0">
                        <a:latin typeface="Cambria Math" panose="02040503050406030204" pitchFamily="18" charset="0"/>
                      </a:rPr>
                      <m:t>𝑛</m:t>
                    </m:r>
                  </m:oMath>
                </a14:m>
                <a:r>
                  <a:rPr lang="id-ID" dirty="0" smtClean="0"/>
                  <a:t> (data tidak ditemukan)</a:t>
                </a:r>
                <a:endParaRPr lang="id-ID" dirty="0"/>
              </a:p>
            </p:txBody>
          </p:sp>
        </mc:Choice>
        <mc:Fallback xmlns="">
          <p:sp>
            <p:nvSpPr>
              <p:cNvPr id="17" name="TextBox 16"/>
              <p:cNvSpPr txBox="1">
                <a:spLocks noRot="1" noChangeAspect="1" noMove="1" noResize="1" noEditPoints="1" noAdjustHandles="1" noChangeArrowheads="1" noChangeShapeType="1" noTextEdit="1"/>
              </p:cNvSpPr>
              <p:nvPr/>
            </p:nvSpPr>
            <p:spPr>
              <a:xfrm>
                <a:off x="7246961" y="2734436"/>
                <a:ext cx="4421875" cy="646331"/>
              </a:xfrm>
              <a:prstGeom prst="rect">
                <a:avLst/>
              </a:prstGeom>
              <a:blipFill>
                <a:blip r:embed="rId3"/>
                <a:stretch>
                  <a:fillRect l="-1241" t="-5660" b="-14151"/>
                </a:stretch>
              </a:blipFill>
            </p:spPr>
            <p:txBody>
              <a:bodyPr/>
              <a:lstStyle/>
              <a:p>
                <a:r>
                  <a:rPr lang="id-ID">
                    <a:noFill/>
                  </a:rPr>
                  <a:t> </a:t>
                </a:r>
              </a:p>
            </p:txBody>
          </p:sp>
        </mc:Fallback>
      </mc:AlternateContent>
      <p:cxnSp>
        <p:nvCxnSpPr>
          <p:cNvPr id="18" name="Elbow Connector 17"/>
          <p:cNvCxnSpPr>
            <a:stCxn id="17" idx="1"/>
            <a:endCxn id="16" idx="3"/>
          </p:cNvCxnSpPr>
          <p:nvPr/>
        </p:nvCxnSpPr>
        <p:spPr>
          <a:xfrm rot="10800000">
            <a:off x="5500049" y="2833676"/>
            <a:ext cx="1746913" cy="22392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6905591" y="4267593"/>
                <a:ext cx="2989473" cy="754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d-ID" b="1" i="1" smtClean="0">
                          <a:effectLst>
                            <a:outerShdw blurRad="38100" dist="38100" dir="2700000" algn="tl">
                              <a:srgbClr val="000000">
                                <a:alpha val="43137"/>
                              </a:srgbClr>
                            </a:outerShdw>
                          </a:effectLst>
                          <a:latin typeface="Cambria Math" panose="02040503050406030204" pitchFamily="18" charset="0"/>
                        </a:rPr>
                        <m:t>𝑪</m:t>
                      </m:r>
                      <m:d>
                        <m:dPr>
                          <m:ctrlPr>
                            <a:rPr lang="id-ID" b="1" i="1" smtClean="0">
                              <a:effectLst>
                                <a:outerShdw blurRad="38100" dist="38100" dir="2700000" algn="tl">
                                  <a:srgbClr val="000000">
                                    <a:alpha val="43137"/>
                                  </a:srgbClr>
                                </a:outerShdw>
                              </a:effectLst>
                              <a:latin typeface="Cambria Math" panose="02040503050406030204" pitchFamily="18" charset="0"/>
                            </a:rPr>
                          </m:ctrlPr>
                        </m:dPr>
                        <m:e>
                          <m:r>
                            <a:rPr lang="id-ID" b="1" i="1" smtClean="0">
                              <a:effectLst>
                                <a:outerShdw blurRad="38100" dist="38100" dir="2700000" algn="tl">
                                  <a:srgbClr val="000000">
                                    <a:alpha val="43137"/>
                                  </a:srgbClr>
                                </a:outerShdw>
                              </a:effectLst>
                              <a:latin typeface="Cambria Math" panose="02040503050406030204" pitchFamily="18" charset="0"/>
                            </a:rPr>
                            <m:t>𝒏</m:t>
                          </m:r>
                        </m:e>
                      </m:d>
                      <m:r>
                        <a:rPr lang="id-ID" b="1" i="1" smtClean="0">
                          <a:effectLst>
                            <a:outerShdw blurRad="38100" dist="38100" dir="2700000" algn="tl">
                              <a:srgbClr val="000000">
                                <a:alpha val="43137"/>
                              </a:srgbClr>
                            </a:outerShdw>
                          </a:effectLst>
                          <a:latin typeface="Cambria Math" panose="02040503050406030204" pitchFamily="18" charset="0"/>
                        </a:rPr>
                        <m:t>=</m:t>
                      </m:r>
                      <m:nary>
                        <m:naryPr>
                          <m:chr m:val="∑"/>
                          <m:ctrlPr>
                            <a:rPr lang="id-ID" b="1" i="1" smtClean="0">
                              <a:effectLst>
                                <a:outerShdw blurRad="38100" dist="38100" dir="2700000" algn="tl">
                                  <a:srgbClr val="000000">
                                    <a:alpha val="43137"/>
                                  </a:srgbClr>
                                </a:outerShdw>
                              </a:effectLst>
                              <a:latin typeface="Cambria Math" panose="02040503050406030204" pitchFamily="18" charset="0"/>
                            </a:rPr>
                          </m:ctrlPr>
                        </m:naryPr>
                        <m:sub>
                          <m:r>
                            <m:rPr>
                              <m:brk m:alnAt="23"/>
                            </m:rPr>
                            <a:rPr lang="id-ID" b="1" i="1" smtClean="0">
                              <a:effectLst>
                                <a:outerShdw blurRad="38100" dist="38100" dir="2700000" algn="tl">
                                  <a:srgbClr val="000000">
                                    <a:alpha val="43137"/>
                                  </a:srgbClr>
                                </a:outerShdw>
                              </a:effectLst>
                              <a:latin typeface="Cambria Math" panose="02040503050406030204" pitchFamily="18" charset="0"/>
                            </a:rPr>
                            <m:t>𝒊</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𝟎</m:t>
                          </m:r>
                        </m:sub>
                        <m:sup>
                          <m:r>
                            <a:rPr lang="id-ID" b="1" i="1" smtClean="0">
                              <a:effectLst>
                                <a:outerShdw blurRad="38100" dist="38100" dir="2700000" algn="tl">
                                  <a:srgbClr val="000000">
                                    <a:alpha val="43137"/>
                                  </a:srgbClr>
                                </a:outerShdw>
                              </a:effectLst>
                              <a:latin typeface="Cambria Math" panose="02040503050406030204" pitchFamily="18" charset="0"/>
                            </a:rPr>
                            <m:t>𝒏</m:t>
                          </m:r>
                        </m:sup>
                        <m:e>
                          <m:r>
                            <a:rPr lang="id-ID" b="1" i="1" smtClean="0">
                              <a:effectLst>
                                <a:outerShdw blurRad="38100" dist="38100" dir="2700000" algn="tl">
                                  <a:srgbClr val="000000">
                                    <a:alpha val="43137"/>
                                  </a:srgbClr>
                                </a:outerShdw>
                              </a:effectLst>
                              <a:latin typeface="Cambria Math" panose="02040503050406030204" pitchFamily="18" charset="0"/>
                            </a:rPr>
                            <m:t>𝟏</m:t>
                          </m:r>
                        </m:e>
                      </m:nary>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𝒏</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𝟏</m:t>
                      </m:r>
                      <m:r>
                        <a:rPr lang="id-ID" b="1"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l-GR"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𝜣</m:t>
                      </m:r>
                      <m:d>
                        <m:dPr>
                          <m:ctrlPr>
                            <a:rPr lang="el-GR"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dPr>
                        <m:e>
                          <m:r>
                            <a:rPr lang="id-ID"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𝒏</m:t>
                          </m:r>
                        </m:e>
                      </m:d>
                    </m:oMath>
                  </m:oMathPara>
                </a14:m>
                <a:endParaRPr lang="id-ID" b="1" dirty="0">
                  <a:effectLst>
                    <a:outerShdw blurRad="38100" dist="38100" dir="2700000" algn="tl">
                      <a:srgbClr val="000000">
                        <a:alpha val="43137"/>
                      </a:srgbClr>
                    </a:outerShdw>
                  </a:effectLst>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6905591" y="4267593"/>
                <a:ext cx="2989473" cy="754950"/>
              </a:xfrm>
              <a:prstGeom prst="rect">
                <a:avLst/>
              </a:prstGeom>
              <a:blipFill>
                <a:blip r:embed="rId4"/>
                <a:stretch>
                  <a:fillRect r="-408" b="-7258"/>
                </a:stretch>
              </a:blipFill>
            </p:spPr>
            <p:txBody>
              <a:bodyPr/>
              <a:lstStyle/>
              <a:p>
                <a:r>
                  <a:rPr lang="id-ID">
                    <a:noFill/>
                  </a:rPr>
                  <a:t> </a:t>
                </a:r>
              </a:p>
            </p:txBody>
          </p:sp>
        </mc:Fallback>
      </mc:AlternateContent>
      <p:sp>
        <p:nvSpPr>
          <p:cNvPr id="24" name="Oval 23"/>
          <p:cNvSpPr/>
          <p:nvPr/>
        </p:nvSpPr>
        <p:spPr>
          <a:xfrm>
            <a:off x="9280914" y="4337993"/>
            <a:ext cx="614150" cy="614150"/>
          </a:xfrm>
          <a:prstGeom prst="ellipse">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TextBox 24"/>
          <p:cNvSpPr txBox="1"/>
          <p:nvPr/>
        </p:nvSpPr>
        <p:spPr>
          <a:xfrm>
            <a:off x="6640170" y="5391872"/>
            <a:ext cx="4428164" cy="923330"/>
          </a:xfrm>
          <a:prstGeom prst="rect">
            <a:avLst/>
          </a:prstGeom>
          <a:noFill/>
        </p:spPr>
        <p:txBody>
          <a:bodyPr wrap="square" rtlCol="0">
            <a:spAutoFit/>
          </a:bodyPr>
          <a:lstStyle/>
          <a:p>
            <a:r>
              <a:rPr lang="id-ID" dirty="0" smtClean="0"/>
              <a:t>Order of growth/kompleksitas tetap, namun dapat menghemat waktu nyata karena jumlah pengecekan berkurang setengahnya</a:t>
            </a:r>
            <a:endParaRPr lang="id-ID" dirty="0"/>
          </a:p>
        </p:txBody>
      </p:sp>
      <p:cxnSp>
        <p:nvCxnSpPr>
          <p:cNvPr id="27" name="Elbow Connector 26"/>
          <p:cNvCxnSpPr>
            <a:stCxn id="25" idx="0"/>
            <a:endCxn id="24" idx="4"/>
          </p:cNvCxnSpPr>
          <p:nvPr/>
        </p:nvCxnSpPr>
        <p:spPr>
          <a:xfrm rot="5400000" flipH="1" flipV="1">
            <a:off x="9001256" y="4805140"/>
            <a:ext cx="439729" cy="7337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162567" y="2627107"/>
            <a:ext cx="1569493" cy="389551"/>
          </a:xfrm>
          <a:prstGeom prst="ellipse">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30" name="Elbow Connector 29"/>
          <p:cNvCxnSpPr>
            <a:stCxn id="25" idx="1"/>
            <a:endCxn id="28" idx="4"/>
          </p:cNvCxnSpPr>
          <p:nvPr/>
        </p:nvCxnSpPr>
        <p:spPr>
          <a:xfrm rot="10800000">
            <a:off x="4947314" y="3016659"/>
            <a:ext cx="1692856" cy="28368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35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8" presetClass="entr" presetSubtype="12"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Left)">
                                      <p:cBhvr>
                                        <p:cTn id="10" dur="500"/>
                                        <p:tgtEl>
                                          <p:spTgt spid="8"/>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par>
                          <p:cTn id="19" fill="hold">
                            <p:stCondLst>
                              <p:cond delay="0"/>
                            </p:stCondLst>
                            <p:childTnLst>
                              <p:par>
                                <p:cTn id="20" presetID="18" presetClass="entr" presetSubtype="9"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strips(upLeft)">
                                      <p:cBhvr>
                                        <p:cTn id="22" dur="500"/>
                                        <p:tgtEl>
                                          <p:spTgt spid="18"/>
                                        </p:tgtEl>
                                      </p:cBhvr>
                                    </p:animEffect>
                                  </p:childTnLst>
                                </p:cTn>
                              </p:par>
                            </p:childTnLst>
                          </p:cTn>
                        </p:par>
                        <p:par>
                          <p:cTn id="23" fill="hold">
                            <p:stCondLst>
                              <p:cond delay="500"/>
                            </p:stCondLst>
                            <p:childTnLst>
                              <p:par>
                                <p:cTn id="24" presetID="21" presetClass="entr" presetSubtype="1"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heel(1)">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childTnLst>
                          </p:cTn>
                        </p:par>
                        <p:par>
                          <p:cTn id="40" fill="hold">
                            <p:stCondLst>
                              <p:cond delay="0"/>
                            </p:stCondLst>
                            <p:childTnLst>
                              <p:par>
                                <p:cTn id="41" presetID="18" presetClass="entr" presetSubtype="3"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strips(upRight)">
                                      <p:cBhvr>
                                        <p:cTn id="43" dur="500"/>
                                        <p:tgtEl>
                                          <p:spTgt spid="27"/>
                                        </p:tgtEl>
                                      </p:cBhvr>
                                    </p:animEffect>
                                  </p:childTnLst>
                                </p:cTn>
                              </p:par>
                              <p:par>
                                <p:cTn id="44" presetID="18" presetClass="entr" presetSubtype="9"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strips(upLeft)">
                                      <p:cBhvr>
                                        <p:cTn id="46" dur="500"/>
                                        <p:tgtEl>
                                          <p:spTgt spid="30"/>
                                        </p:tgtEl>
                                      </p:cBhvr>
                                    </p:animEffect>
                                  </p:childTnLst>
                                </p:cTn>
                              </p:par>
                            </p:childTnLst>
                          </p:cTn>
                        </p:par>
                        <p:par>
                          <p:cTn id="47" fill="hold">
                            <p:stCondLst>
                              <p:cond delay="500"/>
                            </p:stCondLst>
                            <p:childTnLst>
                              <p:par>
                                <p:cTn id="48" presetID="21" presetClass="entr" presetSubtype="1"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heel(1)">
                                      <p:cBhvr>
                                        <p:cTn id="50" dur="500"/>
                                        <p:tgtEl>
                                          <p:spTgt spid="24"/>
                                        </p:tgtEl>
                                      </p:cBhvr>
                                    </p:animEffect>
                                  </p:childTnLst>
                                </p:cTn>
                              </p:par>
                              <p:par>
                                <p:cTn id="51" presetID="21" presetClass="entr" presetSubtype="1"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heel(1)">
                                      <p:cBhvr>
                                        <p:cTn id="5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6" grpId="0" animBg="1"/>
      <p:bldP spid="7" grpId="0"/>
      <p:bldP spid="16" grpId="0" animBg="1"/>
      <p:bldP spid="17" grpId="0"/>
      <p:bldP spid="23" grpId="0"/>
      <p:bldP spid="24" grpId="0" animBg="1"/>
      <p:bldP spid="25" grpId="0"/>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Sequential Search pada Data Terurut</a:t>
            </a:r>
            <a:endParaRPr lang="id-ID" dirty="0"/>
          </a:p>
        </p:txBody>
      </p:sp>
      <p:sp>
        <p:nvSpPr>
          <p:cNvPr id="3" name="Content Placeholder 2"/>
          <p:cNvSpPr>
            <a:spLocks noGrp="1"/>
          </p:cNvSpPr>
          <p:nvPr>
            <p:ph idx="1"/>
          </p:nvPr>
        </p:nvSpPr>
        <p:spPr>
          <a:xfrm>
            <a:off x="3869268" y="3770320"/>
            <a:ext cx="7315200" cy="1047340"/>
          </a:xfrm>
        </p:spPr>
        <p:txBody>
          <a:bodyPr/>
          <a:lstStyle/>
          <a:p>
            <a:r>
              <a:rPr lang="id-ID" dirty="0" smtClean="0"/>
              <a:t>Keuntungan: Looping tidak harus sampai akhir meski data tidak ditemukan</a:t>
            </a:r>
            <a:endParaRPr lang="id-ID" dirty="0"/>
          </a:p>
        </p:txBody>
      </p:sp>
      <p:sp>
        <p:nvSpPr>
          <p:cNvPr id="4" name="Footer Placeholder 3"/>
          <p:cNvSpPr>
            <a:spLocks noGrp="1"/>
          </p:cNvSpPr>
          <p:nvPr>
            <p:ph type="ftr" sz="quarter" idx="11"/>
          </p:nvPr>
        </p:nvSpPr>
        <p:spPr/>
        <p:txBody>
          <a:bodyPr/>
          <a:lstStyle/>
          <a:p>
            <a:r>
              <a:rPr lang="en-US" smtClean="0"/>
              <a:t>DAA 3 - Brute Force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sp>
        <p:nvSpPr>
          <p:cNvPr id="6" name="TextBox 5"/>
          <p:cNvSpPr txBox="1"/>
          <p:nvPr/>
        </p:nvSpPr>
        <p:spPr>
          <a:xfrm>
            <a:off x="3630304" y="723331"/>
            <a:ext cx="8215953" cy="3046988"/>
          </a:xfrm>
          <a:prstGeom prst="rect">
            <a:avLst/>
          </a:prstGeom>
          <a:noFill/>
        </p:spPr>
        <p:txBody>
          <a:bodyPr wrap="square" rtlCol="0">
            <a:spAutoFit/>
          </a:bodyPr>
          <a:lstStyle/>
          <a:p>
            <a:r>
              <a:rPr lang="id-ID" sz="1600" b="1" dirty="0" smtClean="0">
                <a:latin typeface="Courier New" panose="02070309020205020404" pitchFamily="49" charset="0"/>
                <a:cs typeface="Courier New" panose="02070309020205020404" pitchFamily="49" charset="0"/>
              </a:rPr>
              <a:t>ALGORITHM</a:t>
            </a:r>
            <a:r>
              <a:rPr lang="id-ID" sz="1600" dirty="0" smtClean="0">
                <a:latin typeface="Courier New" panose="02070309020205020404" pitchFamily="49" charset="0"/>
                <a:cs typeface="Courier New" panose="02070309020205020404" pitchFamily="49" charset="0"/>
              </a:rPr>
              <a:t> SequentialSearchInSort(A[0..n-1],K)</a:t>
            </a:r>
          </a:p>
          <a:p>
            <a:r>
              <a:rPr lang="id-ID" sz="1600" dirty="0" smtClean="0">
                <a:latin typeface="Courier New" panose="02070309020205020404" pitchFamily="49" charset="0"/>
                <a:cs typeface="Courier New" panose="02070309020205020404" pitchFamily="49" charset="0"/>
              </a:rPr>
              <a:t>//Cari sebuah data di dalam sekumpulan data lainnya</a:t>
            </a:r>
          </a:p>
          <a:p>
            <a:r>
              <a:rPr lang="id-ID" sz="1600" dirty="0" smtClean="0">
                <a:latin typeface="Courier New" panose="02070309020205020404" pitchFamily="49" charset="0"/>
                <a:cs typeface="Courier New" panose="02070309020205020404" pitchFamily="49" charset="0"/>
              </a:rPr>
              <a:t>//Input: Array A dengan data terurut ascending dan data yang dicari K</a:t>
            </a:r>
          </a:p>
          <a:p>
            <a:r>
              <a:rPr lang="id-ID" sz="1600" dirty="0" smtClean="0">
                <a:latin typeface="Courier New" panose="02070309020205020404" pitchFamily="49" charset="0"/>
                <a:cs typeface="Courier New" panose="02070309020205020404" pitchFamily="49" charset="0"/>
              </a:rPr>
              <a:t>//Output: Posisi data pertama kali ditemukan atau (-1) jika data tidak ditemukan</a:t>
            </a:r>
          </a:p>
          <a:p>
            <a:endParaRPr lang="id-ID" sz="1600" dirty="0" smtClean="0">
              <a:latin typeface="Courier New" panose="02070309020205020404" pitchFamily="49" charset="0"/>
              <a:cs typeface="Courier New" panose="02070309020205020404" pitchFamily="49" charset="0"/>
            </a:endParaRPr>
          </a:p>
          <a:p>
            <a:r>
              <a:rPr lang="id-ID" sz="1600" dirty="0" smtClean="0">
                <a:latin typeface="Courier New" panose="02070309020205020404" pitchFamily="49" charset="0"/>
                <a:cs typeface="Courier New" panose="02070309020205020404" pitchFamily="49" charset="0"/>
              </a:rPr>
              <a:t>i </a:t>
            </a:r>
            <a:r>
              <a:rPr lang="id-ID" sz="1600" dirty="0" smtClean="0">
                <a:latin typeface="Courier New" panose="02070309020205020404" pitchFamily="49" charset="0"/>
                <a:cs typeface="Courier New" panose="02070309020205020404" pitchFamily="49" charset="0"/>
                <a:sym typeface="Wingdings" panose="05000000000000000000" pitchFamily="2" charset="2"/>
              </a:rPr>
              <a:t> 0</a:t>
            </a:r>
            <a:endParaRPr lang="id-ID" sz="1600" dirty="0">
              <a:latin typeface="Courier New" panose="02070309020205020404" pitchFamily="49" charset="0"/>
              <a:cs typeface="Courier New" panose="02070309020205020404" pitchFamily="49" charset="0"/>
            </a:endParaRPr>
          </a:p>
          <a:p>
            <a:r>
              <a:rPr lang="id-ID" sz="1600" b="1" dirty="0" smtClean="0">
                <a:latin typeface="Courier New" panose="02070309020205020404" pitchFamily="49" charset="0"/>
                <a:cs typeface="Courier New" panose="02070309020205020404" pitchFamily="49" charset="0"/>
              </a:rPr>
              <a:t>while</a:t>
            </a:r>
            <a:r>
              <a:rPr lang="id-ID" sz="1600" dirty="0" smtClean="0">
                <a:latin typeface="Courier New" panose="02070309020205020404" pitchFamily="49" charset="0"/>
                <a:cs typeface="Courier New" panose="02070309020205020404" pitchFamily="49" charset="0"/>
              </a:rPr>
              <a:t> i &lt; n </a:t>
            </a:r>
            <a:r>
              <a:rPr lang="id-ID" sz="1600" b="1" dirty="0" smtClean="0">
                <a:latin typeface="Courier New" panose="02070309020205020404" pitchFamily="49" charset="0"/>
                <a:cs typeface="Courier New" panose="02070309020205020404" pitchFamily="49" charset="0"/>
              </a:rPr>
              <a:t>and</a:t>
            </a:r>
            <a:r>
              <a:rPr lang="id-ID" sz="1600" dirty="0" smtClean="0">
                <a:latin typeface="Courier New" panose="02070309020205020404" pitchFamily="49" charset="0"/>
                <a:cs typeface="Courier New" panose="02070309020205020404" pitchFamily="49" charset="0"/>
              </a:rPr>
              <a:t> </a:t>
            </a:r>
            <a:r>
              <a:rPr lang="id-ID" sz="1600" dirty="0" smtClean="0">
                <a:latin typeface="Courier New" panose="02070309020205020404" pitchFamily="49" charset="0"/>
                <a:cs typeface="Courier New" panose="02070309020205020404" pitchFamily="49" charset="0"/>
                <a:sym typeface="Wingdings" panose="05000000000000000000" pitchFamily="2" charset="2"/>
              </a:rPr>
              <a:t>A[i] &lt; K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do</a:t>
            </a:r>
          </a:p>
          <a:p>
            <a:r>
              <a:rPr lang="id-ID" sz="1600" b="1" dirty="0">
                <a:latin typeface="Courier New" panose="02070309020205020404" pitchFamily="49" charset="0"/>
                <a:cs typeface="Courier New" panose="02070309020205020404" pitchFamily="49" charset="0"/>
                <a:sym typeface="Wingdings" panose="05000000000000000000" pitchFamily="2" charset="2"/>
              </a:rPr>
              <a:t>	</a:t>
            </a:r>
            <a:r>
              <a:rPr lang="id-ID" sz="1600" dirty="0" smtClean="0">
                <a:latin typeface="Courier New" panose="02070309020205020404" pitchFamily="49" charset="0"/>
                <a:cs typeface="Courier New" panose="02070309020205020404" pitchFamily="49" charset="0"/>
                <a:sym typeface="Wingdings" panose="05000000000000000000" pitchFamily="2" charset="2"/>
              </a:rPr>
              <a:t>i  i+1</a:t>
            </a:r>
            <a:endParaRPr lang="id-ID" sz="1600" b="1" dirty="0" smtClean="0">
              <a:latin typeface="Courier New" panose="02070309020205020404" pitchFamily="49" charset="0"/>
              <a:cs typeface="Courier New" panose="02070309020205020404" pitchFamily="49" charset="0"/>
              <a:sym typeface="Wingdings" panose="05000000000000000000" pitchFamily="2" charset="2"/>
            </a:endParaRPr>
          </a:p>
          <a:p>
            <a:r>
              <a:rPr lang="id-ID" sz="1600" b="1" dirty="0" smtClean="0">
                <a:latin typeface="Courier New" panose="02070309020205020404" pitchFamily="49" charset="0"/>
                <a:cs typeface="Courier New" panose="02070309020205020404" pitchFamily="49" charset="0"/>
                <a:sym typeface="Wingdings" panose="05000000000000000000" pitchFamily="2" charset="2"/>
              </a:rPr>
              <a:t>if</a:t>
            </a:r>
            <a:r>
              <a:rPr lang="id-ID" sz="1600" dirty="0" smtClean="0">
                <a:latin typeface="Courier New" panose="02070309020205020404" pitchFamily="49" charset="0"/>
                <a:cs typeface="Courier New" panose="02070309020205020404" pitchFamily="49" charset="0"/>
                <a:sym typeface="Wingdings" panose="05000000000000000000" pitchFamily="2" charset="2"/>
              </a:rPr>
              <a:t> A[i] = K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then</a:t>
            </a:r>
            <a:r>
              <a:rPr lang="id-ID" sz="1600" dirty="0" smtClean="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return</a:t>
            </a:r>
            <a:r>
              <a:rPr lang="id-ID" sz="1600" dirty="0" smtClean="0">
                <a:latin typeface="Courier New" panose="02070309020205020404" pitchFamily="49" charset="0"/>
                <a:cs typeface="Courier New" panose="02070309020205020404" pitchFamily="49" charset="0"/>
                <a:sym typeface="Wingdings" panose="05000000000000000000" pitchFamily="2" charset="2"/>
              </a:rPr>
              <a:t> i</a:t>
            </a:r>
            <a:endParaRPr lang="id-ID" sz="1600" b="1" dirty="0" smtClean="0">
              <a:latin typeface="Courier New" panose="02070309020205020404" pitchFamily="49" charset="0"/>
              <a:cs typeface="Courier New" panose="02070309020205020404" pitchFamily="49" charset="0"/>
              <a:sym typeface="Wingdings" panose="05000000000000000000" pitchFamily="2" charset="2"/>
            </a:endParaRPr>
          </a:p>
          <a:p>
            <a:r>
              <a:rPr lang="id-ID" sz="1600" b="1" dirty="0" smtClean="0">
                <a:latin typeface="Courier New" panose="02070309020205020404" pitchFamily="49" charset="0"/>
                <a:cs typeface="Courier New" panose="02070309020205020404" pitchFamily="49" charset="0"/>
                <a:sym typeface="Wingdings" panose="05000000000000000000" pitchFamily="2" charset="2"/>
              </a:rPr>
              <a:t>else</a:t>
            </a:r>
            <a:r>
              <a:rPr lang="id-ID" sz="1600" dirty="0" smtClean="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return</a:t>
            </a:r>
            <a:r>
              <a:rPr lang="id-ID" sz="1600" dirty="0" smtClean="0">
                <a:latin typeface="Courier New" panose="02070309020205020404" pitchFamily="49" charset="0"/>
                <a:cs typeface="Courier New" panose="02070309020205020404" pitchFamily="49" charset="0"/>
                <a:sym typeface="Wingdings" panose="05000000000000000000" pitchFamily="2" charset="2"/>
              </a:rPr>
              <a:t> -1</a:t>
            </a:r>
            <a:endParaRPr lang="id-ID"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259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String-Matching</a:t>
            </a:r>
            <a:endParaRPr lang="id-ID" dirty="0"/>
          </a:p>
        </p:txBody>
      </p:sp>
      <p:sp>
        <p:nvSpPr>
          <p:cNvPr id="4" name="Footer Placeholder 3"/>
          <p:cNvSpPr>
            <a:spLocks noGrp="1"/>
          </p:cNvSpPr>
          <p:nvPr>
            <p:ph type="ftr" sz="quarter" idx="11"/>
          </p:nvPr>
        </p:nvSpPr>
        <p:spPr/>
        <p:txBody>
          <a:bodyPr/>
          <a:lstStyle/>
          <a:p>
            <a:r>
              <a:rPr lang="en-US" smtClean="0"/>
              <a:t>DAA 3 - Brute Force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16</a:t>
            </a:fld>
            <a:endParaRPr lang="en-US" dirty="0"/>
          </a:p>
        </p:txBody>
      </p:sp>
      <p:sp>
        <p:nvSpPr>
          <p:cNvPr id="6" name="TextBox 5"/>
          <p:cNvSpPr txBox="1"/>
          <p:nvPr/>
        </p:nvSpPr>
        <p:spPr>
          <a:xfrm>
            <a:off x="3630304" y="723331"/>
            <a:ext cx="8215953" cy="3293209"/>
          </a:xfrm>
          <a:prstGeom prst="rect">
            <a:avLst/>
          </a:prstGeom>
          <a:noFill/>
        </p:spPr>
        <p:txBody>
          <a:bodyPr wrap="square" rtlCol="0">
            <a:spAutoFit/>
          </a:bodyPr>
          <a:lstStyle/>
          <a:p>
            <a:r>
              <a:rPr lang="id-ID" sz="1600" b="1" dirty="0" smtClean="0">
                <a:latin typeface="Courier New" panose="02070309020205020404" pitchFamily="49" charset="0"/>
                <a:cs typeface="Courier New" panose="02070309020205020404" pitchFamily="49" charset="0"/>
              </a:rPr>
              <a:t>ALGORITHM</a:t>
            </a:r>
            <a:r>
              <a:rPr lang="id-ID" sz="1600" dirty="0" smtClean="0">
                <a:latin typeface="Courier New" panose="02070309020205020404" pitchFamily="49" charset="0"/>
                <a:cs typeface="Courier New" panose="02070309020205020404" pitchFamily="49" charset="0"/>
              </a:rPr>
              <a:t> BruteForceStringMatching(T[0..n-1],P[0..m-1])</a:t>
            </a:r>
          </a:p>
          <a:p>
            <a:r>
              <a:rPr lang="id-ID" sz="1600" dirty="0" smtClean="0">
                <a:latin typeface="Courier New" panose="02070309020205020404" pitchFamily="49" charset="0"/>
                <a:cs typeface="Courier New" panose="02070309020205020404" pitchFamily="49" charset="0"/>
              </a:rPr>
              <a:t>//Cocokkan teks dengan sebuah pattern</a:t>
            </a:r>
          </a:p>
          <a:p>
            <a:r>
              <a:rPr lang="id-ID" sz="1600" dirty="0" smtClean="0">
                <a:latin typeface="Courier New" panose="02070309020205020404" pitchFamily="49" charset="0"/>
                <a:cs typeface="Courier New" panose="02070309020205020404" pitchFamily="49" charset="0"/>
              </a:rPr>
              <a:t>//Input: Array T representasi teks dengan n buah karakter, array P representasi pattern dengan m buah karakter, dimana n &gt; m</a:t>
            </a:r>
          </a:p>
          <a:p>
            <a:r>
              <a:rPr lang="id-ID" sz="1600" dirty="0" smtClean="0">
                <a:latin typeface="Courier New" panose="02070309020205020404" pitchFamily="49" charset="0"/>
                <a:cs typeface="Courier New" panose="02070309020205020404" pitchFamily="49" charset="0"/>
              </a:rPr>
              <a:t>//Output: Posisi karakter pertama yang cocok atau (-1) jika pattern tidak cocok dengan teks</a:t>
            </a:r>
          </a:p>
          <a:p>
            <a:endParaRPr lang="id-ID" sz="1600" dirty="0" smtClean="0">
              <a:latin typeface="Courier New" panose="02070309020205020404" pitchFamily="49" charset="0"/>
              <a:cs typeface="Courier New" panose="02070309020205020404" pitchFamily="49" charset="0"/>
            </a:endParaRPr>
          </a:p>
          <a:p>
            <a:r>
              <a:rPr lang="id-ID" sz="1600" b="1" dirty="0" smtClean="0">
                <a:latin typeface="Courier New" panose="02070309020205020404" pitchFamily="49" charset="0"/>
                <a:cs typeface="Courier New" panose="02070309020205020404" pitchFamily="49" charset="0"/>
              </a:rPr>
              <a:t>for</a:t>
            </a:r>
            <a:r>
              <a:rPr lang="id-ID" sz="1600" dirty="0" smtClean="0">
                <a:latin typeface="Courier New" panose="02070309020205020404" pitchFamily="49" charset="0"/>
                <a:cs typeface="Courier New" panose="02070309020205020404" pitchFamily="49" charset="0"/>
              </a:rPr>
              <a:t> i </a:t>
            </a:r>
            <a:r>
              <a:rPr lang="id-ID" sz="1600" dirty="0" smtClean="0">
                <a:latin typeface="Courier New" panose="02070309020205020404" pitchFamily="49" charset="0"/>
                <a:cs typeface="Courier New" panose="02070309020205020404" pitchFamily="49" charset="0"/>
              </a:rPr>
              <a:t>= </a:t>
            </a:r>
            <a:r>
              <a:rPr lang="id-ID" sz="1600" dirty="0" smtClean="0">
                <a:latin typeface="Courier New" panose="02070309020205020404" pitchFamily="49" charset="0"/>
                <a:cs typeface="Courier New" panose="02070309020205020404" pitchFamily="49" charset="0"/>
              </a:rPr>
              <a:t>0 </a:t>
            </a:r>
            <a:r>
              <a:rPr lang="id-ID" sz="1600" b="1" dirty="0" smtClean="0">
                <a:latin typeface="Courier New" panose="02070309020205020404" pitchFamily="49" charset="0"/>
                <a:cs typeface="Courier New" panose="02070309020205020404" pitchFamily="49" charset="0"/>
              </a:rPr>
              <a:t>to</a:t>
            </a:r>
            <a:r>
              <a:rPr lang="id-ID" sz="1600" dirty="0" smtClean="0">
                <a:latin typeface="Courier New" panose="02070309020205020404" pitchFamily="49" charset="0"/>
                <a:cs typeface="Courier New" panose="02070309020205020404" pitchFamily="49" charset="0"/>
              </a:rPr>
              <a:t> </a:t>
            </a:r>
            <a:r>
              <a:rPr lang="id-ID" sz="1600" dirty="0" smtClean="0">
                <a:latin typeface="Courier New" panose="02070309020205020404" pitchFamily="49" charset="0"/>
                <a:cs typeface="Courier New" panose="02070309020205020404" pitchFamily="49" charset="0"/>
                <a:sym typeface="Wingdings" panose="05000000000000000000" pitchFamily="2" charset="2"/>
              </a:rPr>
              <a:t>n-m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do</a:t>
            </a:r>
          </a:p>
          <a:p>
            <a:r>
              <a:rPr lang="id-ID" sz="1600" b="1" dirty="0">
                <a:latin typeface="Courier New" panose="02070309020205020404" pitchFamily="49" charset="0"/>
                <a:cs typeface="Courier New" panose="02070309020205020404" pitchFamily="49" charset="0"/>
                <a:sym typeface="Wingdings" panose="05000000000000000000" pitchFamily="2" charset="2"/>
              </a:rPr>
              <a:t>	</a:t>
            </a:r>
            <a:r>
              <a:rPr lang="id-ID" sz="1600" dirty="0" smtClean="0">
                <a:latin typeface="Courier New" panose="02070309020205020404" pitchFamily="49" charset="0"/>
                <a:cs typeface="Courier New" panose="02070309020205020404" pitchFamily="49" charset="0"/>
                <a:sym typeface="Wingdings" panose="05000000000000000000" pitchFamily="2" charset="2"/>
              </a:rPr>
              <a:t>j  0</a:t>
            </a:r>
            <a:endParaRPr lang="id-ID" sz="1600" b="1" dirty="0" smtClean="0">
              <a:latin typeface="Courier New" panose="02070309020205020404" pitchFamily="49" charset="0"/>
              <a:cs typeface="Courier New" panose="02070309020205020404" pitchFamily="49" charset="0"/>
              <a:sym typeface="Wingdings" panose="05000000000000000000" pitchFamily="2" charset="2"/>
            </a:endParaRPr>
          </a:p>
          <a:p>
            <a:r>
              <a:rPr lang="id-ID" sz="1600" b="1" dirty="0" smtClean="0">
                <a:latin typeface="Courier New" panose="02070309020205020404" pitchFamily="49" charset="0"/>
                <a:cs typeface="Courier New" panose="02070309020205020404" pitchFamily="49" charset="0"/>
                <a:sym typeface="Wingdings" panose="05000000000000000000" pitchFamily="2" charset="2"/>
              </a:rPr>
              <a:t>	while</a:t>
            </a:r>
            <a:r>
              <a:rPr lang="id-ID" sz="1600" dirty="0" smtClean="0">
                <a:latin typeface="Courier New" panose="02070309020205020404" pitchFamily="49" charset="0"/>
                <a:cs typeface="Courier New" panose="02070309020205020404" pitchFamily="49" charset="0"/>
                <a:sym typeface="Wingdings" panose="05000000000000000000" pitchFamily="2" charset="2"/>
              </a:rPr>
              <a:t> j &lt; m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and</a:t>
            </a:r>
            <a:r>
              <a:rPr lang="id-ID" sz="1600" dirty="0" smtClean="0">
                <a:latin typeface="Courier New" panose="02070309020205020404" pitchFamily="49" charset="0"/>
                <a:cs typeface="Courier New" panose="02070309020205020404" pitchFamily="49" charset="0"/>
                <a:sym typeface="Wingdings" panose="05000000000000000000" pitchFamily="2" charset="2"/>
              </a:rPr>
              <a:t> P[j] = T[i+j]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do</a:t>
            </a:r>
          </a:p>
          <a:p>
            <a:r>
              <a:rPr lang="id-ID" sz="1600" b="1" dirty="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	</a:t>
            </a:r>
            <a:r>
              <a:rPr lang="id-ID" sz="1600" dirty="0" smtClean="0">
                <a:latin typeface="Courier New" panose="02070309020205020404" pitchFamily="49" charset="0"/>
                <a:cs typeface="Courier New" panose="02070309020205020404" pitchFamily="49" charset="0"/>
                <a:sym typeface="Wingdings" panose="05000000000000000000" pitchFamily="2" charset="2"/>
              </a:rPr>
              <a:t>j  j+1</a:t>
            </a:r>
          </a:p>
          <a:p>
            <a:r>
              <a:rPr lang="id-ID" sz="1600" b="1" dirty="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if </a:t>
            </a:r>
            <a:r>
              <a:rPr lang="id-ID" sz="1600" dirty="0" smtClean="0">
                <a:latin typeface="Courier New" panose="02070309020205020404" pitchFamily="49" charset="0"/>
                <a:cs typeface="Courier New" panose="02070309020205020404" pitchFamily="49" charset="0"/>
                <a:sym typeface="Wingdings" panose="05000000000000000000" pitchFamily="2" charset="2"/>
              </a:rPr>
              <a:t>j = m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then return </a:t>
            </a:r>
            <a:r>
              <a:rPr lang="id-ID" sz="1600" dirty="0" smtClean="0">
                <a:latin typeface="Courier New" panose="02070309020205020404" pitchFamily="49" charset="0"/>
                <a:cs typeface="Courier New" panose="02070309020205020404" pitchFamily="49" charset="0"/>
                <a:sym typeface="Wingdings" panose="05000000000000000000" pitchFamily="2" charset="2"/>
              </a:rPr>
              <a:t>i</a:t>
            </a:r>
            <a:endParaRPr lang="id-ID" sz="1600" b="1" dirty="0" smtClean="0">
              <a:latin typeface="Courier New" panose="02070309020205020404" pitchFamily="49" charset="0"/>
              <a:cs typeface="Courier New" panose="02070309020205020404" pitchFamily="49" charset="0"/>
              <a:sym typeface="Wingdings" panose="05000000000000000000" pitchFamily="2" charset="2"/>
            </a:endParaRPr>
          </a:p>
          <a:p>
            <a:r>
              <a:rPr lang="id-ID" sz="1600" b="1" dirty="0" smtClean="0">
                <a:latin typeface="Courier New" panose="02070309020205020404" pitchFamily="49" charset="0"/>
                <a:cs typeface="Courier New" panose="02070309020205020404" pitchFamily="49" charset="0"/>
                <a:sym typeface="Wingdings" panose="05000000000000000000" pitchFamily="2" charset="2"/>
              </a:rPr>
              <a:t>return</a:t>
            </a:r>
            <a:r>
              <a:rPr lang="id-ID" sz="1600" dirty="0" smtClean="0">
                <a:latin typeface="Courier New" panose="02070309020205020404" pitchFamily="49" charset="0"/>
                <a:cs typeface="Courier New" panose="02070309020205020404" pitchFamily="49" charset="0"/>
                <a:sym typeface="Wingdings" panose="05000000000000000000" pitchFamily="2" charset="2"/>
              </a:rPr>
              <a:t> -1</a:t>
            </a:r>
            <a:endParaRPr lang="id-ID" sz="1600" dirty="0">
              <a:latin typeface="Courier New" panose="02070309020205020404" pitchFamily="49" charset="0"/>
              <a:cs typeface="Courier New" panose="02070309020205020404" pitchFamily="49" charset="0"/>
            </a:endParaRPr>
          </a:p>
        </p:txBody>
      </p:sp>
      <p:sp>
        <p:nvSpPr>
          <p:cNvPr id="7" name="Rounded Rectangle 6"/>
          <p:cNvSpPr/>
          <p:nvPr/>
        </p:nvSpPr>
        <p:spPr>
          <a:xfrm>
            <a:off x="4817659" y="2961566"/>
            <a:ext cx="2920622" cy="272953"/>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Box 7"/>
          <p:cNvSpPr txBox="1"/>
          <p:nvPr/>
        </p:nvSpPr>
        <p:spPr>
          <a:xfrm>
            <a:off x="8925636" y="3239762"/>
            <a:ext cx="1657826" cy="369332"/>
          </a:xfrm>
          <a:prstGeom prst="rect">
            <a:avLst/>
          </a:prstGeom>
          <a:noFill/>
        </p:spPr>
        <p:txBody>
          <a:bodyPr wrap="none" rtlCol="0">
            <a:spAutoFit/>
          </a:bodyPr>
          <a:lstStyle/>
          <a:p>
            <a:r>
              <a:rPr lang="id-ID" dirty="0" smtClean="0"/>
              <a:t>Basic operation</a:t>
            </a:r>
            <a:endParaRPr lang="id-ID" dirty="0"/>
          </a:p>
        </p:txBody>
      </p:sp>
      <p:cxnSp>
        <p:nvCxnSpPr>
          <p:cNvPr id="9" name="Elbow Connector 8"/>
          <p:cNvCxnSpPr>
            <a:stCxn id="8" idx="1"/>
            <a:endCxn id="7" idx="2"/>
          </p:cNvCxnSpPr>
          <p:nvPr/>
        </p:nvCxnSpPr>
        <p:spPr>
          <a:xfrm rot="10800000">
            <a:off x="6277970" y="3234520"/>
            <a:ext cx="2647666" cy="18990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06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8" presetClass="entr" presetSubtype="9"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trips(upLeft)">
                                      <p:cBhvr>
                                        <p:cTn id="10" dur="500"/>
                                        <p:tgtEl>
                                          <p:spTgt spid="9"/>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heel(1)">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d-ID" dirty="0" smtClean="0"/>
              <a:t>Analisis String Matching</a:t>
            </a:r>
            <a:endParaRPr lang="id-ID" dirty="0"/>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a:xfrm>
                <a:off x="3869268" y="864108"/>
                <a:ext cx="7315200" cy="1647080"/>
              </a:xfrm>
            </p:spPr>
            <p:txBody>
              <a:bodyPr/>
              <a:lstStyle/>
              <a:p>
                <a:r>
                  <a:rPr lang="id-ID" dirty="0" smtClean="0"/>
                  <a:t>Pada worst-case loop </a:t>
                </a:r>
                <a14:m>
                  <m:oMath xmlns:m="http://schemas.openxmlformats.org/officeDocument/2006/math">
                    <m:r>
                      <a:rPr lang="id-ID" b="0" i="1" smtClean="0">
                        <a:latin typeface="Cambria Math" panose="02040503050406030204" pitchFamily="18" charset="0"/>
                      </a:rPr>
                      <m:t>𝑗</m:t>
                    </m:r>
                  </m:oMath>
                </a14:m>
                <a:r>
                  <a:rPr lang="id-ID" dirty="0" smtClean="0"/>
                  <a:t> dilakukan dari </a:t>
                </a:r>
                <a14:m>
                  <m:oMath xmlns:m="http://schemas.openxmlformats.org/officeDocument/2006/math">
                    <m:r>
                      <a:rPr lang="id-ID" b="0" i="1" smtClean="0">
                        <a:latin typeface="Cambria Math" panose="02040503050406030204" pitchFamily="18" charset="0"/>
                      </a:rPr>
                      <m:t>0</m:t>
                    </m:r>
                  </m:oMath>
                </a14:m>
                <a:r>
                  <a:rPr lang="id-ID" dirty="0" smtClean="0"/>
                  <a:t> hingga </a:t>
                </a:r>
                <a14:m>
                  <m:oMath xmlns:m="http://schemas.openxmlformats.org/officeDocument/2006/math">
                    <m:r>
                      <a:rPr lang="id-ID" b="0" i="1" smtClean="0">
                        <a:latin typeface="Cambria Math" panose="02040503050406030204" pitchFamily="18" charset="0"/>
                      </a:rPr>
                      <m:t>𝑚</m:t>
                    </m:r>
                    <m:r>
                      <a:rPr lang="id-ID" b="0" i="1" smtClean="0">
                        <a:latin typeface="Cambria Math" panose="02040503050406030204" pitchFamily="18" charset="0"/>
                      </a:rPr>
                      <m:t>−1</m:t>
                    </m:r>
                  </m:oMath>
                </a14:m>
                <a:endParaRPr lang="id-ID" b="0" dirty="0" smtClean="0"/>
              </a:p>
              <a:p>
                <a:pPr lvl="1"/>
                <a:r>
                  <a:rPr lang="id-ID" dirty="0" smtClean="0"/>
                  <a:t>Dilakukan sebanyak </a:t>
                </a:r>
                <a14:m>
                  <m:oMath xmlns:m="http://schemas.openxmlformats.org/officeDocument/2006/math">
                    <m:r>
                      <a:rPr lang="id-ID" b="0" i="1" smtClean="0">
                        <a:latin typeface="Cambria Math" panose="02040503050406030204" pitchFamily="18" charset="0"/>
                      </a:rPr>
                      <m:t>𝑚</m:t>
                    </m:r>
                  </m:oMath>
                </a14:m>
                <a:r>
                  <a:rPr lang="id-ID" dirty="0" smtClean="0"/>
                  <a:t> kali</a:t>
                </a:r>
              </a:p>
              <a:p>
                <a:r>
                  <a:rPr lang="id-ID" dirty="0" smtClean="0"/>
                  <a:t>Pada worst-case loop </a:t>
                </a:r>
                <a14:m>
                  <m:oMath xmlns:m="http://schemas.openxmlformats.org/officeDocument/2006/math">
                    <m:r>
                      <a:rPr lang="id-ID" b="0" i="1" smtClean="0">
                        <a:latin typeface="Cambria Math" panose="02040503050406030204" pitchFamily="18" charset="0"/>
                      </a:rPr>
                      <m:t>𝑖</m:t>
                    </m:r>
                  </m:oMath>
                </a14:m>
                <a:r>
                  <a:rPr lang="id-ID" dirty="0" smtClean="0"/>
                  <a:t> dilakukan dari </a:t>
                </a:r>
                <a14:m>
                  <m:oMath xmlns:m="http://schemas.openxmlformats.org/officeDocument/2006/math">
                    <m:r>
                      <a:rPr lang="id-ID" b="0" i="1" smtClean="0">
                        <a:latin typeface="Cambria Math" panose="02040503050406030204" pitchFamily="18" charset="0"/>
                      </a:rPr>
                      <m:t>0</m:t>
                    </m:r>
                  </m:oMath>
                </a14:m>
                <a:r>
                  <a:rPr lang="id-ID" dirty="0" smtClean="0"/>
                  <a:t> hingga </a:t>
                </a:r>
                <a14:m>
                  <m:oMath xmlns:m="http://schemas.openxmlformats.org/officeDocument/2006/math">
                    <m:r>
                      <a:rPr lang="id-ID" b="0" i="1" smtClean="0">
                        <a:latin typeface="Cambria Math" panose="02040503050406030204" pitchFamily="18" charset="0"/>
                      </a:rPr>
                      <m:t>𝑛</m:t>
                    </m:r>
                    <m:r>
                      <a:rPr lang="id-ID" b="0" i="1" smtClean="0">
                        <a:latin typeface="Cambria Math" panose="02040503050406030204" pitchFamily="18" charset="0"/>
                      </a:rPr>
                      <m:t>−</m:t>
                    </m:r>
                    <m:r>
                      <a:rPr lang="id-ID" b="0" i="1" smtClean="0">
                        <a:latin typeface="Cambria Math" panose="02040503050406030204" pitchFamily="18" charset="0"/>
                      </a:rPr>
                      <m:t>𝑚</m:t>
                    </m:r>
                  </m:oMath>
                </a14:m>
                <a:endParaRPr lang="id-ID" dirty="0" smtClean="0"/>
              </a:p>
              <a:p>
                <a:pPr lvl="1"/>
                <a:r>
                  <a:rPr lang="id-ID" dirty="0" smtClean="0"/>
                  <a:t>Dilakukan sebanyak </a:t>
                </a:r>
                <a14:m>
                  <m:oMath xmlns:m="http://schemas.openxmlformats.org/officeDocument/2006/math">
                    <m:d>
                      <m:dPr>
                        <m:ctrlPr>
                          <a:rPr lang="id-ID" i="1" smtClean="0">
                            <a:latin typeface="Cambria Math" panose="02040503050406030204" pitchFamily="18" charset="0"/>
                          </a:rPr>
                        </m:ctrlPr>
                      </m:dPr>
                      <m:e>
                        <m:r>
                          <a:rPr lang="id-ID" i="1">
                            <a:latin typeface="Cambria Math" panose="02040503050406030204" pitchFamily="18" charset="0"/>
                          </a:rPr>
                          <m:t>𝑛</m:t>
                        </m:r>
                        <m:r>
                          <a:rPr lang="id-ID" i="1">
                            <a:latin typeface="Cambria Math" panose="02040503050406030204" pitchFamily="18" charset="0"/>
                          </a:rPr>
                          <m:t>−</m:t>
                        </m:r>
                        <m:r>
                          <a:rPr lang="id-ID" i="1">
                            <a:latin typeface="Cambria Math" panose="02040503050406030204" pitchFamily="18" charset="0"/>
                          </a:rPr>
                          <m:t>𝑚</m:t>
                        </m:r>
                        <m:r>
                          <a:rPr lang="id-ID" i="1">
                            <a:latin typeface="Cambria Math" panose="02040503050406030204" pitchFamily="18" charset="0"/>
                          </a:rPr>
                          <m:t>+1</m:t>
                        </m:r>
                      </m:e>
                    </m:d>
                  </m:oMath>
                </a14:m>
                <a:r>
                  <a:rPr lang="id-ID" dirty="0" smtClean="0"/>
                  <a:t> kali</a:t>
                </a:r>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3869268" y="864108"/>
                <a:ext cx="7315200" cy="1647080"/>
              </a:xfrm>
              <a:blipFill>
                <a:blip r:embed="rId2"/>
                <a:stretch>
                  <a:fillRect l="-667"/>
                </a:stretch>
              </a:blipFill>
            </p:spPr>
            <p:txBody>
              <a:bodyPr/>
              <a:lstStyle/>
              <a:p>
                <a:r>
                  <a:rPr lang="id-ID">
                    <a:noFill/>
                  </a:rPr>
                  <a:t> </a:t>
                </a:r>
              </a:p>
            </p:txBody>
          </p:sp>
        </mc:Fallback>
      </mc:AlternateContent>
      <p:sp>
        <p:nvSpPr>
          <p:cNvPr id="3" name="Footer Placeholder 2"/>
          <p:cNvSpPr>
            <a:spLocks noGrp="1"/>
          </p:cNvSpPr>
          <p:nvPr>
            <p:ph type="ftr" sz="quarter" idx="11"/>
          </p:nvPr>
        </p:nvSpPr>
        <p:spPr/>
        <p:txBody>
          <a:bodyPr/>
          <a:lstStyle/>
          <a:p>
            <a:r>
              <a:rPr lang="en-US" smtClean="0"/>
              <a:t>DAA 3 - Brute Force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17</a:t>
            </a:fld>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4198617" y="3202086"/>
                <a:ext cx="6656502" cy="82112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id-ID" b="1" i="1" smtClean="0">
                          <a:effectLst>
                            <a:outerShdw blurRad="38100" dist="38100" dir="2700000" algn="tl">
                              <a:srgbClr val="000000">
                                <a:alpha val="43137"/>
                              </a:srgbClr>
                            </a:outerShdw>
                          </a:effectLst>
                          <a:latin typeface="Cambria Math" panose="02040503050406030204" pitchFamily="18" charset="0"/>
                        </a:rPr>
                        <m:t>𝑪</m:t>
                      </m:r>
                      <m:d>
                        <m:dPr>
                          <m:ctrlPr>
                            <a:rPr lang="id-ID" b="1" i="1" smtClean="0">
                              <a:effectLst>
                                <a:outerShdw blurRad="38100" dist="38100" dir="2700000" algn="tl">
                                  <a:srgbClr val="000000">
                                    <a:alpha val="43137"/>
                                  </a:srgbClr>
                                </a:outerShdw>
                              </a:effectLst>
                              <a:latin typeface="Cambria Math" panose="02040503050406030204" pitchFamily="18" charset="0"/>
                            </a:rPr>
                          </m:ctrlPr>
                        </m:dPr>
                        <m:e>
                          <m:r>
                            <a:rPr lang="id-ID" b="1" i="1" smtClean="0">
                              <a:effectLst>
                                <a:outerShdw blurRad="38100" dist="38100" dir="2700000" algn="tl">
                                  <a:srgbClr val="000000">
                                    <a:alpha val="43137"/>
                                  </a:srgbClr>
                                </a:outerShdw>
                              </a:effectLst>
                              <a:latin typeface="Cambria Math" panose="02040503050406030204" pitchFamily="18" charset="0"/>
                            </a:rPr>
                            <m:t>𝒏</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𝒎</m:t>
                          </m:r>
                        </m:e>
                      </m:d>
                      <m:r>
                        <a:rPr lang="id-ID" b="1" i="1" smtClean="0">
                          <a:effectLst>
                            <a:outerShdw blurRad="38100" dist="38100" dir="2700000" algn="tl">
                              <a:srgbClr val="000000">
                                <a:alpha val="43137"/>
                              </a:srgbClr>
                            </a:outerShdw>
                          </a:effectLst>
                          <a:latin typeface="Cambria Math" panose="02040503050406030204" pitchFamily="18" charset="0"/>
                        </a:rPr>
                        <m:t>=</m:t>
                      </m:r>
                      <m:nary>
                        <m:naryPr>
                          <m:chr m:val="∑"/>
                          <m:ctrlPr>
                            <a:rPr lang="id-ID" b="1" i="1" smtClean="0">
                              <a:effectLst>
                                <a:outerShdw blurRad="38100" dist="38100" dir="2700000" algn="tl">
                                  <a:srgbClr val="000000">
                                    <a:alpha val="43137"/>
                                  </a:srgbClr>
                                </a:outerShdw>
                              </a:effectLst>
                              <a:latin typeface="Cambria Math" panose="02040503050406030204" pitchFamily="18" charset="0"/>
                            </a:rPr>
                          </m:ctrlPr>
                        </m:naryPr>
                        <m:sub>
                          <m:r>
                            <m:rPr>
                              <m:brk m:alnAt="23"/>
                            </m:rPr>
                            <a:rPr lang="id-ID" b="1" i="1" smtClean="0">
                              <a:effectLst>
                                <a:outerShdw blurRad="38100" dist="38100" dir="2700000" algn="tl">
                                  <a:srgbClr val="000000">
                                    <a:alpha val="43137"/>
                                  </a:srgbClr>
                                </a:outerShdw>
                              </a:effectLst>
                              <a:latin typeface="Cambria Math" panose="02040503050406030204" pitchFamily="18" charset="0"/>
                            </a:rPr>
                            <m:t>𝒊</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𝟎</m:t>
                          </m:r>
                        </m:sub>
                        <m:sup>
                          <m:r>
                            <a:rPr lang="id-ID" b="1" i="1" smtClean="0">
                              <a:effectLst>
                                <a:outerShdw blurRad="38100" dist="38100" dir="2700000" algn="tl">
                                  <a:srgbClr val="000000">
                                    <a:alpha val="43137"/>
                                  </a:srgbClr>
                                </a:outerShdw>
                              </a:effectLst>
                              <a:latin typeface="Cambria Math" panose="02040503050406030204" pitchFamily="18" charset="0"/>
                            </a:rPr>
                            <m:t>𝒏</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𝒎</m:t>
                          </m:r>
                        </m:sup>
                        <m:e>
                          <m:nary>
                            <m:naryPr>
                              <m:chr m:val="∑"/>
                              <m:ctrlPr>
                                <a:rPr lang="id-ID" b="1" i="1" smtClean="0">
                                  <a:effectLst>
                                    <a:outerShdw blurRad="38100" dist="38100" dir="2700000" algn="tl">
                                      <a:srgbClr val="000000">
                                        <a:alpha val="43137"/>
                                      </a:srgbClr>
                                    </a:outerShdw>
                                  </a:effectLst>
                                  <a:latin typeface="Cambria Math" panose="02040503050406030204" pitchFamily="18" charset="0"/>
                                </a:rPr>
                              </m:ctrlPr>
                            </m:naryPr>
                            <m:sub>
                              <m:r>
                                <m:rPr>
                                  <m:brk m:alnAt="23"/>
                                </m:rPr>
                                <a:rPr lang="id-ID" b="1" i="1" smtClean="0">
                                  <a:effectLst>
                                    <a:outerShdw blurRad="38100" dist="38100" dir="2700000" algn="tl">
                                      <a:srgbClr val="000000">
                                        <a:alpha val="43137"/>
                                      </a:srgbClr>
                                    </a:outerShdw>
                                  </a:effectLst>
                                  <a:latin typeface="Cambria Math" panose="02040503050406030204" pitchFamily="18" charset="0"/>
                                </a:rPr>
                                <m:t>𝒋</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𝟎</m:t>
                              </m:r>
                            </m:sub>
                            <m:sup>
                              <m:r>
                                <a:rPr lang="id-ID" b="1" i="1" smtClean="0">
                                  <a:effectLst>
                                    <a:outerShdw blurRad="38100" dist="38100" dir="2700000" algn="tl">
                                      <a:srgbClr val="000000">
                                        <a:alpha val="43137"/>
                                      </a:srgbClr>
                                    </a:outerShdw>
                                  </a:effectLst>
                                  <a:latin typeface="Cambria Math" panose="02040503050406030204" pitchFamily="18" charset="0"/>
                                </a:rPr>
                                <m:t>𝒎</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𝟏</m:t>
                              </m:r>
                            </m:sup>
                            <m:e>
                              <m:r>
                                <a:rPr lang="id-ID" b="1" i="1" smtClean="0">
                                  <a:effectLst>
                                    <a:outerShdw blurRad="38100" dist="38100" dir="2700000" algn="tl">
                                      <a:srgbClr val="000000">
                                        <a:alpha val="43137"/>
                                      </a:srgbClr>
                                    </a:outerShdw>
                                  </a:effectLst>
                                  <a:latin typeface="Cambria Math" panose="02040503050406030204" pitchFamily="18" charset="0"/>
                                </a:rPr>
                                <m:t>𝟏</m:t>
                              </m:r>
                            </m:e>
                          </m:nary>
                        </m:e>
                      </m:nary>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𝒎</m:t>
                      </m:r>
                      <m:d>
                        <m:dPr>
                          <m:ctrlPr>
                            <a:rPr lang="id-ID" b="1" i="1" smtClean="0">
                              <a:effectLst>
                                <a:outerShdw blurRad="38100" dist="38100" dir="2700000" algn="tl">
                                  <a:srgbClr val="000000">
                                    <a:alpha val="43137"/>
                                  </a:srgbClr>
                                </a:outerShdw>
                              </a:effectLst>
                              <a:latin typeface="Cambria Math" panose="02040503050406030204" pitchFamily="18" charset="0"/>
                            </a:rPr>
                          </m:ctrlPr>
                        </m:dPr>
                        <m:e>
                          <m:r>
                            <a:rPr lang="id-ID" b="1" i="1" smtClean="0">
                              <a:effectLst>
                                <a:outerShdw blurRad="38100" dist="38100" dir="2700000" algn="tl">
                                  <a:srgbClr val="000000">
                                    <a:alpha val="43137"/>
                                  </a:srgbClr>
                                </a:outerShdw>
                              </a:effectLst>
                              <a:latin typeface="Cambria Math" panose="02040503050406030204" pitchFamily="18" charset="0"/>
                            </a:rPr>
                            <m:t>𝒏</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𝒎</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𝟏</m:t>
                          </m:r>
                        </m:e>
                      </m:d>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𝒎𝒏</m:t>
                      </m:r>
                      <m:r>
                        <a:rPr lang="id-ID" b="1" i="1" smtClean="0">
                          <a:effectLst>
                            <a:outerShdw blurRad="38100" dist="38100" dir="2700000" algn="tl">
                              <a:srgbClr val="000000">
                                <a:alpha val="43137"/>
                              </a:srgbClr>
                            </a:outerShdw>
                          </a:effectLst>
                          <a:latin typeface="Cambria Math" panose="02040503050406030204" pitchFamily="18" charset="0"/>
                        </a:rPr>
                        <m:t>−</m:t>
                      </m:r>
                      <m:sSup>
                        <m:sSupPr>
                          <m:ctrlPr>
                            <a:rPr lang="id-ID" b="1" i="1" smtClean="0">
                              <a:effectLst>
                                <a:outerShdw blurRad="38100" dist="38100" dir="2700000" algn="tl">
                                  <a:srgbClr val="000000">
                                    <a:alpha val="43137"/>
                                  </a:srgbClr>
                                </a:outerShdw>
                              </a:effectLst>
                              <a:latin typeface="Cambria Math" panose="02040503050406030204" pitchFamily="18" charset="0"/>
                            </a:rPr>
                          </m:ctrlPr>
                        </m:sSupPr>
                        <m:e>
                          <m:r>
                            <a:rPr lang="id-ID" b="1" i="1" smtClean="0">
                              <a:effectLst>
                                <a:outerShdw blurRad="38100" dist="38100" dir="2700000" algn="tl">
                                  <a:srgbClr val="000000">
                                    <a:alpha val="43137"/>
                                  </a:srgbClr>
                                </a:outerShdw>
                              </a:effectLst>
                              <a:latin typeface="Cambria Math" panose="02040503050406030204" pitchFamily="18" charset="0"/>
                            </a:rPr>
                            <m:t>𝒎</m:t>
                          </m:r>
                        </m:e>
                        <m:sup>
                          <m:r>
                            <a:rPr lang="id-ID" b="1" i="1" smtClean="0">
                              <a:effectLst>
                                <a:outerShdw blurRad="38100" dist="38100" dir="2700000" algn="tl">
                                  <a:srgbClr val="000000">
                                    <a:alpha val="43137"/>
                                  </a:srgbClr>
                                </a:outerShdw>
                              </a:effectLst>
                              <a:latin typeface="Cambria Math" panose="02040503050406030204" pitchFamily="18" charset="0"/>
                            </a:rPr>
                            <m:t>𝟐</m:t>
                          </m:r>
                        </m:sup>
                      </m:sSup>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𝒎</m:t>
                      </m:r>
                      <m:r>
                        <a:rPr lang="id-ID" b="1"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l-GR"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𝜣</m:t>
                      </m:r>
                      <m:d>
                        <m:dPr>
                          <m:ctrlPr>
                            <a:rPr lang="el-GR"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dPr>
                        <m:e>
                          <m:r>
                            <a:rPr lang="id-ID"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𝒎𝒏</m:t>
                          </m:r>
                        </m:e>
                      </m:d>
                    </m:oMath>
                  </m:oMathPara>
                </a14:m>
                <a:endParaRPr lang="id-ID" b="1" dirty="0">
                  <a:effectLst>
                    <a:outerShdw blurRad="38100" dist="38100" dir="2700000" algn="tl">
                      <a:srgbClr val="000000">
                        <a:alpha val="43137"/>
                      </a:srgbClr>
                    </a:outerShdw>
                  </a:effectLst>
                </a:endParaRPr>
              </a:p>
            </p:txBody>
          </p:sp>
        </mc:Choice>
        <mc:Fallback>
          <p:sp>
            <p:nvSpPr>
              <p:cNvPr id="7" name="TextBox 6"/>
              <p:cNvSpPr txBox="1">
                <a:spLocks noRot="1" noChangeAspect="1" noMove="1" noResize="1" noEditPoints="1" noAdjustHandles="1" noChangeArrowheads="1" noChangeShapeType="1" noTextEdit="1"/>
              </p:cNvSpPr>
              <p:nvPr/>
            </p:nvSpPr>
            <p:spPr>
              <a:xfrm>
                <a:off x="4198617" y="3202086"/>
                <a:ext cx="6656502" cy="821122"/>
              </a:xfrm>
              <a:prstGeom prst="rect">
                <a:avLst/>
              </a:prstGeom>
              <a:blipFill>
                <a:blip r:embed="rId3"/>
                <a:stretch>
                  <a:fillRect b="-7407"/>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8966579" y="4844330"/>
                <a:ext cx="2573653" cy="404983"/>
              </a:xfrm>
              <a:prstGeom prst="rect">
                <a:avLst/>
              </a:prstGeom>
              <a:noFill/>
            </p:spPr>
            <p:txBody>
              <a:bodyPr wrap="none" rtlCol="0">
                <a:spAutoFit/>
              </a:bodyPr>
              <a:lstStyle/>
              <a:p>
                <a:r>
                  <a:rPr lang="id-ID" dirty="0" smtClean="0"/>
                  <a:t>Mengapa bukan </a:t>
                </a:r>
                <a14:m>
                  <m:oMath xmlns:m="http://schemas.openxmlformats.org/officeDocument/2006/math">
                    <m:r>
                      <a:rPr lang="el-GR" b="1" i="1" smtClean="0">
                        <a:latin typeface="Cambria Math" panose="02040503050406030204" pitchFamily="18" charset="0"/>
                        <a:ea typeface="Cambria Math" panose="02040503050406030204" pitchFamily="18" charset="0"/>
                      </a:rPr>
                      <m:t>𝜣</m:t>
                    </m:r>
                    <m:d>
                      <m:dPr>
                        <m:ctrlPr>
                          <a:rPr lang="el-GR" b="1" i="1" smtClean="0">
                            <a:latin typeface="Cambria Math" panose="02040503050406030204" pitchFamily="18" charset="0"/>
                            <a:ea typeface="Cambria Math" panose="02040503050406030204" pitchFamily="18" charset="0"/>
                          </a:rPr>
                        </m:ctrlPr>
                      </m:dPr>
                      <m:e>
                        <m:sSup>
                          <m:sSupPr>
                            <m:ctrlPr>
                              <a:rPr lang="el-GR" b="1" i="1" smtClean="0">
                                <a:latin typeface="Cambria Math" panose="02040503050406030204" pitchFamily="18" charset="0"/>
                                <a:ea typeface="Cambria Math" panose="02040503050406030204" pitchFamily="18" charset="0"/>
                              </a:rPr>
                            </m:ctrlPr>
                          </m:sSupPr>
                          <m:e>
                            <m:r>
                              <a:rPr lang="id-ID" b="1" i="1" smtClean="0">
                                <a:latin typeface="Cambria Math" panose="02040503050406030204" pitchFamily="18" charset="0"/>
                                <a:ea typeface="Cambria Math" panose="02040503050406030204" pitchFamily="18" charset="0"/>
                              </a:rPr>
                              <m:t>𝒎</m:t>
                            </m:r>
                          </m:e>
                          <m:sup>
                            <m:r>
                              <a:rPr lang="id-ID" b="1" i="1" smtClean="0">
                                <a:latin typeface="Cambria Math" panose="02040503050406030204" pitchFamily="18" charset="0"/>
                                <a:ea typeface="Cambria Math" panose="02040503050406030204" pitchFamily="18" charset="0"/>
                              </a:rPr>
                              <m:t>𝟐</m:t>
                            </m:r>
                          </m:sup>
                        </m:sSup>
                      </m:e>
                    </m:d>
                  </m:oMath>
                </a14:m>
                <a:r>
                  <a:rPr lang="id-ID" dirty="0" smtClean="0"/>
                  <a:t>?</a:t>
                </a:r>
                <a:endParaRPr lang="id-ID" dirty="0"/>
              </a:p>
            </p:txBody>
          </p:sp>
        </mc:Choice>
        <mc:Fallback>
          <p:sp>
            <p:nvSpPr>
              <p:cNvPr id="8" name="TextBox 7"/>
              <p:cNvSpPr txBox="1">
                <a:spLocks noRot="1" noChangeAspect="1" noMove="1" noResize="1" noEditPoints="1" noAdjustHandles="1" noChangeArrowheads="1" noChangeShapeType="1" noTextEdit="1"/>
              </p:cNvSpPr>
              <p:nvPr/>
            </p:nvSpPr>
            <p:spPr>
              <a:xfrm>
                <a:off x="8966579" y="4844330"/>
                <a:ext cx="2573653" cy="404983"/>
              </a:xfrm>
              <a:prstGeom prst="rect">
                <a:avLst/>
              </a:prstGeom>
              <a:blipFill>
                <a:blip r:embed="rId4"/>
                <a:stretch>
                  <a:fillRect l="-2133" t="-3030" r="-711" b="-21212"/>
                </a:stretch>
              </a:blipFill>
            </p:spPr>
            <p:txBody>
              <a:bodyPr/>
              <a:lstStyle/>
              <a:p>
                <a:r>
                  <a:rPr lang="id-ID">
                    <a:noFill/>
                  </a:rPr>
                  <a:t> </a:t>
                </a:r>
              </a:p>
            </p:txBody>
          </p:sp>
        </mc:Fallback>
      </mc:AlternateContent>
      <p:sp>
        <p:nvSpPr>
          <p:cNvPr id="9" name="Oval 8"/>
          <p:cNvSpPr/>
          <p:nvPr/>
        </p:nvSpPr>
        <p:spPr>
          <a:xfrm>
            <a:off x="10033997" y="3202086"/>
            <a:ext cx="821122" cy="821122"/>
          </a:xfrm>
          <a:prstGeom prst="ellipse">
            <a:avLst/>
          </a:prstGeom>
          <a:no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1" name="Elbow Connector 10"/>
          <p:cNvCxnSpPr>
            <a:stCxn id="8" idx="0"/>
            <a:endCxn id="9" idx="4"/>
          </p:cNvCxnSpPr>
          <p:nvPr/>
        </p:nvCxnSpPr>
        <p:spPr>
          <a:xfrm rot="5400000" flipH="1" flipV="1">
            <a:off x="9938421" y="4338193"/>
            <a:ext cx="821122" cy="19115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71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par>
                          <p:cTn id="28" fill="hold">
                            <p:stCondLst>
                              <p:cond delay="0"/>
                            </p:stCondLst>
                            <p:childTnLst>
                              <p:par>
                                <p:cTn id="29" presetID="18" presetClass="entr" presetSubtype="3"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strips(upRight)">
                                      <p:cBhvr>
                                        <p:cTn id="31" dur="500"/>
                                        <p:tgtEl>
                                          <p:spTgt spid="11"/>
                                        </p:tgtEl>
                                      </p:cBhvr>
                                    </p:animEffect>
                                  </p:childTnLst>
                                </p:cTn>
                              </p:par>
                            </p:childTnLst>
                          </p:cTn>
                        </p:par>
                        <p:par>
                          <p:cTn id="32" fill="hold">
                            <p:stCondLst>
                              <p:cond delay="500"/>
                            </p:stCondLst>
                            <p:childTnLst>
                              <p:par>
                                <p:cTn id="33" presetID="21" presetClass="entr" presetSubtype="1"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heel(1)">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Brute Force pada Kasus Pencarian Jarak Terpendek</a:t>
            </a:r>
            <a:endParaRPr lang="id-ID" dirty="0"/>
          </a:p>
        </p:txBody>
      </p:sp>
      <p:sp>
        <p:nvSpPr>
          <p:cNvPr id="4" name="Footer Placeholder 3"/>
          <p:cNvSpPr>
            <a:spLocks noGrp="1"/>
          </p:cNvSpPr>
          <p:nvPr>
            <p:ph type="ftr" sz="quarter" idx="11"/>
          </p:nvPr>
        </p:nvSpPr>
        <p:spPr/>
        <p:txBody>
          <a:bodyPr/>
          <a:lstStyle/>
          <a:p>
            <a:r>
              <a:rPr lang="en-US" smtClean="0"/>
              <a:t>DAA 3 - Brute Force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18</a:t>
            </a:fld>
            <a:endParaRPr lang="en-US" dirty="0"/>
          </a:p>
        </p:txBody>
      </p:sp>
      <p:sp>
        <p:nvSpPr>
          <p:cNvPr id="8" name="Flowchart: Connector 7"/>
          <p:cNvSpPr/>
          <p:nvPr/>
        </p:nvSpPr>
        <p:spPr>
          <a:xfrm>
            <a:off x="5609230" y="95281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A</a:t>
            </a:r>
            <a:endParaRPr lang="id-ID" dirty="0"/>
          </a:p>
        </p:txBody>
      </p:sp>
      <p:sp>
        <p:nvSpPr>
          <p:cNvPr id="9" name="Flowchart: Connector 8"/>
          <p:cNvSpPr/>
          <p:nvPr/>
        </p:nvSpPr>
        <p:spPr>
          <a:xfrm>
            <a:off x="8693624" y="95281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B</a:t>
            </a:r>
            <a:endParaRPr lang="id-ID" dirty="0"/>
          </a:p>
        </p:txBody>
      </p:sp>
      <p:sp>
        <p:nvSpPr>
          <p:cNvPr id="10" name="Flowchart: Connector 9"/>
          <p:cNvSpPr/>
          <p:nvPr/>
        </p:nvSpPr>
        <p:spPr>
          <a:xfrm>
            <a:off x="5609230" y="340425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C</a:t>
            </a:r>
            <a:endParaRPr lang="id-ID" dirty="0"/>
          </a:p>
        </p:txBody>
      </p:sp>
      <p:sp>
        <p:nvSpPr>
          <p:cNvPr id="11" name="Flowchart: Connector 10"/>
          <p:cNvSpPr/>
          <p:nvPr/>
        </p:nvSpPr>
        <p:spPr>
          <a:xfrm>
            <a:off x="8693624" y="340425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D</a:t>
            </a:r>
            <a:endParaRPr lang="id-ID" dirty="0"/>
          </a:p>
        </p:txBody>
      </p:sp>
      <p:cxnSp>
        <p:nvCxnSpPr>
          <p:cNvPr id="13" name="Straight Connector 12"/>
          <p:cNvCxnSpPr>
            <a:stCxn id="8" idx="5"/>
            <a:endCxn id="11" idx="1"/>
          </p:cNvCxnSpPr>
          <p:nvPr/>
        </p:nvCxnSpPr>
        <p:spPr>
          <a:xfrm>
            <a:off x="5999475" y="1343064"/>
            <a:ext cx="2761104" cy="21281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7"/>
            <a:endCxn id="9" idx="3"/>
          </p:cNvCxnSpPr>
          <p:nvPr/>
        </p:nvCxnSpPr>
        <p:spPr>
          <a:xfrm flipV="1">
            <a:off x="5999475" y="1343064"/>
            <a:ext cx="2761104" cy="21281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4"/>
            <a:endCxn id="10" idx="0"/>
          </p:cNvCxnSpPr>
          <p:nvPr/>
        </p:nvCxnSpPr>
        <p:spPr>
          <a:xfrm>
            <a:off x="5837830" y="1410019"/>
            <a:ext cx="0" cy="19942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6"/>
            <a:endCxn id="9" idx="2"/>
          </p:cNvCxnSpPr>
          <p:nvPr/>
        </p:nvCxnSpPr>
        <p:spPr>
          <a:xfrm>
            <a:off x="6066430" y="1181419"/>
            <a:ext cx="262719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9" idx="4"/>
            <a:endCxn id="11" idx="0"/>
          </p:cNvCxnSpPr>
          <p:nvPr/>
        </p:nvCxnSpPr>
        <p:spPr>
          <a:xfrm>
            <a:off x="8922224" y="1410019"/>
            <a:ext cx="0" cy="19942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6"/>
            <a:endCxn id="11" idx="2"/>
          </p:cNvCxnSpPr>
          <p:nvPr/>
        </p:nvCxnSpPr>
        <p:spPr>
          <a:xfrm>
            <a:off x="6066430" y="3632850"/>
            <a:ext cx="262719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28383" y="778610"/>
            <a:ext cx="303288" cy="369332"/>
          </a:xfrm>
          <a:prstGeom prst="rect">
            <a:avLst/>
          </a:prstGeom>
          <a:noFill/>
        </p:spPr>
        <p:txBody>
          <a:bodyPr wrap="none" rtlCol="0">
            <a:spAutoFit/>
          </a:bodyPr>
          <a:lstStyle/>
          <a:p>
            <a:r>
              <a:rPr lang="id-ID" dirty="0" smtClean="0"/>
              <a:t>2</a:t>
            </a:r>
            <a:endParaRPr lang="id-ID" dirty="0"/>
          </a:p>
        </p:txBody>
      </p:sp>
      <p:sp>
        <p:nvSpPr>
          <p:cNvPr id="25" name="TextBox 24"/>
          <p:cNvSpPr txBox="1"/>
          <p:nvPr/>
        </p:nvSpPr>
        <p:spPr>
          <a:xfrm>
            <a:off x="5471469" y="2191338"/>
            <a:ext cx="303288" cy="369332"/>
          </a:xfrm>
          <a:prstGeom prst="rect">
            <a:avLst/>
          </a:prstGeom>
          <a:noFill/>
        </p:spPr>
        <p:txBody>
          <a:bodyPr wrap="none" rtlCol="0">
            <a:spAutoFit/>
          </a:bodyPr>
          <a:lstStyle/>
          <a:p>
            <a:r>
              <a:rPr lang="id-ID" dirty="0" smtClean="0"/>
              <a:t>5</a:t>
            </a:r>
            <a:endParaRPr lang="id-ID" dirty="0"/>
          </a:p>
        </p:txBody>
      </p:sp>
      <p:sp>
        <p:nvSpPr>
          <p:cNvPr id="26" name="TextBox 25"/>
          <p:cNvSpPr txBox="1"/>
          <p:nvPr/>
        </p:nvSpPr>
        <p:spPr>
          <a:xfrm>
            <a:off x="8998116" y="2191338"/>
            <a:ext cx="288862" cy="369332"/>
          </a:xfrm>
          <a:prstGeom prst="rect">
            <a:avLst/>
          </a:prstGeom>
          <a:noFill/>
        </p:spPr>
        <p:txBody>
          <a:bodyPr wrap="none" rtlCol="0">
            <a:spAutoFit/>
          </a:bodyPr>
          <a:lstStyle/>
          <a:p>
            <a:r>
              <a:rPr lang="id-ID" dirty="0" smtClean="0"/>
              <a:t>3</a:t>
            </a:r>
            <a:endParaRPr lang="id-ID" dirty="0"/>
          </a:p>
        </p:txBody>
      </p:sp>
      <p:sp>
        <p:nvSpPr>
          <p:cNvPr id="27" name="TextBox 26"/>
          <p:cNvSpPr txBox="1"/>
          <p:nvPr/>
        </p:nvSpPr>
        <p:spPr>
          <a:xfrm>
            <a:off x="6536164" y="2474530"/>
            <a:ext cx="303288" cy="369332"/>
          </a:xfrm>
          <a:prstGeom prst="rect">
            <a:avLst/>
          </a:prstGeom>
          <a:noFill/>
        </p:spPr>
        <p:txBody>
          <a:bodyPr wrap="none" rtlCol="0">
            <a:spAutoFit/>
          </a:bodyPr>
          <a:lstStyle/>
          <a:p>
            <a:r>
              <a:rPr lang="id-ID" dirty="0" smtClean="0"/>
              <a:t>8</a:t>
            </a:r>
            <a:endParaRPr lang="id-ID" dirty="0"/>
          </a:p>
        </p:txBody>
      </p:sp>
      <p:sp>
        <p:nvSpPr>
          <p:cNvPr id="28" name="TextBox 27"/>
          <p:cNvSpPr txBox="1"/>
          <p:nvPr/>
        </p:nvSpPr>
        <p:spPr>
          <a:xfrm>
            <a:off x="7901394" y="2431002"/>
            <a:ext cx="288862" cy="369332"/>
          </a:xfrm>
          <a:prstGeom prst="rect">
            <a:avLst/>
          </a:prstGeom>
          <a:noFill/>
        </p:spPr>
        <p:txBody>
          <a:bodyPr wrap="none" rtlCol="0">
            <a:spAutoFit/>
          </a:bodyPr>
          <a:lstStyle/>
          <a:p>
            <a:r>
              <a:rPr lang="id-ID" dirty="0" smtClean="0"/>
              <a:t>7</a:t>
            </a:r>
            <a:endParaRPr lang="id-ID" dirty="0"/>
          </a:p>
        </p:txBody>
      </p:sp>
      <p:sp>
        <p:nvSpPr>
          <p:cNvPr id="29" name="TextBox 28"/>
          <p:cNvSpPr txBox="1"/>
          <p:nvPr/>
        </p:nvSpPr>
        <p:spPr>
          <a:xfrm>
            <a:off x="7228383" y="3690844"/>
            <a:ext cx="288862" cy="369332"/>
          </a:xfrm>
          <a:prstGeom prst="rect">
            <a:avLst/>
          </a:prstGeom>
          <a:noFill/>
        </p:spPr>
        <p:txBody>
          <a:bodyPr wrap="none" rtlCol="0">
            <a:spAutoFit/>
          </a:bodyPr>
          <a:lstStyle/>
          <a:p>
            <a:r>
              <a:rPr lang="id-ID" dirty="0" smtClean="0"/>
              <a:t>1</a:t>
            </a:r>
            <a:endParaRPr lang="id-ID" dirty="0"/>
          </a:p>
        </p:txBody>
      </p:sp>
      <p:sp>
        <p:nvSpPr>
          <p:cNvPr id="30" name="TextBox 29"/>
          <p:cNvSpPr txBox="1"/>
          <p:nvPr/>
        </p:nvSpPr>
        <p:spPr>
          <a:xfrm>
            <a:off x="4037546" y="4511803"/>
            <a:ext cx="7357403" cy="1754326"/>
          </a:xfrm>
          <a:prstGeom prst="rect">
            <a:avLst/>
          </a:prstGeom>
          <a:noFill/>
        </p:spPr>
        <p:txBody>
          <a:bodyPr wrap="square" rtlCol="0">
            <a:spAutoFit/>
          </a:bodyPr>
          <a:lstStyle/>
          <a:p>
            <a:r>
              <a:rPr lang="id-ID" b="1" dirty="0" smtClean="0"/>
              <a:t>Traveling Salesman Problem (TSP)</a:t>
            </a:r>
          </a:p>
          <a:p>
            <a:r>
              <a:rPr lang="id-ID" dirty="0" smtClean="0"/>
              <a:t>Jika seorang salesman berangkat dari kota A untuk menawarkan barang daganganya ke kota lainnya, jalur manakah yang harus ia ambil agar jarak tempuhnya paling dekat dan setiap kota dilalui hanya sekali hingga akhirnya pulang kembali ke kota A?</a:t>
            </a:r>
          </a:p>
          <a:p>
            <a:pPr algn="r"/>
            <a:r>
              <a:rPr lang="id-ID" b="1" dirty="0" smtClean="0"/>
              <a:t>(Cari tahu</a:t>
            </a:r>
            <a:r>
              <a:rPr lang="id-ID" b="1" i="1" dirty="0" smtClean="0"/>
              <a:t>: Hamiltonian Circuit</a:t>
            </a:r>
            <a:r>
              <a:rPr lang="id-ID" b="1" dirty="0" smtClean="0"/>
              <a:t>)</a:t>
            </a:r>
            <a:endParaRPr lang="id-ID" b="1" dirty="0"/>
          </a:p>
        </p:txBody>
      </p:sp>
    </p:spTree>
    <p:extLst>
      <p:ext uri="{BB962C8B-B14F-4D97-AF65-F5344CB8AC3E}">
        <p14:creationId xmlns:p14="http://schemas.microsoft.com/office/powerpoint/2010/main" val="2855585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Perhitungan</a:t>
            </a:r>
            <a:endParaRPr lang="id-ID" dirty="0"/>
          </a:p>
        </p:txBody>
      </p:sp>
      <p:sp>
        <p:nvSpPr>
          <p:cNvPr id="5" name="Content Placeholder 4"/>
          <p:cNvSpPr>
            <a:spLocks noGrp="1"/>
          </p:cNvSpPr>
          <p:nvPr>
            <p:ph idx="1"/>
          </p:nvPr>
        </p:nvSpPr>
        <p:spPr/>
        <p:txBody>
          <a:bodyPr/>
          <a:lstStyle/>
          <a:p>
            <a:r>
              <a:rPr lang="id-ID" dirty="0" smtClean="0"/>
              <a:t>A </a:t>
            </a:r>
            <a:r>
              <a:rPr lang="id-ID" dirty="0" smtClean="0">
                <a:sym typeface="Wingdings" panose="05000000000000000000" pitchFamily="2" charset="2"/>
              </a:rPr>
              <a:t>– B – C – D – A = 2 + 8 + 1 + 7 = 18</a:t>
            </a:r>
          </a:p>
          <a:p>
            <a:r>
              <a:rPr lang="id-ID" dirty="0" smtClean="0">
                <a:sym typeface="Wingdings" panose="05000000000000000000" pitchFamily="2" charset="2"/>
              </a:rPr>
              <a:t>A – B – D – C – A = 2 + 3 + 1 + 5 = 11</a:t>
            </a:r>
          </a:p>
          <a:p>
            <a:r>
              <a:rPr lang="id-ID" dirty="0" smtClean="0">
                <a:sym typeface="Wingdings" panose="05000000000000000000" pitchFamily="2" charset="2"/>
              </a:rPr>
              <a:t>A – C – B – D – A = 5 + 8 + 3 + 7 = 23</a:t>
            </a:r>
          </a:p>
          <a:p>
            <a:r>
              <a:rPr lang="id-ID" dirty="0" smtClean="0">
                <a:sym typeface="Wingdings" panose="05000000000000000000" pitchFamily="2" charset="2"/>
              </a:rPr>
              <a:t>A – C – D – B – A = 5 + 1 + 3 + 2 = 11</a:t>
            </a:r>
          </a:p>
          <a:p>
            <a:r>
              <a:rPr lang="id-ID" dirty="0" smtClean="0">
                <a:sym typeface="Wingdings" panose="05000000000000000000" pitchFamily="2" charset="2"/>
              </a:rPr>
              <a:t>A – D – B – C – A = 7 + 3 + 8 + 5 = 23</a:t>
            </a:r>
          </a:p>
          <a:p>
            <a:r>
              <a:rPr lang="id-ID" dirty="0" smtClean="0">
                <a:sym typeface="Wingdings" panose="05000000000000000000" pitchFamily="2" charset="2"/>
              </a:rPr>
              <a:t>A – D – C – B – A = 7 + 1 + 8 + 2 = 18</a:t>
            </a:r>
            <a:endParaRPr lang="id-ID" dirty="0"/>
          </a:p>
        </p:txBody>
      </p:sp>
      <p:sp>
        <p:nvSpPr>
          <p:cNvPr id="3" name="Footer Placeholder 2"/>
          <p:cNvSpPr>
            <a:spLocks noGrp="1"/>
          </p:cNvSpPr>
          <p:nvPr>
            <p:ph type="ftr" sz="quarter" idx="11"/>
          </p:nvPr>
        </p:nvSpPr>
        <p:spPr/>
        <p:txBody>
          <a:bodyPr/>
          <a:lstStyle/>
          <a:p>
            <a:r>
              <a:rPr lang="en-US" smtClean="0"/>
              <a:t>DAA 3 - Brute Force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117769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DAA 3 - Brute Force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
        <p:nvSpPr>
          <p:cNvPr id="6" name="TextBox 5"/>
          <p:cNvSpPr txBox="1"/>
          <p:nvPr/>
        </p:nvSpPr>
        <p:spPr>
          <a:xfrm>
            <a:off x="1064525" y="1282890"/>
            <a:ext cx="9744502" cy="1754326"/>
          </a:xfrm>
          <a:prstGeom prst="rect">
            <a:avLst/>
          </a:prstGeom>
          <a:noFill/>
        </p:spPr>
        <p:txBody>
          <a:bodyPr wrap="square" rtlCol="0">
            <a:spAutoFit/>
          </a:bodyPr>
          <a:lstStyle/>
          <a:p>
            <a:r>
              <a:rPr lang="id-ID" b="1" dirty="0" smtClean="0">
                <a:solidFill>
                  <a:srgbClr val="FF0000"/>
                </a:solidFill>
              </a:rPr>
              <a:t>BRUTE FORCE</a:t>
            </a:r>
          </a:p>
          <a:p>
            <a:endParaRPr lang="id-ID" dirty="0"/>
          </a:p>
          <a:p>
            <a:pPr marL="285750" indent="-285750">
              <a:buFont typeface="Arial" panose="020B0604020202020204" pitchFamily="34" charset="0"/>
              <a:buChar char="•"/>
            </a:pPr>
            <a:r>
              <a:rPr lang="id-ID" dirty="0" smtClean="0"/>
              <a:t>Pendekatan langsung dalam menyelesaikan suatu masalah, biasanya berdasarkan definisi dari konsep penyelesaian masalah</a:t>
            </a:r>
          </a:p>
          <a:p>
            <a:pPr marL="285750" indent="-285750">
              <a:buFont typeface="Arial" panose="020B0604020202020204" pitchFamily="34" charset="0"/>
              <a:buChar char="•"/>
            </a:pPr>
            <a:r>
              <a:rPr lang="id-ID" dirty="0" smtClean="0"/>
              <a:t>Langkah pendekatan paling mudah karena hany perlu menterjemahkan konsep penyelesaiannya ke dalam bahasa mesin</a:t>
            </a:r>
            <a:endParaRPr lang="id-ID" dirty="0"/>
          </a:p>
        </p:txBody>
      </p:sp>
      <p:sp>
        <p:nvSpPr>
          <p:cNvPr id="7" name="Rectangle 6"/>
          <p:cNvSpPr/>
          <p:nvPr/>
        </p:nvSpPr>
        <p:spPr>
          <a:xfrm>
            <a:off x="4691082" y="3773453"/>
            <a:ext cx="2491388" cy="923330"/>
          </a:xfrm>
          <a:prstGeom prst="rect">
            <a:avLst/>
          </a:prstGeom>
          <a:noFill/>
        </p:spPr>
        <p:txBody>
          <a:bodyPr wrap="none" lIns="91440" tIns="45720" rIns="91440" bIns="45720">
            <a:spAutoFit/>
          </a:bodyPr>
          <a:lstStyle/>
          <a:p>
            <a:pPr algn="ctr"/>
            <a:r>
              <a:rPr lang="id-ID" sz="5400" b="1" cap="none" spc="0" dirty="0" smtClean="0">
                <a:ln w="12700">
                  <a:solidFill>
                    <a:schemeClr val="accent5"/>
                  </a:solidFill>
                  <a:prstDash val="solid"/>
                </a:ln>
                <a:pattFill prst="ltDnDiag">
                  <a:fgClr>
                    <a:schemeClr val="accent5">
                      <a:lumMod val="60000"/>
                      <a:lumOff val="40000"/>
                    </a:schemeClr>
                  </a:fgClr>
                  <a:bgClr>
                    <a:schemeClr val="bg1"/>
                  </a:bgClr>
                </a:pattFill>
                <a:effectLst/>
              </a:rPr>
              <a:t>Efisien?</a:t>
            </a:r>
            <a:endPar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336108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Masih Ingat dengan Perkalian 2 Matriks?</a:t>
            </a:r>
            <a:endParaRPr lang="id-ID" dirty="0"/>
          </a:p>
        </p:txBody>
      </p:sp>
      <p:sp>
        <p:nvSpPr>
          <p:cNvPr id="3" name="Content Placeholder 2"/>
          <p:cNvSpPr>
            <a:spLocks noGrp="1"/>
          </p:cNvSpPr>
          <p:nvPr>
            <p:ph idx="1"/>
          </p:nvPr>
        </p:nvSpPr>
        <p:spPr>
          <a:xfrm>
            <a:off x="3869268" y="4380930"/>
            <a:ext cx="7315200" cy="1603817"/>
          </a:xfrm>
        </p:spPr>
        <p:txBody>
          <a:bodyPr/>
          <a:lstStyle/>
          <a:p>
            <a:r>
              <a:rPr lang="id-ID" dirty="0" smtClean="0"/>
              <a:t>Itu contoh algoritma berjenis </a:t>
            </a:r>
            <a:r>
              <a:rPr lang="id-ID" b="1" dirty="0" smtClean="0"/>
              <a:t>brute-force</a:t>
            </a:r>
            <a:endParaRPr lang="id-ID" b="1" dirty="0"/>
          </a:p>
        </p:txBody>
      </p:sp>
      <p:sp>
        <p:nvSpPr>
          <p:cNvPr id="4" name="Footer Placeholder 3"/>
          <p:cNvSpPr>
            <a:spLocks noGrp="1"/>
          </p:cNvSpPr>
          <p:nvPr>
            <p:ph type="ftr" sz="quarter" idx="11"/>
          </p:nvPr>
        </p:nvSpPr>
        <p:spPr/>
        <p:txBody>
          <a:bodyPr/>
          <a:lstStyle/>
          <a:p>
            <a:r>
              <a:rPr lang="en-US" smtClean="0"/>
              <a:t>DAA 3 - Brute Force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007483400"/>
              </p:ext>
            </p:extLst>
          </p:nvPr>
        </p:nvGraphicFramePr>
        <p:xfrm>
          <a:off x="3869268" y="905086"/>
          <a:ext cx="1685370" cy="741680"/>
        </p:xfrm>
        <a:graphic>
          <a:graphicData uri="http://schemas.openxmlformats.org/drawingml/2006/table">
            <a:tbl>
              <a:tblPr firstRow="1" bandRow="1">
                <a:tableStyleId>{5940675A-B579-460E-94D1-54222C63F5DA}</a:tableStyleId>
              </a:tblPr>
              <a:tblGrid>
                <a:gridCol w="561790">
                  <a:extLst>
                    <a:ext uri="{9D8B030D-6E8A-4147-A177-3AD203B41FA5}">
                      <a16:colId xmlns:a16="http://schemas.microsoft.com/office/drawing/2014/main" val="1621272634"/>
                    </a:ext>
                  </a:extLst>
                </a:gridCol>
                <a:gridCol w="561790">
                  <a:extLst>
                    <a:ext uri="{9D8B030D-6E8A-4147-A177-3AD203B41FA5}">
                      <a16:colId xmlns:a16="http://schemas.microsoft.com/office/drawing/2014/main" val="11895773"/>
                    </a:ext>
                  </a:extLst>
                </a:gridCol>
                <a:gridCol w="561790">
                  <a:extLst>
                    <a:ext uri="{9D8B030D-6E8A-4147-A177-3AD203B41FA5}">
                      <a16:colId xmlns:a16="http://schemas.microsoft.com/office/drawing/2014/main" val="2667451614"/>
                    </a:ext>
                  </a:extLst>
                </a:gridCol>
              </a:tblGrid>
              <a:tr h="370840">
                <a:tc>
                  <a:txBody>
                    <a:bodyPr/>
                    <a:lstStyle/>
                    <a:p>
                      <a:endParaRPr lang="id-ID" dirty="0"/>
                    </a:p>
                  </a:txBody>
                  <a:tcPr/>
                </a:tc>
                <a:tc>
                  <a:txBody>
                    <a:bodyPr/>
                    <a:lstStyle/>
                    <a:p>
                      <a:endParaRPr lang="id-ID" dirty="0"/>
                    </a:p>
                  </a:txBody>
                  <a:tcPr/>
                </a:tc>
                <a:tc>
                  <a:txBody>
                    <a:bodyPr/>
                    <a:lstStyle/>
                    <a:p>
                      <a:endParaRPr lang="id-ID" dirty="0"/>
                    </a:p>
                  </a:txBody>
                  <a:tcPr/>
                </a:tc>
                <a:extLst>
                  <a:ext uri="{0D108BD9-81ED-4DB2-BD59-A6C34878D82A}">
                    <a16:rowId xmlns:a16="http://schemas.microsoft.com/office/drawing/2014/main" val="2755294947"/>
                  </a:ext>
                </a:extLst>
              </a:tr>
              <a:tr h="370840">
                <a:tc>
                  <a:txBody>
                    <a:bodyPr/>
                    <a:lstStyle/>
                    <a:p>
                      <a:endParaRPr lang="id-ID"/>
                    </a:p>
                  </a:txBody>
                  <a:tcPr/>
                </a:tc>
                <a:tc>
                  <a:txBody>
                    <a:bodyPr/>
                    <a:lstStyle/>
                    <a:p>
                      <a:endParaRPr lang="id-ID"/>
                    </a:p>
                  </a:txBody>
                  <a:tcPr/>
                </a:tc>
                <a:tc>
                  <a:txBody>
                    <a:bodyPr/>
                    <a:lstStyle/>
                    <a:p>
                      <a:endParaRPr lang="id-ID" dirty="0"/>
                    </a:p>
                  </a:txBody>
                  <a:tcPr/>
                </a:tc>
                <a:extLst>
                  <a:ext uri="{0D108BD9-81ED-4DB2-BD59-A6C34878D82A}">
                    <a16:rowId xmlns:a16="http://schemas.microsoft.com/office/drawing/2014/main" val="93811497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51555761"/>
              </p:ext>
            </p:extLst>
          </p:nvPr>
        </p:nvGraphicFramePr>
        <p:xfrm>
          <a:off x="8430147" y="719666"/>
          <a:ext cx="2203988" cy="1112520"/>
        </p:xfrm>
        <a:graphic>
          <a:graphicData uri="http://schemas.openxmlformats.org/drawingml/2006/table">
            <a:tbl>
              <a:tblPr firstRow="1" bandRow="1">
                <a:tableStyleId>{5940675A-B579-460E-94D1-54222C63F5DA}</a:tableStyleId>
              </a:tblPr>
              <a:tblGrid>
                <a:gridCol w="550997">
                  <a:extLst>
                    <a:ext uri="{9D8B030D-6E8A-4147-A177-3AD203B41FA5}">
                      <a16:colId xmlns:a16="http://schemas.microsoft.com/office/drawing/2014/main" val="2760049647"/>
                    </a:ext>
                  </a:extLst>
                </a:gridCol>
                <a:gridCol w="550997">
                  <a:extLst>
                    <a:ext uri="{9D8B030D-6E8A-4147-A177-3AD203B41FA5}">
                      <a16:colId xmlns:a16="http://schemas.microsoft.com/office/drawing/2014/main" val="535210725"/>
                    </a:ext>
                  </a:extLst>
                </a:gridCol>
                <a:gridCol w="550997">
                  <a:extLst>
                    <a:ext uri="{9D8B030D-6E8A-4147-A177-3AD203B41FA5}">
                      <a16:colId xmlns:a16="http://schemas.microsoft.com/office/drawing/2014/main" val="944283676"/>
                    </a:ext>
                  </a:extLst>
                </a:gridCol>
                <a:gridCol w="550997">
                  <a:extLst>
                    <a:ext uri="{9D8B030D-6E8A-4147-A177-3AD203B41FA5}">
                      <a16:colId xmlns:a16="http://schemas.microsoft.com/office/drawing/2014/main" val="1389556252"/>
                    </a:ext>
                  </a:extLst>
                </a:gridCol>
              </a:tblGrid>
              <a:tr h="370840">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endParaRPr lang="id-ID"/>
                    </a:p>
                  </a:txBody>
                  <a:tcPr/>
                </a:tc>
                <a:extLst>
                  <a:ext uri="{0D108BD9-81ED-4DB2-BD59-A6C34878D82A}">
                    <a16:rowId xmlns:a16="http://schemas.microsoft.com/office/drawing/2014/main" val="2723183260"/>
                  </a:ext>
                </a:extLst>
              </a:tr>
              <a:tr h="370840">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extLst>
                  <a:ext uri="{0D108BD9-81ED-4DB2-BD59-A6C34878D82A}">
                    <a16:rowId xmlns:a16="http://schemas.microsoft.com/office/drawing/2014/main" val="2056042517"/>
                  </a:ext>
                </a:extLst>
              </a:tr>
              <a:tr h="370840">
                <a:tc>
                  <a:txBody>
                    <a:bodyPr/>
                    <a:lstStyle/>
                    <a:p>
                      <a:endParaRPr lang="id-ID"/>
                    </a:p>
                  </a:txBody>
                  <a:tcPr/>
                </a:tc>
                <a:tc>
                  <a:txBody>
                    <a:bodyPr/>
                    <a:lstStyle/>
                    <a:p>
                      <a:endParaRPr lang="id-ID"/>
                    </a:p>
                  </a:txBody>
                  <a:tcPr/>
                </a:tc>
                <a:tc>
                  <a:txBody>
                    <a:bodyPr/>
                    <a:lstStyle/>
                    <a:p>
                      <a:endParaRPr lang="id-ID" dirty="0"/>
                    </a:p>
                  </a:txBody>
                  <a:tcPr/>
                </a:tc>
                <a:tc>
                  <a:txBody>
                    <a:bodyPr/>
                    <a:lstStyle/>
                    <a:p>
                      <a:endParaRPr lang="id-ID" dirty="0"/>
                    </a:p>
                  </a:txBody>
                  <a:tcPr/>
                </a:tc>
                <a:extLst>
                  <a:ext uri="{0D108BD9-81ED-4DB2-BD59-A6C34878D82A}">
                    <a16:rowId xmlns:a16="http://schemas.microsoft.com/office/drawing/2014/main" val="266185105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98480669"/>
              </p:ext>
            </p:extLst>
          </p:nvPr>
        </p:nvGraphicFramePr>
        <p:xfrm>
          <a:off x="5723032" y="2834973"/>
          <a:ext cx="2203988" cy="741680"/>
        </p:xfrm>
        <a:graphic>
          <a:graphicData uri="http://schemas.openxmlformats.org/drawingml/2006/table">
            <a:tbl>
              <a:tblPr firstRow="1" bandRow="1">
                <a:tableStyleId>{5940675A-B579-460E-94D1-54222C63F5DA}</a:tableStyleId>
              </a:tblPr>
              <a:tblGrid>
                <a:gridCol w="550997">
                  <a:extLst>
                    <a:ext uri="{9D8B030D-6E8A-4147-A177-3AD203B41FA5}">
                      <a16:colId xmlns:a16="http://schemas.microsoft.com/office/drawing/2014/main" val="1621272634"/>
                    </a:ext>
                  </a:extLst>
                </a:gridCol>
                <a:gridCol w="550997">
                  <a:extLst>
                    <a:ext uri="{9D8B030D-6E8A-4147-A177-3AD203B41FA5}">
                      <a16:colId xmlns:a16="http://schemas.microsoft.com/office/drawing/2014/main" val="11895773"/>
                    </a:ext>
                  </a:extLst>
                </a:gridCol>
                <a:gridCol w="550997">
                  <a:extLst>
                    <a:ext uri="{9D8B030D-6E8A-4147-A177-3AD203B41FA5}">
                      <a16:colId xmlns:a16="http://schemas.microsoft.com/office/drawing/2014/main" val="2667451614"/>
                    </a:ext>
                  </a:extLst>
                </a:gridCol>
                <a:gridCol w="550997">
                  <a:extLst>
                    <a:ext uri="{9D8B030D-6E8A-4147-A177-3AD203B41FA5}">
                      <a16:colId xmlns:a16="http://schemas.microsoft.com/office/drawing/2014/main" val="3418970731"/>
                    </a:ext>
                  </a:extLst>
                </a:gridCol>
              </a:tblGrid>
              <a:tr h="370840">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endParaRPr lang="id-ID" dirty="0"/>
                    </a:p>
                  </a:txBody>
                  <a:tcPr/>
                </a:tc>
                <a:extLst>
                  <a:ext uri="{0D108BD9-81ED-4DB2-BD59-A6C34878D82A}">
                    <a16:rowId xmlns:a16="http://schemas.microsoft.com/office/drawing/2014/main" val="2755294947"/>
                  </a:ext>
                </a:extLst>
              </a:tr>
              <a:tr h="370840">
                <a:tc>
                  <a:txBody>
                    <a:bodyPr/>
                    <a:lstStyle/>
                    <a:p>
                      <a:endParaRPr lang="id-ID"/>
                    </a:p>
                  </a:txBody>
                  <a:tcPr/>
                </a:tc>
                <a:tc>
                  <a:txBody>
                    <a:bodyPr/>
                    <a:lstStyle/>
                    <a:p>
                      <a:endParaRPr lang="id-ID"/>
                    </a:p>
                  </a:txBody>
                  <a:tcPr/>
                </a:tc>
                <a:tc>
                  <a:txBody>
                    <a:bodyPr/>
                    <a:lstStyle/>
                    <a:p>
                      <a:endParaRPr lang="id-ID" dirty="0"/>
                    </a:p>
                  </a:txBody>
                  <a:tcPr/>
                </a:tc>
                <a:tc>
                  <a:txBody>
                    <a:bodyPr/>
                    <a:lstStyle/>
                    <a:p>
                      <a:endParaRPr lang="id-ID" dirty="0"/>
                    </a:p>
                  </a:txBody>
                  <a:tcPr/>
                </a:tc>
                <a:extLst>
                  <a:ext uri="{0D108BD9-81ED-4DB2-BD59-A6C34878D82A}">
                    <a16:rowId xmlns:a16="http://schemas.microsoft.com/office/drawing/2014/main" val="938114976"/>
                  </a:ext>
                </a:extLst>
              </a:tr>
            </a:tbl>
          </a:graphicData>
        </a:graphic>
      </p:graphicFrame>
    </p:spTree>
    <p:extLst>
      <p:ext uri="{BB962C8B-B14F-4D97-AF65-F5344CB8AC3E}">
        <p14:creationId xmlns:p14="http://schemas.microsoft.com/office/powerpoint/2010/main" val="12636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Selection Sort</a:t>
            </a:r>
            <a:endParaRPr lang="id-ID" dirty="0"/>
          </a:p>
        </p:txBody>
      </p:sp>
      <p:sp>
        <p:nvSpPr>
          <p:cNvPr id="4" name="Footer Placeholder 3"/>
          <p:cNvSpPr>
            <a:spLocks noGrp="1"/>
          </p:cNvSpPr>
          <p:nvPr>
            <p:ph type="ftr" sz="quarter" idx="11"/>
          </p:nvPr>
        </p:nvSpPr>
        <p:spPr/>
        <p:txBody>
          <a:bodyPr/>
          <a:lstStyle/>
          <a:p>
            <a:r>
              <a:rPr lang="en-US" smtClean="0"/>
              <a:t>DAA 3 - Brute Force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sp>
        <p:nvSpPr>
          <p:cNvPr id="6" name="TextBox 5"/>
          <p:cNvSpPr txBox="1"/>
          <p:nvPr/>
        </p:nvSpPr>
        <p:spPr>
          <a:xfrm>
            <a:off x="3630304" y="723331"/>
            <a:ext cx="7220246" cy="2554545"/>
          </a:xfrm>
          <a:prstGeom prst="rect">
            <a:avLst/>
          </a:prstGeom>
          <a:noFill/>
        </p:spPr>
        <p:txBody>
          <a:bodyPr wrap="none" rtlCol="0">
            <a:spAutoFit/>
          </a:bodyPr>
          <a:lstStyle/>
          <a:p>
            <a:r>
              <a:rPr lang="id-ID" sz="1600" b="1" dirty="0" smtClean="0">
                <a:latin typeface="Courier New" panose="02070309020205020404" pitchFamily="49" charset="0"/>
                <a:cs typeface="Courier New" panose="02070309020205020404" pitchFamily="49" charset="0"/>
              </a:rPr>
              <a:t>ALGORITHM</a:t>
            </a:r>
            <a:r>
              <a:rPr lang="id-ID" sz="1600" dirty="0" smtClean="0">
                <a:latin typeface="Courier New" panose="02070309020205020404" pitchFamily="49" charset="0"/>
                <a:cs typeface="Courier New" panose="02070309020205020404" pitchFamily="49" charset="0"/>
              </a:rPr>
              <a:t> SelectionSort(A[0..n-1])</a:t>
            </a:r>
          </a:p>
          <a:p>
            <a:r>
              <a:rPr lang="id-ID" sz="1600" dirty="0" smtClean="0">
                <a:latin typeface="Courier New" panose="02070309020205020404" pitchFamily="49" charset="0"/>
                <a:cs typeface="Courier New" panose="02070309020205020404" pitchFamily="49" charset="0"/>
              </a:rPr>
              <a:t>//Urutkan sekumpulan data dengan algoritma Selection Sort</a:t>
            </a:r>
          </a:p>
          <a:p>
            <a:r>
              <a:rPr lang="id-ID" sz="1600" dirty="0" smtClean="0">
                <a:latin typeface="Courier New" panose="02070309020205020404" pitchFamily="49" charset="0"/>
                <a:cs typeface="Courier New" panose="02070309020205020404" pitchFamily="49" charset="0"/>
              </a:rPr>
              <a:t>//Input: Array A berisi data yang dapat diurutkan</a:t>
            </a:r>
          </a:p>
          <a:p>
            <a:r>
              <a:rPr lang="id-ID" sz="1600" dirty="0" smtClean="0">
                <a:latin typeface="Courier New" panose="02070309020205020404" pitchFamily="49" charset="0"/>
                <a:cs typeface="Courier New" panose="02070309020205020404" pitchFamily="49" charset="0"/>
              </a:rPr>
              <a:t>//Output: Array A dengan data terurut secara ascending</a:t>
            </a:r>
          </a:p>
          <a:p>
            <a:endParaRPr lang="id-ID" sz="1600" dirty="0">
              <a:latin typeface="Courier New" panose="02070309020205020404" pitchFamily="49" charset="0"/>
              <a:cs typeface="Courier New" panose="02070309020205020404" pitchFamily="49" charset="0"/>
            </a:endParaRPr>
          </a:p>
          <a:p>
            <a:r>
              <a:rPr lang="id-ID" sz="1600" b="1" dirty="0" smtClean="0">
                <a:latin typeface="Courier New" panose="02070309020205020404" pitchFamily="49" charset="0"/>
                <a:cs typeface="Courier New" panose="02070309020205020404" pitchFamily="49" charset="0"/>
              </a:rPr>
              <a:t>for</a:t>
            </a:r>
            <a:r>
              <a:rPr lang="id-ID" sz="1600" dirty="0" smtClean="0">
                <a:latin typeface="Courier New" panose="02070309020205020404" pitchFamily="49" charset="0"/>
                <a:cs typeface="Courier New" panose="02070309020205020404" pitchFamily="49" charset="0"/>
              </a:rPr>
              <a:t> i </a:t>
            </a:r>
            <a:r>
              <a:rPr lang="id-ID" sz="1600" dirty="0" smtClean="0">
                <a:latin typeface="Courier New" panose="02070309020205020404" pitchFamily="49" charset="0"/>
                <a:cs typeface="Courier New" panose="02070309020205020404" pitchFamily="49" charset="0"/>
                <a:sym typeface="Wingdings" panose="05000000000000000000" pitchFamily="2" charset="2"/>
              </a:rPr>
              <a:t> 0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to</a:t>
            </a:r>
            <a:r>
              <a:rPr lang="id-ID" sz="1600" dirty="0" smtClean="0">
                <a:latin typeface="Courier New" panose="02070309020205020404" pitchFamily="49" charset="0"/>
                <a:cs typeface="Courier New" panose="02070309020205020404" pitchFamily="49" charset="0"/>
                <a:sym typeface="Wingdings" panose="05000000000000000000" pitchFamily="2" charset="2"/>
              </a:rPr>
              <a:t> n-2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do</a:t>
            </a:r>
          </a:p>
          <a:p>
            <a:r>
              <a:rPr lang="id-ID" sz="1600" dirty="0">
                <a:latin typeface="Courier New" panose="02070309020205020404" pitchFamily="49" charset="0"/>
                <a:cs typeface="Courier New" panose="02070309020205020404" pitchFamily="49" charset="0"/>
                <a:sym typeface="Wingdings" panose="05000000000000000000" pitchFamily="2" charset="2"/>
              </a:rPr>
              <a:t>	</a:t>
            </a:r>
            <a:r>
              <a:rPr lang="id-ID" sz="1600" dirty="0" smtClean="0">
                <a:latin typeface="Courier New" panose="02070309020205020404" pitchFamily="49" charset="0"/>
                <a:cs typeface="Courier New" panose="02070309020205020404" pitchFamily="49" charset="0"/>
                <a:sym typeface="Wingdings" panose="05000000000000000000" pitchFamily="2" charset="2"/>
              </a:rPr>
              <a:t>min  i</a:t>
            </a:r>
          </a:p>
          <a:p>
            <a:r>
              <a:rPr lang="id-ID" sz="1600" dirty="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for</a:t>
            </a:r>
            <a:r>
              <a:rPr lang="id-ID" sz="1600" dirty="0" smtClean="0">
                <a:latin typeface="Courier New" panose="02070309020205020404" pitchFamily="49" charset="0"/>
                <a:cs typeface="Courier New" panose="02070309020205020404" pitchFamily="49" charset="0"/>
                <a:sym typeface="Wingdings" panose="05000000000000000000" pitchFamily="2" charset="2"/>
              </a:rPr>
              <a:t> j  i+1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to</a:t>
            </a:r>
            <a:r>
              <a:rPr lang="id-ID" sz="1600" dirty="0" smtClean="0">
                <a:latin typeface="Courier New" panose="02070309020205020404" pitchFamily="49" charset="0"/>
                <a:cs typeface="Courier New" panose="02070309020205020404" pitchFamily="49" charset="0"/>
                <a:sym typeface="Wingdings" panose="05000000000000000000" pitchFamily="2" charset="2"/>
              </a:rPr>
              <a:t> n-1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do</a:t>
            </a:r>
          </a:p>
          <a:p>
            <a:r>
              <a:rPr lang="id-ID" sz="1600" dirty="0">
                <a:latin typeface="Courier New" panose="02070309020205020404" pitchFamily="49" charset="0"/>
                <a:cs typeface="Courier New" panose="02070309020205020404" pitchFamily="49" charset="0"/>
                <a:sym typeface="Wingdings" panose="05000000000000000000" pitchFamily="2" charset="2"/>
              </a:rPr>
              <a:t>	</a:t>
            </a:r>
            <a:r>
              <a:rPr lang="id-ID" sz="1600" dirty="0" smtClean="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if</a:t>
            </a:r>
            <a:r>
              <a:rPr lang="id-ID" sz="1600" dirty="0" smtClean="0">
                <a:latin typeface="Courier New" panose="02070309020205020404" pitchFamily="49" charset="0"/>
                <a:cs typeface="Courier New" panose="02070309020205020404" pitchFamily="49" charset="0"/>
                <a:sym typeface="Wingdings" panose="05000000000000000000" pitchFamily="2" charset="2"/>
              </a:rPr>
              <a:t> A[j] &lt; A[min]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then</a:t>
            </a:r>
            <a:r>
              <a:rPr lang="id-ID" sz="1600" dirty="0" smtClean="0">
                <a:latin typeface="Courier New" panose="02070309020205020404" pitchFamily="49" charset="0"/>
                <a:cs typeface="Courier New" panose="02070309020205020404" pitchFamily="49" charset="0"/>
                <a:sym typeface="Wingdings" panose="05000000000000000000" pitchFamily="2" charset="2"/>
              </a:rPr>
              <a:t> min  j</a:t>
            </a:r>
          </a:p>
          <a:p>
            <a:r>
              <a:rPr lang="id-ID" sz="1600" dirty="0">
                <a:latin typeface="Courier New" panose="02070309020205020404" pitchFamily="49" charset="0"/>
                <a:cs typeface="Courier New" panose="02070309020205020404" pitchFamily="49" charset="0"/>
                <a:sym typeface="Wingdings" panose="05000000000000000000" pitchFamily="2" charset="2"/>
              </a:rPr>
              <a:t>	</a:t>
            </a:r>
            <a:r>
              <a:rPr lang="id-ID" sz="1600" dirty="0" smtClean="0">
                <a:latin typeface="Courier New" panose="02070309020205020404" pitchFamily="49" charset="0"/>
                <a:cs typeface="Courier New" panose="02070309020205020404" pitchFamily="49" charset="0"/>
                <a:sym typeface="Wingdings" panose="05000000000000000000" pitchFamily="2" charset="2"/>
              </a:rPr>
              <a:t>swap(A[i],A[min])</a:t>
            </a:r>
            <a:endParaRPr lang="id-ID" sz="1600" dirty="0">
              <a:latin typeface="Courier New" panose="02070309020205020404" pitchFamily="49" charset="0"/>
              <a:cs typeface="Courier New" panose="02070309020205020404" pitchFamily="49" charset="0"/>
            </a:endParaRPr>
          </a:p>
        </p:txBody>
      </p:sp>
      <p:sp>
        <p:nvSpPr>
          <p:cNvPr id="7" name="Rounded Rectangle 6"/>
          <p:cNvSpPr/>
          <p:nvPr/>
        </p:nvSpPr>
        <p:spPr>
          <a:xfrm>
            <a:off x="4599296" y="2715904"/>
            <a:ext cx="2006220" cy="245660"/>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Box 7"/>
          <p:cNvSpPr txBox="1"/>
          <p:nvPr/>
        </p:nvSpPr>
        <p:spPr>
          <a:xfrm>
            <a:off x="8475260" y="3112100"/>
            <a:ext cx="1657826" cy="369332"/>
          </a:xfrm>
          <a:prstGeom prst="rect">
            <a:avLst/>
          </a:prstGeom>
          <a:noFill/>
        </p:spPr>
        <p:txBody>
          <a:bodyPr wrap="none" rtlCol="0">
            <a:spAutoFit/>
          </a:bodyPr>
          <a:lstStyle/>
          <a:p>
            <a:r>
              <a:rPr lang="id-ID" dirty="0" smtClean="0"/>
              <a:t>Basic operation</a:t>
            </a:r>
            <a:endParaRPr lang="id-ID" dirty="0"/>
          </a:p>
        </p:txBody>
      </p:sp>
      <p:cxnSp>
        <p:nvCxnSpPr>
          <p:cNvPr id="10" name="Elbow Connector 9"/>
          <p:cNvCxnSpPr>
            <a:stCxn id="8" idx="1"/>
            <a:endCxn id="7" idx="1"/>
          </p:cNvCxnSpPr>
          <p:nvPr/>
        </p:nvCxnSpPr>
        <p:spPr>
          <a:xfrm rot="10800000">
            <a:off x="4599296" y="2838734"/>
            <a:ext cx="3875964" cy="458032"/>
          </a:xfrm>
          <a:prstGeom prst="bentConnector3">
            <a:avLst>
              <a:gd name="adj1" fmla="val 11470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869268" y="5685535"/>
            <a:ext cx="7465326" cy="369332"/>
          </a:xfrm>
          <a:prstGeom prst="rect">
            <a:avLst/>
          </a:prstGeom>
          <a:noFill/>
        </p:spPr>
        <p:txBody>
          <a:bodyPr wrap="square" rtlCol="0">
            <a:spAutoFit/>
          </a:bodyPr>
          <a:lstStyle/>
          <a:p>
            <a:r>
              <a:rPr lang="id-ID" dirty="0"/>
              <a:t>Buka </a:t>
            </a:r>
            <a:r>
              <a:rPr lang="id-ID" dirty="0">
                <a:hlinkClick r:id="rId2"/>
              </a:rPr>
              <a:t>https://</a:t>
            </a:r>
            <a:r>
              <a:rPr lang="id-ID" dirty="0" smtClean="0">
                <a:hlinkClick r:id="rId2"/>
              </a:rPr>
              <a:t>visualgo.net/en/sorting</a:t>
            </a:r>
            <a:r>
              <a:rPr lang="id-ID" dirty="0" smtClean="0"/>
              <a:t> untuk melihat visualisasi Selection Sort</a:t>
            </a:r>
            <a:endParaRPr lang="id-ID" dirty="0"/>
          </a:p>
        </p:txBody>
      </p:sp>
    </p:spTree>
    <p:extLst>
      <p:ext uri="{BB962C8B-B14F-4D97-AF65-F5344CB8AC3E}">
        <p14:creationId xmlns:p14="http://schemas.microsoft.com/office/powerpoint/2010/main" val="125910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1" presetClass="entr" presetSubtype="1"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250"/>
                                        <p:tgtEl>
                                          <p:spTgt spid="10"/>
                                        </p:tgtEl>
                                      </p:cBhvr>
                                    </p:animEffect>
                                  </p:childTnLst>
                                </p:cTn>
                              </p:par>
                            </p:childTnLst>
                          </p:cTn>
                        </p:par>
                        <p:par>
                          <p:cTn id="11" fill="hold">
                            <p:stCondLst>
                              <p:cond delay="250"/>
                            </p:stCondLst>
                            <p:childTnLst>
                              <p:par>
                                <p:cTn id="12" presetID="21" presetClass="entr" presetSubtype="1"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heel(1)">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Analisis Selection Sort</a:t>
            </a:r>
            <a:endParaRPr lang="id-ID"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3869268" y="864108"/>
                <a:ext cx="7315200" cy="1838149"/>
              </a:xfrm>
            </p:spPr>
            <p:txBody>
              <a:bodyPr/>
              <a:lstStyle/>
              <a:p>
                <a:r>
                  <a:rPr lang="id-ID" dirty="0" smtClean="0"/>
                  <a:t>Basic operation di dalam loop </a:t>
                </a:r>
                <a14:m>
                  <m:oMath xmlns:m="http://schemas.openxmlformats.org/officeDocument/2006/math">
                    <m:r>
                      <a:rPr lang="id-ID" b="0" i="1" smtClean="0">
                        <a:latin typeface="Cambria Math" panose="02040503050406030204" pitchFamily="18" charset="0"/>
                      </a:rPr>
                      <m:t>𝑗</m:t>
                    </m:r>
                  </m:oMath>
                </a14:m>
                <a:endParaRPr lang="id-ID" dirty="0" smtClean="0"/>
              </a:p>
              <a:p>
                <a:pPr lvl="1"/>
                <a:r>
                  <a:rPr lang="id-ID" dirty="0" smtClean="0"/>
                  <a:t>1 kali eksekusi basic operation tiap loop</a:t>
                </a:r>
              </a:p>
              <a:p>
                <a:pPr lvl="1"/>
                <a:r>
                  <a:rPr lang="id-ID" dirty="0"/>
                  <a:t>Loop </a:t>
                </a:r>
                <a14:m>
                  <m:oMath xmlns:m="http://schemas.openxmlformats.org/officeDocument/2006/math">
                    <m:r>
                      <a:rPr lang="id-ID" i="1">
                        <a:latin typeface="Cambria Math" panose="02040503050406030204" pitchFamily="18" charset="0"/>
                      </a:rPr>
                      <m:t>𝑗</m:t>
                    </m:r>
                  </m:oMath>
                </a14:m>
                <a:r>
                  <a:rPr lang="id-ID" dirty="0"/>
                  <a:t> dari </a:t>
                </a:r>
                <a14:m>
                  <m:oMath xmlns:m="http://schemas.openxmlformats.org/officeDocument/2006/math">
                    <m:r>
                      <a:rPr lang="id-ID" i="1">
                        <a:latin typeface="Cambria Math" panose="02040503050406030204" pitchFamily="18" charset="0"/>
                      </a:rPr>
                      <m:t>𝑖</m:t>
                    </m:r>
                    <m:r>
                      <a:rPr lang="id-ID" i="1">
                        <a:latin typeface="Cambria Math" panose="02040503050406030204" pitchFamily="18" charset="0"/>
                      </a:rPr>
                      <m:t>+1</m:t>
                    </m:r>
                  </m:oMath>
                </a14:m>
                <a:r>
                  <a:rPr lang="id-ID" dirty="0"/>
                  <a:t> hingga </a:t>
                </a:r>
                <a14:m>
                  <m:oMath xmlns:m="http://schemas.openxmlformats.org/officeDocument/2006/math">
                    <m:r>
                      <a:rPr lang="id-ID" i="1">
                        <a:latin typeface="Cambria Math" panose="02040503050406030204" pitchFamily="18" charset="0"/>
                      </a:rPr>
                      <m:t>𝑛</m:t>
                    </m:r>
                    <m:r>
                      <a:rPr lang="id-ID" i="1">
                        <a:latin typeface="Cambria Math" panose="02040503050406030204" pitchFamily="18" charset="0"/>
                      </a:rPr>
                      <m:t>−1</m:t>
                    </m:r>
                  </m:oMath>
                </a14:m>
                <a:endParaRPr lang="id-ID" dirty="0" smtClean="0"/>
              </a:p>
              <a:p>
                <a:r>
                  <a:rPr lang="id-ID" dirty="0" smtClean="0"/>
                  <a:t>Loop </a:t>
                </a:r>
                <a14:m>
                  <m:oMath xmlns:m="http://schemas.openxmlformats.org/officeDocument/2006/math">
                    <m:r>
                      <a:rPr lang="id-ID" b="0" i="1" smtClean="0">
                        <a:latin typeface="Cambria Math" panose="02040503050406030204" pitchFamily="18" charset="0"/>
                      </a:rPr>
                      <m:t>𝑗</m:t>
                    </m:r>
                  </m:oMath>
                </a14:m>
                <a:r>
                  <a:rPr lang="id-ID" dirty="0" smtClean="0"/>
                  <a:t> di dalam loop </a:t>
                </a:r>
                <a14:m>
                  <m:oMath xmlns:m="http://schemas.openxmlformats.org/officeDocument/2006/math">
                    <m:r>
                      <a:rPr lang="id-ID" b="0" i="1" smtClean="0">
                        <a:latin typeface="Cambria Math" panose="02040503050406030204" pitchFamily="18" charset="0"/>
                      </a:rPr>
                      <m:t>𝑖</m:t>
                    </m:r>
                  </m:oMath>
                </a14:m>
                <a:endParaRPr lang="id-ID" dirty="0" smtClean="0"/>
              </a:p>
              <a:p>
                <a:pPr lvl="1"/>
                <a:r>
                  <a:rPr lang="id-ID" dirty="0"/>
                  <a:t>Loop </a:t>
                </a:r>
                <a14:m>
                  <m:oMath xmlns:m="http://schemas.openxmlformats.org/officeDocument/2006/math">
                    <m:r>
                      <a:rPr lang="id-ID" i="1">
                        <a:latin typeface="Cambria Math" panose="02040503050406030204" pitchFamily="18" charset="0"/>
                      </a:rPr>
                      <m:t>𝑖</m:t>
                    </m:r>
                  </m:oMath>
                </a14:m>
                <a:r>
                  <a:rPr lang="id-ID" dirty="0"/>
                  <a:t> dari </a:t>
                </a:r>
                <a14:m>
                  <m:oMath xmlns:m="http://schemas.openxmlformats.org/officeDocument/2006/math">
                    <m:r>
                      <a:rPr lang="id-ID" i="1">
                        <a:latin typeface="Cambria Math" panose="02040503050406030204" pitchFamily="18" charset="0"/>
                      </a:rPr>
                      <m:t>0</m:t>
                    </m:r>
                  </m:oMath>
                </a14:m>
                <a:r>
                  <a:rPr lang="id-ID" dirty="0"/>
                  <a:t> hingga </a:t>
                </a:r>
                <a14:m>
                  <m:oMath xmlns:m="http://schemas.openxmlformats.org/officeDocument/2006/math">
                    <m:r>
                      <a:rPr lang="id-ID" i="1">
                        <a:latin typeface="Cambria Math" panose="02040503050406030204" pitchFamily="18" charset="0"/>
                      </a:rPr>
                      <m:t>𝑛</m:t>
                    </m:r>
                    <m:r>
                      <a:rPr lang="id-ID" i="1">
                        <a:latin typeface="Cambria Math" panose="02040503050406030204" pitchFamily="18" charset="0"/>
                      </a:rPr>
                      <m:t>−2</m:t>
                    </m:r>
                  </m:oMath>
                </a14:m>
                <a:endParaRPr lang="id-ID"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3869268" y="864108"/>
                <a:ext cx="7315200" cy="1838149"/>
              </a:xfrm>
              <a:blipFill>
                <a:blip r:embed="rId2"/>
                <a:stretch>
                  <a:fillRect l="-667" t="-332" b="-2326"/>
                </a:stretch>
              </a:blipFill>
            </p:spPr>
            <p:txBody>
              <a:bodyPr/>
              <a:lstStyle/>
              <a:p>
                <a:r>
                  <a:rPr lang="id-ID">
                    <a:noFill/>
                  </a:rPr>
                  <a:t> </a:t>
                </a:r>
              </a:p>
            </p:txBody>
          </p:sp>
        </mc:Fallback>
      </mc:AlternateContent>
      <p:sp>
        <p:nvSpPr>
          <p:cNvPr id="3" name="Footer Placeholder 2"/>
          <p:cNvSpPr>
            <a:spLocks noGrp="1"/>
          </p:cNvSpPr>
          <p:nvPr>
            <p:ph type="ftr" sz="quarter" idx="11"/>
          </p:nvPr>
        </p:nvSpPr>
        <p:spPr/>
        <p:txBody>
          <a:bodyPr/>
          <a:lstStyle/>
          <a:p>
            <a:r>
              <a:rPr lang="en-US" smtClean="0"/>
              <a:t>DAA 3 - Brute Force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5343099" y="3297620"/>
                <a:ext cx="3993657" cy="8211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d-ID" b="1" i="1" smtClean="0">
                          <a:effectLst>
                            <a:outerShdw blurRad="38100" dist="38100" dir="2700000" algn="tl">
                              <a:srgbClr val="000000">
                                <a:alpha val="43137"/>
                              </a:srgbClr>
                            </a:outerShdw>
                          </a:effectLst>
                          <a:latin typeface="Cambria Math" panose="02040503050406030204" pitchFamily="18" charset="0"/>
                        </a:rPr>
                        <m:t>𝑪</m:t>
                      </m:r>
                      <m:d>
                        <m:dPr>
                          <m:ctrlPr>
                            <a:rPr lang="id-ID" b="1" i="1" smtClean="0">
                              <a:effectLst>
                                <a:outerShdw blurRad="38100" dist="38100" dir="2700000" algn="tl">
                                  <a:srgbClr val="000000">
                                    <a:alpha val="43137"/>
                                  </a:srgbClr>
                                </a:outerShdw>
                              </a:effectLst>
                              <a:latin typeface="Cambria Math" panose="02040503050406030204" pitchFamily="18" charset="0"/>
                            </a:rPr>
                          </m:ctrlPr>
                        </m:dPr>
                        <m:e>
                          <m:r>
                            <a:rPr lang="id-ID" b="1" i="1" smtClean="0">
                              <a:effectLst>
                                <a:outerShdw blurRad="38100" dist="38100" dir="2700000" algn="tl">
                                  <a:srgbClr val="000000">
                                    <a:alpha val="43137"/>
                                  </a:srgbClr>
                                </a:outerShdw>
                              </a:effectLst>
                              <a:latin typeface="Cambria Math" panose="02040503050406030204" pitchFamily="18" charset="0"/>
                            </a:rPr>
                            <m:t>𝒏</m:t>
                          </m:r>
                        </m:e>
                      </m:d>
                      <m:r>
                        <a:rPr lang="id-ID" b="1" i="1" smtClean="0">
                          <a:effectLst>
                            <a:outerShdw blurRad="38100" dist="38100" dir="2700000" algn="tl">
                              <a:srgbClr val="000000">
                                <a:alpha val="43137"/>
                              </a:srgbClr>
                            </a:outerShdw>
                          </a:effectLst>
                          <a:latin typeface="Cambria Math" panose="02040503050406030204" pitchFamily="18" charset="0"/>
                        </a:rPr>
                        <m:t>=</m:t>
                      </m:r>
                      <m:nary>
                        <m:naryPr>
                          <m:chr m:val="∑"/>
                          <m:ctrlPr>
                            <a:rPr lang="id-ID" b="1" i="1" smtClean="0">
                              <a:effectLst>
                                <a:outerShdw blurRad="38100" dist="38100" dir="2700000" algn="tl">
                                  <a:srgbClr val="000000">
                                    <a:alpha val="43137"/>
                                  </a:srgbClr>
                                </a:outerShdw>
                              </a:effectLst>
                              <a:latin typeface="Cambria Math" panose="02040503050406030204" pitchFamily="18" charset="0"/>
                            </a:rPr>
                          </m:ctrlPr>
                        </m:naryPr>
                        <m:sub>
                          <m:r>
                            <m:rPr>
                              <m:brk m:alnAt="23"/>
                            </m:rPr>
                            <a:rPr lang="id-ID" b="1" i="1" smtClean="0">
                              <a:effectLst>
                                <a:outerShdw blurRad="38100" dist="38100" dir="2700000" algn="tl">
                                  <a:srgbClr val="000000">
                                    <a:alpha val="43137"/>
                                  </a:srgbClr>
                                </a:outerShdw>
                              </a:effectLst>
                              <a:latin typeface="Cambria Math" panose="02040503050406030204" pitchFamily="18" charset="0"/>
                            </a:rPr>
                            <m:t>𝒊</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𝟎</m:t>
                          </m:r>
                        </m:sub>
                        <m:sup>
                          <m:r>
                            <a:rPr lang="id-ID" b="1" i="1" smtClean="0">
                              <a:effectLst>
                                <a:outerShdw blurRad="38100" dist="38100" dir="2700000" algn="tl">
                                  <a:srgbClr val="000000">
                                    <a:alpha val="43137"/>
                                  </a:srgbClr>
                                </a:outerShdw>
                              </a:effectLst>
                              <a:latin typeface="Cambria Math" panose="02040503050406030204" pitchFamily="18" charset="0"/>
                            </a:rPr>
                            <m:t>𝒏</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𝟐</m:t>
                          </m:r>
                        </m:sup>
                        <m:e>
                          <m:nary>
                            <m:naryPr>
                              <m:chr m:val="∑"/>
                              <m:ctrlPr>
                                <a:rPr lang="id-ID" b="1" i="1" smtClean="0">
                                  <a:effectLst>
                                    <a:outerShdw blurRad="38100" dist="38100" dir="2700000" algn="tl">
                                      <a:srgbClr val="000000">
                                        <a:alpha val="43137"/>
                                      </a:srgbClr>
                                    </a:outerShdw>
                                  </a:effectLst>
                                  <a:latin typeface="Cambria Math" panose="02040503050406030204" pitchFamily="18" charset="0"/>
                                </a:rPr>
                              </m:ctrlPr>
                            </m:naryPr>
                            <m:sub>
                              <m:r>
                                <m:rPr>
                                  <m:brk m:alnAt="23"/>
                                </m:rPr>
                                <a:rPr lang="id-ID" b="1" i="1" smtClean="0">
                                  <a:effectLst>
                                    <a:outerShdw blurRad="38100" dist="38100" dir="2700000" algn="tl">
                                      <a:srgbClr val="000000">
                                        <a:alpha val="43137"/>
                                      </a:srgbClr>
                                    </a:outerShdw>
                                  </a:effectLst>
                                  <a:latin typeface="Cambria Math" panose="02040503050406030204" pitchFamily="18" charset="0"/>
                                </a:rPr>
                                <m:t>𝒋</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𝒊</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𝟏</m:t>
                              </m:r>
                            </m:sub>
                            <m:sup>
                              <m:r>
                                <a:rPr lang="id-ID" b="1" i="1" smtClean="0">
                                  <a:effectLst>
                                    <a:outerShdw blurRad="38100" dist="38100" dir="2700000" algn="tl">
                                      <a:srgbClr val="000000">
                                        <a:alpha val="43137"/>
                                      </a:srgbClr>
                                    </a:outerShdw>
                                  </a:effectLst>
                                  <a:latin typeface="Cambria Math" panose="02040503050406030204" pitchFamily="18" charset="0"/>
                                </a:rPr>
                                <m:t>𝒏</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𝟏</m:t>
                              </m:r>
                            </m:sup>
                            <m:e>
                              <m:r>
                                <a:rPr lang="id-ID" b="1" i="1" smtClean="0">
                                  <a:effectLst>
                                    <a:outerShdw blurRad="38100" dist="38100" dir="2700000" algn="tl">
                                      <a:srgbClr val="000000">
                                        <a:alpha val="43137"/>
                                      </a:srgbClr>
                                    </a:outerShdw>
                                  </a:effectLst>
                                  <a:latin typeface="Cambria Math" panose="02040503050406030204" pitchFamily="18" charset="0"/>
                                </a:rPr>
                                <m:t>𝟏</m:t>
                              </m:r>
                            </m:e>
                          </m:nary>
                        </m:e>
                      </m:nary>
                      <m:r>
                        <a:rPr lang="id-ID" b="1" i="1" smtClean="0">
                          <a:effectLst>
                            <a:outerShdw blurRad="38100" dist="38100" dir="2700000" algn="tl">
                              <a:srgbClr val="000000">
                                <a:alpha val="43137"/>
                              </a:srgbClr>
                            </a:outerShdw>
                          </a:effectLst>
                          <a:latin typeface="Cambria Math" panose="02040503050406030204" pitchFamily="18" charset="0"/>
                        </a:rPr>
                        <m:t>=</m:t>
                      </m:r>
                      <m:f>
                        <m:fPr>
                          <m:ctrlPr>
                            <a:rPr lang="id-ID" b="1" i="1" smtClean="0">
                              <a:effectLst>
                                <a:outerShdw blurRad="38100" dist="38100" dir="2700000" algn="tl">
                                  <a:srgbClr val="000000">
                                    <a:alpha val="43137"/>
                                  </a:srgbClr>
                                </a:outerShdw>
                              </a:effectLst>
                              <a:latin typeface="Cambria Math" panose="02040503050406030204" pitchFamily="18" charset="0"/>
                            </a:rPr>
                          </m:ctrlPr>
                        </m:fPr>
                        <m:num>
                          <m:r>
                            <a:rPr lang="id-ID" b="1" i="1" smtClean="0">
                              <a:effectLst>
                                <a:outerShdw blurRad="38100" dist="38100" dir="2700000" algn="tl">
                                  <a:srgbClr val="000000">
                                    <a:alpha val="43137"/>
                                  </a:srgbClr>
                                </a:outerShdw>
                              </a:effectLst>
                              <a:latin typeface="Cambria Math" panose="02040503050406030204" pitchFamily="18" charset="0"/>
                            </a:rPr>
                            <m:t>𝒏</m:t>
                          </m:r>
                          <m:d>
                            <m:dPr>
                              <m:ctrlPr>
                                <a:rPr lang="id-ID" b="1" i="1" smtClean="0">
                                  <a:effectLst>
                                    <a:outerShdw blurRad="38100" dist="38100" dir="2700000" algn="tl">
                                      <a:srgbClr val="000000">
                                        <a:alpha val="43137"/>
                                      </a:srgbClr>
                                    </a:outerShdw>
                                  </a:effectLst>
                                  <a:latin typeface="Cambria Math" panose="02040503050406030204" pitchFamily="18" charset="0"/>
                                </a:rPr>
                              </m:ctrlPr>
                            </m:dPr>
                            <m:e>
                              <m:r>
                                <a:rPr lang="id-ID" b="1" i="1" smtClean="0">
                                  <a:effectLst>
                                    <a:outerShdw blurRad="38100" dist="38100" dir="2700000" algn="tl">
                                      <a:srgbClr val="000000">
                                        <a:alpha val="43137"/>
                                      </a:srgbClr>
                                    </a:outerShdw>
                                  </a:effectLst>
                                  <a:latin typeface="Cambria Math" panose="02040503050406030204" pitchFamily="18" charset="0"/>
                                </a:rPr>
                                <m:t>𝒏</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𝟏</m:t>
                              </m:r>
                            </m:e>
                          </m:d>
                        </m:num>
                        <m:den>
                          <m:r>
                            <a:rPr lang="id-ID" b="1" i="1" smtClean="0">
                              <a:effectLst>
                                <a:outerShdw blurRad="38100" dist="38100" dir="2700000" algn="tl">
                                  <a:srgbClr val="000000">
                                    <a:alpha val="43137"/>
                                  </a:srgbClr>
                                </a:outerShdw>
                              </a:effectLst>
                              <a:latin typeface="Cambria Math" panose="02040503050406030204" pitchFamily="18" charset="0"/>
                            </a:rPr>
                            <m:t>𝟐</m:t>
                          </m:r>
                        </m:den>
                      </m:f>
                      <m:r>
                        <a:rPr lang="id-ID" b="1"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l-GR"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𝜣</m:t>
                      </m:r>
                      <m:d>
                        <m:dPr>
                          <m:ctrlPr>
                            <a:rPr lang="el-GR"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dPr>
                        <m:e>
                          <m:sSup>
                            <m:sSupPr>
                              <m:ctrlPr>
                                <a:rPr lang="el-GR"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pPr>
                            <m:e>
                              <m:r>
                                <a:rPr lang="id-ID"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𝒏</m:t>
                              </m:r>
                            </m:e>
                            <m:sup>
                              <m:r>
                                <a:rPr lang="id-ID"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𝟐</m:t>
                              </m:r>
                            </m:sup>
                          </m:sSup>
                        </m:e>
                      </m:d>
                    </m:oMath>
                  </m:oMathPara>
                </a14:m>
                <a:endParaRPr lang="id-ID" b="1" dirty="0">
                  <a:effectLst>
                    <a:outerShdw blurRad="38100" dist="38100" dir="2700000" algn="tl">
                      <a:srgbClr val="000000">
                        <a:alpha val="43137"/>
                      </a:srgbClr>
                    </a:outerShdw>
                  </a:effectLs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343099" y="3297620"/>
                <a:ext cx="3993657" cy="821122"/>
              </a:xfrm>
              <a:prstGeom prst="rect">
                <a:avLst/>
              </a:prstGeom>
              <a:blipFill>
                <a:blip r:embed="rId3"/>
                <a:stretch>
                  <a:fillRect r="-152" b="-6667"/>
                </a:stretch>
              </a:blipFill>
            </p:spPr>
            <p:txBody>
              <a:bodyPr/>
              <a:lstStyle/>
              <a:p>
                <a:r>
                  <a:rPr lang="id-ID">
                    <a:noFill/>
                  </a:rPr>
                  <a:t> </a:t>
                </a:r>
              </a:p>
            </p:txBody>
          </p:sp>
        </mc:Fallback>
      </mc:AlternateContent>
    </p:spTree>
    <p:extLst>
      <p:ext uri="{BB962C8B-B14F-4D97-AF65-F5344CB8AC3E}">
        <p14:creationId xmlns:p14="http://schemas.microsoft.com/office/powerpoint/2010/main" val="188601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Worst-Case dan Best-Case pada Selection Sort</a:t>
            </a:r>
            <a:endParaRPr lang="id-ID" dirty="0"/>
          </a:p>
        </p:txBody>
      </p:sp>
      <p:sp>
        <p:nvSpPr>
          <p:cNvPr id="3" name="Content Placeholder 2"/>
          <p:cNvSpPr>
            <a:spLocks noGrp="1"/>
          </p:cNvSpPr>
          <p:nvPr>
            <p:ph idx="1"/>
          </p:nvPr>
        </p:nvSpPr>
        <p:spPr>
          <a:xfrm>
            <a:off x="3869268" y="3277876"/>
            <a:ext cx="7315200" cy="2706872"/>
          </a:xfrm>
        </p:spPr>
        <p:txBody>
          <a:bodyPr>
            <a:normAutofit/>
          </a:bodyPr>
          <a:lstStyle/>
          <a:p>
            <a:r>
              <a:rPr lang="id-ID" dirty="0" smtClean="0"/>
              <a:t>Adakah kondisi dimana </a:t>
            </a:r>
            <a:r>
              <a:rPr lang="id-ID" dirty="0" smtClean="0">
                <a:solidFill>
                  <a:srgbClr val="FF0000"/>
                </a:solidFill>
              </a:rPr>
              <a:t>basic operation</a:t>
            </a:r>
            <a:r>
              <a:rPr lang="id-ID" dirty="0" smtClean="0"/>
              <a:t> berhenti dieksekusi?</a:t>
            </a:r>
          </a:p>
          <a:p>
            <a:pPr lvl="1"/>
            <a:r>
              <a:rPr lang="id-ID" dirty="0" smtClean="0"/>
              <a:t>Tidak ada</a:t>
            </a:r>
          </a:p>
          <a:p>
            <a:r>
              <a:rPr lang="id-ID" dirty="0" smtClean="0"/>
              <a:t>Perhatikan fungsi </a:t>
            </a:r>
            <a:r>
              <a:rPr lang="id-ID" dirty="0" smtClean="0">
                <a:solidFill>
                  <a:srgbClr val="0070C0"/>
                </a:solidFill>
              </a:rPr>
              <a:t>swap</a:t>
            </a:r>
            <a:r>
              <a:rPr lang="id-ID" dirty="0" smtClean="0"/>
              <a:t>! Apakah fungsi tersebut pernah tidak dijalankan?</a:t>
            </a:r>
          </a:p>
          <a:p>
            <a:pPr lvl="1"/>
            <a:r>
              <a:rPr lang="id-ID" dirty="0" smtClean="0"/>
              <a:t>Tidak pernah</a:t>
            </a:r>
          </a:p>
          <a:p>
            <a:pPr lvl="1"/>
            <a:r>
              <a:rPr lang="id-ID" dirty="0" smtClean="0"/>
              <a:t>Selalu dijalankan bahkan ketika data telah terurut sejak awal</a:t>
            </a:r>
          </a:p>
          <a:p>
            <a:r>
              <a:rPr lang="id-ID" b="1" dirty="0" smtClean="0"/>
              <a:t>Worst case = Best case</a:t>
            </a:r>
          </a:p>
        </p:txBody>
      </p:sp>
      <p:sp>
        <p:nvSpPr>
          <p:cNvPr id="4" name="Footer Placeholder 3"/>
          <p:cNvSpPr>
            <a:spLocks noGrp="1"/>
          </p:cNvSpPr>
          <p:nvPr>
            <p:ph type="ftr" sz="quarter" idx="11"/>
          </p:nvPr>
        </p:nvSpPr>
        <p:spPr/>
        <p:txBody>
          <a:bodyPr/>
          <a:lstStyle/>
          <a:p>
            <a:r>
              <a:rPr lang="en-US" dirty="0" smtClean="0"/>
              <a:t>DAA 3 - Brute Force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
        <p:nvSpPr>
          <p:cNvPr id="6" name="TextBox 5"/>
          <p:cNvSpPr txBox="1"/>
          <p:nvPr/>
        </p:nvSpPr>
        <p:spPr>
          <a:xfrm>
            <a:off x="3630304" y="723331"/>
            <a:ext cx="7220246" cy="2554545"/>
          </a:xfrm>
          <a:prstGeom prst="rect">
            <a:avLst/>
          </a:prstGeom>
          <a:noFill/>
        </p:spPr>
        <p:txBody>
          <a:bodyPr wrap="none" rtlCol="0">
            <a:spAutoFit/>
          </a:bodyPr>
          <a:lstStyle/>
          <a:p>
            <a:r>
              <a:rPr lang="id-ID" sz="1600" b="1" dirty="0" smtClean="0">
                <a:latin typeface="Courier New" panose="02070309020205020404" pitchFamily="49" charset="0"/>
                <a:cs typeface="Courier New" panose="02070309020205020404" pitchFamily="49" charset="0"/>
              </a:rPr>
              <a:t>ALGORITHM</a:t>
            </a:r>
            <a:r>
              <a:rPr lang="id-ID" sz="1600" dirty="0" smtClean="0">
                <a:latin typeface="Courier New" panose="02070309020205020404" pitchFamily="49" charset="0"/>
                <a:cs typeface="Courier New" panose="02070309020205020404" pitchFamily="49" charset="0"/>
              </a:rPr>
              <a:t> SelectionSort(A[0..n-1])</a:t>
            </a:r>
          </a:p>
          <a:p>
            <a:r>
              <a:rPr lang="id-ID" sz="1600" dirty="0" smtClean="0">
                <a:latin typeface="Courier New" panose="02070309020205020404" pitchFamily="49" charset="0"/>
                <a:cs typeface="Courier New" panose="02070309020205020404" pitchFamily="49" charset="0"/>
              </a:rPr>
              <a:t>//Urutkan sekumpulan data dengan algoritma Selection Sort</a:t>
            </a:r>
          </a:p>
          <a:p>
            <a:r>
              <a:rPr lang="id-ID" sz="1600" dirty="0" smtClean="0">
                <a:latin typeface="Courier New" panose="02070309020205020404" pitchFamily="49" charset="0"/>
                <a:cs typeface="Courier New" panose="02070309020205020404" pitchFamily="49" charset="0"/>
              </a:rPr>
              <a:t>//Input: Array A berisi data yang dapat diurutkan</a:t>
            </a:r>
          </a:p>
          <a:p>
            <a:r>
              <a:rPr lang="id-ID" sz="1600" dirty="0" smtClean="0">
                <a:latin typeface="Courier New" panose="02070309020205020404" pitchFamily="49" charset="0"/>
                <a:cs typeface="Courier New" panose="02070309020205020404" pitchFamily="49" charset="0"/>
              </a:rPr>
              <a:t>//Output: Array A dengan data terurut secara ascending</a:t>
            </a:r>
          </a:p>
          <a:p>
            <a:endParaRPr lang="id-ID" sz="1600" dirty="0">
              <a:latin typeface="Courier New" panose="02070309020205020404" pitchFamily="49" charset="0"/>
              <a:cs typeface="Courier New" panose="02070309020205020404" pitchFamily="49" charset="0"/>
            </a:endParaRPr>
          </a:p>
          <a:p>
            <a:r>
              <a:rPr lang="id-ID" sz="1600" b="1" dirty="0" smtClean="0">
                <a:latin typeface="Courier New" panose="02070309020205020404" pitchFamily="49" charset="0"/>
                <a:cs typeface="Courier New" panose="02070309020205020404" pitchFamily="49" charset="0"/>
              </a:rPr>
              <a:t>for</a:t>
            </a:r>
            <a:r>
              <a:rPr lang="id-ID" sz="1600" dirty="0" smtClean="0">
                <a:latin typeface="Courier New" panose="02070309020205020404" pitchFamily="49" charset="0"/>
                <a:cs typeface="Courier New" panose="02070309020205020404" pitchFamily="49" charset="0"/>
              </a:rPr>
              <a:t> i </a:t>
            </a:r>
            <a:r>
              <a:rPr lang="id-ID" sz="1600" dirty="0" smtClean="0">
                <a:latin typeface="Courier New" panose="02070309020205020404" pitchFamily="49" charset="0"/>
                <a:cs typeface="Courier New" panose="02070309020205020404" pitchFamily="49" charset="0"/>
                <a:sym typeface="Wingdings" panose="05000000000000000000" pitchFamily="2" charset="2"/>
              </a:rPr>
              <a:t> 0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to</a:t>
            </a:r>
            <a:r>
              <a:rPr lang="id-ID" sz="1600" dirty="0" smtClean="0">
                <a:latin typeface="Courier New" panose="02070309020205020404" pitchFamily="49" charset="0"/>
                <a:cs typeface="Courier New" panose="02070309020205020404" pitchFamily="49" charset="0"/>
                <a:sym typeface="Wingdings" panose="05000000000000000000" pitchFamily="2" charset="2"/>
              </a:rPr>
              <a:t> n-2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do</a:t>
            </a:r>
          </a:p>
          <a:p>
            <a:r>
              <a:rPr lang="id-ID" sz="1600" dirty="0">
                <a:latin typeface="Courier New" panose="02070309020205020404" pitchFamily="49" charset="0"/>
                <a:cs typeface="Courier New" panose="02070309020205020404" pitchFamily="49" charset="0"/>
                <a:sym typeface="Wingdings" panose="05000000000000000000" pitchFamily="2" charset="2"/>
              </a:rPr>
              <a:t>	</a:t>
            </a:r>
            <a:r>
              <a:rPr lang="id-ID" sz="1600" dirty="0" smtClean="0">
                <a:latin typeface="Courier New" panose="02070309020205020404" pitchFamily="49" charset="0"/>
                <a:cs typeface="Courier New" panose="02070309020205020404" pitchFamily="49" charset="0"/>
                <a:sym typeface="Wingdings" panose="05000000000000000000" pitchFamily="2" charset="2"/>
              </a:rPr>
              <a:t>min  i</a:t>
            </a:r>
          </a:p>
          <a:p>
            <a:r>
              <a:rPr lang="id-ID" sz="1600" dirty="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for</a:t>
            </a:r>
            <a:r>
              <a:rPr lang="id-ID" sz="1600" dirty="0" smtClean="0">
                <a:latin typeface="Courier New" panose="02070309020205020404" pitchFamily="49" charset="0"/>
                <a:cs typeface="Courier New" panose="02070309020205020404" pitchFamily="49" charset="0"/>
                <a:sym typeface="Wingdings" panose="05000000000000000000" pitchFamily="2" charset="2"/>
              </a:rPr>
              <a:t> j  i+1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to</a:t>
            </a:r>
            <a:r>
              <a:rPr lang="id-ID" sz="1600" dirty="0" smtClean="0">
                <a:latin typeface="Courier New" panose="02070309020205020404" pitchFamily="49" charset="0"/>
                <a:cs typeface="Courier New" panose="02070309020205020404" pitchFamily="49" charset="0"/>
                <a:sym typeface="Wingdings" panose="05000000000000000000" pitchFamily="2" charset="2"/>
              </a:rPr>
              <a:t> n-1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do</a:t>
            </a:r>
          </a:p>
          <a:p>
            <a:r>
              <a:rPr lang="id-ID" sz="1600" dirty="0">
                <a:latin typeface="Courier New" panose="02070309020205020404" pitchFamily="49" charset="0"/>
                <a:cs typeface="Courier New" panose="02070309020205020404" pitchFamily="49" charset="0"/>
                <a:sym typeface="Wingdings" panose="05000000000000000000" pitchFamily="2" charset="2"/>
              </a:rPr>
              <a:t>	</a:t>
            </a:r>
            <a:r>
              <a:rPr lang="id-ID" sz="1600" dirty="0" smtClean="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solidFill>
                  <a:srgbClr val="FF0000"/>
                </a:solidFill>
                <a:latin typeface="Courier New" panose="02070309020205020404" pitchFamily="49" charset="0"/>
                <a:cs typeface="Courier New" panose="02070309020205020404" pitchFamily="49" charset="0"/>
                <a:sym typeface="Wingdings" panose="05000000000000000000" pitchFamily="2" charset="2"/>
              </a:rPr>
              <a:t>if</a:t>
            </a:r>
            <a:r>
              <a:rPr lang="id-ID" sz="1600" dirty="0" smtClean="0">
                <a:solidFill>
                  <a:srgbClr val="FF0000"/>
                </a:solidFill>
                <a:latin typeface="Courier New" panose="02070309020205020404" pitchFamily="49" charset="0"/>
                <a:cs typeface="Courier New" panose="02070309020205020404" pitchFamily="49" charset="0"/>
                <a:sym typeface="Wingdings" panose="05000000000000000000" pitchFamily="2" charset="2"/>
              </a:rPr>
              <a:t> A[j] &lt; A[min]</a:t>
            </a:r>
            <a:r>
              <a:rPr lang="id-ID" sz="1600" dirty="0" smtClean="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then</a:t>
            </a:r>
            <a:r>
              <a:rPr lang="id-ID" sz="1600" dirty="0" smtClean="0">
                <a:latin typeface="Courier New" panose="02070309020205020404" pitchFamily="49" charset="0"/>
                <a:cs typeface="Courier New" panose="02070309020205020404" pitchFamily="49" charset="0"/>
                <a:sym typeface="Wingdings" panose="05000000000000000000" pitchFamily="2" charset="2"/>
              </a:rPr>
              <a:t> min  j</a:t>
            </a:r>
          </a:p>
          <a:p>
            <a:r>
              <a:rPr lang="id-ID" sz="1600" dirty="0">
                <a:latin typeface="Courier New" panose="02070309020205020404" pitchFamily="49" charset="0"/>
                <a:cs typeface="Courier New" panose="02070309020205020404" pitchFamily="49" charset="0"/>
                <a:sym typeface="Wingdings" panose="05000000000000000000" pitchFamily="2" charset="2"/>
              </a:rPr>
              <a:t>	</a:t>
            </a:r>
            <a:r>
              <a:rPr lang="id-ID" sz="1600" dirty="0" smtClean="0">
                <a:solidFill>
                  <a:srgbClr val="0070C0"/>
                </a:solidFill>
                <a:latin typeface="Courier New" panose="02070309020205020404" pitchFamily="49" charset="0"/>
                <a:cs typeface="Courier New" panose="02070309020205020404" pitchFamily="49" charset="0"/>
                <a:sym typeface="Wingdings" panose="05000000000000000000" pitchFamily="2" charset="2"/>
              </a:rPr>
              <a:t>swap(A[i],A[min])</a:t>
            </a:r>
            <a:endParaRPr lang="id-ID" sz="1600"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4263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Bubble Sort</a:t>
            </a:r>
            <a:endParaRPr lang="id-ID" dirty="0"/>
          </a:p>
        </p:txBody>
      </p:sp>
      <p:sp>
        <p:nvSpPr>
          <p:cNvPr id="4" name="Footer Placeholder 3"/>
          <p:cNvSpPr>
            <a:spLocks noGrp="1"/>
          </p:cNvSpPr>
          <p:nvPr>
            <p:ph type="ftr" sz="quarter" idx="11"/>
          </p:nvPr>
        </p:nvSpPr>
        <p:spPr/>
        <p:txBody>
          <a:bodyPr/>
          <a:lstStyle/>
          <a:p>
            <a:r>
              <a:rPr lang="en-US" smtClean="0"/>
              <a:t>DAA 3 - Brute Force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sp>
        <p:nvSpPr>
          <p:cNvPr id="6" name="TextBox 5"/>
          <p:cNvSpPr txBox="1"/>
          <p:nvPr/>
        </p:nvSpPr>
        <p:spPr>
          <a:xfrm>
            <a:off x="3630304" y="723331"/>
            <a:ext cx="6862776" cy="2062103"/>
          </a:xfrm>
          <a:prstGeom prst="rect">
            <a:avLst/>
          </a:prstGeom>
          <a:noFill/>
        </p:spPr>
        <p:txBody>
          <a:bodyPr wrap="none" rtlCol="0">
            <a:spAutoFit/>
          </a:bodyPr>
          <a:lstStyle/>
          <a:p>
            <a:r>
              <a:rPr lang="id-ID" sz="1600" b="1" dirty="0" smtClean="0">
                <a:latin typeface="Courier New" panose="02070309020205020404" pitchFamily="49" charset="0"/>
                <a:cs typeface="Courier New" panose="02070309020205020404" pitchFamily="49" charset="0"/>
              </a:rPr>
              <a:t>ALGORITHM</a:t>
            </a:r>
            <a:r>
              <a:rPr lang="id-ID" sz="1600" dirty="0" smtClean="0">
                <a:latin typeface="Courier New" panose="02070309020205020404" pitchFamily="49" charset="0"/>
                <a:cs typeface="Courier New" panose="02070309020205020404" pitchFamily="49" charset="0"/>
              </a:rPr>
              <a:t> BubbleSort(A[0..n-1])</a:t>
            </a:r>
          </a:p>
          <a:p>
            <a:r>
              <a:rPr lang="id-ID" sz="1600" dirty="0" smtClean="0">
                <a:latin typeface="Courier New" panose="02070309020205020404" pitchFamily="49" charset="0"/>
                <a:cs typeface="Courier New" panose="02070309020205020404" pitchFamily="49" charset="0"/>
              </a:rPr>
              <a:t>//Urutkan sekumpulan data dengan algoritma Bubble Sort</a:t>
            </a:r>
          </a:p>
          <a:p>
            <a:r>
              <a:rPr lang="id-ID" sz="1600" dirty="0" smtClean="0">
                <a:latin typeface="Courier New" panose="02070309020205020404" pitchFamily="49" charset="0"/>
                <a:cs typeface="Courier New" panose="02070309020205020404" pitchFamily="49" charset="0"/>
              </a:rPr>
              <a:t>//Input: Array A berisi data yang dapat diurutkan</a:t>
            </a:r>
          </a:p>
          <a:p>
            <a:r>
              <a:rPr lang="id-ID" sz="1600" dirty="0" smtClean="0">
                <a:latin typeface="Courier New" panose="02070309020205020404" pitchFamily="49" charset="0"/>
                <a:cs typeface="Courier New" panose="02070309020205020404" pitchFamily="49" charset="0"/>
              </a:rPr>
              <a:t>//Output: Array A dengan data terurut secara ascending</a:t>
            </a:r>
          </a:p>
          <a:p>
            <a:endParaRPr lang="id-ID" sz="1600" dirty="0">
              <a:latin typeface="Courier New" panose="02070309020205020404" pitchFamily="49" charset="0"/>
              <a:cs typeface="Courier New" panose="02070309020205020404" pitchFamily="49" charset="0"/>
            </a:endParaRPr>
          </a:p>
          <a:p>
            <a:r>
              <a:rPr lang="id-ID" sz="1600" b="1" dirty="0" smtClean="0">
                <a:latin typeface="Courier New" panose="02070309020205020404" pitchFamily="49" charset="0"/>
                <a:cs typeface="Courier New" panose="02070309020205020404" pitchFamily="49" charset="0"/>
              </a:rPr>
              <a:t>for</a:t>
            </a:r>
            <a:r>
              <a:rPr lang="id-ID" sz="1600" dirty="0" smtClean="0">
                <a:latin typeface="Courier New" panose="02070309020205020404" pitchFamily="49" charset="0"/>
                <a:cs typeface="Courier New" panose="02070309020205020404" pitchFamily="49" charset="0"/>
              </a:rPr>
              <a:t> i </a:t>
            </a:r>
            <a:r>
              <a:rPr lang="id-ID" sz="1600" dirty="0" smtClean="0">
                <a:latin typeface="Courier New" panose="02070309020205020404" pitchFamily="49" charset="0"/>
                <a:cs typeface="Courier New" panose="02070309020205020404" pitchFamily="49" charset="0"/>
                <a:sym typeface="Wingdings" panose="05000000000000000000" pitchFamily="2" charset="2"/>
              </a:rPr>
              <a:t> 0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to</a:t>
            </a:r>
            <a:r>
              <a:rPr lang="id-ID" sz="1600" dirty="0" smtClean="0">
                <a:latin typeface="Courier New" panose="02070309020205020404" pitchFamily="49" charset="0"/>
                <a:cs typeface="Courier New" panose="02070309020205020404" pitchFamily="49" charset="0"/>
                <a:sym typeface="Wingdings" panose="05000000000000000000" pitchFamily="2" charset="2"/>
              </a:rPr>
              <a:t> n-2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do</a:t>
            </a:r>
          </a:p>
          <a:p>
            <a:r>
              <a:rPr lang="id-ID" sz="1600" dirty="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for</a:t>
            </a:r>
            <a:r>
              <a:rPr lang="id-ID" sz="1600" dirty="0" smtClean="0">
                <a:latin typeface="Courier New" panose="02070309020205020404" pitchFamily="49" charset="0"/>
                <a:cs typeface="Courier New" panose="02070309020205020404" pitchFamily="49" charset="0"/>
                <a:sym typeface="Wingdings" panose="05000000000000000000" pitchFamily="2" charset="2"/>
              </a:rPr>
              <a:t> j  0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to</a:t>
            </a:r>
            <a:r>
              <a:rPr lang="id-ID" sz="1600" dirty="0" smtClean="0">
                <a:latin typeface="Courier New" panose="02070309020205020404" pitchFamily="49" charset="0"/>
                <a:cs typeface="Courier New" panose="02070309020205020404" pitchFamily="49" charset="0"/>
                <a:sym typeface="Wingdings" panose="05000000000000000000" pitchFamily="2" charset="2"/>
              </a:rPr>
              <a:t> n-2-i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do</a:t>
            </a:r>
          </a:p>
          <a:p>
            <a:r>
              <a:rPr lang="id-ID" sz="1600" dirty="0">
                <a:latin typeface="Courier New" panose="02070309020205020404" pitchFamily="49" charset="0"/>
                <a:cs typeface="Courier New" panose="02070309020205020404" pitchFamily="49" charset="0"/>
                <a:sym typeface="Wingdings" panose="05000000000000000000" pitchFamily="2" charset="2"/>
              </a:rPr>
              <a:t>	</a:t>
            </a:r>
            <a:r>
              <a:rPr lang="id-ID" sz="1600" dirty="0" smtClean="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if</a:t>
            </a:r>
            <a:r>
              <a:rPr lang="id-ID" sz="1600" dirty="0" smtClean="0">
                <a:latin typeface="Courier New" panose="02070309020205020404" pitchFamily="49" charset="0"/>
                <a:cs typeface="Courier New" panose="02070309020205020404" pitchFamily="49" charset="0"/>
                <a:sym typeface="Wingdings" panose="05000000000000000000" pitchFamily="2" charset="2"/>
              </a:rPr>
              <a:t> A[j+1] &lt; A[j]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then</a:t>
            </a:r>
            <a:r>
              <a:rPr lang="id-ID" sz="1600" dirty="0" smtClean="0">
                <a:latin typeface="Courier New" panose="02070309020205020404" pitchFamily="49" charset="0"/>
                <a:cs typeface="Courier New" panose="02070309020205020404" pitchFamily="49" charset="0"/>
                <a:sym typeface="Wingdings" panose="05000000000000000000" pitchFamily="2" charset="2"/>
              </a:rPr>
              <a:t> swap(A[j],A[j+1])</a:t>
            </a:r>
            <a:endParaRPr lang="id-ID" sz="1600" dirty="0">
              <a:latin typeface="Courier New" panose="02070309020205020404" pitchFamily="49" charset="0"/>
              <a:cs typeface="Courier New" panose="02070309020205020404" pitchFamily="49" charset="0"/>
            </a:endParaRPr>
          </a:p>
        </p:txBody>
      </p:sp>
      <p:sp>
        <p:nvSpPr>
          <p:cNvPr id="7" name="Rounded Rectangle 6"/>
          <p:cNvSpPr/>
          <p:nvPr/>
        </p:nvSpPr>
        <p:spPr>
          <a:xfrm>
            <a:off x="4544705" y="2470245"/>
            <a:ext cx="2006220" cy="245660"/>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Box 7"/>
          <p:cNvSpPr txBox="1"/>
          <p:nvPr/>
        </p:nvSpPr>
        <p:spPr>
          <a:xfrm>
            <a:off x="8420669" y="2866441"/>
            <a:ext cx="1657826" cy="369332"/>
          </a:xfrm>
          <a:prstGeom prst="rect">
            <a:avLst/>
          </a:prstGeom>
          <a:noFill/>
        </p:spPr>
        <p:txBody>
          <a:bodyPr wrap="none" rtlCol="0">
            <a:spAutoFit/>
          </a:bodyPr>
          <a:lstStyle/>
          <a:p>
            <a:r>
              <a:rPr lang="id-ID" dirty="0" smtClean="0"/>
              <a:t>Basic operation</a:t>
            </a:r>
            <a:endParaRPr lang="id-ID" dirty="0"/>
          </a:p>
        </p:txBody>
      </p:sp>
      <p:cxnSp>
        <p:nvCxnSpPr>
          <p:cNvPr id="9" name="Elbow Connector 8"/>
          <p:cNvCxnSpPr>
            <a:stCxn id="8" idx="1"/>
            <a:endCxn id="7" idx="2"/>
          </p:cNvCxnSpPr>
          <p:nvPr/>
        </p:nvCxnSpPr>
        <p:spPr>
          <a:xfrm rot="10800000">
            <a:off x="5547815" y="2715905"/>
            <a:ext cx="2872854" cy="335202"/>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869268" y="5685535"/>
            <a:ext cx="7465326" cy="369332"/>
          </a:xfrm>
          <a:prstGeom prst="rect">
            <a:avLst/>
          </a:prstGeom>
          <a:noFill/>
        </p:spPr>
        <p:txBody>
          <a:bodyPr wrap="square" rtlCol="0">
            <a:spAutoFit/>
          </a:bodyPr>
          <a:lstStyle/>
          <a:p>
            <a:r>
              <a:rPr lang="id-ID" dirty="0"/>
              <a:t>Buka </a:t>
            </a:r>
            <a:r>
              <a:rPr lang="id-ID" dirty="0">
                <a:hlinkClick r:id="rId2"/>
              </a:rPr>
              <a:t>https://</a:t>
            </a:r>
            <a:r>
              <a:rPr lang="id-ID" dirty="0" smtClean="0">
                <a:hlinkClick r:id="rId2"/>
              </a:rPr>
              <a:t>visualgo.net/en/sorting</a:t>
            </a:r>
            <a:r>
              <a:rPr lang="id-ID" dirty="0" smtClean="0"/>
              <a:t> untuk melihat visualisasi Bubble Sort</a:t>
            </a:r>
            <a:endParaRPr lang="id-ID" dirty="0"/>
          </a:p>
        </p:txBody>
      </p:sp>
    </p:spTree>
    <p:extLst>
      <p:ext uri="{BB962C8B-B14F-4D97-AF65-F5344CB8AC3E}">
        <p14:creationId xmlns:p14="http://schemas.microsoft.com/office/powerpoint/2010/main" val="375758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1" presetClass="entr" presetSubtype="1"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250"/>
                                        <p:tgtEl>
                                          <p:spTgt spid="9"/>
                                        </p:tgtEl>
                                      </p:cBhvr>
                                    </p:animEffect>
                                  </p:childTnLst>
                                </p:cTn>
                              </p:par>
                            </p:childTnLst>
                          </p:cTn>
                        </p:par>
                        <p:par>
                          <p:cTn id="11" fill="hold">
                            <p:stCondLst>
                              <p:cond delay="250"/>
                            </p:stCondLst>
                            <p:childTnLst>
                              <p:par>
                                <p:cTn id="12" presetID="21" presetClass="entr" presetSubtype="1"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heel(1)">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Analisis Bubble Sort</a:t>
            </a:r>
            <a:endParaRPr lang="id-ID"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3869268" y="864108"/>
                <a:ext cx="7315200" cy="1537898"/>
              </a:xfrm>
            </p:spPr>
            <p:txBody>
              <a:bodyPr/>
              <a:lstStyle/>
              <a:p>
                <a:r>
                  <a:rPr lang="id-ID" dirty="0" smtClean="0"/>
                  <a:t>Basic operation di dalam loop </a:t>
                </a:r>
                <a14:m>
                  <m:oMath xmlns:m="http://schemas.openxmlformats.org/officeDocument/2006/math">
                    <m:r>
                      <a:rPr lang="id-ID" b="0" i="1" smtClean="0">
                        <a:latin typeface="Cambria Math" panose="02040503050406030204" pitchFamily="18" charset="0"/>
                      </a:rPr>
                      <m:t>𝑗</m:t>
                    </m:r>
                  </m:oMath>
                </a14:m>
                <a:endParaRPr lang="id-ID" b="0" dirty="0" smtClean="0"/>
              </a:p>
              <a:p>
                <a:pPr lvl="1"/>
                <a:r>
                  <a:rPr lang="id-ID" dirty="0"/>
                  <a:t>Loop </a:t>
                </a:r>
                <a14:m>
                  <m:oMath xmlns:m="http://schemas.openxmlformats.org/officeDocument/2006/math">
                    <m:r>
                      <a:rPr lang="id-ID" i="1">
                        <a:latin typeface="Cambria Math" panose="02040503050406030204" pitchFamily="18" charset="0"/>
                      </a:rPr>
                      <m:t>𝑗</m:t>
                    </m:r>
                  </m:oMath>
                </a14:m>
                <a:r>
                  <a:rPr lang="id-ID" dirty="0"/>
                  <a:t> dari </a:t>
                </a:r>
                <a14:m>
                  <m:oMath xmlns:m="http://schemas.openxmlformats.org/officeDocument/2006/math">
                    <m:r>
                      <a:rPr lang="id-ID" i="1">
                        <a:latin typeface="Cambria Math" panose="02040503050406030204" pitchFamily="18" charset="0"/>
                      </a:rPr>
                      <m:t>0</m:t>
                    </m:r>
                  </m:oMath>
                </a14:m>
                <a:r>
                  <a:rPr lang="id-ID" dirty="0"/>
                  <a:t> hingga </a:t>
                </a:r>
                <a14:m>
                  <m:oMath xmlns:m="http://schemas.openxmlformats.org/officeDocument/2006/math">
                    <m:r>
                      <a:rPr lang="id-ID" i="1">
                        <a:latin typeface="Cambria Math" panose="02040503050406030204" pitchFamily="18" charset="0"/>
                      </a:rPr>
                      <m:t>𝑛</m:t>
                    </m:r>
                    <m:r>
                      <a:rPr lang="id-ID" i="1">
                        <a:latin typeface="Cambria Math" panose="02040503050406030204" pitchFamily="18" charset="0"/>
                      </a:rPr>
                      <m:t>−2−</m:t>
                    </m:r>
                    <m:r>
                      <a:rPr lang="id-ID" i="1">
                        <a:latin typeface="Cambria Math" panose="02040503050406030204" pitchFamily="18" charset="0"/>
                      </a:rPr>
                      <m:t>𝑖</m:t>
                    </m:r>
                  </m:oMath>
                </a14:m>
                <a:endParaRPr lang="id-ID" b="0" dirty="0" smtClean="0"/>
              </a:p>
              <a:p>
                <a:r>
                  <a:rPr lang="id-ID" dirty="0" smtClean="0"/>
                  <a:t>Loop </a:t>
                </a:r>
                <a14:m>
                  <m:oMath xmlns:m="http://schemas.openxmlformats.org/officeDocument/2006/math">
                    <m:r>
                      <a:rPr lang="id-ID" b="0" i="1" smtClean="0">
                        <a:latin typeface="Cambria Math" panose="02040503050406030204" pitchFamily="18" charset="0"/>
                      </a:rPr>
                      <m:t>𝑗</m:t>
                    </m:r>
                  </m:oMath>
                </a14:m>
                <a:r>
                  <a:rPr lang="id-ID" dirty="0" smtClean="0"/>
                  <a:t> di dalam loop </a:t>
                </a:r>
                <a14:m>
                  <m:oMath xmlns:m="http://schemas.openxmlformats.org/officeDocument/2006/math">
                    <m:r>
                      <a:rPr lang="id-ID" b="0" i="1" smtClean="0">
                        <a:latin typeface="Cambria Math" panose="02040503050406030204" pitchFamily="18" charset="0"/>
                      </a:rPr>
                      <m:t>𝑖</m:t>
                    </m:r>
                  </m:oMath>
                </a14:m>
                <a:endParaRPr lang="id-ID" dirty="0" smtClean="0"/>
              </a:p>
              <a:p>
                <a:pPr lvl="1"/>
                <a:r>
                  <a:rPr lang="id-ID" dirty="0" smtClean="0"/>
                  <a:t>Loop </a:t>
                </a:r>
                <a14:m>
                  <m:oMath xmlns:m="http://schemas.openxmlformats.org/officeDocument/2006/math">
                    <m:r>
                      <a:rPr lang="id-ID" b="0" i="1" smtClean="0">
                        <a:latin typeface="Cambria Math" panose="02040503050406030204" pitchFamily="18" charset="0"/>
                      </a:rPr>
                      <m:t>𝑖</m:t>
                    </m:r>
                  </m:oMath>
                </a14:m>
                <a:r>
                  <a:rPr lang="id-ID" dirty="0" smtClean="0"/>
                  <a:t> dari </a:t>
                </a:r>
                <a14:m>
                  <m:oMath xmlns:m="http://schemas.openxmlformats.org/officeDocument/2006/math">
                    <m:r>
                      <a:rPr lang="id-ID" b="0" i="1" smtClean="0">
                        <a:latin typeface="Cambria Math" panose="02040503050406030204" pitchFamily="18" charset="0"/>
                      </a:rPr>
                      <m:t>0</m:t>
                    </m:r>
                  </m:oMath>
                </a14:m>
                <a:r>
                  <a:rPr lang="id-ID" dirty="0" smtClean="0"/>
                  <a:t> hingga </a:t>
                </a:r>
                <a14:m>
                  <m:oMath xmlns:m="http://schemas.openxmlformats.org/officeDocument/2006/math">
                    <m:r>
                      <a:rPr lang="id-ID" b="0" i="1" smtClean="0">
                        <a:latin typeface="Cambria Math" panose="02040503050406030204" pitchFamily="18" charset="0"/>
                      </a:rPr>
                      <m:t>𝑛</m:t>
                    </m:r>
                    <m:r>
                      <a:rPr lang="id-ID" b="0" i="1" smtClean="0">
                        <a:latin typeface="Cambria Math" panose="02040503050406030204" pitchFamily="18" charset="0"/>
                      </a:rPr>
                      <m:t>−2</m:t>
                    </m:r>
                  </m:oMath>
                </a14:m>
                <a:endParaRPr lang="id-ID" dirty="0" smtClean="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3869268" y="864108"/>
                <a:ext cx="7315200" cy="1537898"/>
              </a:xfrm>
              <a:blipFill>
                <a:blip r:embed="rId2"/>
                <a:stretch>
                  <a:fillRect l="-667" b="-1984"/>
                </a:stretch>
              </a:blipFill>
            </p:spPr>
            <p:txBody>
              <a:bodyPr/>
              <a:lstStyle/>
              <a:p>
                <a:r>
                  <a:rPr lang="id-ID">
                    <a:noFill/>
                  </a:rPr>
                  <a:t> </a:t>
                </a:r>
              </a:p>
            </p:txBody>
          </p:sp>
        </mc:Fallback>
      </mc:AlternateContent>
      <p:sp>
        <p:nvSpPr>
          <p:cNvPr id="3" name="Footer Placeholder 2"/>
          <p:cNvSpPr>
            <a:spLocks noGrp="1"/>
          </p:cNvSpPr>
          <p:nvPr>
            <p:ph type="ftr" sz="quarter" idx="11"/>
          </p:nvPr>
        </p:nvSpPr>
        <p:spPr/>
        <p:txBody>
          <a:bodyPr/>
          <a:lstStyle/>
          <a:p>
            <a:r>
              <a:rPr lang="en-US" smtClean="0"/>
              <a:t>DAA 3 - Brute Force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4634345" y="3297620"/>
                <a:ext cx="5785045" cy="8219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d-ID" b="1" i="1" smtClean="0">
                          <a:effectLst>
                            <a:outerShdw blurRad="38100" dist="38100" dir="2700000" algn="tl">
                              <a:srgbClr val="000000">
                                <a:alpha val="43137"/>
                              </a:srgbClr>
                            </a:outerShdw>
                          </a:effectLst>
                          <a:latin typeface="Cambria Math" panose="02040503050406030204" pitchFamily="18" charset="0"/>
                        </a:rPr>
                        <m:t>𝑪</m:t>
                      </m:r>
                      <m:d>
                        <m:dPr>
                          <m:ctrlPr>
                            <a:rPr lang="id-ID" b="1" i="1" smtClean="0">
                              <a:effectLst>
                                <a:outerShdw blurRad="38100" dist="38100" dir="2700000" algn="tl">
                                  <a:srgbClr val="000000">
                                    <a:alpha val="43137"/>
                                  </a:srgbClr>
                                </a:outerShdw>
                              </a:effectLst>
                              <a:latin typeface="Cambria Math" panose="02040503050406030204" pitchFamily="18" charset="0"/>
                            </a:rPr>
                          </m:ctrlPr>
                        </m:dPr>
                        <m:e>
                          <m:r>
                            <a:rPr lang="id-ID" b="1" i="1" smtClean="0">
                              <a:effectLst>
                                <a:outerShdw blurRad="38100" dist="38100" dir="2700000" algn="tl">
                                  <a:srgbClr val="000000">
                                    <a:alpha val="43137"/>
                                  </a:srgbClr>
                                </a:outerShdw>
                              </a:effectLst>
                              <a:latin typeface="Cambria Math" panose="02040503050406030204" pitchFamily="18" charset="0"/>
                            </a:rPr>
                            <m:t>𝒏</m:t>
                          </m:r>
                        </m:e>
                      </m:d>
                      <m:r>
                        <a:rPr lang="id-ID" b="1" i="1" smtClean="0">
                          <a:effectLst>
                            <a:outerShdw blurRad="38100" dist="38100" dir="2700000" algn="tl">
                              <a:srgbClr val="000000">
                                <a:alpha val="43137"/>
                              </a:srgbClr>
                            </a:outerShdw>
                          </a:effectLst>
                          <a:latin typeface="Cambria Math" panose="02040503050406030204" pitchFamily="18" charset="0"/>
                        </a:rPr>
                        <m:t>=</m:t>
                      </m:r>
                      <m:nary>
                        <m:naryPr>
                          <m:chr m:val="∑"/>
                          <m:ctrlPr>
                            <a:rPr lang="id-ID" b="1" i="1" smtClean="0">
                              <a:effectLst>
                                <a:outerShdw blurRad="38100" dist="38100" dir="2700000" algn="tl">
                                  <a:srgbClr val="000000">
                                    <a:alpha val="43137"/>
                                  </a:srgbClr>
                                </a:outerShdw>
                              </a:effectLst>
                              <a:latin typeface="Cambria Math" panose="02040503050406030204" pitchFamily="18" charset="0"/>
                            </a:rPr>
                          </m:ctrlPr>
                        </m:naryPr>
                        <m:sub>
                          <m:r>
                            <m:rPr>
                              <m:brk m:alnAt="23"/>
                            </m:rPr>
                            <a:rPr lang="id-ID" b="1" i="1" smtClean="0">
                              <a:effectLst>
                                <a:outerShdw blurRad="38100" dist="38100" dir="2700000" algn="tl">
                                  <a:srgbClr val="000000">
                                    <a:alpha val="43137"/>
                                  </a:srgbClr>
                                </a:outerShdw>
                              </a:effectLst>
                              <a:latin typeface="Cambria Math" panose="02040503050406030204" pitchFamily="18" charset="0"/>
                            </a:rPr>
                            <m:t>𝒊</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𝟎</m:t>
                          </m:r>
                        </m:sub>
                        <m:sup>
                          <m:r>
                            <a:rPr lang="id-ID" b="1" i="1" smtClean="0">
                              <a:effectLst>
                                <a:outerShdw blurRad="38100" dist="38100" dir="2700000" algn="tl">
                                  <a:srgbClr val="000000">
                                    <a:alpha val="43137"/>
                                  </a:srgbClr>
                                </a:outerShdw>
                              </a:effectLst>
                              <a:latin typeface="Cambria Math" panose="02040503050406030204" pitchFamily="18" charset="0"/>
                            </a:rPr>
                            <m:t>𝒏</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𝟐</m:t>
                          </m:r>
                        </m:sup>
                        <m:e>
                          <m:nary>
                            <m:naryPr>
                              <m:chr m:val="∑"/>
                              <m:ctrlPr>
                                <a:rPr lang="id-ID" b="1" i="1" smtClean="0">
                                  <a:effectLst>
                                    <a:outerShdw blurRad="38100" dist="38100" dir="2700000" algn="tl">
                                      <a:srgbClr val="000000">
                                        <a:alpha val="43137"/>
                                      </a:srgbClr>
                                    </a:outerShdw>
                                  </a:effectLst>
                                  <a:latin typeface="Cambria Math" panose="02040503050406030204" pitchFamily="18" charset="0"/>
                                </a:rPr>
                              </m:ctrlPr>
                            </m:naryPr>
                            <m:sub>
                              <m:r>
                                <m:rPr>
                                  <m:brk m:alnAt="23"/>
                                </m:rPr>
                                <a:rPr lang="id-ID" b="1" i="1" smtClean="0">
                                  <a:effectLst>
                                    <a:outerShdw blurRad="38100" dist="38100" dir="2700000" algn="tl">
                                      <a:srgbClr val="000000">
                                        <a:alpha val="43137"/>
                                      </a:srgbClr>
                                    </a:outerShdw>
                                  </a:effectLst>
                                  <a:latin typeface="Cambria Math" panose="02040503050406030204" pitchFamily="18" charset="0"/>
                                </a:rPr>
                                <m:t>𝒋</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𝟎</m:t>
                              </m:r>
                            </m:sub>
                            <m:sup>
                              <m:r>
                                <a:rPr lang="id-ID" b="1" i="1" smtClean="0">
                                  <a:effectLst>
                                    <a:outerShdw blurRad="38100" dist="38100" dir="2700000" algn="tl">
                                      <a:srgbClr val="000000">
                                        <a:alpha val="43137"/>
                                      </a:srgbClr>
                                    </a:outerShdw>
                                  </a:effectLst>
                                  <a:latin typeface="Cambria Math" panose="02040503050406030204" pitchFamily="18" charset="0"/>
                                </a:rPr>
                                <m:t>𝒏</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𝟐</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𝒊</m:t>
                              </m:r>
                            </m:sup>
                            <m:e>
                              <m:r>
                                <a:rPr lang="id-ID" b="1" i="1" smtClean="0">
                                  <a:effectLst>
                                    <a:outerShdw blurRad="38100" dist="38100" dir="2700000" algn="tl">
                                      <a:srgbClr val="000000">
                                        <a:alpha val="43137"/>
                                      </a:srgbClr>
                                    </a:outerShdw>
                                  </a:effectLst>
                                  <a:latin typeface="Cambria Math" panose="02040503050406030204" pitchFamily="18" charset="0"/>
                                </a:rPr>
                                <m:t>𝟏</m:t>
                              </m:r>
                            </m:e>
                          </m:nary>
                        </m:e>
                      </m:nary>
                      <m:r>
                        <a:rPr lang="id-ID" b="1" i="1" smtClean="0">
                          <a:effectLst>
                            <a:outerShdw blurRad="38100" dist="38100" dir="2700000" algn="tl">
                              <a:srgbClr val="000000">
                                <a:alpha val="43137"/>
                              </a:srgbClr>
                            </a:outerShdw>
                          </a:effectLst>
                          <a:latin typeface="Cambria Math" panose="02040503050406030204" pitchFamily="18" charset="0"/>
                        </a:rPr>
                        <m:t>=</m:t>
                      </m:r>
                      <m:nary>
                        <m:naryPr>
                          <m:chr m:val="∑"/>
                          <m:ctrlPr>
                            <a:rPr lang="id-ID" b="1" i="1">
                              <a:effectLst>
                                <a:outerShdw blurRad="38100" dist="38100" dir="2700000" algn="tl">
                                  <a:srgbClr val="000000">
                                    <a:alpha val="43137"/>
                                  </a:srgbClr>
                                </a:outerShdw>
                              </a:effectLst>
                              <a:latin typeface="Cambria Math" panose="02040503050406030204" pitchFamily="18" charset="0"/>
                            </a:rPr>
                          </m:ctrlPr>
                        </m:naryPr>
                        <m:sub>
                          <m:r>
                            <m:rPr>
                              <m:brk m:alnAt="23"/>
                            </m:rPr>
                            <a:rPr lang="id-ID" b="1" i="1">
                              <a:effectLst>
                                <a:outerShdw blurRad="38100" dist="38100" dir="2700000" algn="tl">
                                  <a:srgbClr val="000000">
                                    <a:alpha val="43137"/>
                                  </a:srgbClr>
                                </a:outerShdw>
                              </a:effectLst>
                              <a:latin typeface="Cambria Math" panose="02040503050406030204" pitchFamily="18" charset="0"/>
                            </a:rPr>
                            <m:t>𝒊</m:t>
                          </m:r>
                          <m:r>
                            <a:rPr lang="id-ID" b="1" i="1">
                              <a:effectLst>
                                <a:outerShdw blurRad="38100" dist="38100" dir="2700000" algn="tl">
                                  <a:srgbClr val="000000">
                                    <a:alpha val="43137"/>
                                  </a:srgbClr>
                                </a:outerShdw>
                              </a:effectLst>
                              <a:latin typeface="Cambria Math" panose="02040503050406030204" pitchFamily="18" charset="0"/>
                            </a:rPr>
                            <m:t>=</m:t>
                          </m:r>
                          <m:r>
                            <a:rPr lang="id-ID" b="1" i="1">
                              <a:effectLst>
                                <a:outerShdw blurRad="38100" dist="38100" dir="2700000" algn="tl">
                                  <a:srgbClr val="000000">
                                    <a:alpha val="43137"/>
                                  </a:srgbClr>
                                </a:outerShdw>
                              </a:effectLst>
                              <a:latin typeface="Cambria Math" panose="02040503050406030204" pitchFamily="18" charset="0"/>
                            </a:rPr>
                            <m:t>𝟎</m:t>
                          </m:r>
                        </m:sub>
                        <m:sup>
                          <m:r>
                            <a:rPr lang="id-ID" b="1" i="1">
                              <a:effectLst>
                                <a:outerShdw blurRad="38100" dist="38100" dir="2700000" algn="tl">
                                  <a:srgbClr val="000000">
                                    <a:alpha val="43137"/>
                                  </a:srgbClr>
                                </a:outerShdw>
                              </a:effectLst>
                              <a:latin typeface="Cambria Math" panose="02040503050406030204" pitchFamily="18" charset="0"/>
                            </a:rPr>
                            <m:t>𝒏</m:t>
                          </m:r>
                          <m:r>
                            <a:rPr lang="id-ID" b="1" i="1">
                              <a:effectLst>
                                <a:outerShdw blurRad="38100" dist="38100" dir="2700000" algn="tl">
                                  <a:srgbClr val="000000">
                                    <a:alpha val="43137"/>
                                  </a:srgbClr>
                                </a:outerShdw>
                              </a:effectLst>
                              <a:latin typeface="Cambria Math" panose="02040503050406030204" pitchFamily="18" charset="0"/>
                            </a:rPr>
                            <m:t>−</m:t>
                          </m:r>
                          <m:r>
                            <a:rPr lang="id-ID" b="1" i="1">
                              <a:effectLst>
                                <a:outerShdw blurRad="38100" dist="38100" dir="2700000" algn="tl">
                                  <a:srgbClr val="000000">
                                    <a:alpha val="43137"/>
                                  </a:srgbClr>
                                </a:outerShdw>
                              </a:effectLst>
                              <a:latin typeface="Cambria Math" panose="02040503050406030204" pitchFamily="18" charset="0"/>
                            </a:rPr>
                            <m:t>𝟐</m:t>
                          </m:r>
                        </m:sup>
                        <m:e>
                          <m:d>
                            <m:dPr>
                              <m:ctrlPr>
                                <a:rPr lang="id-ID" b="1" i="1" smtClean="0">
                                  <a:effectLst>
                                    <a:outerShdw blurRad="38100" dist="38100" dir="2700000" algn="tl">
                                      <a:srgbClr val="000000">
                                        <a:alpha val="43137"/>
                                      </a:srgbClr>
                                    </a:outerShdw>
                                  </a:effectLst>
                                  <a:latin typeface="Cambria Math" panose="02040503050406030204" pitchFamily="18" charset="0"/>
                                </a:rPr>
                              </m:ctrlPr>
                            </m:dPr>
                            <m:e>
                              <m:r>
                                <a:rPr lang="id-ID" b="1" i="1" smtClean="0">
                                  <a:effectLst>
                                    <a:outerShdw blurRad="38100" dist="38100" dir="2700000" algn="tl">
                                      <a:srgbClr val="000000">
                                        <a:alpha val="43137"/>
                                      </a:srgbClr>
                                    </a:outerShdw>
                                  </a:effectLst>
                                  <a:latin typeface="Cambria Math" panose="02040503050406030204" pitchFamily="18" charset="0"/>
                                </a:rPr>
                                <m:t>𝒏</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𝟏</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𝒊</m:t>
                              </m:r>
                            </m:e>
                          </m:d>
                        </m:e>
                      </m:nary>
                      <m:r>
                        <a:rPr lang="id-ID" b="1" i="1">
                          <a:effectLst>
                            <a:outerShdw blurRad="38100" dist="38100" dir="2700000" algn="tl">
                              <a:srgbClr val="000000">
                                <a:alpha val="43137"/>
                              </a:srgbClr>
                            </a:outerShdw>
                          </a:effectLst>
                          <a:latin typeface="Cambria Math" panose="02040503050406030204" pitchFamily="18" charset="0"/>
                        </a:rPr>
                        <m:t>=</m:t>
                      </m:r>
                      <m:f>
                        <m:fPr>
                          <m:ctrlPr>
                            <a:rPr lang="id-ID" b="1" i="1" smtClean="0">
                              <a:effectLst>
                                <a:outerShdw blurRad="38100" dist="38100" dir="2700000" algn="tl">
                                  <a:srgbClr val="000000">
                                    <a:alpha val="43137"/>
                                  </a:srgbClr>
                                </a:outerShdw>
                              </a:effectLst>
                              <a:latin typeface="Cambria Math" panose="02040503050406030204" pitchFamily="18" charset="0"/>
                            </a:rPr>
                          </m:ctrlPr>
                        </m:fPr>
                        <m:num>
                          <m:r>
                            <a:rPr lang="id-ID" b="1" i="1" smtClean="0">
                              <a:effectLst>
                                <a:outerShdw blurRad="38100" dist="38100" dir="2700000" algn="tl">
                                  <a:srgbClr val="000000">
                                    <a:alpha val="43137"/>
                                  </a:srgbClr>
                                </a:outerShdw>
                              </a:effectLst>
                              <a:latin typeface="Cambria Math" panose="02040503050406030204" pitchFamily="18" charset="0"/>
                            </a:rPr>
                            <m:t>𝒏</m:t>
                          </m:r>
                          <m:d>
                            <m:dPr>
                              <m:ctrlPr>
                                <a:rPr lang="id-ID" b="1" i="1" smtClean="0">
                                  <a:effectLst>
                                    <a:outerShdw blurRad="38100" dist="38100" dir="2700000" algn="tl">
                                      <a:srgbClr val="000000">
                                        <a:alpha val="43137"/>
                                      </a:srgbClr>
                                    </a:outerShdw>
                                  </a:effectLst>
                                  <a:latin typeface="Cambria Math" panose="02040503050406030204" pitchFamily="18" charset="0"/>
                                </a:rPr>
                              </m:ctrlPr>
                            </m:dPr>
                            <m:e>
                              <m:r>
                                <a:rPr lang="id-ID" b="1" i="1" smtClean="0">
                                  <a:effectLst>
                                    <a:outerShdw blurRad="38100" dist="38100" dir="2700000" algn="tl">
                                      <a:srgbClr val="000000">
                                        <a:alpha val="43137"/>
                                      </a:srgbClr>
                                    </a:outerShdw>
                                  </a:effectLst>
                                  <a:latin typeface="Cambria Math" panose="02040503050406030204" pitchFamily="18" charset="0"/>
                                </a:rPr>
                                <m:t>𝒏</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𝟏</m:t>
                              </m:r>
                            </m:e>
                          </m:d>
                        </m:num>
                        <m:den>
                          <m:r>
                            <a:rPr lang="id-ID" b="1" i="1" smtClean="0">
                              <a:effectLst>
                                <a:outerShdw blurRad="38100" dist="38100" dir="2700000" algn="tl">
                                  <a:srgbClr val="000000">
                                    <a:alpha val="43137"/>
                                  </a:srgbClr>
                                </a:outerShdw>
                              </a:effectLst>
                              <a:latin typeface="Cambria Math" panose="02040503050406030204" pitchFamily="18" charset="0"/>
                            </a:rPr>
                            <m:t>𝟐</m:t>
                          </m:r>
                        </m:den>
                      </m:f>
                      <m:r>
                        <a:rPr lang="id-ID" b="1"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l-GR"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𝜣</m:t>
                      </m:r>
                      <m:d>
                        <m:dPr>
                          <m:ctrlPr>
                            <a:rPr lang="el-GR"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dPr>
                        <m:e>
                          <m:sSup>
                            <m:sSupPr>
                              <m:ctrlPr>
                                <a:rPr lang="el-GR"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pPr>
                            <m:e>
                              <m:r>
                                <a:rPr lang="id-ID"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𝒏</m:t>
                              </m:r>
                            </m:e>
                            <m:sup>
                              <m:r>
                                <a:rPr lang="id-ID"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𝟐</m:t>
                              </m:r>
                            </m:sup>
                          </m:sSup>
                        </m:e>
                      </m:d>
                    </m:oMath>
                  </m:oMathPara>
                </a14:m>
                <a:endParaRPr lang="id-ID" b="1" dirty="0">
                  <a:effectLst>
                    <a:outerShdw blurRad="38100" dist="38100" dir="2700000" algn="tl">
                      <a:srgbClr val="000000">
                        <a:alpha val="43137"/>
                      </a:srgbClr>
                    </a:outerShdw>
                  </a:effectLs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634345" y="3297620"/>
                <a:ext cx="5785045" cy="821956"/>
              </a:xfrm>
              <a:prstGeom prst="rect">
                <a:avLst/>
              </a:prstGeom>
              <a:blipFill>
                <a:blip r:embed="rId3"/>
                <a:stretch>
                  <a:fillRect b="-6667"/>
                </a:stretch>
              </a:blipFill>
            </p:spPr>
            <p:txBody>
              <a:bodyPr/>
              <a:lstStyle/>
              <a:p>
                <a:r>
                  <a:rPr lang="id-ID">
                    <a:noFill/>
                  </a:rPr>
                  <a:t> </a:t>
                </a:r>
              </a:p>
            </p:txBody>
          </p:sp>
        </mc:Fallback>
      </mc:AlternateContent>
    </p:spTree>
    <p:extLst>
      <p:ext uri="{BB962C8B-B14F-4D97-AF65-F5344CB8AC3E}">
        <p14:creationId xmlns:p14="http://schemas.microsoft.com/office/powerpoint/2010/main" val="393573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Worst-Case dan Best-Case pada Bubble Sort</a:t>
            </a:r>
            <a:endParaRPr lang="id-ID" dirty="0"/>
          </a:p>
        </p:txBody>
      </p:sp>
      <p:sp>
        <p:nvSpPr>
          <p:cNvPr id="6" name="Content Placeholder 5"/>
          <p:cNvSpPr>
            <a:spLocks noGrp="1"/>
          </p:cNvSpPr>
          <p:nvPr>
            <p:ph idx="1"/>
          </p:nvPr>
        </p:nvSpPr>
        <p:spPr>
          <a:xfrm>
            <a:off x="3869268" y="2975212"/>
            <a:ext cx="7315200" cy="3009536"/>
          </a:xfrm>
        </p:spPr>
        <p:txBody>
          <a:bodyPr>
            <a:normAutofit lnSpcReduction="10000"/>
          </a:bodyPr>
          <a:lstStyle/>
          <a:p>
            <a:r>
              <a:rPr lang="id-ID" dirty="0" smtClean="0"/>
              <a:t>Adakah kondisi dimana </a:t>
            </a:r>
            <a:r>
              <a:rPr lang="id-ID" dirty="0" smtClean="0">
                <a:solidFill>
                  <a:srgbClr val="FF0000"/>
                </a:solidFill>
              </a:rPr>
              <a:t>basic operation</a:t>
            </a:r>
            <a:r>
              <a:rPr lang="id-ID" dirty="0" smtClean="0"/>
              <a:t> berhenti dijalankan?</a:t>
            </a:r>
          </a:p>
          <a:p>
            <a:pPr lvl="1"/>
            <a:r>
              <a:rPr lang="id-ID" dirty="0" smtClean="0"/>
              <a:t>Tidak ada</a:t>
            </a:r>
          </a:p>
          <a:p>
            <a:r>
              <a:rPr lang="id-ID" dirty="0" smtClean="0"/>
              <a:t>Mungkinkah fungsi </a:t>
            </a:r>
            <a:r>
              <a:rPr lang="id-ID" dirty="0" smtClean="0">
                <a:solidFill>
                  <a:srgbClr val="0070C0"/>
                </a:solidFill>
              </a:rPr>
              <a:t>swap</a:t>
            </a:r>
            <a:r>
              <a:rPr lang="id-ID" dirty="0" smtClean="0"/>
              <a:t> tidak dijalankan sama sekali?</a:t>
            </a:r>
          </a:p>
          <a:p>
            <a:pPr lvl="1"/>
            <a:r>
              <a:rPr lang="id-ID" dirty="0"/>
              <a:t>Mungkin</a:t>
            </a:r>
          </a:p>
          <a:p>
            <a:pPr lvl="1"/>
            <a:r>
              <a:rPr lang="id-ID" dirty="0"/>
              <a:t>Saat data sudah terurut sejak awal</a:t>
            </a:r>
          </a:p>
          <a:p>
            <a:endParaRPr lang="id-ID" dirty="0" smtClean="0"/>
          </a:p>
          <a:p>
            <a:r>
              <a:rPr lang="id-ID" b="1" dirty="0" smtClean="0"/>
              <a:t>Best case: jika data telah terurut seluruhnya</a:t>
            </a:r>
          </a:p>
          <a:p>
            <a:r>
              <a:rPr lang="id-ID" b="1" dirty="0" smtClean="0"/>
              <a:t>Worst case: data terurut secara terbalik</a:t>
            </a:r>
          </a:p>
        </p:txBody>
      </p:sp>
      <p:sp>
        <p:nvSpPr>
          <p:cNvPr id="4" name="Footer Placeholder 3"/>
          <p:cNvSpPr>
            <a:spLocks noGrp="1"/>
          </p:cNvSpPr>
          <p:nvPr>
            <p:ph type="ftr" sz="quarter" idx="11"/>
          </p:nvPr>
        </p:nvSpPr>
        <p:spPr/>
        <p:txBody>
          <a:bodyPr/>
          <a:lstStyle/>
          <a:p>
            <a:r>
              <a:rPr lang="en-US" smtClean="0"/>
              <a:t>DAA 3 - Brute Force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sp>
        <p:nvSpPr>
          <p:cNvPr id="7" name="TextBox 6"/>
          <p:cNvSpPr txBox="1"/>
          <p:nvPr/>
        </p:nvSpPr>
        <p:spPr>
          <a:xfrm>
            <a:off x="3630304" y="723331"/>
            <a:ext cx="6862776" cy="2062103"/>
          </a:xfrm>
          <a:prstGeom prst="rect">
            <a:avLst/>
          </a:prstGeom>
          <a:noFill/>
        </p:spPr>
        <p:txBody>
          <a:bodyPr wrap="none" rtlCol="0">
            <a:spAutoFit/>
          </a:bodyPr>
          <a:lstStyle/>
          <a:p>
            <a:r>
              <a:rPr lang="id-ID" sz="1600" b="1" dirty="0" smtClean="0">
                <a:latin typeface="Courier New" panose="02070309020205020404" pitchFamily="49" charset="0"/>
                <a:cs typeface="Courier New" panose="02070309020205020404" pitchFamily="49" charset="0"/>
              </a:rPr>
              <a:t>ALGORITHM</a:t>
            </a:r>
            <a:r>
              <a:rPr lang="id-ID" sz="1600" dirty="0" smtClean="0">
                <a:latin typeface="Courier New" panose="02070309020205020404" pitchFamily="49" charset="0"/>
                <a:cs typeface="Courier New" panose="02070309020205020404" pitchFamily="49" charset="0"/>
              </a:rPr>
              <a:t> BubbleSort(A[0..n-1])</a:t>
            </a:r>
          </a:p>
          <a:p>
            <a:r>
              <a:rPr lang="id-ID" sz="1600" dirty="0" smtClean="0">
                <a:latin typeface="Courier New" panose="02070309020205020404" pitchFamily="49" charset="0"/>
                <a:cs typeface="Courier New" panose="02070309020205020404" pitchFamily="49" charset="0"/>
              </a:rPr>
              <a:t>//Urutkan sekumpulan data dengan algoritma Bubble Sort</a:t>
            </a:r>
          </a:p>
          <a:p>
            <a:r>
              <a:rPr lang="id-ID" sz="1600" dirty="0" smtClean="0">
                <a:latin typeface="Courier New" panose="02070309020205020404" pitchFamily="49" charset="0"/>
                <a:cs typeface="Courier New" panose="02070309020205020404" pitchFamily="49" charset="0"/>
              </a:rPr>
              <a:t>//Input: Array A berisi data yang dapat diurutkan</a:t>
            </a:r>
          </a:p>
          <a:p>
            <a:r>
              <a:rPr lang="id-ID" sz="1600" dirty="0" smtClean="0">
                <a:latin typeface="Courier New" panose="02070309020205020404" pitchFamily="49" charset="0"/>
                <a:cs typeface="Courier New" panose="02070309020205020404" pitchFamily="49" charset="0"/>
              </a:rPr>
              <a:t>//Output: Array A dengan data terurut secara ascending</a:t>
            </a:r>
          </a:p>
          <a:p>
            <a:endParaRPr lang="id-ID" sz="1600" dirty="0">
              <a:latin typeface="Courier New" panose="02070309020205020404" pitchFamily="49" charset="0"/>
              <a:cs typeface="Courier New" panose="02070309020205020404" pitchFamily="49" charset="0"/>
            </a:endParaRPr>
          </a:p>
          <a:p>
            <a:r>
              <a:rPr lang="id-ID" sz="1600" b="1" dirty="0" smtClean="0">
                <a:latin typeface="Courier New" panose="02070309020205020404" pitchFamily="49" charset="0"/>
                <a:cs typeface="Courier New" panose="02070309020205020404" pitchFamily="49" charset="0"/>
              </a:rPr>
              <a:t>for</a:t>
            </a:r>
            <a:r>
              <a:rPr lang="id-ID" sz="1600" dirty="0" smtClean="0">
                <a:latin typeface="Courier New" panose="02070309020205020404" pitchFamily="49" charset="0"/>
                <a:cs typeface="Courier New" panose="02070309020205020404" pitchFamily="49" charset="0"/>
              </a:rPr>
              <a:t> i </a:t>
            </a:r>
            <a:r>
              <a:rPr lang="id-ID" sz="1600" dirty="0" smtClean="0">
                <a:latin typeface="Courier New" panose="02070309020205020404" pitchFamily="49" charset="0"/>
                <a:cs typeface="Courier New" panose="02070309020205020404" pitchFamily="49" charset="0"/>
                <a:sym typeface="Wingdings" panose="05000000000000000000" pitchFamily="2" charset="2"/>
              </a:rPr>
              <a:t> 0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to</a:t>
            </a:r>
            <a:r>
              <a:rPr lang="id-ID" sz="1600" dirty="0" smtClean="0">
                <a:latin typeface="Courier New" panose="02070309020205020404" pitchFamily="49" charset="0"/>
                <a:cs typeface="Courier New" panose="02070309020205020404" pitchFamily="49" charset="0"/>
                <a:sym typeface="Wingdings" panose="05000000000000000000" pitchFamily="2" charset="2"/>
              </a:rPr>
              <a:t> n-2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do</a:t>
            </a:r>
          </a:p>
          <a:p>
            <a:r>
              <a:rPr lang="id-ID" sz="1600" dirty="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for</a:t>
            </a:r>
            <a:r>
              <a:rPr lang="id-ID" sz="1600" dirty="0" smtClean="0">
                <a:latin typeface="Courier New" panose="02070309020205020404" pitchFamily="49" charset="0"/>
                <a:cs typeface="Courier New" panose="02070309020205020404" pitchFamily="49" charset="0"/>
                <a:sym typeface="Wingdings" panose="05000000000000000000" pitchFamily="2" charset="2"/>
              </a:rPr>
              <a:t> j  0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to</a:t>
            </a:r>
            <a:r>
              <a:rPr lang="id-ID" sz="1600" dirty="0" smtClean="0">
                <a:latin typeface="Courier New" panose="02070309020205020404" pitchFamily="49" charset="0"/>
                <a:cs typeface="Courier New" panose="02070309020205020404" pitchFamily="49" charset="0"/>
                <a:sym typeface="Wingdings" panose="05000000000000000000" pitchFamily="2" charset="2"/>
              </a:rPr>
              <a:t> n-2-i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do</a:t>
            </a:r>
          </a:p>
          <a:p>
            <a:r>
              <a:rPr lang="id-ID" sz="1600" dirty="0">
                <a:latin typeface="Courier New" panose="02070309020205020404" pitchFamily="49" charset="0"/>
                <a:cs typeface="Courier New" panose="02070309020205020404" pitchFamily="49" charset="0"/>
                <a:sym typeface="Wingdings" panose="05000000000000000000" pitchFamily="2" charset="2"/>
              </a:rPr>
              <a:t>	</a:t>
            </a:r>
            <a:r>
              <a:rPr lang="id-ID" sz="1600" dirty="0" smtClean="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solidFill>
                  <a:srgbClr val="FF0000"/>
                </a:solidFill>
                <a:latin typeface="Courier New" panose="02070309020205020404" pitchFamily="49" charset="0"/>
                <a:cs typeface="Courier New" panose="02070309020205020404" pitchFamily="49" charset="0"/>
                <a:sym typeface="Wingdings" panose="05000000000000000000" pitchFamily="2" charset="2"/>
              </a:rPr>
              <a:t>if</a:t>
            </a:r>
            <a:r>
              <a:rPr lang="id-ID" sz="1600" dirty="0" smtClean="0">
                <a:solidFill>
                  <a:srgbClr val="FF0000"/>
                </a:solidFill>
                <a:latin typeface="Courier New" panose="02070309020205020404" pitchFamily="49" charset="0"/>
                <a:cs typeface="Courier New" panose="02070309020205020404" pitchFamily="49" charset="0"/>
                <a:sym typeface="Wingdings" panose="05000000000000000000" pitchFamily="2" charset="2"/>
              </a:rPr>
              <a:t> A[j+1] &lt; A[j]</a:t>
            </a:r>
            <a:r>
              <a:rPr lang="id-ID" sz="1600" dirty="0" smtClean="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then</a:t>
            </a:r>
            <a:r>
              <a:rPr lang="id-ID" sz="1600" dirty="0" smtClean="0">
                <a:latin typeface="Courier New" panose="02070309020205020404" pitchFamily="49" charset="0"/>
                <a:cs typeface="Courier New" panose="02070309020205020404" pitchFamily="49" charset="0"/>
                <a:sym typeface="Wingdings" panose="05000000000000000000" pitchFamily="2" charset="2"/>
              </a:rPr>
              <a:t> </a:t>
            </a:r>
            <a:r>
              <a:rPr lang="id-ID" sz="1600" dirty="0" smtClean="0">
                <a:solidFill>
                  <a:srgbClr val="0070C0"/>
                </a:solidFill>
                <a:latin typeface="Courier New" panose="02070309020205020404" pitchFamily="49" charset="0"/>
                <a:cs typeface="Courier New" panose="02070309020205020404" pitchFamily="49" charset="0"/>
                <a:sym typeface="Wingdings" panose="05000000000000000000" pitchFamily="2" charset="2"/>
              </a:rPr>
              <a:t>swap(A[j],A[j+1])</a:t>
            </a:r>
            <a:endParaRPr lang="id-ID" sz="1600"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7815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580</TotalTime>
  <Words>1210</Words>
  <Application>Microsoft Office PowerPoint</Application>
  <PresentationFormat>Widescreen</PresentationFormat>
  <Paragraphs>234</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Cambria Math</vt:lpstr>
      <vt:lpstr>Corbel</vt:lpstr>
      <vt:lpstr>Courier New</vt:lpstr>
      <vt:lpstr>Wingdings</vt:lpstr>
      <vt:lpstr>Wingdings 2</vt:lpstr>
      <vt:lpstr>Frame</vt:lpstr>
      <vt:lpstr>Brute Force</vt:lpstr>
      <vt:lpstr>PowerPoint Presentation</vt:lpstr>
      <vt:lpstr>Masih Ingat dengan Perkalian 2 Matriks?</vt:lpstr>
      <vt:lpstr>Selection Sort</vt:lpstr>
      <vt:lpstr>Analisis Selection Sort</vt:lpstr>
      <vt:lpstr>Worst-Case dan Best-Case pada Selection Sort</vt:lpstr>
      <vt:lpstr>Bubble Sort</vt:lpstr>
      <vt:lpstr>Analisis Bubble Sort</vt:lpstr>
      <vt:lpstr>Worst-Case dan Best-Case pada Bubble Sort</vt:lpstr>
      <vt:lpstr>Sequential Search</vt:lpstr>
      <vt:lpstr>Analisis Sequential Search</vt:lpstr>
      <vt:lpstr>Worst Case dan Best Case pada Sequential Search</vt:lpstr>
      <vt:lpstr>Lets Think!</vt:lpstr>
      <vt:lpstr>Enhancement Sequential Search</vt:lpstr>
      <vt:lpstr>Sequential Search pada Data Terurut</vt:lpstr>
      <vt:lpstr>String-Matching</vt:lpstr>
      <vt:lpstr>Analisis String Matching</vt:lpstr>
      <vt:lpstr>Brute Force pada Kasus Pencarian Jarak Terpendek</vt:lpstr>
      <vt:lpstr>Perhitungan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Brute Force</dc:title>
  <dc:creator>Khoirul Umam</dc:creator>
  <cp:lastModifiedBy>Khoirul Umam</cp:lastModifiedBy>
  <cp:revision>58</cp:revision>
  <dcterms:created xsi:type="dcterms:W3CDTF">2017-08-24T11:48:38Z</dcterms:created>
  <dcterms:modified xsi:type="dcterms:W3CDTF">2017-08-27T12:48:02Z</dcterms:modified>
</cp:coreProperties>
</file>