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2" r:id="rId9"/>
    <p:sldId id="263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968BC5-74D0-4B14-9392-A4AA125472E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E27839-153A-4823-9C5A-8C1E6FECD282}">
      <dgm:prSet phldrT="[Text]"/>
      <dgm:spPr/>
      <dgm:t>
        <a:bodyPr/>
        <a:lstStyle/>
        <a:p>
          <a:r>
            <a:rPr lang="id-ID" dirty="0" smtClean="0"/>
            <a:t>Format data setiap sistem berbeda</a:t>
          </a:r>
          <a:endParaRPr lang="en-US" dirty="0"/>
        </a:p>
      </dgm:t>
    </dgm:pt>
    <dgm:pt modelId="{C92B5504-2A91-4205-AB17-C713E6C0E9FA}" type="parTrans" cxnId="{504E7ABC-C88F-49A9-8430-D091FDBC694F}">
      <dgm:prSet/>
      <dgm:spPr/>
      <dgm:t>
        <a:bodyPr/>
        <a:lstStyle/>
        <a:p>
          <a:endParaRPr lang="en-US"/>
        </a:p>
      </dgm:t>
    </dgm:pt>
    <dgm:pt modelId="{BED0516D-E025-4D01-B08A-ADE6A4C478DD}" type="sibTrans" cxnId="{504E7ABC-C88F-49A9-8430-D091FDBC694F}">
      <dgm:prSet/>
      <dgm:spPr/>
      <dgm:t>
        <a:bodyPr/>
        <a:lstStyle/>
        <a:p>
          <a:endParaRPr lang="en-US"/>
        </a:p>
      </dgm:t>
    </dgm:pt>
    <dgm:pt modelId="{0CEB85B6-2FFF-4AA4-B166-5F476DB67EDF}">
      <dgm:prSet phldrT="[Text]"/>
      <dgm:spPr/>
      <dgm:t>
        <a:bodyPr/>
        <a:lstStyle/>
        <a:p>
          <a:r>
            <a:rPr lang="id-ID" dirty="0" smtClean="0"/>
            <a:t>Butuh format yang dikenali oleh semua sistem</a:t>
          </a:r>
          <a:endParaRPr lang="en-US" dirty="0"/>
        </a:p>
      </dgm:t>
    </dgm:pt>
    <dgm:pt modelId="{A1DB9CC7-459E-4BC5-8E14-909B41909583}" type="parTrans" cxnId="{305A1C8D-1AEC-47F2-80C6-CBC4F16A5998}">
      <dgm:prSet/>
      <dgm:spPr/>
      <dgm:t>
        <a:bodyPr/>
        <a:lstStyle/>
        <a:p>
          <a:endParaRPr lang="en-US"/>
        </a:p>
      </dgm:t>
    </dgm:pt>
    <dgm:pt modelId="{17ECF590-1480-4837-8A44-28E6BE77F018}" type="sibTrans" cxnId="{305A1C8D-1AEC-47F2-80C6-CBC4F16A5998}">
      <dgm:prSet/>
      <dgm:spPr/>
      <dgm:t>
        <a:bodyPr/>
        <a:lstStyle/>
        <a:p>
          <a:endParaRPr lang="en-US"/>
        </a:p>
      </dgm:t>
    </dgm:pt>
    <dgm:pt modelId="{2A06ACB0-7F3B-4D07-B024-42F05F44DB65}">
      <dgm:prSet phldrT="[Text]"/>
      <dgm:spPr/>
      <dgm:t>
        <a:bodyPr/>
        <a:lstStyle/>
        <a:p>
          <a:r>
            <a:rPr lang="id-ID" dirty="0" smtClean="0"/>
            <a:t>Plain text format </a:t>
          </a:r>
          <a:r>
            <a:rPr lang="id-ID" dirty="0" smtClean="0">
              <a:sym typeface="Wingdings" panose="05000000000000000000" pitchFamily="2" charset="2"/>
            </a:rPr>
            <a:t> XML</a:t>
          </a:r>
          <a:endParaRPr lang="en-US" dirty="0"/>
        </a:p>
      </dgm:t>
    </dgm:pt>
    <dgm:pt modelId="{3FB16A5A-2CBA-4789-BE01-1440DEC297B0}" type="parTrans" cxnId="{F0B4EFEA-05D9-4DF5-A043-9B2F61ECDC6B}">
      <dgm:prSet/>
      <dgm:spPr/>
      <dgm:t>
        <a:bodyPr/>
        <a:lstStyle/>
        <a:p>
          <a:endParaRPr lang="en-US"/>
        </a:p>
      </dgm:t>
    </dgm:pt>
    <dgm:pt modelId="{AE10EDA3-64E0-4ACD-8114-91E87913B351}" type="sibTrans" cxnId="{F0B4EFEA-05D9-4DF5-A043-9B2F61ECDC6B}">
      <dgm:prSet/>
      <dgm:spPr/>
      <dgm:t>
        <a:bodyPr/>
        <a:lstStyle/>
        <a:p>
          <a:endParaRPr lang="en-US"/>
        </a:p>
      </dgm:t>
    </dgm:pt>
    <dgm:pt modelId="{4DC55693-A7D3-49CF-B357-5F7E948BBB27}">
      <dgm:prSet phldrT="[Text]"/>
      <dgm:spPr/>
      <dgm:t>
        <a:bodyPr/>
        <a:lstStyle/>
        <a:p>
          <a:r>
            <a:rPr lang="id-ID" dirty="0" smtClean="0"/>
            <a:t>Konversi data antarsistem menghabiskan waktu (risiko kehilangan data)</a:t>
          </a:r>
          <a:endParaRPr lang="en-US" dirty="0"/>
        </a:p>
      </dgm:t>
    </dgm:pt>
    <dgm:pt modelId="{A0EE000B-EF17-417D-B527-09BED9480669}" type="parTrans" cxnId="{DCA35DA0-CC7C-44E2-9CDE-C0E70B46BE46}">
      <dgm:prSet/>
      <dgm:spPr/>
      <dgm:t>
        <a:bodyPr/>
        <a:lstStyle/>
        <a:p>
          <a:endParaRPr lang="en-US"/>
        </a:p>
      </dgm:t>
    </dgm:pt>
    <dgm:pt modelId="{09EDA316-8FA6-40F8-80B3-C97EBD723AD9}" type="sibTrans" cxnId="{DCA35DA0-CC7C-44E2-9CDE-C0E70B46BE46}">
      <dgm:prSet/>
      <dgm:spPr/>
      <dgm:t>
        <a:bodyPr/>
        <a:lstStyle/>
        <a:p>
          <a:endParaRPr lang="en-US"/>
        </a:p>
      </dgm:t>
    </dgm:pt>
    <dgm:pt modelId="{BF716B92-02BB-4EAE-AC60-2FAE6BFBE4CE}" type="pres">
      <dgm:prSet presAssocID="{A7968BC5-74D0-4B14-9392-A4AA125472E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FC6DBC-A5E7-4688-BC5C-02B316349F01}" type="pres">
      <dgm:prSet presAssocID="{A7968BC5-74D0-4B14-9392-A4AA125472E4}" presName="dummyMaxCanvas" presStyleCnt="0">
        <dgm:presLayoutVars/>
      </dgm:prSet>
      <dgm:spPr/>
    </dgm:pt>
    <dgm:pt modelId="{E1CED887-95C8-450B-B809-CB7C1238CF07}" type="pres">
      <dgm:prSet presAssocID="{A7968BC5-74D0-4B14-9392-A4AA125472E4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3626A-FD60-4EBF-92DA-355F9CD8457A}" type="pres">
      <dgm:prSet presAssocID="{A7968BC5-74D0-4B14-9392-A4AA125472E4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AEBEE-9CCC-48C7-9038-9F98AE464B9F}" type="pres">
      <dgm:prSet presAssocID="{A7968BC5-74D0-4B14-9392-A4AA125472E4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CC381-A173-41DA-A2D1-2EB65160B1B7}" type="pres">
      <dgm:prSet presAssocID="{A7968BC5-74D0-4B14-9392-A4AA125472E4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AADB9-313F-4386-8B8B-351AC0E87DBF}" type="pres">
      <dgm:prSet presAssocID="{A7968BC5-74D0-4B14-9392-A4AA125472E4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858F9-CC6C-4189-B525-43178E1637BF}" type="pres">
      <dgm:prSet presAssocID="{A7968BC5-74D0-4B14-9392-A4AA125472E4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4B183-8609-4642-B7D7-BDD3E4E21F81}" type="pres">
      <dgm:prSet presAssocID="{A7968BC5-74D0-4B14-9392-A4AA125472E4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72385-DAB5-4412-B2C4-BAECA3577C18}" type="pres">
      <dgm:prSet presAssocID="{A7968BC5-74D0-4B14-9392-A4AA125472E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D62E8-12BB-4456-9411-C7342CF853C8}" type="pres">
      <dgm:prSet presAssocID="{A7968BC5-74D0-4B14-9392-A4AA125472E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14A00-5813-4CA0-8658-E137C99C7777}" type="pres">
      <dgm:prSet presAssocID="{A7968BC5-74D0-4B14-9392-A4AA125472E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23861-6398-4EC6-8ED9-6E3EC3DC4542}" type="pres">
      <dgm:prSet presAssocID="{A7968BC5-74D0-4B14-9392-A4AA125472E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49CD63-80E3-457D-B967-7037C02BF1D1}" type="presOf" srcId="{0CEB85B6-2FFF-4AA4-B166-5F476DB67EDF}" destId="{78E14A00-5813-4CA0-8658-E137C99C7777}" srcOrd="1" destOrd="0" presId="urn:microsoft.com/office/officeart/2005/8/layout/vProcess5"/>
    <dgm:cxn modelId="{504E7ABC-C88F-49A9-8430-D091FDBC694F}" srcId="{A7968BC5-74D0-4B14-9392-A4AA125472E4}" destId="{B7E27839-153A-4823-9C5A-8C1E6FECD282}" srcOrd="0" destOrd="0" parTransId="{C92B5504-2A91-4205-AB17-C713E6C0E9FA}" sibTransId="{BED0516D-E025-4D01-B08A-ADE6A4C478DD}"/>
    <dgm:cxn modelId="{AE7B58E6-F46F-4544-A0E1-253FDAFCD04A}" type="presOf" srcId="{2A06ACB0-7F3B-4D07-B024-42F05F44DB65}" destId="{2FFCC381-A173-41DA-A2D1-2EB65160B1B7}" srcOrd="0" destOrd="0" presId="urn:microsoft.com/office/officeart/2005/8/layout/vProcess5"/>
    <dgm:cxn modelId="{6BD3A73B-9070-45C1-82BC-DC16502C222A}" type="presOf" srcId="{A7968BC5-74D0-4B14-9392-A4AA125472E4}" destId="{BF716B92-02BB-4EAE-AC60-2FAE6BFBE4CE}" srcOrd="0" destOrd="0" presId="urn:microsoft.com/office/officeart/2005/8/layout/vProcess5"/>
    <dgm:cxn modelId="{F0B4EFEA-05D9-4DF5-A043-9B2F61ECDC6B}" srcId="{A7968BC5-74D0-4B14-9392-A4AA125472E4}" destId="{2A06ACB0-7F3B-4D07-B024-42F05F44DB65}" srcOrd="3" destOrd="0" parTransId="{3FB16A5A-2CBA-4789-BE01-1440DEC297B0}" sibTransId="{AE10EDA3-64E0-4ACD-8114-91E87913B351}"/>
    <dgm:cxn modelId="{305A1C8D-1AEC-47F2-80C6-CBC4F16A5998}" srcId="{A7968BC5-74D0-4B14-9392-A4AA125472E4}" destId="{0CEB85B6-2FFF-4AA4-B166-5F476DB67EDF}" srcOrd="2" destOrd="0" parTransId="{A1DB9CC7-459E-4BC5-8E14-909B41909583}" sibTransId="{17ECF590-1480-4837-8A44-28E6BE77F018}"/>
    <dgm:cxn modelId="{C48E24E8-D868-40BB-935D-B2936C0039FE}" type="presOf" srcId="{B7E27839-153A-4823-9C5A-8C1E6FECD282}" destId="{6D872385-DAB5-4412-B2C4-BAECA3577C18}" srcOrd="1" destOrd="0" presId="urn:microsoft.com/office/officeart/2005/8/layout/vProcess5"/>
    <dgm:cxn modelId="{88D421F4-17D7-424F-8137-B24269B0DF39}" type="presOf" srcId="{17ECF590-1480-4837-8A44-28E6BE77F018}" destId="{DE34B183-8609-4642-B7D7-BDD3E4E21F81}" srcOrd="0" destOrd="0" presId="urn:microsoft.com/office/officeart/2005/8/layout/vProcess5"/>
    <dgm:cxn modelId="{D2811C2A-2D93-4D4F-9AAC-439771624302}" type="presOf" srcId="{2A06ACB0-7F3B-4D07-B024-42F05F44DB65}" destId="{78B23861-6398-4EC6-8ED9-6E3EC3DC4542}" srcOrd="1" destOrd="0" presId="urn:microsoft.com/office/officeart/2005/8/layout/vProcess5"/>
    <dgm:cxn modelId="{DCA35DA0-CC7C-44E2-9CDE-C0E70B46BE46}" srcId="{A7968BC5-74D0-4B14-9392-A4AA125472E4}" destId="{4DC55693-A7D3-49CF-B357-5F7E948BBB27}" srcOrd="1" destOrd="0" parTransId="{A0EE000B-EF17-417D-B527-09BED9480669}" sibTransId="{09EDA316-8FA6-40F8-80B3-C97EBD723AD9}"/>
    <dgm:cxn modelId="{5D92B477-2562-4851-9AE8-CFB1AC857694}" type="presOf" srcId="{4DC55693-A7D3-49CF-B357-5F7E948BBB27}" destId="{A57D62E8-12BB-4456-9411-C7342CF853C8}" srcOrd="1" destOrd="0" presId="urn:microsoft.com/office/officeart/2005/8/layout/vProcess5"/>
    <dgm:cxn modelId="{0FB4D1EB-A944-49AD-A786-B5D6E8EFB279}" type="presOf" srcId="{BED0516D-E025-4D01-B08A-ADE6A4C478DD}" destId="{A95AADB9-313F-4386-8B8B-351AC0E87DBF}" srcOrd="0" destOrd="0" presId="urn:microsoft.com/office/officeart/2005/8/layout/vProcess5"/>
    <dgm:cxn modelId="{12E800EE-C740-4107-A058-95DC6508DCAF}" type="presOf" srcId="{4DC55693-A7D3-49CF-B357-5F7E948BBB27}" destId="{7573626A-FD60-4EBF-92DA-355F9CD8457A}" srcOrd="0" destOrd="0" presId="urn:microsoft.com/office/officeart/2005/8/layout/vProcess5"/>
    <dgm:cxn modelId="{B2C91F9D-AB5F-4416-8ADD-4DD7E0E913F6}" type="presOf" srcId="{09EDA316-8FA6-40F8-80B3-C97EBD723AD9}" destId="{150858F9-CC6C-4189-B525-43178E1637BF}" srcOrd="0" destOrd="0" presId="urn:microsoft.com/office/officeart/2005/8/layout/vProcess5"/>
    <dgm:cxn modelId="{A27F9AC0-AFFC-4602-A49C-B222374A87B6}" type="presOf" srcId="{B7E27839-153A-4823-9C5A-8C1E6FECD282}" destId="{E1CED887-95C8-450B-B809-CB7C1238CF07}" srcOrd="0" destOrd="0" presId="urn:microsoft.com/office/officeart/2005/8/layout/vProcess5"/>
    <dgm:cxn modelId="{D0940B68-C495-4AEF-8011-CA8C9AFFCAF7}" type="presOf" srcId="{0CEB85B6-2FFF-4AA4-B166-5F476DB67EDF}" destId="{AB1AEBEE-9CCC-48C7-9038-9F98AE464B9F}" srcOrd="0" destOrd="0" presId="urn:microsoft.com/office/officeart/2005/8/layout/vProcess5"/>
    <dgm:cxn modelId="{50F769C4-23BB-4E3E-BA89-390BE0D91F5F}" type="presParOf" srcId="{BF716B92-02BB-4EAE-AC60-2FAE6BFBE4CE}" destId="{40FC6DBC-A5E7-4688-BC5C-02B316349F01}" srcOrd="0" destOrd="0" presId="urn:microsoft.com/office/officeart/2005/8/layout/vProcess5"/>
    <dgm:cxn modelId="{38F9EA1C-6936-4491-AD26-D23738C23F5F}" type="presParOf" srcId="{BF716B92-02BB-4EAE-AC60-2FAE6BFBE4CE}" destId="{E1CED887-95C8-450B-B809-CB7C1238CF07}" srcOrd="1" destOrd="0" presId="urn:microsoft.com/office/officeart/2005/8/layout/vProcess5"/>
    <dgm:cxn modelId="{52DAF34F-E015-485F-9A24-A0E24F5E2516}" type="presParOf" srcId="{BF716B92-02BB-4EAE-AC60-2FAE6BFBE4CE}" destId="{7573626A-FD60-4EBF-92DA-355F9CD8457A}" srcOrd="2" destOrd="0" presId="urn:microsoft.com/office/officeart/2005/8/layout/vProcess5"/>
    <dgm:cxn modelId="{BD7985C8-B745-4F3B-9578-0F3A88E2A52F}" type="presParOf" srcId="{BF716B92-02BB-4EAE-AC60-2FAE6BFBE4CE}" destId="{AB1AEBEE-9CCC-48C7-9038-9F98AE464B9F}" srcOrd="3" destOrd="0" presId="urn:microsoft.com/office/officeart/2005/8/layout/vProcess5"/>
    <dgm:cxn modelId="{978BE437-AEEB-46E2-899E-214CB7061057}" type="presParOf" srcId="{BF716B92-02BB-4EAE-AC60-2FAE6BFBE4CE}" destId="{2FFCC381-A173-41DA-A2D1-2EB65160B1B7}" srcOrd="4" destOrd="0" presId="urn:microsoft.com/office/officeart/2005/8/layout/vProcess5"/>
    <dgm:cxn modelId="{B975F5AC-39FD-4334-B815-CF77893049BF}" type="presParOf" srcId="{BF716B92-02BB-4EAE-AC60-2FAE6BFBE4CE}" destId="{A95AADB9-313F-4386-8B8B-351AC0E87DBF}" srcOrd="5" destOrd="0" presId="urn:microsoft.com/office/officeart/2005/8/layout/vProcess5"/>
    <dgm:cxn modelId="{EB2D1603-D85B-4522-BB36-B93E7702E5D2}" type="presParOf" srcId="{BF716B92-02BB-4EAE-AC60-2FAE6BFBE4CE}" destId="{150858F9-CC6C-4189-B525-43178E1637BF}" srcOrd="6" destOrd="0" presId="urn:microsoft.com/office/officeart/2005/8/layout/vProcess5"/>
    <dgm:cxn modelId="{2E239E55-7A8A-4420-8739-79126E01936D}" type="presParOf" srcId="{BF716B92-02BB-4EAE-AC60-2FAE6BFBE4CE}" destId="{DE34B183-8609-4642-B7D7-BDD3E4E21F81}" srcOrd="7" destOrd="0" presId="urn:microsoft.com/office/officeart/2005/8/layout/vProcess5"/>
    <dgm:cxn modelId="{E76F8928-60BE-42B0-9204-4ACEA2A0BAEF}" type="presParOf" srcId="{BF716B92-02BB-4EAE-AC60-2FAE6BFBE4CE}" destId="{6D872385-DAB5-4412-B2C4-BAECA3577C18}" srcOrd="8" destOrd="0" presId="urn:microsoft.com/office/officeart/2005/8/layout/vProcess5"/>
    <dgm:cxn modelId="{4758391D-3F72-46A4-8DB6-3DBE48204D9C}" type="presParOf" srcId="{BF716B92-02BB-4EAE-AC60-2FAE6BFBE4CE}" destId="{A57D62E8-12BB-4456-9411-C7342CF853C8}" srcOrd="9" destOrd="0" presId="urn:microsoft.com/office/officeart/2005/8/layout/vProcess5"/>
    <dgm:cxn modelId="{E2188838-53EA-4D16-817A-77F52BC28DA1}" type="presParOf" srcId="{BF716B92-02BB-4EAE-AC60-2FAE6BFBE4CE}" destId="{78E14A00-5813-4CA0-8658-E137C99C7777}" srcOrd="10" destOrd="0" presId="urn:microsoft.com/office/officeart/2005/8/layout/vProcess5"/>
    <dgm:cxn modelId="{646DD35F-EC46-469D-9C8D-2BEA64DAC4E2}" type="presParOf" srcId="{BF716B92-02BB-4EAE-AC60-2FAE6BFBE4CE}" destId="{78B23861-6398-4EC6-8ED9-6E3EC3DC454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ED887-95C8-450B-B809-CB7C1238CF07}">
      <dsp:nvSpPr>
        <dsp:cNvPr id="0" name=""/>
        <dsp:cNvSpPr/>
      </dsp:nvSpPr>
      <dsp:spPr>
        <a:xfrm>
          <a:off x="0" y="0"/>
          <a:ext cx="5852160" cy="112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Format data setiap sistem berbeda</a:t>
          </a:r>
          <a:endParaRPr lang="en-US" sz="2100" kern="1200" dirty="0"/>
        </a:p>
      </dsp:txBody>
      <dsp:txXfrm>
        <a:off x="32999" y="32999"/>
        <a:ext cx="4541180" cy="1060682"/>
      </dsp:txXfrm>
    </dsp:sp>
    <dsp:sp modelId="{7573626A-FD60-4EBF-92DA-355F9CD8457A}">
      <dsp:nvSpPr>
        <dsp:cNvPr id="0" name=""/>
        <dsp:cNvSpPr/>
      </dsp:nvSpPr>
      <dsp:spPr>
        <a:xfrm>
          <a:off x="490118" y="1331531"/>
          <a:ext cx="5852160" cy="112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Konversi data antarsistem menghabiskan waktu (risiko kehilangan data)</a:t>
          </a:r>
          <a:endParaRPr lang="en-US" sz="2100" kern="1200" dirty="0"/>
        </a:p>
      </dsp:txBody>
      <dsp:txXfrm>
        <a:off x="523117" y="1364530"/>
        <a:ext cx="4563701" cy="1060682"/>
      </dsp:txXfrm>
    </dsp:sp>
    <dsp:sp modelId="{AB1AEBEE-9CCC-48C7-9038-9F98AE464B9F}">
      <dsp:nvSpPr>
        <dsp:cNvPr id="0" name=""/>
        <dsp:cNvSpPr/>
      </dsp:nvSpPr>
      <dsp:spPr>
        <a:xfrm>
          <a:off x="972921" y="2663063"/>
          <a:ext cx="5852160" cy="112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Butuh format yang dikenali oleh semua sistem</a:t>
          </a:r>
          <a:endParaRPr lang="en-US" sz="2100" kern="1200" dirty="0"/>
        </a:p>
      </dsp:txBody>
      <dsp:txXfrm>
        <a:off x="1005920" y="2696062"/>
        <a:ext cx="4571016" cy="1060682"/>
      </dsp:txXfrm>
    </dsp:sp>
    <dsp:sp modelId="{2FFCC381-A173-41DA-A2D1-2EB65160B1B7}">
      <dsp:nvSpPr>
        <dsp:cNvPr id="0" name=""/>
        <dsp:cNvSpPr/>
      </dsp:nvSpPr>
      <dsp:spPr>
        <a:xfrm>
          <a:off x="1463039" y="3994594"/>
          <a:ext cx="5852160" cy="112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Plain text format </a:t>
          </a:r>
          <a:r>
            <a:rPr lang="id-ID" sz="2100" kern="1200" dirty="0" smtClean="0">
              <a:sym typeface="Wingdings" panose="05000000000000000000" pitchFamily="2" charset="2"/>
            </a:rPr>
            <a:t> XML</a:t>
          </a:r>
          <a:endParaRPr lang="en-US" sz="2100" kern="1200" dirty="0"/>
        </a:p>
      </dsp:txBody>
      <dsp:txXfrm>
        <a:off x="1496038" y="4027593"/>
        <a:ext cx="4563701" cy="1060682"/>
      </dsp:txXfrm>
    </dsp:sp>
    <dsp:sp modelId="{A95AADB9-313F-4386-8B8B-351AC0E87DBF}">
      <dsp:nvSpPr>
        <dsp:cNvPr id="0" name=""/>
        <dsp:cNvSpPr/>
      </dsp:nvSpPr>
      <dsp:spPr>
        <a:xfrm>
          <a:off x="5119817" y="862934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284594" y="862934"/>
        <a:ext cx="402788" cy="551087"/>
      </dsp:txXfrm>
    </dsp:sp>
    <dsp:sp modelId="{150858F9-CC6C-4189-B525-43178E1637BF}">
      <dsp:nvSpPr>
        <dsp:cNvPr id="0" name=""/>
        <dsp:cNvSpPr/>
      </dsp:nvSpPr>
      <dsp:spPr>
        <a:xfrm>
          <a:off x="5609936" y="2194466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5774713" y="2194466"/>
        <a:ext cx="402788" cy="551087"/>
      </dsp:txXfrm>
    </dsp:sp>
    <dsp:sp modelId="{DE34B183-8609-4642-B7D7-BDD3E4E21F81}">
      <dsp:nvSpPr>
        <dsp:cNvPr id="0" name=""/>
        <dsp:cNvSpPr/>
      </dsp:nvSpPr>
      <dsp:spPr>
        <a:xfrm>
          <a:off x="6092739" y="3525997"/>
          <a:ext cx="732342" cy="7323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/>
        </a:p>
      </dsp:txBody>
      <dsp:txXfrm>
        <a:off x="6257516" y="3525997"/>
        <a:ext cx="402788" cy="55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354BA-66A4-45BC-8683-795DC51375F7}" type="datetimeFigureOut">
              <a:rPr lang="id-ID" smtClean="0"/>
              <a:t>28/10/2016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88086-F27E-4B4D-A151-1980F66DC4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964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8AF1-1EEC-4A99-8A13-5F9CADE03C85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140-FC08-4DE2-AA0A-4C1017989C67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A3D0-B6A8-4EFB-B383-122BA482CEE0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45B7-F3C8-4133-983B-636E903BE090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4D34-D91A-4BB2-89B4-4A05F8E5C88F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DA89-E511-4F80-8C67-E8F93A44748F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155EB-AA18-4A3D-AB50-80074E302940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A2E1-A32E-400A-AC59-FB0B2A27D0CC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EF4C-0CEB-4386-B191-BB130ED1F089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1D3D-6075-4F86-B919-BB8DFD4EC258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12741-BF95-4843-AA9E-B3A369D4DFA1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07B61A-EAA9-434A-ABBD-C2FD302D2748}" type="datetime1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XML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Matakuliah Advance Web Programming 2</a:t>
            </a:r>
          </a:p>
          <a:p>
            <a:r>
              <a:rPr lang="id-ID" dirty="0" smtClean="0"/>
              <a:t>Dosen Pengampu: 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10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Mari kita breakdown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976" y="1037687"/>
            <a:ext cx="8273042" cy="36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Sintaks XML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492242"/>
          </a:xfrm>
        </p:spPr>
        <p:txBody>
          <a:bodyPr>
            <a:normAutofit/>
          </a:bodyPr>
          <a:lstStyle/>
          <a:p>
            <a:r>
              <a:rPr lang="id-ID" sz="2800" dirty="0" smtClean="0"/>
              <a:t>Hanya terdapat 1 root dalam satu dokumen XML</a:t>
            </a:r>
          </a:p>
          <a:p>
            <a:r>
              <a:rPr lang="id-ID" sz="2800" dirty="0" smtClean="0"/>
              <a:t>Boleh dibuka dengan sebuah </a:t>
            </a:r>
            <a:r>
              <a:rPr lang="id-ID" sz="2800" b="1" dirty="0" smtClean="0"/>
              <a:t>prolog</a:t>
            </a:r>
          </a:p>
          <a:p>
            <a:pPr marL="177800" indent="0">
              <a:buNone/>
            </a:pPr>
            <a:r>
              <a:rPr lang="id-ID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&lt;?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xml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version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"1.0"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encoding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"UTF-8</a:t>
            </a:r>
            <a:r>
              <a:rPr lang="id-ID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  <a:endParaRPr lang="id-ID" sz="2600" dirty="0" smtClean="0"/>
          </a:p>
          <a:p>
            <a:r>
              <a:rPr lang="id-ID" sz="2800" dirty="0" smtClean="0"/>
              <a:t>Semua </a:t>
            </a:r>
            <a:r>
              <a:rPr lang="id-ID" sz="2800" dirty="0" smtClean="0"/>
              <a:t>tag elemen </a:t>
            </a:r>
            <a:r>
              <a:rPr lang="id-ID" sz="2800" dirty="0" smtClean="0"/>
              <a:t>harus ditutup dengan </a:t>
            </a:r>
            <a:r>
              <a:rPr lang="id-ID" sz="2800" dirty="0" smtClean="0"/>
              <a:t>tepat</a:t>
            </a:r>
          </a:p>
          <a:p>
            <a:r>
              <a:rPr lang="id-ID" sz="2800" dirty="0" smtClean="0"/>
              <a:t>Nama tag elemen harus dimulai dengan huruf atau underscore &amp; tidak boleh menggunakan awalan “xml”</a:t>
            </a:r>
            <a:endParaRPr lang="id-ID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Sintaks XML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492242"/>
          </a:xfrm>
        </p:spPr>
        <p:txBody>
          <a:bodyPr>
            <a:normAutofit/>
          </a:bodyPr>
          <a:lstStyle/>
          <a:p>
            <a:r>
              <a:rPr lang="id-ID" sz="2800" dirty="0" smtClean="0"/>
              <a:t>Setiap </a:t>
            </a:r>
            <a:r>
              <a:rPr lang="id-ID" sz="2800" dirty="0" smtClean="0"/>
              <a:t>elemen boleh punya atribut</a:t>
            </a:r>
          </a:p>
          <a:p>
            <a:r>
              <a:rPr lang="id-ID" sz="2800" dirty="0" smtClean="0"/>
              <a:t>Nilai atribut harus ditulis di antara 2 tanda petik</a:t>
            </a:r>
          </a:p>
          <a:p>
            <a:r>
              <a:rPr lang="id-ID" sz="2800" dirty="0" smtClean="0"/>
              <a:t>Hindari menggunakan karakter dengan arti khusus</a:t>
            </a:r>
          </a:p>
          <a:p>
            <a:r>
              <a:rPr lang="id-ID" sz="2800" dirty="0" smtClean="0"/>
              <a:t>Case-sensitive</a:t>
            </a:r>
            <a:endParaRPr lang="en-US" sz="2800" dirty="0" smtClean="0"/>
          </a:p>
          <a:p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boleh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tanda</a:t>
            </a:r>
            <a:r>
              <a:rPr lang="en-US" sz="2800" dirty="0" smtClean="0"/>
              <a:t> strip </a:t>
            </a:r>
            <a:r>
              <a:rPr lang="en-US" sz="2800" dirty="0" err="1" smtClean="0"/>
              <a:t>berurutan</a:t>
            </a:r>
            <a:r>
              <a:rPr lang="en-US" sz="2800" dirty="0" smtClean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pemisah</a:t>
            </a:r>
            <a:r>
              <a:rPr lang="en-US" sz="2800" dirty="0" smtClean="0"/>
              <a:t> di </a:t>
            </a:r>
            <a:r>
              <a:rPr lang="en-US" sz="2800" dirty="0" err="1" smtClean="0"/>
              <a:t>tengah-tengah</a:t>
            </a:r>
            <a:r>
              <a:rPr lang="en-US" sz="2800" dirty="0" smtClean="0"/>
              <a:t> </a:t>
            </a:r>
            <a:r>
              <a:rPr lang="en-US" sz="2800" dirty="0" err="1" smtClean="0"/>
              <a:t>komentar</a:t>
            </a:r>
            <a:endParaRPr lang="id-ID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9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&lt;buku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genre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=fiksi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&lt;judul&gt;</a:t>
            </a:r>
            <a:r>
              <a:rPr lang="id-ID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Pulang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Pengarang&gt;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Tere Liye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&lt;/pengarang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penerbit&gt;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Republika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&lt;/penerbit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&lt;!-- </a:t>
            </a:r>
            <a:r>
              <a:rPr lang="id-ID" dirty="0">
                <a:solidFill>
                  <a:srgbClr val="008000"/>
                </a:solidFill>
                <a:latin typeface="Courier New" panose="02070309020205020404" pitchFamily="49" charset="0"/>
              </a:rPr>
              <a:t>Waktu -- terbit </a:t>
            </a:r>
            <a:r>
              <a:rPr lang="id-ID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--&gt;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terbit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tanggal&gt;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&lt;/tanggal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bulan&gt;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September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&lt;/bulan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tahun&gt;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2015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&lt;/terbit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tahun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harga&gt;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Harga 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58650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harga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buku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02254" y="6316771"/>
            <a:ext cx="5911517" cy="365125"/>
          </a:xfrm>
        </p:spPr>
        <p:txBody>
          <a:bodyPr/>
          <a:lstStyle/>
          <a:p>
            <a:r>
              <a:rPr lang="en-US" dirty="0" smtClean="0"/>
              <a:t>AWP 2 - XML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25086" y="123174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di-quote</a:t>
            </a:r>
            <a:endParaRPr lang="id-ID" dirty="0"/>
          </a:p>
        </p:txBody>
      </p:sp>
      <p:sp>
        <p:nvSpPr>
          <p:cNvPr id="7" name="Rounded Rectangle 6"/>
          <p:cNvSpPr/>
          <p:nvPr/>
        </p:nvSpPr>
        <p:spPr>
          <a:xfrm>
            <a:off x="5732060" y="864108"/>
            <a:ext cx="846161" cy="3778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9" name="Curved Connector 8"/>
          <p:cNvCxnSpPr>
            <a:stCxn id="7" idx="0"/>
            <a:endCxn id="6" idx="3"/>
          </p:cNvCxnSpPr>
          <p:nvPr/>
        </p:nvCxnSpPr>
        <p:spPr>
          <a:xfrm rot="16200000" flipV="1">
            <a:off x="5561869" y="270835"/>
            <a:ext cx="556268" cy="630277"/>
          </a:xfrm>
          <a:prstGeom prst="curvedConnector2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76746" y="124361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Elemen</a:t>
            </a:r>
            <a:r>
              <a:rPr lang="en-US" dirty="0" smtClean="0"/>
              <a:t> tag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ditutup</a:t>
            </a:r>
            <a:endParaRPr lang="id-ID" dirty="0"/>
          </a:p>
        </p:txBody>
      </p:sp>
      <p:sp>
        <p:nvSpPr>
          <p:cNvPr id="14" name="Rounded Rectangle 13"/>
          <p:cNvSpPr/>
          <p:nvPr/>
        </p:nvSpPr>
        <p:spPr>
          <a:xfrm>
            <a:off x="4809597" y="1313346"/>
            <a:ext cx="2082522" cy="3778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Curved Connector 14"/>
          <p:cNvCxnSpPr>
            <a:stCxn id="14" idx="3"/>
            <a:endCxn id="13" idx="1"/>
          </p:cNvCxnSpPr>
          <p:nvPr/>
        </p:nvCxnSpPr>
        <p:spPr>
          <a:xfrm flipV="1">
            <a:off x="6892119" y="309027"/>
            <a:ext cx="884627" cy="1193238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61976" y="996501"/>
            <a:ext cx="228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beda</a:t>
            </a:r>
            <a:endParaRPr lang="id-ID" dirty="0"/>
          </a:p>
        </p:txBody>
      </p:sp>
      <p:sp>
        <p:nvSpPr>
          <p:cNvPr id="21" name="Rounded Rectangle 20"/>
          <p:cNvSpPr/>
          <p:nvPr/>
        </p:nvSpPr>
        <p:spPr>
          <a:xfrm>
            <a:off x="4858769" y="1737956"/>
            <a:ext cx="4922015" cy="3778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2" name="Curved Connector 21"/>
          <p:cNvCxnSpPr>
            <a:stCxn id="21" idx="3"/>
            <a:endCxn id="20" idx="2"/>
          </p:cNvCxnSpPr>
          <p:nvPr/>
        </p:nvCxnSpPr>
        <p:spPr>
          <a:xfrm flipV="1">
            <a:off x="9780784" y="1365833"/>
            <a:ext cx="921248" cy="561042"/>
          </a:xfrm>
          <a:prstGeom prst="curvedConnector2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2840" y="2115794"/>
            <a:ext cx="113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Dua</a:t>
            </a:r>
            <a:r>
              <a:rPr lang="en-US" dirty="0" smtClean="0"/>
              <a:t> dash di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endParaRPr lang="id-ID" dirty="0"/>
          </a:p>
        </p:txBody>
      </p:sp>
      <p:sp>
        <p:nvSpPr>
          <p:cNvPr id="28" name="Rounded Rectangle 27"/>
          <p:cNvSpPr/>
          <p:nvPr/>
        </p:nvSpPr>
        <p:spPr>
          <a:xfrm>
            <a:off x="6482688" y="2571009"/>
            <a:ext cx="409432" cy="3778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9" name="Curved Connector 28"/>
          <p:cNvCxnSpPr>
            <a:stCxn id="28" idx="1"/>
            <a:endCxn id="27" idx="3"/>
          </p:cNvCxnSpPr>
          <p:nvPr/>
        </p:nvCxnSpPr>
        <p:spPr>
          <a:xfrm rot="10800000">
            <a:off x="4575604" y="2577460"/>
            <a:ext cx="1907084" cy="182469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099342" y="3403036"/>
            <a:ext cx="172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dikurung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id-ID" dirty="0"/>
          </a:p>
        </p:txBody>
      </p:sp>
      <p:sp>
        <p:nvSpPr>
          <p:cNvPr id="39" name="Rounded Rectangle 38"/>
          <p:cNvSpPr/>
          <p:nvPr/>
        </p:nvSpPr>
        <p:spPr>
          <a:xfrm>
            <a:off x="4694830" y="2989642"/>
            <a:ext cx="4867145" cy="2087325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0" name="Curved Connector 39"/>
          <p:cNvCxnSpPr>
            <a:stCxn id="39" idx="3"/>
            <a:endCxn id="38" idx="1"/>
          </p:cNvCxnSpPr>
          <p:nvPr/>
        </p:nvCxnSpPr>
        <p:spPr>
          <a:xfrm flipV="1">
            <a:off x="9561975" y="3726202"/>
            <a:ext cx="537367" cy="307103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429211" y="6025543"/>
            <a:ext cx="113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 character</a:t>
            </a:r>
            <a:endParaRPr lang="id-ID" dirty="0"/>
          </a:p>
        </p:txBody>
      </p:sp>
      <p:sp>
        <p:nvSpPr>
          <p:cNvPr id="54" name="Rounded Rectangle 53"/>
          <p:cNvSpPr/>
          <p:nvPr/>
        </p:nvSpPr>
        <p:spPr>
          <a:xfrm>
            <a:off x="6758013" y="5177302"/>
            <a:ext cx="409432" cy="3778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5" name="Curved Connector 54"/>
          <p:cNvCxnSpPr>
            <a:stCxn id="54" idx="2"/>
            <a:endCxn id="53" idx="1"/>
          </p:cNvCxnSpPr>
          <p:nvPr/>
        </p:nvCxnSpPr>
        <p:spPr>
          <a:xfrm rot="16200000" flipH="1">
            <a:off x="7299186" y="5218683"/>
            <a:ext cx="793569" cy="1466482"/>
          </a:xfrm>
          <a:prstGeom prst="curvedConnector2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6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" grpId="0"/>
      <p:bldP spid="14" grpId="0" animBg="1"/>
      <p:bldP spid="20" grpId="0"/>
      <p:bldP spid="21" grpId="0" animBg="1"/>
      <p:bldP spid="27" grpId="0"/>
      <p:bldP spid="28" grpId="0" animBg="1"/>
      <p:bldP spid="38" grpId="0"/>
      <p:bldP spid="39" grpId="0" animBg="1"/>
      <p:bldP spid="53" grpId="0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&lt;buku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Courier New" panose="02070309020205020404" pitchFamily="49" charset="0"/>
              </a:rPr>
              <a:t>genre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id-ID" b="1" dirty="0">
                <a:solidFill>
                  <a:srgbClr val="8000FF"/>
                </a:solidFill>
                <a:latin typeface="Courier New" panose="02070309020205020404" pitchFamily="49" charset="0"/>
              </a:rPr>
              <a:t>"fiksi</a:t>
            </a:r>
            <a:r>
              <a:rPr lang="id-ID" b="1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judul&gt;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Pulang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&lt;/judul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pengarang&gt;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Tere Liye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&lt;/pengarang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penerbit&gt;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Republika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&lt;/penerbit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&lt;!-- </a:t>
            </a:r>
            <a:r>
              <a:rPr lang="id-ID" dirty="0">
                <a:solidFill>
                  <a:srgbClr val="008000"/>
                </a:solidFill>
                <a:latin typeface="Courier New" panose="02070309020205020404" pitchFamily="49" charset="0"/>
              </a:rPr>
              <a:t>Waktu - - terbit </a:t>
            </a:r>
            <a:r>
              <a:rPr lang="id-ID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--&gt;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terbit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tanggal&gt;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16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&lt;/tanggal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bulan&gt;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September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&lt;/bulan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tahun&gt;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2015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&lt;/tahun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terbit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harga&gt;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Harga </a:t>
            </a:r>
            <a:r>
              <a:rPr lang="id-ID" dirty="0">
                <a:solidFill>
                  <a:srgbClr val="000000"/>
                </a:solidFill>
                <a:latin typeface="Courier New" panose="02070309020205020404" pitchFamily="49" charset="0"/>
              </a:rPr>
              <a:t>&amp;lt;</a:t>
            </a:r>
            <a:r>
              <a:rPr lang="id-ID" b="1" dirty="0">
                <a:solidFill>
                  <a:srgbClr val="000000"/>
                </a:solidFill>
                <a:latin typeface="Courier New" panose="02070309020205020404" pitchFamily="49" charset="0"/>
              </a:rPr>
              <a:t> 58650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&lt;/harga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dirty="0">
                <a:solidFill>
                  <a:srgbClr val="0000FF"/>
                </a:solidFill>
                <a:latin typeface="Courier New" panose="02070309020205020404" pitchFamily="49" charset="0"/>
              </a:rPr>
              <a:t>buku</a:t>
            </a:r>
            <a:r>
              <a:rPr lang="id-ID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Mengenal XML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XML = e</a:t>
            </a:r>
            <a:r>
              <a:rPr lang="id-ID" sz="3600" b="1" dirty="0" smtClean="0">
                <a:solidFill>
                  <a:srgbClr val="0070C0"/>
                </a:solidFill>
              </a:rPr>
              <a:t>X</a:t>
            </a:r>
            <a:r>
              <a:rPr lang="id-ID" sz="3600" dirty="0" smtClean="0"/>
              <a:t>tensible </a:t>
            </a:r>
            <a:r>
              <a:rPr lang="id-ID" sz="3600" b="1" dirty="0" smtClean="0">
                <a:solidFill>
                  <a:srgbClr val="0070C0"/>
                </a:solidFill>
              </a:rPr>
              <a:t>M</a:t>
            </a:r>
            <a:r>
              <a:rPr lang="id-ID" sz="3600" dirty="0" smtClean="0"/>
              <a:t>arkup </a:t>
            </a:r>
            <a:r>
              <a:rPr lang="id-ID" sz="3600" b="1" dirty="0" smtClean="0">
                <a:solidFill>
                  <a:srgbClr val="0070C0"/>
                </a:solidFill>
              </a:rPr>
              <a:t>L</a:t>
            </a:r>
            <a:r>
              <a:rPr lang="id-ID" sz="3600" dirty="0" smtClean="0"/>
              <a:t>anguage</a:t>
            </a:r>
            <a:endParaRPr lang="id-ID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1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XML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Didesain untuk menyimpan dan mengirimkan data</a:t>
            </a:r>
          </a:p>
          <a:p>
            <a:pPr lvl="1"/>
            <a:r>
              <a:rPr lang="id-ID" sz="2600" dirty="0" smtClean="0"/>
              <a:t>Dalam format yang mudah dibaca oleh mesin maupun manusia</a:t>
            </a:r>
            <a:endParaRPr lang="id-ID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Mengapa menggunakan XML?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33971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CED887-95C8-450B-B809-CB7C1238C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1CED887-95C8-450B-B809-CB7C1238C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E1CED887-95C8-450B-B809-CB7C1238CF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5AADB9-313F-4386-8B8B-351AC0E87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A95AADB9-313F-4386-8B8B-351AC0E87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A95AADB9-313F-4386-8B8B-351AC0E87D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73626A-FD60-4EBF-92DA-355F9CD84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573626A-FD60-4EBF-92DA-355F9CD84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7573626A-FD60-4EBF-92DA-355F9CD845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0858F9-CC6C-4189-B525-43178E163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150858F9-CC6C-4189-B525-43178E163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150858F9-CC6C-4189-B525-43178E1637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1AEBEE-9CCC-48C7-9038-9F98AE464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AB1AEBEE-9CCC-48C7-9038-9F98AE464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AB1AEBEE-9CCC-48C7-9038-9F98AE464B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34B183-8609-4642-B7D7-BDD3E4E21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DE34B183-8609-4642-B7D7-BDD3E4E21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DE34B183-8609-4642-B7D7-BDD3E4E21F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FCC381-A173-41DA-A2D1-2EB65160B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2FFCC381-A173-41DA-A2D1-2EB65160B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2FFCC381-A173-41DA-A2D1-2EB65160B1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XML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49693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dirty="0">
                <a:solidFill>
                  <a:srgbClr val="0000FF"/>
                </a:solidFill>
                <a:latin typeface="Courier New" panose="02070309020205020404" pitchFamily="49" charset="0"/>
              </a:rPr>
              <a:t>&lt;pesan</a:t>
            </a: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sz="18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indent="0">
              <a:buNone/>
            </a:pP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sz="1800" dirty="0">
                <a:solidFill>
                  <a:srgbClr val="0000FF"/>
                </a:solidFill>
                <a:latin typeface="Courier New" panose="02070309020205020404" pitchFamily="49" charset="0"/>
              </a:rPr>
              <a:t>tanggal&gt;</a:t>
            </a:r>
            <a:r>
              <a:rPr lang="id-ID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2016-10-28</a:t>
            </a:r>
            <a:r>
              <a:rPr lang="id-ID" sz="1800" dirty="0">
                <a:solidFill>
                  <a:srgbClr val="0000FF"/>
                </a:solidFill>
                <a:latin typeface="Courier New" panose="02070309020205020404" pitchFamily="49" charset="0"/>
              </a:rPr>
              <a:t>&lt;/tanggal</a:t>
            </a: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sz="18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indent="0">
              <a:buNone/>
            </a:pP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sz="1800" dirty="0">
                <a:solidFill>
                  <a:srgbClr val="0000FF"/>
                </a:solidFill>
                <a:latin typeface="Courier New" panose="02070309020205020404" pitchFamily="49" charset="0"/>
              </a:rPr>
              <a:t>jam&gt;</a:t>
            </a:r>
            <a:r>
              <a:rPr lang="id-ID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18:00</a:t>
            </a:r>
            <a:r>
              <a:rPr lang="id-ID" sz="1800" dirty="0">
                <a:solidFill>
                  <a:srgbClr val="0000FF"/>
                </a:solidFill>
                <a:latin typeface="Courier New" panose="02070309020205020404" pitchFamily="49" charset="0"/>
              </a:rPr>
              <a:t>&lt;/jam</a:t>
            </a: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sz="18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indent="0">
              <a:buNone/>
            </a:pP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sz="1800" dirty="0">
                <a:solidFill>
                  <a:srgbClr val="0000FF"/>
                </a:solidFill>
                <a:latin typeface="Courier New" panose="02070309020205020404" pitchFamily="49" charset="0"/>
              </a:rPr>
              <a:t>dari&gt;</a:t>
            </a:r>
            <a:r>
              <a:rPr lang="id-ID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Saiful</a:t>
            </a:r>
            <a:r>
              <a:rPr lang="id-ID" sz="1800" dirty="0">
                <a:solidFill>
                  <a:srgbClr val="0000FF"/>
                </a:solidFill>
                <a:latin typeface="Courier New" panose="02070309020205020404" pitchFamily="49" charset="0"/>
              </a:rPr>
              <a:t>&lt;/dari</a:t>
            </a: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sz="18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indent="0">
              <a:buNone/>
            </a:pP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id-ID" sz="1800" dirty="0">
                <a:solidFill>
                  <a:srgbClr val="0000FF"/>
                </a:solidFill>
                <a:latin typeface="Courier New" panose="02070309020205020404" pitchFamily="49" charset="0"/>
              </a:rPr>
              <a:t>kepada&gt;</a:t>
            </a:r>
            <a:r>
              <a:rPr lang="id-ID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Mutia</a:t>
            </a:r>
            <a:r>
              <a:rPr lang="id-ID" sz="1800" dirty="0">
                <a:solidFill>
                  <a:srgbClr val="0000FF"/>
                </a:solidFill>
                <a:latin typeface="Courier New" panose="02070309020205020404" pitchFamily="49" charset="0"/>
              </a:rPr>
              <a:t>&lt;/kepada</a:t>
            </a: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sz="18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indent="0">
              <a:buNone/>
            </a:pP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&lt;subjek&gt;</a:t>
            </a:r>
            <a:r>
              <a:rPr lang="id-ID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Minta Laporan</a:t>
            </a: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sz="1800" dirty="0">
                <a:solidFill>
                  <a:srgbClr val="0000FF"/>
                </a:solidFill>
                <a:latin typeface="Courier New" panose="02070309020205020404" pitchFamily="49" charset="0"/>
              </a:rPr>
              <a:t>subjek</a:t>
            </a: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sz="18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55600" indent="0">
              <a:buNone/>
            </a:pP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&lt;isi&gt;</a:t>
            </a:r>
            <a:r>
              <a:rPr lang="id-ID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Kumpulkan laporan praktikum kemarin segera</a:t>
            </a: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isi</a:t>
            </a: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sz="18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id-ID" sz="1800" dirty="0">
                <a:solidFill>
                  <a:srgbClr val="0000FF"/>
                </a:solidFill>
                <a:latin typeface="Courier New" panose="02070309020205020404" pitchFamily="49" charset="0"/>
              </a:rPr>
              <a:t>pesan</a:t>
            </a:r>
            <a:r>
              <a:rPr lang="id-ID" sz="18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XML vs HTML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XML</a:t>
            </a:r>
            <a:endParaRPr lang="id-ID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2559177"/>
          </a:xfrm>
        </p:spPr>
        <p:txBody>
          <a:bodyPr>
            <a:normAutofit/>
          </a:bodyPr>
          <a:lstStyle/>
          <a:p>
            <a:r>
              <a:rPr lang="id-ID" sz="2400" dirty="0" smtClean="0"/>
              <a:t>Didesain untuk membawa data</a:t>
            </a:r>
          </a:p>
          <a:p>
            <a:r>
              <a:rPr lang="id-ID" sz="2400" dirty="0" smtClean="0"/>
              <a:t>Fokus kepada struktur data</a:t>
            </a:r>
          </a:p>
          <a:p>
            <a:r>
              <a:rPr lang="id-ID" sz="2400" dirty="0" smtClean="0"/>
              <a:t>Tag tidak ditentukan (bebas)</a:t>
            </a:r>
            <a:endParaRPr lang="id-ID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HTML</a:t>
            </a:r>
            <a:endParaRPr lang="id-ID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2873076"/>
          </a:xfrm>
        </p:spPr>
        <p:txBody>
          <a:bodyPr>
            <a:normAutofit/>
          </a:bodyPr>
          <a:lstStyle/>
          <a:p>
            <a:r>
              <a:rPr lang="id-ID" sz="2400" dirty="0" smtClean="0"/>
              <a:t>Didesain untuk menampilkan data</a:t>
            </a:r>
          </a:p>
          <a:p>
            <a:r>
              <a:rPr lang="id-ID" sz="2400" dirty="0" smtClean="0"/>
              <a:t>Fokus kepada rupa data ketika ditampilkan ke pengguna</a:t>
            </a:r>
          </a:p>
          <a:p>
            <a:r>
              <a:rPr lang="id-ID" sz="2400" dirty="0" smtClean="0"/>
              <a:t>Tag mengikuti ketentuan</a:t>
            </a:r>
            <a:endParaRPr lang="id-ID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9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Struktur XML Tree</a:t>
            </a:r>
            <a:endParaRPr lang="id-ID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 smtClean="0"/>
              <a:t>Dokumen XML berbentuk </a:t>
            </a:r>
            <a:r>
              <a:rPr lang="id-ID" sz="2800" b="1" dirty="0" smtClean="0"/>
              <a:t>element trees</a:t>
            </a:r>
          </a:p>
          <a:p>
            <a:r>
              <a:rPr lang="id-ID" sz="2800" dirty="0" smtClean="0"/>
              <a:t>Dimulai dari </a:t>
            </a:r>
            <a:r>
              <a:rPr lang="id-ID" sz="2800" b="1" dirty="0" smtClean="0"/>
              <a:t>root</a:t>
            </a:r>
            <a:r>
              <a:rPr lang="id-ID" sz="2800" dirty="0" smtClean="0"/>
              <a:t>, bercabang menjadi </a:t>
            </a:r>
            <a:r>
              <a:rPr lang="id-ID" sz="2800" b="1" dirty="0" smtClean="0"/>
              <a:t>child</a:t>
            </a:r>
          </a:p>
          <a:p>
            <a:pPr marL="177800" indent="0">
              <a:buNone/>
            </a:pPr>
            <a:endParaRPr lang="id-ID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17780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root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sz="2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77800" indent="0">
              <a:buNone/>
            </a:pPr>
            <a:r>
              <a:rPr lang="id-ID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child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sz="2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77800" indent="0">
              <a:buNone/>
            </a:pPr>
            <a:r>
              <a:rPr lang="id-ID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d-ID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subchild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subchild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sz="2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77800" indent="0">
              <a:buNone/>
            </a:pPr>
            <a:r>
              <a:rPr lang="id-ID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child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endParaRPr lang="id-ID" sz="2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7780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&lt;/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root&gt;</a:t>
            </a:r>
            <a:endParaRPr lang="en-US" sz="2400" dirty="0"/>
          </a:p>
          <a:p>
            <a:pPr marL="0" indent="0">
              <a:buNone/>
            </a:pP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9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Latihan!</a:t>
            </a:r>
            <a:endParaRPr lang="id-ID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744347"/>
              </p:ext>
            </p:extLst>
          </p:nvPr>
        </p:nvGraphicFramePr>
        <p:xfrm>
          <a:off x="3643950" y="1477748"/>
          <a:ext cx="8039064" cy="320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041">
                  <a:extLst>
                    <a:ext uri="{9D8B030D-6E8A-4147-A177-3AD203B41FA5}">
                      <a16:colId xmlns:a16="http://schemas.microsoft.com/office/drawing/2014/main" val="1565153772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1322281796"/>
                    </a:ext>
                  </a:extLst>
                </a:gridCol>
                <a:gridCol w="1678675">
                  <a:extLst>
                    <a:ext uri="{9D8B030D-6E8A-4147-A177-3AD203B41FA5}">
                      <a16:colId xmlns:a16="http://schemas.microsoft.com/office/drawing/2014/main" val="3037095926"/>
                    </a:ext>
                  </a:extLst>
                </a:gridCol>
                <a:gridCol w="1337480">
                  <a:extLst>
                    <a:ext uri="{9D8B030D-6E8A-4147-A177-3AD203B41FA5}">
                      <a16:colId xmlns:a16="http://schemas.microsoft.com/office/drawing/2014/main" val="991827906"/>
                    </a:ext>
                  </a:extLst>
                </a:gridCol>
                <a:gridCol w="982639">
                  <a:extLst>
                    <a:ext uri="{9D8B030D-6E8A-4147-A177-3AD203B41FA5}">
                      <a16:colId xmlns:a16="http://schemas.microsoft.com/office/drawing/2014/main" val="3904725797"/>
                    </a:ext>
                  </a:extLst>
                </a:gridCol>
                <a:gridCol w="1119647">
                  <a:extLst>
                    <a:ext uri="{9D8B030D-6E8A-4147-A177-3AD203B41FA5}">
                      <a16:colId xmlns:a16="http://schemas.microsoft.com/office/drawing/2014/main" val="3290941018"/>
                    </a:ext>
                  </a:extLst>
                </a:gridCol>
              </a:tblGrid>
              <a:tr h="489937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Judul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Genre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Pengarang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Penerbit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Tahun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Harga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84708"/>
                  </a:ext>
                </a:extLst>
              </a:tr>
              <a:tr h="489937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Pulang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Fiksi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Tere Liye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Republika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2015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58.650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17034"/>
                  </a:ext>
                </a:extLst>
              </a:tr>
              <a:tr h="489937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Aku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Biografi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000" dirty="0" smtClean="0"/>
                        <a:t>Sjuman Djaya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Gramedia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2016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42.500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10665"/>
                  </a:ext>
                </a:extLst>
              </a:tr>
              <a:tr h="866811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Sepotong Senja Untuk Pacarku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Fiksi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Seno Gumira Ajidarma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Gramedia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2016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59.500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200391"/>
                  </a:ext>
                </a:extLst>
              </a:tr>
              <a:tr h="866811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Inteligensi Embun</a:t>
                      </a:r>
                      <a:r>
                        <a:rPr lang="id-ID" sz="2000" baseline="0" dirty="0" smtClean="0"/>
                        <a:t> Pagi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Fiksi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Dee</a:t>
                      </a:r>
                      <a:r>
                        <a:rPr lang="id-ID" sz="2000" baseline="0" dirty="0" smtClean="0"/>
                        <a:t> Lestari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Mizan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2016</a:t>
                      </a:r>
                      <a:endParaRPr lang="id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100.300</a:t>
                      </a:r>
                      <a:endParaRPr lang="id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88969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4063" y="600617"/>
            <a:ext cx="7575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Konversi data </a:t>
            </a:r>
            <a:r>
              <a:rPr lang="id-ID" sz="2800" b="1" dirty="0" smtClean="0"/>
              <a:t>Buku</a:t>
            </a:r>
            <a:r>
              <a:rPr lang="id-ID" sz="2800" dirty="0" smtClean="0"/>
              <a:t> berikut ke dalam format XML!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4571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Hasil Latihan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8413" y="0"/>
            <a:ext cx="4725152" cy="683666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AWP 2 - XML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300</TotalTime>
  <Words>411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Corbel</vt:lpstr>
      <vt:lpstr>Courier New</vt:lpstr>
      <vt:lpstr>Wingdings</vt:lpstr>
      <vt:lpstr>Wingdings 2</vt:lpstr>
      <vt:lpstr>Frame</vt:lpstr>
      <vt:lpstr>XML</vt:lpstr>
      <vt:lpstr>Mengenal XML</vt:lpstr>
      <vt:lpstr>Fungsi XML</vt:lpstr>
      <vt:lpstr>Mengapa menggunakan XML?</vt:lpstr>
      <vt:lpstr>Contoh XML</vt:lpstr>
      <vt:lpstr>XML vs HTML</vt:lpstr>
      <vt:lpstr>Struktur XML Tree</vt:lpstr>
      <vt:lpstr>Latihan!</vt:lpstr>
      <vt:lpstr>Hasil Latihan</vt:lpstr>
      <vt:lpstr>Mari kita breakdown</vt:lpstr>
      <vt:lpstr>Sintaks XML</vt:lpstr>
      <vt:lpstr>Sintaks XML</vt:lpstr>
      <vt:lpstr>Contoh Salah</vt:lpstr>
      <vt:lpstr>Contoh Benar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Khoirul Umam</dc:creator>
  <cp:lastModifiedBy>Khoirul Umam</cp:lastModifiedBy>
  <cp:revision>32</cp:revision>
  <dcterms:created xsi:type="dcterms:W3CDTF">2016-10-27T06:34:18Z</dcterms:created>
  <dcterms:modified xsi:type="dcterms:W3CDTF">2016-10-28T11:14:03Z</dcterms:modified>
</cp:coreProperties>
</file>