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4781"/>
          </a:xfrm>
        </p:spPr>
        <p:txBody>
          <a:bodyPr>
            <a:normAutofit/>
          </a:bodyPr>
          <a:lstStyle/>
          <a:p>
            <a:r>
              <a:rPr lang="id-ID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id-ID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136892"/>
            <a:ext cx="10993546" cy="213114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Matakuliah Advance Web Programming 2</a:t>
            </a:r>
          </a:p>
          <a:p>
            <a:r>
              <a:rPr lang="id-ID" sz="2000" dirty="0" smtClean="0"/>
              <a:t>Dosen Pengampu: </a:t>
            </a:r>
            <a:r>
              <a:rPr lang="id-ID" sz="2000" b="1" dirty="0" smtClean="0"/>
              <a:t>Khoirul Umam, M.Kom</a:t>
            </a:r>
          </a:p>
          <a:p>
            <a:r>
              <a:rPr lang="id-ID" sz="2000" dirty="0" smtClean="0"/>
              <a:t>S1 Teknik Informatika STIKOM PGRI Banyuwangi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718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Jalankan File Ini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400059" y="1779687"/>
            <a:ext cx="8494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Get JSON From File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&lt;/h2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"demo"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&gt;&lt;/p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"http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://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code.jquery.com/jquery-3.1.1.min.js"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"mhs.json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$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getJSON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$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"#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demo"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html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NIM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data.nim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"&lt;br&gt;"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Nama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data.nama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"&lt;br&gt;"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Jurusan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data.jurusan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html&gt;</a:t>
            </a:r>
            <a:endParaRPr lang="id-ID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1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Tantangan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5713"/>
          </a:xfrm>
        </p:spPr>
        <p:txBody>
          <a:bodyPr>
            <a:normAutofit/>
          </a:bodyPr>
          <a:lstStyle/>
          <a:p>
            <a:r>
              <a:rPr lang="id-ID" sz="2800" dirty="0" smtClean="0"/>
              <a:t>Simpan data berikut di dalam file </a:t>
            </a:r>
            <a:r>
              <a:rPr lang="id-ID" sz="2800" b="1" dirty="0" smtClean="0"/>
              <a:t>mahasiswa.json</a:t>
            </a:r>
            <a:r>
              <a:rPr lang="id-ID" sz="2800" dirty="0" smtClean="0"/>
              <a:t>:</a:t>
            </a:r>
          </a:p>
          <a:p>
            <a:endParaRPr lang="id-ID" sz="2800" dirty="0" smtClean="0"/>
          </a:p>
          <a:p>
            <a:pPr marL="0" indent="0">
              <a:buNone/>
            </a:pP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	{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"mahasiswa"</a:t>
            </a:r>
            <a:r>
              <a:rPr lang="id-ID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endParaRPr lang="id-ID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"nim"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"1110001"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"Abdul Kadir"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"TI"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},</a:t>
            </a:r>
            <a:endParaRPr lang="id-ID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"nim"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"1110105"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"Siti Maisyaroh"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"TI"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},</a:t>
            </a:r>
            <a:endParaRPr lang="id-ID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"nim"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"3112146"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"Zainuri"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200" dirty="0">
                <a:solidFill>
                  <a:srgbClr val="800000"/>
                </a:solidFill>
                <a:latin typeface="Courier New" panose="02070309020205020404" pitchFamily="49" charset="0"/>
              </a:rPr>
              <a:t>"MI"</a:t>
            </a:r>
            <a:r>
              <a:rPr lang="id-ID" sz="2200" b="1" dirty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id-ID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22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]}</a:t>
            </a:r>
            <a:endParaRPr lang="id-ID" sz="2200" dirty="0" smtClean="0"/>
          </a:p>
        </p:txBody>
      </p:sp>
    </p:spTree>
    <p:extLst>
      <p:ext uri="{BB962C8B-B14F-4D97-AF65-F5344CB8AC3E}">
        <p14:creationId xmlns:p14="http://schemas.microsoft.com/office/powerpoint/2010/main" val="30765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Tantangan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624825" cy="4350218"/>
          </a:xfrm>
        </p:spPr>
        <p:txBody>
          <a:bodyPr>
            <a:normAutofit/>
          </a:bodyPr>
          <a:lstStyle/>
          <a:p>
            <a:r>
              <a:rPr lang="id-ID" sz="2800" dirty="0" smtClean="0"/>
              <a:t>Hasilkan halaman web dengan tampilan seperti gambar di samping</a:t>
            </a:r>
          </a:p>
          <a:p>
            <a:pPr marL="273050" indent="0">
              <a:buNone/>
            </a:pPr>
            <a:endParaRPr lang="en-US" sz="2400" dirty="0" smtClean="0"/>
          </a:p>
          <a:p>
            <a:pPr marL="273050" indent="0">
              <a:buNone/>
            </a:pPr>
            <a:r>
              <a:rPr lang="id-ID" sz="2400" dirty="0" smtClean="0"/>
              <a:t>Petunjuk</a:t>
            </a:r>
            <a:r>
              <a:rPr lang="id-ID" sz="2400" dirty="0"/>
              <a:t>: gunakan fungsi </a:t>
            </a:r>
            <a:r>
              <a:rPr lang="id-ID" sz="2400" b="1" dirty="0">
                <a:solidFill>
                  <a:srgbClr val="FF0000"/>
                </a:solidFill>
              </a:rPr>
              <a:t>$.each </a:t>
            </a:r>
            <a:r>
              <a:rPr lang="id-ID" sz="2400" dirty="0"/>
              <a:t>untuk melakukan </a:t>
            </a:r>
            <a:r>
              <a:rPr lang="id-ID" sz="2400" dirty="0" smtClean="0"/>
              <a:t>perulangan</a:t>
            </a:r>
            <a:endParaRPr lang="en-US" sz="2400" dirty="0" smtClean="0"/>
          </a:p>
          <a:p>
            <a:pPr marL="273050" indent="0">
              <a:buNone/>
            </a:pPr>
            <a:r>
              <a:rPr lang="id-ID" sz="2400" dirty="0" smtClean="0"/>
              <a:t>(</a:t>
            </a:r>
            <a:r>
              <a:rPr lang="en-US" sz="2400" dirty="0" smtClean="0"/>
              <a:t>doc: </a:t>
            </a:r>
            <a:r>
              <a:rPr lang="id-ID" sz="2400" dirty="0" smtClean="0">
                <a:solidFill>
                  <a:srgbClr val="0070C0"/>
                </a:solidFill>
              </a:rPr>
              <a:t>http</a:t>
            </a:r>
            <a:r>
              <a:rPr lang="id-ID" sz="2400" dirty="0">
                <a:solidFill>
                  <a:srgbClr val="0070C0"/>
                </a:solidFill>
              </a:rPr>
              <a:t>://api.jquery.com/jquery.each</a:t>
            </a:r>
            <a:r>
              <a:rPr lang="id-ID" sz="2400" dirty="0" smtClean="0">
                <a:solidFill>
                  <a:srgbClr val="0070C0"/>
                </a:solidFill>
              </a:rPr>
              <a:t>/</a:t>
            </a:r>
            <a:r>
              <a:rPr lang="id-ID" sz="2400" dirty="0" smtClean="0"/>
              <a:t>)</a:t>
            </a:r>
            <a:endParaRPr lang="id-ID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3465" y="2007054"/>
            <a:ext cx="3021914" cy="48758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12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JSON?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145181" y="2514337"/>
            <a:ext cx="9891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solidFill>
                  <a:schemeClr val="accent3">
                    <a:lumMod val="50000"/>
                  </a:schemeClr>
                </a:solidFill>
              </a:rPr>
              <a:t>J</a:t>
            </a:r>
            <a:r>
              <a:rPr lang="id-ID" sz="6000" dirty="0" smtClean="0"/>
              <a:t>ava</a:t>
            </a:r>
            <a:r>
              <a:rPr lang="id-ID" sz="9600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id-ID" sz="6000" dirty="0" smtClean="0"/>
              <a:t>cript</a:t>
            </a:r>
            <a:r>
              <a:rPr lang="id-ID" sz="9600" dirty="0" smtClean="0"/>
              <a:t> </a:t>
            </a:r>
            <a:r>
              <a:rPr lang="id-ID" sz="96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id-ID" sz="6000" dirty="0" smtClean="0"/>
              <a:t>bject</a:t>
            </a:r>
            <a:r>
              <a:rPr lang="id-ID" sz="9600" dirty="0" smtClean="0"/>
              <a:t> </a:t>
            </a:r>
            <a:r>
              <a:rPr lang="id-ID" sz="9600" dirty="0" smtClean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id-ID" sz="6000" dirty="0" smtClean="0"/>
              <a:t>otation</a:t>
            </a:r>
            <a:endParaRPr lang="id-ID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661796" y="4337216"/>
            <a:ext cx="885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Notasi deklarasi objek pada bahasa pemrograman JavaScript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075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dan Kelebihan JSON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3200" dirty="0" smtClean="0"/>
              <a:t>Seperti XML</a:t>
            </a:r>
          </a:p>
          <a:p>
            <a:pPr lvl="1"/>
            <a:r>
              <a:rPr lang="id-ID" sz="3200" dirty="0"/>
              <a:t>Menyimpan / pertukaran </a:t>
            </a:r>
            <a:r>
              <a:rPr lang="id-ID" sz="3200" dirty="0" smtClean="0"/>
              <a:t>data</a:t>
            </a:r>
          </a:p>
          <a:p>
            <a:pPr lvl="1"/>
            <a:r>
              <a:rPr lang="id-ID" sz="3200" dirty="0" smtClean="0"/>
              <a:t>Lebih mudah digunakan khususnya di JavaScript</a:t>
            </a:r>
          </a:p>
          <a:p>
            <a:pPr lvl="1"/>
            <a:r>
              <a:rPr lang="id-ID" sz="3200" dirty="0" smtClean="0"/>
              <a:t>Format teks</a:t>
            </a:r>
          </a:p>
          <a:p>
            <a:pPr lvl="2"/>
            <a:r>
              <a:rPr lang="id-ID" sz="3000" dirty="0" smtClean="0"/>
              <a:t>Bisa digunakan oleh bahasa pemrograman apa pun</a:t>
            </a:r>
          </a:p>
          <a:p>
            <a:pPr lvl="1"/>
            <a:r>
              <a:rPr lang="id-ID" sz="3200" dirty="0" smtClean="0"/>
              <a:t>Mudah dibaca &amp; dimengerti</a:t>
            </a:r>
          </a:p>
        </p:txBody>
      </p:sp>
    </p:spTree>
    <p:extLst>
      <p:ext uri="{BB962C8B-B14F-4D97-AF65-F5344CB8AC3E}">
        <p14:creationId xmlns:p14="http://schemas.microsoft.com/office/powerpoint/2010/main" val="27032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XML dan JSON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3200" dirty="0" smtClean="0"/>
              <a:t>Persamaan</a:t>
            </a:r>
            <a:endParaRPr lang="id-ID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Sama-sama mudah dibaca</a:t>
            </a:r>
          </a:p>
          <a:p>
            <a:r>
              <a:rPr lang="id-ID" sz="3200" dirty="0" smtClean="0"/>
              <a:t>Sama-sama hierarkikal</a:t>
            </a:r>
          </a:p>
          <a:p>
            <a:r>
              <a:rPr lang="id-ID" sz="3200" dirty="0" smtClean="0"/>
              <a:t>Sama-sama bisa digunakan oleh bahasa pemrograman manapun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sz="3200" dirty="0" smtClean="0"/>
              <a:t>Perbedaan</a:t>
            </a:r>
            <a:endParaRPr lang="id-ID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JSON tidak butuh tag</a:t>
            </a:r>
          </a:p>
          <a:p>
            <a:r>
              <a:rPr lang="id-ID" sz="3200" dirty="0" smtClean="0"/>
              <a:t>Lebih pendek</a:t>
            </a:r>
          </a:p>
          <a:p>
            <a:r>
              <a:rPr lang="id-ID" sz="3200" dirty="0" smtClean="0"/>
              <a:t>Lebih cepat dibaca &amp; ditulis</a:t>
            </a:r>
          </a:p>
          <a:p>
            <a:r>
              <a:rPr lang="id-ID" sz="3200" dirty="0" smtClean="0"/>
              <a:t>Bisa menggunakan array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549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JSON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81193" y="2077875"/>
            <a:ext cx="11029616" cy="2521418"/>
          </a:xfrm>
        </p:spPr>
        <p:txBody>
          <a:bodyPr>
            <a:normAutofit/>
          </a:bodyPr>
          <a:lstStyle/>
          <a:p>
            <a:r>
              <a:rPr lang="id-ID" sz="2800" dirty="0" smtClean="0"/>
              <a:t>Data berupa sepasang </a:t>
            </a:r>
            <a:r>
              <a:rPr lang="id-ID" sz="2800" b="1" dirty="0" smtClean="0"/>
              <a:t>nama </a:t>
            </a:r>
            <a:r>
              <a:rPr lang="id-ID" sz="2800" dirty="0" smtClean="0"/>
              <a:t>&amp; </a:t>
            </a:r>
            <a:r>
              <a:rPr lang="id-ID" sz="2800" b="1" dirty="0" smtClean="0"/>
              <a:t>nilai</a:t>
            </a:r>
          </a:p>
          <a:p>
            <a:r>
              <a:rPr lang="id-ID" sz="2800" dirty="0" smtClean="0"/>
              <a:t>Tiap data dipisah oleh tanda koma</a:t>
            </a:r>
          </a:p>
          <a:p>
            <a:r>
              <a:rPr lang="id-ID" sz="2800" dirty="0" smtClean="0"/>
              <a:t>Kurung kurawal (</a:t>
            </a:r>
            <a:r>
              <a:rPr lang="id-ID" sz="2800" dirty="0" smtClean="0">
                <a:solidFill>
                  <a:srgbClr val="FF0000"/>
                </a:solidFill>
              </a:rPr>
              <a:t>{</a:t>
            </a:r>
            <a:r>
              <a:rPr lang="id-ID" sz="2800" dirty="0" smtClean="0"/>
              <a:t>...</a:t>
            </a:r>
            <a:r>
              <a:rPr lang="id-ID" sz="2800" dirty="0" smtClean="0">
                <a:solidFill>
                  <a:srgbClr val="FF0000"/>
                </a:solidFill>
              </a:rPr>
              <a:t>}</a:t>
            </a:r>
            <a:r>
              <a:rPr lang="id-ID" sz="2800" dirty="0" smtClean="0"/>
              <a:t>) menandakan </a:t>
            </a:r>
            <a:r>
              <a:rPr lang="id-ID" sz="2800" b="1" dirty="0" smtClean="0">
                <a:solidFill>
                  <a:srgbClr val="0070C0"/>
                </a:solidFill>
              </a:rPr>
              <a:t>objek</a:t>
            </a:r>
          </a:p>
          <a:p>
            <a:r>
              <a:rPr lang="id-ID" sz="2800" dirty="0" smtClean="0"/>
              <a:t>Kurung siku (</a:t>
            </a:r>
            <a:r>
              <a:rPr lang="id-ID" sz="2800" dirty="0" smtClean="0">
                <a:solidFill>
                  <a:srgbClr val="FF0000"/>
                </a:solidFill>
              </a:rPr>
              <a:t>[</a:t>
            </a:r>
            <a:r>
              <a:rPr lang="id-ID" sz="2800" dirty="0" smtClean="0"/>
              <a:t>...</a:t>
            </a:r>
            <a:r>
              <a:rPr lang="id-ID" sz="2800" dirty="0" smtClean="0">
                <a:solidFill>
                  <a:srgbClr val="FF0000"/>
                </a:solidFill>
              </a:rPr>
              <a:t>]</a:t>
            </a:r>
            <a:r>
              <a:rPr lang="id-ID" sz="2800" dirty="0" smtClean="0"/>
              <a:t>) menandakan </a:t>
            </a:r>
            <a:r>
              <a:rPr lang="id-ID" sz="2800" b="1" dirty="0" smtClean="0">
                <a:solidFill>
                  <a:srgbClr val="0070C0"/>
                </a:solidFill>
              </a:rPr>
              <a:t>array</a:t>
            </a:r>
            <a:endParaRPr lang="id-ID" sz="2800" dirty="0">
              <a:solidFill>
                <a:srgbClr val="0070C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791850" y="4612938"/>
            <a:ext cx="8608302" cy="209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"mahasiswa"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nim"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"1110001"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"Abdul Kadir"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"TI</a:t>
            </a:r>
            <a:r>
              <a:rPr lang="id-ID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nim"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"1110105"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"Siti Maisyaroh"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"TI</a:t>
            </a:r>
            <a:r>
              <a:rPr lang="id-ID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},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nim"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"3112146"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"Zainuri"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dirty="0">
                <a:solidFill>
                  <a:srgbClr val="800000"/>
                </a:solidFill>
                <a:latin typeface="Courier New" panose="02070309020205020404" pitchFamily="49" charset="0"/>
              </a:rPr>
              <a:t>"MI</a:t>
            </a:r>
            <a:r>
              <a:rPr lang="id-ID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]}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3341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Perbandingan Sintaks JSON &amp;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365517" cy="39680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"mahasiswa"</a:t>
            </a:r>
            <a:r>
              <a:rPr lang="id-ID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endParaRPr lang="id-ID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"nim"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"1110001"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"Abdul Kadir"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"TI"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},</a:t>
            </a:r>
            <a:endParaRPr lang="id-ID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"nim"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"1110105"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"Siti Maisyaroh"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"TI"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},</a:t>
            </a:r>
            <a:endParaRPr lang="id-ID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"nim"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"3112146"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"Zainuri"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"MI"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id-ID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]}</a:t>
            </a:r>
            <a:endParaRPr lang="id-ID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8726" y="1924334"/>
            <a:ext cx="4691394" cy="46402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&lt;daftarmahasiswa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nim&gt;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1110001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&lt;/nim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nama&gt;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Abdul Kadir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&lt;/nama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jurusan&gt;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&lt;/jurusan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nim&gt;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1110105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&lt;/nim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nama&gt;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Siti Maisyaroh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&lt;/nama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jurusan&gt;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&lt;/jurusan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nim&gt;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3112146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&lt;/nim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nama&gt;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Zainuri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&lt;/nama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jurusan&gt;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MI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&lt;/jurusan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daftarmahasiswa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9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7039"/>
            <a:ext cx="11029616" cy="4763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Contoh Parsing JSON di JavaScript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&lt;/h2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"demo"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&gt;&lt;/p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&lt;script&gt;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'{"nim":"1110001","nama":"Abdul Kadir","jurusan":"TI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"}'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obj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JSON.parse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document.getElementById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"demo"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innerHTML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NIM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obj.nim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"&lt;br&gt;"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Nama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obj.nama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"&lt;br&gt;"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Jurusan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obj.jurusan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65" y="2921259"/>
            <a:ext cx="9172575" cy="2714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84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laGI (Sekarang menggunakan jQuery)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7039"/>
            <a:ext cx="11029616" cy="47630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h2&gt;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Contoh Parsing JSON Menggunakan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jQuery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h2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"demo"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&gt;&lt;/p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body&gt;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&lt;script&gt;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'{"nim":"1110001","nama":"Abdul Kadir","jurusan":"TI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"}'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b="1" i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obj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$.parseJSON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$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"#demo"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html(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NIM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obj.nim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"&lt;br&gt;"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Nama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obj.nama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"&lt;br&gt;"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id-ID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id-ID" dirty="0">
                <a:solidFill>
                  <a:srgbClr val="808080"/>
                </a:solidFill>
                <a:latin typeface="Courier New" panose="02070309020205020404" pitchFamily="49" charset="0"/>
              </a:rPr>
              <a:t>Jurusan : 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obj.jurusan</a:t>
            </a: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)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id-ID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script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html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859347"/>
            <a:ext cx="11372850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07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Membaca Data JSON dari File Terpisah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330618"/>
            <a:ext cx="11029615" cy="303295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Simpan teks berikut di dalam file </a:t>
            </a:r>
            <a:r>
              <a:rPr lang="id-ID" sz="2800" b="1" dirty="0" smtClean="0"/>
              <a:t>mhs.json</a:t>
            </a:r>
          </a:p>
          <a:p>
            <a:endParaRPr lang="id-ID" sz="2800" b="1" dirty="0" smtClean="0"/>
          </a:p>
          <a:p>
            <a:pPr marL="0" indent="0">
              <a:buNone/>
            </a:pPr>
            <a:r>
              <a:rPr lang="id-ID" sz="24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{</a:t>
            </a:r>
            <a:r>
              <a:rPr lang="id-ID" sz="24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nim"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"1110001"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"nama"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"Abdul Kadir"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"jurusan"</a:t>
            </a:r>
            <a:r>
              <a:rPr lang="id-ID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id-ID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"TI</a:t>
            </a:r>
            <a:r>
              <a:rPr lang="id-ID" sz="24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id-ID" sz="2400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2730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543</TotalTime>
  <Words>216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Courier New</vt:lpstr>
      <vt:lpstr>Gill Sans MT</vt:lpstr>
      <vt:lpstr>Wingdings 2</vt:lpstr>
      <vt:lpstr>Dividend</vt:lpstr>
      <vt:lpstr>JSON</vt:lpstr>
      <vt:lpstr>Apa Itu JSON?</vt:lpstr>
      <vt:lpstr>Fungsi dan Kelebihan JSON</vt:lpstr>
      <vt:lpstr>Perbandingan XML dan JSON</vt:lpstr>
      <vt:lpstr>Sintaks JSON</vt:lpstr>
      <vt:lpstr>Perbandingan Sintaks JSON &amp; XML</vt:lpstr>
      <vt:lpstr>Cobalah</vt:lpstr>
      <vt:lpstr>Coba laGI (Sekarang menggunakan jQuery)</vt:lpstr>
      <vt:lpstr>Membaca Data JSON dari File Terpisah</vt:lpstr>
      <vt:lpstr>Jalankan File Ini</vt:lpstr>
      <vt:lpstr>Tantangan</vt:lpstr>
      <vt:lpstr>Tantangan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Khoirul Umam</dc:creator>
  <cp:lastModifiedBy>Khoirul Umam</cp:lastModifiedBy>
  <cp:revision>24</cp:revision>
  <dcterms:created xsi:type="dcterms:W3CDTF">2016-11-10T15:19:23Z</dcterms:created>
  <dcterms:modified xsi:type="dcterms:W3CDTF">2016-11-11T02:09:06Z</dcterms:modified>
</cp:coreProperties>
</file>