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954781"/>
          </a:xfrm>
        </p:spPr>
        <p:txBody>
          <a:bodyPr>
            <a:noAutofit/>
          </a:bodyPr>
          <a:lstStyle/>
          <a:p>
            <a:r>
              <a:rPr lang="id-ID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Generate JSON</a:t>
            </a:r>
            <a:br>
              <a:rPr lang="id-ID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d-ID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dari PHP</a:t>
            </a:r>
            <a:endParaRPr lang="id-ID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3136892"/>
            <a:ext cx="10993546" cy="2131143"/>
          </a:xfrm>
        </p:spPr>
        <p:txBody>
          <a:bodyPr>
            <a:normAutofit/>
          </a:bodyPr>
          <a:lstStyle/>
          <a:p>
            <a:r>
              <a:rPr lang="id-ID" sz="2000" dirty="0" smtClean="0"/>
              <a:t>Matakuliah Advance Web Programming 2</a:t>
            </a:r>
          </a:p>
          <a:p>
            <a:r>
              <a:rPr lang="id-ID" sz="2000" dirty="0" smtClean="0"/>
              <a:t>Dosen Pengampu: </a:t>
            </a:r>
            <a:r>
              <a:rPr lang="id-ID" sz="2000" b="1" dirty="0" smtClean="0"/>
              <a:t>Khoirul Umam, M.Kom</a:t>
            </a:r>
          </a:p>
          <a:p>
            <a:r>
              <a:rPr lang="id-ID" sz="2000" dirty="0" smtClean="0"/>
              <a:t>S1 Teknik Informatika STIKOM PGRI Banyuwangi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57183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2145844"/>
          </a:xfrm>
        </p:spPr>
        <p:txBody>
          <a:bodyPr/>
          <a:lstStyle/>
          <a:p>
            <a:pPr marL="0" indent="0">
              <a:buNone/>
            </a:pPr>
            <a:r>
              <a:rPr lang="id-ID" dirty="0">
                <a:solidFill>
                  <a:srgbClr val="FF0000"/>
                </a:solidFill>
                <a:latin typeface="Courier New" panose="02070309020205020404" pitchFamily="49" charset="0"/>
              </a:rPr>
              <a:t>&lt;?</a:t>
            </a:r>
            <a:r>
              <a:rPr lang="id-ID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php</a:t>
            </a:r>
            <a:endParaRPr lang="id-ID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id-ID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	$</a:t>
            </a:r>
            <a:r>
              <a:rPr lang="id-ID" dirty="0">
                <a:solidFill>
                  <a:srgbClr val="000080"/>
                </a:solidFill>
                <a:latin typeface="Courier New" panose="02070309020205020404" pitchFamily="49" charset="0"/>
              </a:rPr>
              <a:t>x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d-ID" dirty="0">
                <a:solidFill>
                  <a:srgbClr val="8000FF"/>
                </a:solidFill>
                <a:latin typeface="Courier New" panose="02070309020205020404" pitchFamily="49" charset="0"/>
              </a:rPr>
              <a:t>=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d-ID" b="1" dirty="0">
                <a:solidFill>
                  <a:srgbClr val="0000FF"/>
                </a:solidFill>
                <a:latin typeface="Courier New" panose="02070309020205020404" pitchFamily="49" charset="0"/>
              </a:rPr>
              <a:t>array</a:t>
            </a:r>
            <a:r>
              <a:rPr lang="id-ID" dirty="0">
                <a:solidFill>
                  <a:srgbClr val="8000FF"/>
                </a:solidFill>
                <a:latin typeface="Courier New" panose="02070309020205020404" pitchFamily="49" charset="0"/>
              </a:rPr>
              <a:t>(</a:t>
            </a:r>
            <a:r>
              <a:rPr lang="id-ID" dirty="0">
                <a:solidFill>
                  <a:srgbClr val="808080"/>
                </a:solidFill>
                <a:latin typeface="Courier New" panose="02070309020205020404" pitchFamily="49" charset="0"/>
              </a:rPr>
              <a:t>"Jakarta</a:t>
            </a:r>
            <a:r>
              <a:rPr lang="id-ID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id-ID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,</a:t>
            </a:r>
            <a:r>
              <a:rPr lang="id-ID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id-ID" dirty="0">
                <a:solidFill>
                  <a:srgbClr val="808080"/>
                </a:solidFill>
                <a:latin typeface="Courier New" panose="02070309020205020404" pitchFamily="49" charset="0"/>
              </a:rPr>
              <a:t>Banten</a:t>
            </a:r>
            <a:r>
              <a:rPr lang="id-ID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id-ID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,</a:t>
            </a:r>
            <a:r>
              <a:rPr lang="id-ID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id-ID" dirty="0">
                <a:solidFill>
                  <a:srgbClr val="808080"/>
                </a:solidFill>
                <a:latin typeface="Courier New" panose="02070309020205020404" pitchFamily="49" charset="0"/>
              </a:rPr>
              <a:t>Bandung"</a:t>
            </a:r>
            <a:r>
              <a:rPr lang="id-ID" dirty="0">
                <a:solidFill>
                  <a:srgbClr val="8000FF"/>
                </a:solidFill>
                <a:latin typeface="Courier New" panose="02070309020205020404" pitchFamily="49" charset="0"/>
              </a:rPr>
              <a:t>,</a:t>
            </a:r>
            <a:r>
              <a:rPr lang="id-ID" dirty="0">
                <a:solidFill>
                  <a:srgbClr val="808080"/>
                </a:solidFill>
                <a:latin typeface="Courier New" panose="02070309020205020404" pitchFamily="49" charset="0"/>
              </a:rPr>
              <a:t>"Semarang"</a:t>
            </a:r>
            <a:r>
              <a:rPr lang="id-ID" dirty="0">
                <a:solidFill>
                  <a:srgbClr val="8000FF"/>
                </a:solidFill>
                <a:latin typeface="Courier New" panose="02070309020205020404" pitchFamily="49" charset="0"/>
              </a:rPr>
              <a:t>,</a:t>
            </a:r>
            <a:r>
              <a:rPr lang="id-ID" dirty="0">
                <a:solidFill>
                  <a:srgbClr val="808080"/>
                </a:solidFill>
                <a:latin typeface="Courier New" panose="02070309020205020404" pitchFamily="49" charset="0"/>
              </a:rPr>
              <a:t>"Yogyakarta"</a:t>
            </a:r>
            <a:r>
              <a:rPr lang="id-ID" dirty="0">
                <a:solidFill>
                  <a:srgbClr val="8000FF"/>
                </a:solidFill>
                <a:latin typeface="Courier New" panose="02070309020205020404" pitchFamily="49" charset="0"/>
              </a:rPr>
              <a:t>,</a:t>
            </a:r>
            <a:r>
              <a:rPr lang="id-ID" dirty="0">
                <a:solidFill>
                  <a:srgbClr val="808080"/>
                </a:solidFill>
                <a:latin typeface="Courier New" panose="02070309020205020404" pitchFamily="49" charset="0"/>
              </a:rPr>
              <a:t>"Surabaya</a:t>
            </a:r>
            <a:r>
              <a:rPr lang="id-ID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id-ID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);</a:t>
            </a:r>
            <a:endParaRPr lang="id-ID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id-ID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	header</a:t>
            </a:r>
            <a:r>
              <a:rPr lang="id-ID" dirty="0">
                <a:solidFill>
                  <a:srgbClr val="8000FF"/>
                </a:solidFill>
                <a:latin typeface="Courier New" panose="02070309020205020404" pitchFamily="49" charset="0"/>
              </a:rPr>
              <a:t>(</a:t>
            </a:r>
            <a:r>
              <a:rPr lang="id-ID" dirty="0">
                <a:solidFill>
                  <a:srgbClr val="808080"/>
                </a:solidFill>
                <a:latin typeface="Courier New" panose="02070309020205020404" pitchFamily="49" charset="0"/>
              </a:rPr>
              <a:t>'Content-Type: application/json</a:t>
            </a:r>
            <a:r>
              <a:rPr lang="id-ID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id-ID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);</a:t>
            </a:r>
            <a:endParaRPr lang="id-ID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id-ID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	echo</a:t>
            </a:r>
            <a:r>
              <a:rPr lang="id-ID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d-ID" b="1" dirty="0">
                <a:solidFill>
                  <a:srgbClr val="0000FF"/>
                </a:solidFill>
                <a:latin typeface="Courier New" panose="02070309020205020404" pitchFamily="49" charset="0"/>
              </a:rPr>
              <a:t>json_encode</a:t>
            </a:r>
            <a:r>
              <a:rPr lang="id-ID" dirty="0">
                <a:solidFill>
                  <a:srgbClr val="8000FF"/>
                </a:solidFill>
                <a:latin typeface="Courier New" panose="02070309020205020404" pitchFamily="49" charset="0"/>
              </a:rPr>
              <a:t>(</a:t>
            </a:r>
            <a:r>
              <a:rPr lang="id-ID" dirty="0">
                <a:solidFill>
                  <a:srgbClr val="000080"/>
                </a:solidFill>
                <a:latin typeface="Courier New" panose="02070309020205020404" pitchFamily="49" charset="0"/>
              </a:rPr>
              <a:t>$x</a:t>
            </a:r>
            <a:r>
              <a:rPr lang="id-ID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);</a:t>
            </a:r>
            <a:endParaRPr lang="id-ID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id-ID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?&gt;</a:t>
            </a:r>
            <a:endParaRPr lang="id-ID" dirty="0"/>
          </a:p>
        </p:txBody>
      </p:sp>
      <p:sp>
        <p:nvSpPr>
          <p:cNvPr id="4" name="TextBox 3"/>
          <p:cNvSpPr txBox="1"/>
          <p:nvPr/>
        </p:nvSpPr>
        <p:spPr>
          <a:xfrm>
            <a:off x="1705970" y="5131558"/>
            <a:ext cx="66860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600" dirty="0" smtClean="0"/>
              <a:t>Simpan dengan nama </a:t>
            </a:r>
            <a:r>
              <a:rPr lang="id-ID" sz="3600" b="1" dirty="0" smtClean="0"/>
              <a:t>encode.php</a:t>
            </a:r>
            <a:endParaRPr lang="id-ID" sz="3600" dirty="0"/>
          </a:p>
        </p:txBody>
      </p:sp>
    </p:spTree>
    <p:extLst>
      <p:ext uri="{BB962C8B-B14F-4D97-AF65-F5344CB8AC3E}">
        <p14:creationId xmlns:p14="http://schemas.microsoft.com/office/powerpoint/2010/main" val="409521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Simpan File Script berikut di dalam folder yang sama dengan encode.php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56096"/>
            <a:ext cx="11029615" cy="472212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&lt;!DOCTYPE html</a:t>
            </a:r>
            <a:r>
              <a:rPr lang="id-ID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  <a:endParaRPr lang="id-ID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id-ID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id-ID" dirty="0">
                <a:solidFill>
                  <a:srgbClr val="0000FF"/>
                </a:solidFill>
                <a:latin typeface="Courier New" panose="02070309020205020404" pitchFamily="49" charset="0"/>
              </a:rPr>
              <a:t>html</a:t>
            </a:r>
            <a:r>
              <a:rPr lang="id-ID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id-ID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id-ID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id-ID" dirty="0">
                <a:solidFill>
                  <a:srgbClr val="0000FF"/>
                </a:solidFill>
                <a:latin typeface="Courier New" panose="02070309020205020404" pitchFamily="49" charset="0"/>
              </a:rPr>
              <a:t>head&gt;</a:t>
            </a:r>
            <a:r>
              <a:rPr lang="id-ID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d-ID" dirty="0">
                <a:solidFill>
                  <a:srgbClr val="0000FF"/>
                </a:solidFill>
                <a:latin typeface="Courier New" panose="02070309020205020404" pitchFamily="49" charset="0"/>
              </a:rPr>
              <a:t>&lt;title&gt;</a:t>
            </a:r>
            <a:r>
              <a:rPr lang="id-ID" b="1" dirty="0">
                <a:solidFill>
                  <a:srgbClr val="000000"/>
                </a:solidFill>
                <a:latin typeface="Courier New" panose="02070309020205020404" pitchFamily="49" charset="0"/>
              </a:rPr>
              <a:t>Baca Data JSON dari Hasil Encoding</a:t>
            </a:r>
            <a:r>
              <a:rPr lang="id-ID" dirty="0">
                <a:solidFill>
                  <a:srgbClr val="0000FF"/>
                </a:solidFill>
                <a:latin typeface="Courier New" panose="02070309020205020404" pitchFamily="49" charset="0"/>
              </a:rPr>
              <a:t>&lt;/title&gt;</a:t>
            </a:r>
            <a:r>
              <a:rPr lang="id-ID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d-ID" dirty="0">
                <a:solidFill>
                  <a:srgbClr val="0000FF"/>
                </a:solidFill>
                <a:latin typeface="Courier New" panose="02070309020205020404" pitchFamily="49" charset="0"/>
              </a:rPr>
              <a:t>&lt;/head</a:t>
            </a:r>
            <a:r>
              <a:rPr lang="id-ID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id-ID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id-ID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id-ID" dirty="0">
                <a:solidFill>
                  <a:srgbClr val="0000FF"/>
                </a:solidFill>
                <a:latin typeface="Courier New" panose="02070309020205020404" pitchFamily="49" charset="0"/>
              </a:rPr>
              <a:t>body&gt;</a:t>
            </a:r>
            <a:r>
              <a:rPr lang="id-ID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d-ID" dirty="0">
                <a:solidFill>
                  <a:srgbClr val="0000FF"/>
                </a:solidFill>
                <a:latin typeface="Courier New" panose="02070309020205020404" pitchFamily="49" charset="0"/>
              </a:rPr>
              <a:t>&lt;div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d-ID" dirty="0">
                <a:solidFill>
                  <a:srgbClr val="FF0000"/>
                </a:solidFill>
                <a:latin typeface="Courier New" panose="02070309020205020404" pitchFamily="49" charset="0"/>
              </a:rPr>
              <a:t>id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id-ID" b="1" dirty="0">
                <a:solidFill>
                  <a:srgbClr val="8000FF"/>
                </a:solidFill>
                <a:latin typeface="Courier New" panose="02070309020205020404" pitchFamily="49" charset="0"/>
              </a:rPr>
              <a:t>"data"</a:t>
            </a:r>
            <a:r>
              <a:rPr lang="id-ID" dirty="0">
                <a:solidFill>
                  <a:srgbClr val="0000FF"/>
                </a:solidFill>
                <a:latin typeface="Courier New" panose="02070309020205020404" pitchFamily="49" charset="0"/>
              </a:rPr>
              <a:t>&gt;&lt;/div&gt;</a:t>
            </a:r>
            <a:r>
              <a:rPr lang="id-ID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d-ID" dirty="0">
                <a:solidFill>
                  <a:srgbClr val="0000FF"/>
                </a:solidFill>
                <a:latin typeface="Courier New" panose="02070309020205020404" pitchFamily="49" charset="0"/>
              </a:rPr>
              <a:t>&lt;/body</a:t>
            </a:r>
            <a:r>
              <a:rPr lang="id-ID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id-ID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id-ID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id-ID" dirty="0">
                <a:solidFill>
                  <a:srgbClr val="0000FF"/>
                </a:solidFill>
                <a:latin typeface="Courier New" panose="02070309020205020404" pitchFamily="49" charset="0"/>
              </a:rPr>
              <a:t>script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d-ID" dirty="0">
                <a:solidFill>
                  <a:srgbClr val="FF0000"/>
                </a:solidFill>
                <a:latin typeface="Courier New" panose="02070309020205020404" pitchFamily="49" charset="0"/>
              </a:rPr>
              <a:t>type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id-ID" b="1" dirty="0">
                <a:solidFill>
                  <a:srgbClr val="8000FF"/>
                </a:solidFill>
                <a:latin typeface="Courier New" panose="02070309020205020404" pitchFamily="49" charset="0"/>
              </a:rPr>
              <a:t>"text/javascript"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d-ID" dirty="0">
                <a:solidFill>
                  <a:srgbClr val="FF0000"/>
                </a:solidFill>
                <a:latin typeface="Courier New" panose="02070309020205020404" pitchFamily="49" charset="0"/>
              </a:rPr>
              <a:t>src</a:t>
            </a:r>
            <a:r>
              <a:rPr lang="id-ID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id-ID" b="1" dirty="0">
                <a:solidFill>
                  <a:srgbClr val="8000FF"/>
                </a:solidFill>
                <a:latin typeface="Courier New" panose="02070309020205020404" pitchFamily="49" charset="0"/>
              </a:rPr>
              <a:t>"http://code.jquery.com/jquery-3.1.1.min.js"</a:t>
            </a:r>
            <a:r>
              <a:rPr lang="id-ID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&gt;&lt;/</a:t>
            </a:r>
            <a:r>
              <a:rPr lang="id-ID" dirty="0">
                <a:solidFill>
                  <a:srgbClr val="0000FF"/>
                </a:solidFill>
                <a:latin typeface="Courier New" panose="02070309020205020404" pitchFamily="49" charset="0"/>
              </a:rPr>
              <a:t>script</a:t>
            </a:r>
            <a:r>
              <a:rPr lang="id-ID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id-ID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id-ID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id-ID" dirty="0">
                <a:solidFill>
                  <a:srgbClr val="0000FF"/>
                </a:solidFill>
                <a:latin typeface="Courier New" panose="02070309020205020404" pitchFamily="49" charset="0"/>
              </a:rPr>
              <a:t>script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d-ID" dirty="0">
                <a:solidFill>
                  <a:srgbClr val="FF0000"/>
                </a:solidFill>
                <a:latin typeface="Courier New" panose="02070309020205020404" pitchFamily="49" charset="0"/>
              </a:rPr>
              <a:t>type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id-ID" b="1" dirty="0">
                <a:solidFill>
                  <a:srgbClr val="8000FF"/>
                </a:solidFill>
                <a:latin typeface="Courier New" panose="02070309020205020404" pitchFamily="49" charset="0"/>
              </a:rPr>
              <a:t>"text/javascript</a:t>
            </a:r>
            <a:r>
              <a:rPr lang="id-ID" b="1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id-ID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id-ID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id-ID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b="1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b="1" i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var</a:t>
            </a:r>
            <a:r>
              <a:rPr lang="id-ID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source </a:t>
            </a:r>
            <a:r>
              <a:rPr lang="id-ID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d-ID" dirty="0">
                <a:solidFill>
                  <a:srgbClr val="808080"/>
                </a:solidFill>
                <a:latin typeface="Courier New" panose="02070309020205020404" pitchFamily="49" charset="0"/>
              </a:rPr>
              <a:t>"http://localhost/json/encode.php"</a:t>
            </a:r>
            <a:r>
              <a:rPr lang="id-ID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id-ID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$</a:t>
            </a:r>
            <a:r>
              <a:rPr lang="id-ID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getJSON</a:t>
            </a:r>
            <a:r>
              <a:rPr lang="id-ID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source</a:t>
            </a:r>
            <a:r>
              <a:rPr lang="id-ID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id-ID" b="1" i="1" dirty="0">
                <a:solidFill>
                  <a:srgbClr val="000080"/>
                </a:solidFill>
                <a:latin typeface="Courier New" panose="02070309020205020404" pitchFamily="49" charset="0"/>
              </a:rPr>
              <a:t>function</a:t>
            </a:r>
            <a:r>
              <a:rPr lang="id-ID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id-ID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){</a:t>
            </a:r>
            <a:endParaRPr lang="id-ID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$</a:t>
            </a:r>
            <a:r>
              <a:rPr lang="id-ID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each</a:t>
            </a:r>
            <a:r>
              <a:rPr lang="id-ID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id-ID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id-ID" b="1" i="1" dirty="0">
                <a:solidFill>
                  <a:srgbClr val="000080"/>
                </a:solidFill>
                <a:latin typeface="Courier New" panose="02070309020205020404" pitchFamily="49" charset="0"/>
              </a:rPr>
              <a:t>function</a:t>
            </a:r>
            <a:r>
              <a:rPr lang="id-ID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id-ID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id-ID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){</a:t>
            </a:r>
            <a:endParaRPr lang="id-ID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$</a:t>
            </a:r>
            <a:r>
              <a:rPr lang="id-ID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id-ID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"#</a:t>
            </a:r>
            <a:r>
              <a:rPr lang="id-ID" dirty="0">
                <a:solidFill>
                  <a:srgbClr val="808080"/>
                </a:solidFill>
                <a:latin typeface="Courier New" panose="02070309020205020404" pitchFamily="49" charset="0"/>
              </a:rPr>
              <a:t>data"</a:t>
            </a:r>
            <a:r>
              <a:rPr lang="id-ID" b="1" dirty="0">
                <a:solidFill>
                  <a:srgbClr val="000000"/>
                </a:solidFill>
                <a:latin typeface="Courier New" panose="02070309020205020404" pitchFamily="49" charset="0"/>
              </a:rPr>
              <a:t>).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append</a:t>
            </a:r>
            <a:r>
              <a:rPr lang="id-ID" b="1" dirty="0">
                <a:solidFill>
                  <a:srgbClr val="000000"/>
                </a:solidFill>
                <a:latin typeface="Courier New" panose="02070309020205020404" pitchFamily="49" charset="0"/>
              </a:rPr>
              <a:t>(++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i </a:t>
            </a:r>
            <a:r>
              <a:rPr lang="id-ID" b="1" dirty="0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d-ID" dirty="0">
                <a:solidFill>
                  <a:srgbClr val="808080"/>
                </a:solidFill>
                <a:latin typeface="Courier New" panose="02070309020205020404" pitchFamily="49" charset="0"/>
              </a:rPr>
              <a:t>". "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d-ID" b="1" dirty="0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 d </a:t>
            </a:r>
            <a:r>
              <a:rPr lang="id-ID" b="1" dirty="0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d-ID" dirty="0">
                <a:solidFill>
                  <a:srgbClr val="808080"/>
                </a:solidFill>
                <a:latin typeface="Courier New" panose="02070309020205020404" pitchFamily="49" charset="0"/>
              </a:rPr>
              <a:t>"&lt;br </a:t>
            </a:r>
            <a:r>
              <a:rPr lang="id-ID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/&gt;"</a:t>
            </a:r>
            <a:r>
              <a:rPr lang="id-ID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id-ID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id-ID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});</a:t>
            </a:r>
            <a:endParaRPr lang="id-ID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id-ID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});</a:t>
            </a:r>
            <a:endParaRPr lang="id-ID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id-ID" dirty="0">
                <a:solidFill>
                  <a:srgbClr val="0000FF"/>
                </a:solidFill>
                <a:latin typeface="Courier New" panose="02070309020205020404" pitchFamily="49" charset="0"/>
              </a:rPr>
              <a:t>script</a:t>
            </a:r>
            <a:r>
              <a:rPr lang="id-ID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id-ID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id-ID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id-ID" dirty="0">
                <a:solidFill>
                  <a:srgbClr val="0000FF"/>
                </a:solidFill>
                <a:latin typeface="Courier New" panose="02070309020205020404" pitchFamily="49" charset="0"/>
              </a:rPr>
              <a:t>html</a:t>
            </a:r>
            <a:r>
              <a:rPr lang="id-ID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8165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Modifikasi encode.php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d-ID" dirty="0">
                <a:solidFill>
                  <a:srgbClr val="FF0000"/>
                </a:solidFill>
                <a:latin typeface="Courier New" panose="02070309020205020404" pitchFamily="49" charset="0"/>
              </a:rPr>
              <a:t>&lt;?</a:t>
            </a:r>
            <a:r>
              <a:rPr lang="id-ID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php</a:t>
            </a:r>
            <a:endParaRPr lang="id-ID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id-ID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	$</a:t>
            </a:r>
            <a:r>
              <a:rPr lang="id-ID" dirty="0">
                <a:solidFill>
                  <a:srgbClr val="000080"/>
                </a:solidFill>
                <a:latin typeface="Courier New" panose="02070309020205020404" pitchFamily="49" charset="0"/>
              </a:rPr>
              <a:t>x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d-ID" dirty="0">
                <a:solidFill>
                  <a:srgbClr val="8000FF"/>
                </a:solidFill>
                <a:latin typeface="Courier New" panose="02070309020205020404" pitchFamily="49" charset="0"/>
              </a:rPr>
              <a:t>=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d-ID" b="1" dirty="0">
                <a:solidFill>
                  <a:srgbClr val="0000FF"/>
                </a:solidFill>
                <a:latin typeface="Courier New" panose="02070309020205020404" pitchFamily="49" charset="0"/>
              </a:rPr>
              <a:t>array</a:t>
            </a:r>
            <a:r>
              <a:rPr lang="id-ID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( </a:t>
            </a:r>
            <a:r>
              <a:rPr lang="id-ID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id-ID" dirty="0">
                <a:solidFill>
                  <a:srgbClr val="808080"/>
                </a:solidFill>
                <a:latin typeface="Courier New" panose="02070309020205020404" pitchFamily="49" charset="0"/>
              </a:rPr>
              <a:t>dki"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d-ID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=&gt;</a:t>
            </a:r>
            <a:r>
              <a:rPr lang="id-ID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d-ID" dirty="0">
                <a:solidFill>
                  <a:srgbClr val="808080"/>
                </a:solidFill>
                <a:latin typeface="Courier New" panose="02070309020205020404" pitchFamily="49" charset="0"/>
              </a:rPr>
              <a:t>"Jakarta</a:t>
            </a:r>
            <a:r>
              <a:rPr lang="id-ID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id-ID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,</a:t>
            </a:r>
            <a:endParaRPr lang="id-ID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 </a:t>
            </a:r>
            <a:r>
              <a:rPr lang="id-ID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id-ID" dirty="0">
                <a:solidFill>
                  <a:srgbClr val="808080"/>
                </a:solidFill>
                <a:latin typeface="Courier New" panose="02070309020205020404" pitchFamily="49" charset="0"/>
              </a:rPr>
              <a:t>banten"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d-ID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=&gt;</a:t>
            </a:r>
            <a:r>
              <a:rPr lang="id-ID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d-ID" dirty="0">
                <a:solidFill>
                  <a:srgbClr val="808080"/>
                </a:solidFill>
                <a:latin typeface="Courier New" panose="02070309020205020404" pitchFamily="49" charset="0"/>
              </a:rPr>
              <a:t>"Serang</a:t>
            </a:r>
            <a:r>
              <a:rPr lang="id-ID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id-ID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,</a:t>
            </a:r>
            <a:endParaRPr lang="id-ID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 </a:t>
            </a:r>
            <a:r>
              <a:rPr lang="id-ID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id-ID" dirty="0">
                <a:solidFill>
                  <a:srgbClr val="808080"/>
                </a:solidFill>
                <a:latin typeface="Courier New" panose="02070309020205020404" pitchFamily="49" charset="0"/>
              </a:rPr>
              <a:t>jabar"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d-ID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=&gt;</a:t>
            </a:r>
            <a:r>
              <a:rPr lang="id-ID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d-ID" dirty="0">
                <a:solidFill>
                  <a:srgbClr val="808080"/>
                </a:solidFill>
                <a:latin typeface="Courier New" panose="02070309020205020404" pitchFamily="49" charset="0"/>
              </a:rPr>
              <a:t>"Bandung</a:t>
            </a:r>
            <a:r>
              <a:rPr lang="id-ID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id-ID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,</a:t>
            </a:r>
            <a:endParaRPr lang="id-ID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 </a:t>
            </a:r>
            <a:r>
              <a:rPr lang="id-ID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id-ID" dirty="0">
                <a:solidFill>
                  <a:srgbClr val="808080"/>
                </a:solidFill>
                <a:latin typeface="Courier New" panose="02070309020205020404" pitchFamily="49" charset="0"/>
              </a:rPr>
              <a:t>jateng"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d-ID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=&gt;</a:t>
            </a:r>
            <a:r>
              <a:rPr lang="id-ID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d-ID" dirty="0">
                <a:solidFill>
                  <a:srgbClr val="808080"/>
                </a:solidFill>
                <a:latin typeface="Courier New" panose="02070309020205020404" pitchFamily="49" charset="0"/>
              </a:rPr>
              <a:t>"Semarang</a:t>
            </a:r>
            <a:r>
              <a:rPr lang="id-ID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id-ID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,</a:t>
            </a:r>
            <a:endParaRPr lang="id-ID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id-ID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 </a:t>
            </a:r>
            <a:r>
              <a:rPr lang="id-ID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id-ID" dirty="0">
                <a:solidFill>
                  <a:srgbClr val="808080"/>
                </a:solidFill>
                <a:latin typeface="Courier New" panose="02070309020205020404" pitchFamily="49" charset="0"/>
              </a:rPr>
              <a:t>diy"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d-ID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id-ID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=&gt;</a:t>
            </a:r>
            <a:r>
              <a:rPr lang="id-ID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d-ID" dirty="0">
                <a:solidFill>
                  <a:srgbClr val="808080"/>
                </a:solidFill>
                <a:latin typeface="Courier New" panose="02070309020205020404" pitchFamily="49" charset="0"/>
              </a:rPr>
              <a:t>"Yogyakarta</a:t>
            </a:r>
            <a:r>
              <a:rPr lang="id-ID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id-ID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,</a:t>
            </a:r>
            <a:endParaRPr lang="id-ID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 </a:t>
            </a:r>
            <a:r>
              <a:rPr lang="id-ID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id-ID" dirty="0">
                <a:solidFill>
                  <a:srgbClr val="808080"/>
                </a:solidFill>
                <a:latin typeface="Courier New" panose="02070309020205020404" pitchFamily="49" charset="0"/>
              </a:rPr>
              <a:t>jatim"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d-ID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=&gt;</a:t>
            </a:r>
            <a:r>
              <a:rPr lang="id-ID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d-ID" dirty="0">
                <a:solidFill>
                  <a:srgbClr val="808080"/>
                </a:solidFill>
                <a:latin typeface="Courier New" panose="02070309020205020404" pitchFamily="49" charset="0"/>
              </a:rPr>
              <a:t>"Surabaya</a:t>
            </a:r>
            <a:r>
              <a:rPr lang="id-ID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id-ID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);</a:t>
            </a:r>
            <a:endParaRPr lang="id-ID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id-ID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	header</a:t>
            </a:r>
            <a:r>
              <a:rPr lang="id-ID" dirty="0">
                <a:solidFill>
                  <a:srgbClr val="8000FF"/>
                </a:solidFill>
                <a:latin typeface="Courier New" panose="02070309020205020404" pitchFamily="49" charset="0"/>
              </a:rPr>
              <a:t>(</a:t>
            </a:r>
            <a:r>
              <a:rPr lang="id-ID" dirty="0">
                <a:solidFill>
                  <a:srgbClr val="808080"/>
                </a:solidFill>
                <a:latin typeface="Courier New" panose="02070309020205020404" pitchFamily="49" charset="0"/>
              </a:rPr>
              <a:t>'Content-Type: application/json</a:t>
            </a:r>
            <a:r>
              <a:rPr lang="id-ID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id-ID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);</a:t>
            </a:r>
            <a:endParaRPr lang="id-ID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id-ID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	echo</a:t>
            </a:r>
            <a:r>
              <a:rPr lang="id-ID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d-ID" b="1" dirty="0">
                <a:solidFill>
                  <a:srgbClr val="0000FF"/>
                </a:solidFill>
                <a:latin typeface="Courier New" panose="02070309020205020404" pitchFamily="49" charset="0"/>
              </a:rPr>
              <a:t>json_encode</a:t>
            </a:r>
            <a:r>
              <a:rPr lang="id-ID" dirty="0">
                <a:solidFill>
                  <a:srgbClr val="8000FF"/>
                </a:solidFill>
                <a:latin typeface="Courier New" panose="02070309020205020404" pitchFamily="49" charset="0"/>
              </a:rPr>
              <a:t>(</a:t>
            </a:r>
            <a:r>
              <a:rPr lang="id-ID" dirty="0">
                <a:solidFill>
                  <a:srgbClr val="000080"/>
                </a:solidFill>
                <a:latin typeface="Courier New" panose="02070309020205020404" pitchFamily="49" charset="0"/>
              </a:rPr>
              <a:t>$x</a:t>
            </a:r>
            <a:r>
              <a:rPr lang="id-ID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);</a:t>
            </a:r>
            <a:endParaRPr lang="id-ID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id-ID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?&gt;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96749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t="1165" b="1360"/>
          <a:stretch/>
        </p:blipFill>
        <p:spPr>
          <a:xfrm>
            <a:off x="464024" y="655092"/>
            <a:ext cx="11193260" cy="586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07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Modifikasi encode.php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4313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d-ID" dirty="0">
                <a:solidFill>
                  <a:srgbClr val="FF0000"/>
                </a:solidFill>
                <a:latin typeface="Courier New" panose="02070309020205020404" pitchFamily="49" charset="0"/>
              </a:rPr>
              <a:t>&lt;?</a:t>
            </a:r>
            <a:r>
              <a:rPr lang="id-ID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php</a:t>
            </a:r>
            <a:endParaRPr lang="id-ID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id-ID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$</a:t>
            </a:r>
            <a:r>
              <a:rPr lang="id-ID" dirty="0">
                <a:solidFill>
                  <a:srgbClr val="000080"/>
                </a:solidFill>
                <a:latin typeface="Courier New" panose="02070309020205020404" pitchFamily="49" charset="0"/>
              </a:rPr>
              <a:t>x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d-ID" dirty="0">
                <a:solidFill>
                  <a:srgbClr val="8000FF"/>
                </a:solidFill>
                <a:latin typeface="Courier New" panose="02070309020205020404" pitchFamily="49" charset="0"/>
              </a:rPr>
              <a:t>=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d-ID" b="1" dirty="0">
                <a:solidFill>
                  <a:srgbClr val="0000FF"/>
                </a:solidFill>
                <a:latin typeface="Courier New" panose="02070309020205020404" pitchFamily="49" charset="0"/>
              </a:rPr>
              <a:t>array</a:t>
            </a:r>
            <a:r>
              <a:rPr lang="id-ID" dirty="0">
                <a:solidFill>
                  <a:srgbClr val="8000FF"/>
                </a:solidFill>
                <a:latin typeface="Courier New" panose="02070309020205020404" pitchFamily="49" charset="0"/>
              </a:rPr>
              <a:t>(</a:t>
            </a:r>
            <a:r>
              <a:rPr lang="id-ID" b="1" dirty="0">
                <a:solidFill>
                  <a:srgbClr val="0000FF"/>
                </a:solidFill>
                <a:latin typeface="Courier New" panose="02070309020205020404" pitchFamily="49" charset="0"/>
              </a:rPr>
              <a:t>array</a:t>
            </a:r>
            <a:r>
              <a:rPr lang="id-ID" dirty="0">
                <a:solidFill>
                  <a:srgbClr val="8000FF"/>
                </a:solidFill>
                <a:latin typeface="Courier New" panose="02070309020205020404" pitchFamily="49" charset="0"/>
              </a:rPr>
              <a:t>(</a:t>
            </a:r>
            <a:r>
              <a:rPr lang="id-ID" dirty="0">
                <a:solidFill>
                  <a:srgbClr val="808080"/>
                </a:solidFill>
                <a:latin typeface="Courier New" panose="02070309020205020404" pitchFamily="49" charset="0"/>
              </a:rPr>
              <a:t>"nama"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d-ID" dirty="0">
                <a:solidFill>
                  <a:srgbClr val="8000FF"/>
                </a:solidFill>
                <a:latin typeface="Courier New" panose="02070309020205020404" pitchFamily="49" charset="0"/>
              </a:rPr>
              <a:t>=&gt;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d-ID" dirty="0">
                <a:solidFill>
                  <a:srgbClr val="808080"/>
                </a:solidFill>
                <a:latin typeface="Courier New" panose="02070309020205020404" pitchFamily="49" charset="0"/>
              </a:rPr>
              <a:t>"DKI Jakarta</a:t>
            </a:r>
            <a:r>
              <a:rPr lang="id-ID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id-ID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,</a:t>
            </a:r>
            <a:r>
              <a:rPr lang="id-ID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id-ID" dirty="0">
                <a:solidFill>
                  <a:srgbClr val="808080"/>
                </a:solidFill>
                <a:latin typeface="Courier New" panose="02070309020205020404" pitchFamily="49" charset="0"/>
              </a:rPr>
              <a:t>ibukota"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d-ID" dirty="0">
                <a:solidFill>
                  <a:srgbClr val="8000FF"/>
                </a:solidFill>
                <a:latin typeface="Courier New" panose="02070309020205020404" pitchFamily="49" charset="0"/>
              </a:rPr>
              <a:t>=&gt;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d-ID" dirty="0">
                <a:solidFill>
                  <a:srgbClr val="808080"/>
                </a:solidFill>
                <a:latin typeface="Courier New" panose="02070309020205020404" pitchFamily="49" charset="0"/>
              </a:rPr>
              <a:t>"Jakarta</a:t>
            </a:r>
            <a:r>
              <a:rPr lang="id-ID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id-ID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),</a:t>
            </a:r>
            <a:endParaRPr lang="id-ID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id-ID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 </a:t>
            </a:r>
            <a:r>
              <a:rPr lang="id-ID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array</a:t>
            </a:r>
            <a:r>
              <a:rPr lang="id-ID" dirty="0">
                <a:solidFill>
                  <a:srgbClr val="8000FF"/>
                </a:solidFill>
                <a:latin typeface="Courier New" panose="02070309020205020404" pitchFamily="49" charset="0"/>
              </a:rPr>
              <a:t>(</a:t>
            </a:r>
            <a:r>
              <a:rPr lang="id-ID" dirty="0">
                <a:solidFill>
                  <a:srgbClr val="808080"/>
                </a:solidFill>
                <a:latin typeface="Courier New" panose="02070309020205020404" pitchFamily="49" charset="0"/>
              </a:rPr>
              <a:t>"nama"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d-ID" dirty="0">
                <a:solidFill>
                  <a:srgbClr val="8000FF"/>
                </a:solidFill>
                <a:latin typeface="Courier New" panose="02070309020205020404" pitchFamily="49" charset="0"/>
              </a:rPr>
              <a:t>=&gt;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d-ID" dirty="0">
                <a:solidFill>
                  <a:srgbClr val="808080"/>
                </a:solidFill>
                <a:latin typeface="Courier New" panose="02070309020205020404" pitchFamily="49" charset="0"/>
              </a:rPr>
              <a:t>"Banten</a:t>
            </a:r>
            <a:r>
              <a:rPr lang="id-ID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id-ID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,</a:t>
            </a:r>
            <a:r>
              <a:rPr lang="id-ID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id-ID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id-ID" dirty="0">
                <a:solidFill>
                  <a:srgbClr val="808080"/>
                </a:solidFill>
                <a:latin typeface="Courier New" panose="02070309020205020404" pitchFamily="49" charset="0"/>
              </a:rPr>
              <a:t>ibukota"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d-ID" dirty="0">
                <a:solidFill>
                  <a:srgbClr val="8000FF"/>
                </a:solidFill>
                <a:latin typeface="Courier New" panose="02070309020205020404" pitchFamily="49" charset="0"/>
              </a:rPr>
              <a:t>=&gt;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d-ID" dirty="0">
                <a:solidFill>
                  <a:srgbClr val="808080"/>
                </a:solidFill>
                <a:latin typeface="Courier New" panose="02070309020205020404" pitchFamily="49" charset="0"/>
              </a:rPr>
              <a:t>"Serang</a:t>
            </a:r>
            <a:r>
              <a:rPr lang="id-ID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id-ID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),</a:t>
            </a:r>
            <a:endParaRPr lang="id-ID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id-ID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 </a:t>
            </a:r>
            <a:r>
              <a:rPr lang="id-ID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array</a:t>
            </a:r>
            <a:r>
              <a:rPr lang="id-ID" dirty="0">
                <a:solidFill>
                  <a:srgbClr val="8000FF"/>
                </a:solidFill>
                <a:latin typeface="Courier New" panose="02070309020205020404" pitchFamily="49" charset="0"/>
              </a:rPr>
              <a:t>(</a:t>
            </a:r>
            <a:r>
              <a:rPr lang="id-ID" dirty="0">
                <a:solidFill>
                  <a:srgbClr val="808080"/>
                </a:solidFill>
                <a:latin typeface="Courier New" panose="02070309020205020404" pitchFamily="49" charset="0"/>
              </a:rPr>
              <a:t>"nama"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d-ID" dirty="0">
                <a:solidFill>
                  <a:srgbClr val="8000FF"/>
                </a:solidFill>
                <a:latin typeface="Courier New" panose="02070309020205020404" pitchFamily="49" charset="0"/>
              </a:rPr>
              <a:t>=&gt;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d-ID" dirty="0">
                <a:solidFill>
                  <a:srgbClr val="808080"/>
                </a:solidFill>
                <a:latin typeface="Courier New" panose="02070309020205020404" pitchFamily="49" charset="0"/>
              </a:rPr>
              <a:t>"Jawa Barat</a:t>
            </a:r>
            <a:r>
              <a:rPr lang="id-ID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id-ID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,</a:t>
            </a:r>
            <a:r>
              <a:rPr lang="id-ID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id-ID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id-ID" dirty="0">
                <a:solidFill>
                  <a:srgbClr val="808080"/>
                </a:solidFill>
                <a:latin typeface="Courier New" panose="02070309020205020404" pitchFamily="49" charset="0"/>
              </a:rPr>
              <a:t>ibukota"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d-ID" dirty="0">
                <a:solidFill>
                  <a:srgbClr val="8000FF"/>
                </a:solidFill>
                <a:latin typeface="Courier New" panose="02070309020205020404" pitchFamily="49" charset="0"/>
              </a:rPr>
              <a:t>=&gt;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d-ID" dirty="0">
                <a:solidFill>
                  <a:srgbClr val="808080"/>
                </a:solidFill>
                <a:latin typeface="Courier New" panose="02070309020205020404" pitchFamily="49" charset="0"/>
              </a:rPr>
              <a:t>"Bandung</a:t>
            </a:r>
            <a:r>
              <a:rPr lang="id-ID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id-ID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),</a:t>
            </a:r>
            <a:endParaRPr lang="id-ID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id-ID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 </a:t>
            </a:r>
            <a:r>
              <a:rPr lang="id-ID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array</a:t>
            </a:r>
            <a:r>
              <a:rPr lang="id-ID" dirty="0">
                <a:solidFill>
                  <a:srgbClr val="8000FF"/>
                </a:solidFill>
                <a:latin typeface="Courier New" panose="02070309020205020404" pitchFamily="49" charset="0"/>
              </a:rPr>
              <a:t>(</a:t>
            </a:r>
            <a:r>
              <a:rPr lang="id-ID" dirty="0">
                <a:solidFill>
                  <a:srgbClr val="808080"/>
                </a:solidFill>
                <a:latin typeface="Courier New" panose="02070309020205020404" pitchFamily="49" charset="0"/>
              </a:rPr>
              <a:t>"nama"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d-ID" dirty="0">
                <a:solidFill>
                  <a:srgbClr val="8000FF"/>
                </a:solidFill>
                <a:latin typeface="Courier New" panose="02070309020205020404" pitchFamily="49" charset="0"/>
              </a:rPr>
              <a:t>=&gt;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d-ID" dirty="0">
                <a:solidFill>
                  <a:srgbClr val="808080"/>
                </a:solidFill>
                <a:latin typeface="Courier New" panose="02070309020205020404" pitchFamily="49" charset="0"/>
              </a:rPr>
              <a:t>"Jawa Tengah</a:t>
            </a:r>
            <a:r>
              <a:rPr lang="id-ID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id-ID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,</a:t>
            </a:r>
            <a:r>
              <a:rPr lang="id-ID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id-ID" dirty="0">
                <a:solidFill>
                  <a:srgbClr val="808080"/>
                </a:solidFill>
                <a:latin typeface="Courier New" panose="02070309020205020404" pitchFamily="49" charset="0"/>
              </a:rPr>
              <a:t>ibukota"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d-ID" dirty="0">
                <a:solidFill>
                  <a:srgbClr val="8000FF"/>
                </a:solidFill>
                <a:latin typeface="Courier New" panose="02070309020205020404" pitchFamily="49" charset="0"/>
              </a:rPr>
              <a:t>=&gt;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d-ID" dirty="0">
                <a:solidFill>
                  <a:srgbClr val="808080"/>
                </a:solidFill>
                <a:latin typeface="Courier New" panose="02070309020205020404" pitchFamily="49" charset="0"/>
              </a:rPr>
              <a:t>"Semarang</a:t>
            </a:r>
            <a:r>
              <a:rPr lang="id-ID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id-ID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),</a:t>
            </a:r>
            <a:endParaRPr lang="id-ID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id-ID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 </a:t>
            </a:r>
            <a:r>
              <a:rPr lang="id-ID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array</a:t>
            </a:r>
            <a:r>
              <a:rPr lang="id-ID" dirty="0">
                <a:solidFill>
                  <a:srgbClr val="8000FF"/>
                </a:solidFill>
                <a:latin typeface="Courier New" panose="02070309020205020404" pitchFamily="49" charset="0"/>
              </a:rPr>
              <a:t>(</a:t>
            </a:r>
            <a:r>
              <a:rPr lang="id-ID" dirty="0">
                <a:solidFill>
                  <a:srgbClr val="808080"/>
                </a:solidFill>
                <a:latin typeface="Courier New" panose="02070309020205020404" pitchFamily="49" charset="0"/>
              </a:rPr>
              <a:t>"nama"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d-ID" dirty="0">
                <a:solidFill>
                  <a:srgbClr val="8000FF"/>
                </a:solidFill>
                <a:latin typeface="Courier New" panose="02070309020205020404" pitchFamily="49" charset="0"/>
              </a:rPr>
              <a:t>=&gt;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d-ID" dirty="0">
                <a:solidFill>
                  <a:srgbClr val="808080"/>
                </a:solidFill>
                <a:latin typeface="Courier New" panose="02070309020205020404" pitchFamily="49" charset="0"/>
              </a:rPr>
              <a:t>"DI Yogyakarta</a:t>
            </a:r>
            <a:r>
              <a:rPr lang="id-ID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id-ID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,</a:t>
            </a:r>
            <a:r>
              <a:rPr lang="id-ID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id-ID" dirty="0">
                <a:solidFill>
                  <a:srgbClr val="808080"/>
                </a:solidFill>
                <a:latin typeface="Courier New" panose="02070309020205020404" pitchFamily="49" charset="0"/>
              </a:rPr>
              <a:t>ibukota"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d-ID" dirty="0">
                <a:solidFill>
                  <a:srgbClr val="8000FF"/>
                </a:solidFill>
                <a:latin typeface="Courier New" panose="02070309020205020404" pitchFamily="49" charset="0"/>
              </a:rPr>
              <a:t>=&gt;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d-ID" dirty="0">
                <a:solidFill>
                  <a:srgbClr val="808080"/>
                </a:solidFill>
                <a:latin typeface="Courier New" panose="02070309020205020404" pitchFamily="49" charset="0"/>
              </a:rPr>
              <a:t>"Yogyakarta</a:t>
            </a:r>
            <a:r>
              <a:rPr lang="id-ID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id-ID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),</a:t>
            </a:r>
          </a:p>
          <a:p>
            <a:pPr marL="0" indent="0">
              <a:buNone/>
            </a:pPr>
            <a:r>
              <a:rPr lang="id-ID" b="1" dirty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id-ID" b="1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		 </a:t>
            </a:r>
            <a:r>
              <a:rPr lang="id-ID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array</a:t>
            </a:r>
            <a:r>
              <a:rPr lang="id-ID" dirty="0">
                <a:solidFill>
                  <a:srgbClr val="8000FF"/>
                </a:solidFill>
                <a:latin typeface="Courier New" panose="02070309020205020404" pitchFamily="49" charset="0"/>
              </a:rPr>
              <a:t>(</a:t>
            </a:r>
            <a:r>
              <a:rPr lang="id-ID" dirty="0">
                <a:solidFill>
                  <a:srgbClr val="808080"/>
                </a:solidFill>
                <a:latin typeface="Courier New" panose="02070309020205020404" pitchFamily="49" charset="0"/>
              </a:rPr>
              <a:t>"nama"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d-ID" dirty="0">
                <a:solidFill>
                  <a:srgbClr val="8000FF"/>
                </a:solidFill>
                <a:latin typeface="Courier New" panose="02070309020205020404" pitchFamily="49" charset="0"/>
              </a:rPr>
              <a:t>=&gt;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d-ID" dirty="0">
                <a:solidFill>
                  <a:srgbClr val="808080"/>
                </a:solidFill>
                <a:latin typeface="Courier New" panose="02070309020205020404" pitchFamily="49" charset="0"/>
              </a:rPr>
              <a:t>"Jawa Timur</a:t>
            </a:r>
            <a:r>
              <a:rPr lang="id-ID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id-ID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,</a:t>
            </a:r>
            <a:r>
              <a:rPr lang="id-ID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id-ID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id-ID" dirty="0">
                <a:solidFill>
                  <a:srgbClr val="808080"/>
                </a:solidFill>
                <a:latin typeface="Courier New" panose="02070309020205020404" pitchFamily="49" charset="0"/>
              </a:rPr>
              <a:t>ibukota"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d-ID" dirty="0">
                <a:solidFill>
                  <a:srgbClr val="8000FF"/>
                </a:solidFill>
                <a:latin typeface="Courier New" panose="02070309020205020404" pitchFamily="49" charset="0"/>
              </a:rPr>
              <a:t>=&gt;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d-ID" dirty="0">
                <a:solidFill>
                  <a:srgbClr val="808080"/>
                </a:solidFill>
                <a:latin typeface="Courier New" panose="02070309020205020404" pitchFamily="49" charset="0"/>
              </a:rPr>
              <a:t>"Surabaya</a:t>
            </a:r>
            <a:r>
              <a:rPr lang="id-ID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id-ID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)</a:t>
            </a:r>
            <a:endParaRPr lang="id-ID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id-ID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);</a:t>
            </a:r>
            <a:endParaRPr lang="id-ID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id-ID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header</a:t>
            </a:r>
            <a:r>
              <a:rPr lang="id-ID" dirty="0">
                <a:solidFill>
                  <a:srgbClr val="8000FF"/>
                </a:solidFill>
                <a:latin typeface="Courier New" panose="02070309020205020404" pitchFamily="49" charset="0"/>
              </a:rPr>
              <a:t>(</a:t>
            </a:r>
            <a:r>
              <a:rPr lang="id-ID" dirty="0">
                <a:solidFill>
                  <a:srgbClr val="808080"/>
                </a:solidFill>
                <a:latin typeface="Courier New" panose="02070309020205020404" pitchFamily="49" charset="0"/>
              </a:rPr>
              <a:t>'Content-Type: application/json</a:t>
            </a:r>
            <a:r>
              <a:rPr lang="id-ID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id-ID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);</a:t>
            </a:r>
            <a:endParaRPr lang="id-ID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id-ID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echo</a:t>
            </a:r>
            <a:r>
              <a:rPr lang="id-ID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d-ID" b="1" dirty="0">
                <a:solidFill>
                  <a:srgbClr val="0000FF"/>
                </a:solidFill>
                <a:latin typeface="Courier New" panose="02070309020205020404" pitchFamily="49" charset="0"/>
              </a:rPr>
              <a:t>json_encode</a:t>
            </a:r>
            <a:r>
              <a:rPr lang="id-ID" dirty="0">
                <a:solidFill>
                  <a:srgbClr val="8000FF"/>
                </a:solidFill>
                <a:latin typeface="Courier New" panose="02070309020205020404" pitchFamily="49" charset="0"/>
              </a:rPr>
              <a:t>(</a:t>
            </a:r>
            <a:r>
              <a:rPr lang="id-ID" dirty="0">
                <a:solidFill>
                  <a:srgbClr val="000080"/>
                </a:solidFill>
                <a:latin typeface="Courier New" panose="02070309020205020404" pitchFamily="49" charset="0"/>
              </a:rPr>
              <a:t>$x</a:t>
            </a:r>
            <a:r>
              <a:rPr lang="id-ID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);</a:t>
            </a:r>
            <a:endParaRPr lang="id-ID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id-ID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?&gt;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81641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759" b="1"/>
          <a:stretch/>
        </p:blipFill>
        <p:spPr>
          <a:xfrm>
            <a:off x="75716" y="1241946"/>
            <a:ext cx="12075340" cy="446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96331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838</TotalTime>
  <Words>65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Courier New</vt:lpstr>
      <vt:lpstr>Gill Sans MT</vt:lpstr>
      <vt:lpstr>Wingdings 2</vt:lpstr>
      <vt:lpstr>Dividend</vt:lpstr>
      <vt:lpstr>Generate JSON dari PHP</vt:lpstr>
      <vt:lpstr>ContOh</vt:lpstr>
      <vt:lpstr>Simpan File Script berikut di dalam folder yang sama dengan encode.php</vt:lpstr>
      <vt:lpstr>Modifikasi encode.php</vt:lpstr>
      <vt:lpstr>PowerPoint Presentation</vt:lpstr>
      <vt:lpstr>Modifikasi encode.php</vt:lpstr>
      <vt:lpstr>PowerPoint Presentation</vt:lpstr>
    </vt:vector>
  </TitlesOfParts>
  <Company>Teater Melati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</dc:title>
  <dc:creator>Khoirul Umam</dc:creator>
  <cp:lastModifiedBy>Khoirul Umam</cp:lastModifiedBy>
  <cp:revision>37</cp:revision>
  <dcterms:created xsi:type="dcterms:W3CDTF">2016-11-10T15:19:23Z</dcterms:created>
  <dcterms:modified xsi:type="dcterms:W3CDTF">2016-11-25T11:09:03Z</dcterms:modified>
</cp:coreProperties>
</file>