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Comic Sans MS" panose="030F0702030302020204" pitchFamily="66" charset="0"/>
      <p:regular r:id="rId30"/>
      <p:bold r:id="rId31"/>
      <p:italic r:id="rId32"/>
      <p:boldItalic r:id="rId33"/>
    </p:embeddedFont>
    <p:embeddedFont>
      <p:font typeface="Georgia" panose="02040502050405020303" pitchFamily="18" charset="0"/>
      <p:regular r:id="rId34"/>
      <p:bold r:id="rId35"/>
      <p:italic r:id="rId36"/>
      <p:boldItalic r:id="rId37"/>
    </p:embeddedFont>
    <p:embeddedFont>
      <p:font typeface="Roboto"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gHa4tK+/me2Froszl0bXO4z3Slc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09" name="Google Shape;209;p2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2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2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2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2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2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2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2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9"/>
        <p:cNvGrpSpPr/>
        <p:nvPr/>
      </p:nvGrpSpPr>
      <p:grpSpPr>
        <a:xfrm>
          <a:off x="0" y="0"/>
          <a:ext cx="0" cy="0"/>
          <a:chOff x="0" y="0"/>
          <a:chExt cx="0" cy="0"/>
        </a:xfrm>
      </p:grpSpPr>
      <p:grpSp>
        <p:nvGrpSpPr>
          <p:cNvPr id="10" name="Google Shape;10;p29"/>
          <p:cNvGrpSpPr/>
          <p:nvPr/>
        </p:nvGrpSpPr>
        <p:grpSpPr>
          <a:xfrm>
            <a:off x="6098378" y="5"/>
            <a:ext cx="3045625" cy="2030570"/>
            <a:chOff x="6098378" y="5"/>
            <a:chExt cx="3045625" cy="2030570"/>
          </a:xfrm>
        </p:grpSpPr>
        <p:sp>
          <p:nvSpPr>
            <p:cNvPr id="11" name="Google Shape;11;p29"/>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9"/>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9"/>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9"/>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9"/>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29"/>
          <p:cNvSpPr txBox="1">
            <a:spLocks noGrp="1"/>
          </p:cNvSpPr>
          <p:nvPr>
            <p:ph type="title"/>
          </p:nvPr>
        </p:nvSpPr>
        <p:spPr>
          <a:xfrm>
            <a:off x="598100" y="2152347"/>
            <a:ext cx="8222100" cy="838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17" name="Google Shape;17;p29"/>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38"/>
          <p:cNvGrpSpPr/>
          <p:nvPr/>
        </p:nvGrpSpPr>
        <p:grpSpPr>
          <a:xfrm>
            <a:off x="6098378" y="5"/>
            <a:ext cx="3045625" cy="2030570"/>
            <a:chOff x="6098378" y="5"/>
            <a:chExt cx="3045625" cy="2030570"/>
          </a:xfrm>
        </p:grpSpPr>
        <p:sp>
          <p:nvSpPr>
            <p:cNvPr id="71" name="Google Shape;71;p38"/>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38"/>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38"/>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38"/>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38"/>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6" name="Google Shape;76;p38"/>
          <p:cNvSpPr txBox="1">
            <a:spLocks noGrp="1"/>
          </p:cNvSpPr>
          <p:nvPr>
            <p:ph type="title" hasCustomPrompt="1"/>
          </p:nvPr>
        </p:nvSpPr>
        <p:spPr>
          <a:xfrm>
            <a:off x="311700" y="1256050"/>
            <a:ext cx="8520600" cy="20307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7" name="Google Shape;77;p38"/>
          <p:cNvSpPr txBox="1">
            <a:spLocks noGrp="1"/>
          </p:cNvSpPr>
          <p:nvPr>
            <p:ph type="body" idx="1"/>
          </p:nvPr>
        </p:nvSpPr>
        <p:spPr>
          <a:xfrm>
            <a:off x="311700" y="3369225"/>
            <a:ext cx="8520600" cy="12819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Clr>
                <a:schemeClr val="lt1"/>
              </a:buClr>
              <a:buSzPts val="1800"/>
              <a:buChar char="●"/>
              <a:defRPr>
                <a:solidFill>
                  <a:schemeClr val="lt1"/>
                </a:solidFill>
              </a:defRPr>
            </a:lvl1pPr>
            <a:lvl2pPr marL="914400" lvl="1" indent="-317500" algn="ctr">
              <a:lnSpc>
                <a:spcPct val="115000"/>
              </a:lnSpc>
              <a:spcBef>
                <a:spcPts val="0"/>
              </a:spcBef>
              <a:spcAft>
                <a:spcPts val="0"/>
              </a:spcAft>
              <a:buClr>
                <a:schemeClr val="lt1"/>
              </a:buClr>
              <a:buSzPts val="1400"/>
              <a:buChar char="○"/>
              <a:defRPr>
                <a:solidFill>
                  <a:schemeClr val="lt1"/>
                </a:solidFill>
              </a:defRPr>
            </a:lvl2pPr>
            <a:lvl3pPr marL="1371600" lvl="2" indent="-317500" algn="ctr">
              <a:lnSpc>
                <a:spcPct val="115000"/>
              </a:lnSpc>
              <a:spcBef>
                <a:spcPts val="0"/>
              </a:spcBef>
              <a:spcAft>
                <a:spcPts val="0"/>
              </a:spcAft>
              <a:buClr>
                <a:schemeClr val="lt1"/>
              </a:buClr>
              <a:buSzPts val="1400"/>
              <a:buChar char="■"/>
              <a:defRPr>
                <a:solidFill>
                  <a:schemeClr val="lt1"/>
                </a:solidFill>
              </a:defRPr>
            </a:lvl3pPr>
            <a:lvl4pPr marL="1828800" lvl="3" indent="-317500" algn="ctr">
              <a:lnSpc>
                <a:spcPct val="115000"/>
              </a:lnSpc>
              <a:spcBef>
                <a:spcPts val="0"/>
              </a:spcBef>
              <a:spcAft>
                <a:spcPts val="0"/>
              </a:spcAft>
              <a:buClr>
                <a:schemeClr val="lt1"/>
              </a:buClr>
              <a:buSzPts val="1400"/>
              <a:buChar char="●"/>
              <a:defRPr>
                <a:solidFill>
                  <a:schemeClr val="lt1"/>
                </a:solidFill>
              </a:defRPr>
            </a:lvl4pPr>
            <a:lvl5pPr marL="2286000" lvl="4" indent="-317500" algn="ctr">
              <a:lnSpc>
                <a:spcPct val="115000"/>
              </a:lnSpc>
              <a:spcBef>
                <a:spcPts val="0"/>
              </a:spcBef>
              <a:spcAft>
                <a:spcPts val="0"/>
              </a:spcAft>
              <a:buClr>
                <a:schemeClr val="lt1"/>
              </a:buClr>
              <a:buSzPts val="1400"/>
              <a:buChar char="○"/>
              <a:defRPr>
                <a:solidFill>
                  <a:schemeClr val="lt1"/>
                </a:solidFill>
              </a:defRPr>
            </a:lvl5pPr>
            <a:lvl6pPr marL="2743200" lvl="5" indent="-317500" algn="ctr">
              <a:lnSpc>
                <a:spcPct val="115000"/>
              </a:lnSpc>
              <a:spcBef>
                <a:spcPts val="0"/>
              </a:spcBef>
              <a:spcAft>
                <a:spcPts val="0"/>
              </a:spcAft>
              <a:buClr>
                <a:schemeClr val="lt1"/>
              </a:buClr>
              <a:buSzPts val="1400"/>
              <a:buChar char="■"/>
              <a:defRPr>
                <a:solidFill>
                  <a:schemeClr val="lt1"/>
                </a:solidFill>
              </a:defRPr>
            </a:lvl6pPr>
            <a:lvl7pPr marL="3200400" lvl="6" indent="-317500" algn="ctr">
              <a:lnSpc>
                <a:spcPct val="115000"/>
              </a:lnSpc>
              <a:spcBef>
                <a:spcPts val="0"/>
              </a:spcBef>
              <a:spcAft>
                <a:spcPts val="0"/>
              </a:spcAft>
              <a:buClr>
                <a:schemeClr val="lt1"/>
              </a:buClr>
              <a:buSzPts val="1400"/>
              <a:buChar char="●"/>
              <a:defRPr>
                <a:solidFill>
                  <a:schemeClr val="lt1"/>
                </a:solidFill>
              </a:defRPr>
            </a:lvl7pPr>
            <a:lvl8pPr marL="3657600" lvl="7" indent="-317500" algn="ctr">
              <a:lnSpc>
                <a:spcPct val="115000"/>
              </a:lnSpc>
              <a:spcBef>
                <a:spcPts val="0"/>
              </a:spcBef>
              <a:spcAft>
                <a:spcPts val="0"/>
              </a:spcAft>
              <a:buClr>
                <a:schemeClr val="lt1"/>
              </a:buClr>
              <a:buSzPts val="1400"/>
              <a:buChar char="○"/>
              <a:defRPr>
                <a:solidFill>
                  <a:schemeClr val="lt1"/>
                </a:solidFill>
              </a:defRPr>
            </a:lvl8pPr>
            <a:lvl9pPr marL="4114800" lvl="8" indent="-317500" algn="ctr">
              <a:lnSpc>
                <a:spcPct val="115000"/>
              </a:lnSpc>
              <a:spcBef>
                <a:spcPts val="0"/>
              </a:spcBef>
              <a:spcAft>
                <a:spcPts val="0"/>
              </a:spcAft>
              <a:buClr>
                <a:schemeClr val="lt1"/>
              </a:buClr>
              <a:buSzPts val="1400"/>
              <a:buChar char="■"/>
              <a:defRPr>
                <a:solidFill>
                  <a:schemeClr val="lt1"/>
                </a:solidFill>
              </a:defRPr>
            </a:lvl9pPr>
          </a:lstStyle>
          <a:p>
            <a:endParaRPr/>
          </a:p>
        </p:txBody>
      </p:sp>
      <p:sp>
        <p:nvSpPr>
          <p:cNvPr id="78" name="Google Shape;78;p38"/>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39"/>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grpSp>
        <p:nvGrpSpPr>
          <p:cNvPr id="19" name="Google Shape;19;p30"/>
          <p:cNvGrpSpPr/>
          <p:nvPr/>
        </p:nvGrpSpPr>
        <p:grpSpPr>
          <a:xfrm>
            <a:off x="0" y="3903669"/>
            <a:ext cx="9144000" cy="1239925"/>
            <a:chOff x="0" y="3903669"/>
            <a:chExt cx="9144000" cy="1239925"/>
          </a:xfrm>
        </p:grpSpPr>
        <p:sp>
          <p:nvSpPr>
            <p:cNvPr id="20" name="Google Shape;20;p30"/>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30"/>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30"/>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30"/>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30"/>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 name="Google Shape;25;p30"/>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6" name="Google Shape;26;p30"/>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7" name="Google Shape;27;p30"/>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28"/>
        <p:cNvGrpSpPr/>
        <p:nvPr/>
      </p:nvGrpSpPr>
      <p:grpSpPr>
        <a:xfrm>
          <a:off x="0" y="0"/>
          <a:ext cx="0" cy="0"/>
          <a:chOff x="0" y="0"/>
          <a:chExt cx="0" cy="0"/>
        </a:xfrm>
      </p:grpSpPr>
      <p:grpSp>
        <p:nvGrpSpPr>
          <p:cNvPr id="29" name="Google Shape;29;p31"/>
          <p:cNvGrpSpPr/>
          <p:nvPr/>
        </p:nvGrpSpPr>
        <p:grpSpPr>
          <a:xfrm>
            <a:off x="6098378" y="5"/>
            <a:ext cx="3045625" cy="2030570"/>
            <a:chOff x="6098378" y="5"/>
            <a:chExt cx="3045625" cy="2030570"/>
          </a:xfrm>
        </p:grpSpPr>
        <p:sp>
          <p:nvSpPr>
            <p:cNvPr id="30" name="Google Shape;30;p3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3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3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3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3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5" name="Google Shape;35;p31"/>
          <p:cNvSpPr txBox="1">
            <a:spLocks noGrp="1"/>
          </p:cNvSpPr>
          <p:nvPr>
            <p:ph type="ctrTitle"/>
          </p:nvPr>
        </p:nvSpPr>
        <p:spPr>
          <a:xfrm>
            <a:off x="598100" y="1775222"/>
            <a:ext cx="8222100" cy="8388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36" name="Google Shape;36;p31"/>
          <p:cNvSpPr txBox="1">
            <a:spLocks noGrp="1"/>
          </p:cNvSpPr>
          <p:nvPr>
            <p:ph type="subTitle" idx="1"/>
          </p:nvPr>
        </p:nvSpPr>
        <p:spPr>
          <a:xfrm>
            <a:off x="598088" y="2715913"/>
            <a:ext cx="8222100" cy="4329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37" name="Google Shape;37;p3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32"/>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0" name="Google Shape;40;p32"/>
          <p:cNvSpPr txBox="1">
            <a:spLocks noGrp="1"/>
          </p:cNvSpPr>
          <p:nvPr>
            <p:ph type="body" idx="1"/>
          </p:nvPr>
        </p:nvSpPr>
        <p:spPr>
          <a:xfrm>
            <a:off x="311700" y="1229975"/>
            <a:ext cx="3999900" cy="33390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1" name="Google Shape;41;p32"/>
          <p:cNvSpPr txBox="1">
            <a:spLocks noGrp="1"/>
          </p:cNvSpPr>
          <p:nvPr>
            <p:ph type="body" idx="2"/>
          </p:nvPr>
        </p:nvSpPr>
        <p:spPr>
          <a:xfrm>
            <a:off x="4832400" y="1229975"/>
            <a:ext cx="3999900" cy="33390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2" name="Google Shape;42;p32"/>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33"/>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5" name="Google Shape;45;p33"/>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3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8" name="Google Shape;48;p34"/>
          <p:cNvSpPr txBox="1">
            <a:spLocks noGrp="1"/>
          </p:cNvSpPr>
          <p:nvPr>
            <p:ph type="body" idx="1"/>
          </p:nvPr>
        </p:nvSpPr>
        <p:spPr>
          <a:xfrm>
            <a:off x="311700" y="1465804"/>
            <a:ext cx="2808000" cy="31032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9" name="Google Shape;49;p34"/>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35"/>
          <p:cNvGrpSpPr/>
          <p:nvPr/>
        </p:nvGrpSpPr>
        <p:grpSpPr>
          <a:xfrm>
            <a:off x="6098378" y="5"/>
            <a:ext cx="3045625" cy="2030570"/>
            <a:chOff x="6098378" y="5"/>
            <a:chExt cx="3045625" cy="2030570"/>
          </a:xfrm>
        </p:grpSpPr>
        <p:sp>
          <p:nvSpPr>
            <p:cNvPr id="52" name="Google Shape;52;p35"/>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35"/>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35"/>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35"/>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35"/>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7" name="Google Shape;57;p35"/>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58" name="Google Shape;58;p35"/>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36"/>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61" name="Google Shape;61;p36"/>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36"/>
          <p:cNvSpPr txBox="1">
            <a:spLocks noGrp="1"/>
          </p:cNvSpPr>
          <p:nvPr>
            <p:ph type="title"/>
          </p:nvPr>
        </p:nvSpPr>
        <p:spPr>
          <a:xfrm>
            <a:off x="265500" y="1151100"/>
            <a:ext cx="4045200" cy="1564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63" name="Google Shape;63;p36"/>
          <p:cNvSpPr txBox="1">
            <a:spLocks noGrp="1"/>
          </p:cNvSpPr>
          <p:nvPr>
            <p:ph type="subTitle" idx="1"/>
          </p:nvPr>
        </p:nvSpPr>
        <p:spPr>
          <a:xfrm>
            <a:off x="265500" y="2769001"/>
            <a:ext cx="4045200" cy="12693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36"/>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65" name="Google Shape;65;p36"/>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37"/>
          <p:cNvSpPr txBox="1">
            <a:spLocks noGrp="1"/>
          </p:cNvSpPr>
          <p:nvPr>
            <p:ph type="body" idx="1"/>
          </p:nvPr>
        </p:nvSpPr>
        <p:spPr>
          <a:xfrm>
            <a:off x="319500" y="423057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68" name="Google Shape;68;p37"/>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8"/>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endParaRPr/>
          </a:p>
        </p:txBody>
      </p:sp>
      <p:sp>
        <p:nvSpPr>
          <p:cNvPr id="7" name="Google Shape;7;p28"/>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endParaRPr/>
          </a:p>
        </p:txBody>
      </p:sp>
      <p:sp>
        <p:nvSpPr>
          <p:cNvPr id="8" name="Google Shape;8;p28"/>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a:spLocks noGrp="1"/>
          </p:cNvSpPr>
          <p:nvPr>
            <p:ph type="title"/>
          </p:nvPr>
        </p:nvSpPr>
        <p:spPr>
          <a:xfrm>
            <a:off x="142825" y="584775"/>
            <a:ext cx="8520600" cy="8418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4200"/>
              <a:buNone/>
            </a:pPr>
            <a:r>
              <a:rPr lang="en-GB"/>
              <a:t>Depression Detection</a:t>
            </a:r>
            <a:endParaRPr/>
          </a:p>
        </p:txBody>
      </p:sp>
      <p:sp>
        <p:nvSpPr>
          <p:cNvPr id="86" name="Google Shape;86;p1"/>
          <p:cNvSpPr txBox="1"/>
          <p:nvPr/>
        </p:nvSpPr>
        <p:spPr>
          <a:xfrm>
            <a:off x="5496625" y="3669550"/>
            <a:ext cx="3423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
          <p:cNvSpPr txBox="1"/>
          <p:nvPr/>
        </p:nvSpPr>
        <p:spPr>
          <a:xfrm>
            <a:off x="4636825" y="2149525"/>
            <a:ext cx="4437300" cy="1693200"/>
          </a:xfrm>
          <a:prstGeom prst="rect">
            <a:avLst/>
          </a:prstGeom>
          <a:solidFill>
            <a:srgbClr val="FFFFFF"/>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dirty="0"/>
              <a:t>Satyam Kumar</a:t>
            </a:r>
            <a:r>
              <a:rPr lang="en-GB" sz="1400" b="0" i="0" u="none" strike="noStrike" cap="none" dirty="0">
                <a:solidFill>
                  <a:srgbClr val="000000"/>
                </a:solidFill>
                <a:latin typeface="Arial"/>
                <a:ea typeface="Arial"/>
                <a:cs typeface="Arial"/>
                <a:sym typeface="Arial"/>
              </a:rPr>
              <a:t> - 1906204</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GB" sz="1400" b="0" i="0" u="none" strike="noStrike" cap="none" dirty="0">
                <a:solidFill>
                  <a:srgbClr val="000000"/>
                </a:solidFill>
                <a:latin typeface="Arial"/>
                <a:ea typeface="Arial"/>
                <a:cs typeface="Arial"/>
                <a:sym typeface="Arial"/>
              </a:rPr>
              <a:t>Utkarsh Prasad- 1906222</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GB" dirty="0"/>
              <a:t>Ishan </a:t>
            </a:r>
            <a:r>
              <a:rPr lang="en-GB" dirty="0" err="1"/>
              <a:t>Basak</a:t>
            </a:r>
            <a:r>
              <a:rPr lang="en-GB" sz="1400" b="0" i="0" u="none" strike="noStrike" cap="none" dirty="0">
                <a:solidFill>
                  <a:srgbClr val="000000"/>
                </a:solidFill>
                <a:latin typeface="Arial"/>
                <a:ea typeface="Arial"/>
                <a:cs typeface="Arial"/>
                <a:sym typeface="Arial"/>
              </a:rPr>
              <a:t> - 1906178</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GB" dirty="0"/>
              <a:t>Rohan Banerjee</a:t>
            </a:r>
            <a:r>
              <a:rPr lang="en-GB" sz="1400" b="0" i="0" u="none" strike="noStrike" cap="none" dirty="0">
                <a:solidFill>
                  <a:srgbClr val="000000"/>
                </a:solidFill>
                <a:latin typeface="Arial"/>
                <a:ea typeface="Arial"/>
                <a:cs typeface="Arial"/>
                <a:sym typeface="Arial"/>
              </a:rPr>
              <a:t> - 1906194</a:t>
            </a:r>
            <a:endParaRPr sz="1400" b="0" i="0" u="none" strike="noStrike" cap="none" dirty="0">
              <a:solidFill>
                <a:srgbClr val="000000"/>
              </a:solidFill>
              <a:latin typeface="Arial"/>
              <a:ea typeface="Arial"/>
              <a:cs typeface="Arial"/>
              <a:sym typeface="Arial"/>
            </a:endParaRPr>
          </a:p>
        </p:txBody>
      </p:sp>
      <p:pic>
        <p:nvPicPr>
          <p:cNvPr id="88" name="Google Shape;88;p1"/>
          <p:cNvPicPr preferRelativeResize="0"/>
          <p:nvPr/>
        </p:nvPicPr>
        <p:blipFill rotWithShape="1">
          <a:blip r:embed="rId3">
            <a:alphaModFix/>
          </a:blip>
          <a:srcRect/>
          <a:stretch/>
        </p:blipFill>
        <p:spPr>
          <a:xfrm>
            <a:off x="689775" y="2149525"/>
            <a:ext cx="3578550" cy="2004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0"/>
          <p:cNvSpPr txBox="1">
            <a:spLocks noGrp="1"/>
          </p:cNvSpPr>
          <p:nvPr>
            <p:ph type="title"/>
          </p:nvPr>
        </p:nvSpPr>
        <p:spPr>
          <a:xfrm>
            <a:off x="311700" y="410000"/>
            <a:ext cx="8520600" cy="607800"/>
          </a:xfrm>
          <a:prstGeom prst="rect">
            <a:avLst/>
          </a:prstGeom>
          <a:noFill/>
          <a:ln>
            <a:noFill/>
          </a:ln>
          <a:effectLst>
            <a:outerShdw blurRad="57150" dist="19050" dir="5400000" algn="bl" rotWithShape="0">
              <a:srgbClr val="000000">
                <a:alpha val="69803"/>
              </a:srgbClr>
            </a:outerShdw>
          </a:effectLst>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Why data Cleaning ?</a:t>
            </a:r>
            <a:endParaRPr/>
          </a:p>
        </p:txBody>
      </p:sp>
      <p:sp>
        <p:nvSpPr>
          <p:cNvPr id="144" name="Google Shape;144;p10"/>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GB"/>
              <a:t>Data cleaning increases overall productivity and allow for the highest quality information in your decision-making. Benefits include: Removal of errors when multiple sources of data are at play. Fewer errors make for happier clients and less-frustrated employees.</a:t>
            </a:r>
            <a:endParaRPr/>
          </a:p>
          <a:p>
            <a:pPr marL="0" lvl="0" indent="0" algn="l" rtl="0">
              <a:lnSpc>
                <a:spcPct val="115000"/>
              </a:lnSpc>
              <a:spcBef>
                <a:spcPts val="1200"/>
              </a:spcBef>
              <a:spcAft>
                <a:spcPts val="1200"/>
              </a:spcAft>
              <a:buSzPts val="1800"/>
              <a:buNone/>
            </a:pPr>
            <a:r>
              <a:rPr lang="en-GB"/>
              <a:t>Regardless of how sophisticated your ML algorithm is, you can't obtain good results from bad data. Depending on the dataset, different procedures and methods will be used to clean the data. As a result, no single guide could possibly address every situation you might encounter.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1"/>
          <p:cNvSpPr txBox="1">
            <a:spLocks noGrp="1"/>
          </p:cNvSpPr>
          <p:nvPr>
            <p:ph type="title"/>
          </p:nvPr>
        </p:nvSpPr>
        <p:spPr>
          <a:xfrm>
            <a:off x="311700" y="410000"/>
            <a:ext cx="8520600" cy="607800"/>
          </a:xfrm>
          <a:prstGeom prst="rect">
            <a:avLst/>
          </a:prstGeom>
          <a:noFill/>
          <a:ln>
            <a:noFill/>
          </a:ln>
          <a:effectLst>
            <a:outerShdw blurRad="57150" dist="19050" dir="5400000" algn="bl" rotWithShape="0">
              <a:srgbClr val="000000">
                <a:alpha val="69803"/>
              </a:srgbClr>
            </a:outerShdw>
          </a:effectLst>
        </p:spPr>
        <p:txBody>
          <a:bodyPr spcFirstLastPara="1" wrap="square" lIns="91425" tIns="91425" rIns="91425" bIns="91425" anchor="t" anchorCtr="0">
            <a:noAutofit/>
          </a:bodyPr>
          <a:lstStyle/>
          <a:p>
            <a:pPr marL="0" lvl="0" indent="8890" algn="l" rtl="0">
              <a:lnSpc>
                <a:spcPct val="100000"/>
              </a:lnSpc>
              <a:spcBef>
                <a:spcPts val="0"/>
              </a:spcBef>
              <a:spcAft>
                <a:spcPts val="0"/>
              </a:spcAft>
              <a:buSzPts val="990"/>
              <a:buNone/>
            </a:pPr>
            <a:r>
              <a:rPr lang="en-GB">
                <a:latin typeface="Comic Sans MS"/>
                <a:ea typeface="Comic Sans MS"/>
                <a:cs typeface="Comic Sans MS"/>
                <a:sym typeface="Comic Sans MS"/>
              </a:rPr>
              <a:t>Outlier Detection</a:t>
            </a:r>
            <a:endParaRPr>
              <a:latin typeface="Comic Sans MS"/>
              <a:ea typeface="Comic Sans MS"/>
              <a:cs typeface="Comic Sans MS"/>
              <a:sym typeface="Comic Sans MS"/>
            </a:endParaRPr>
          </a:p>
        </p:txBody>
      </p:sp>
      <p:sp>
        <p:nvSpPr>
          <p:cNvPr id="150" name="Google Shape;150;p11"/>
          <p:cNvSpPr txBox="1">
            <a:spLocks noGrp="1"/>
          </p:cNvSpPr>
          <p:nvPr>
            <p:ph type="body" idx="1"/>
          </p:nvPr>
        </p:nvSpPr>
        <p:spPr>
          <a:xfrm>
            <a:off x="311700" y="1135250"/>
            <a:ext cx="8520600" cy="3339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GB" sz="1900"/>
              <a:t>Outlier detection technique (ODT) is used to detect anomalous observations/samples that do not fit the typical/normal statistical distribution of a dataset. Simple methods for outlier detection use statistical tools, such as boxplot and Z-score, on each individual feature of the dataset.</a:t>
            </a:r>
            <a:endParaRPr sz="1900"/>
          </a:p>
          <a:p>
            <a:pPr marL="0" lvl="0" indent="0" algn="l" rtl="0">
              <a:lnSpc>
                <a:spcPct val="115000"/>
              </a:lnSpc>
              <a:spcBef>
                <a:spcPts val="1200"/>
              </a:spcBef>
              <a:spcAft>
                <a:spcPts val="0"/>
              </a:spcAft>
              <a:buSzPts val="1800"/>
              <a:buNone/>
            </a:pPr>
            <a:endParaRPr sz="1900"/>
          </a:p>
          <a:p>
            <a:pPr marL="0" lvl="0" indent="0" algn="l" rtl="0">
              <a:lnSpc>
                <a:spcPct val="115000"/>
              </a:lnSpc>
              <a:spcBef>
                <a:spcPts val="1200"/>
              </a:spcBef>
              <a:spcAft>
                <a:spcPts val="1200"/>
              </a:spcAft>
              <a:buSzPts val="1800"/>
              <a:buNone/>
            </a:pPr>
            <a:endParaRPr sz="1900"/>
          </a:p>
        </p:txBody>
      </p:sp>
      <p:pic>
        <p:nvPicPr>
          <p:cNvPr id="151" name="Google Shape;151;p11"/>
          <p:cNvPicPr preferRelativeResize="0"/>
          <p:nvPr/>
        </p:nvPicPr>
        <p:blipFill rotWithShape="1">
          <a:blip r:embed="rId3">
            <a:alphaModFix/>
          </a:blip>
          <a:srcRect/>
          <a:stretch/>
        </p:blipFill>
        <p:spPr>
          <a:xfrm>
            <a:off x="2017175" y="2915075"/>
            <a:ext cx="3771501" cy="15591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2"/>
          <p:cNvSpPr txBox="1">
            <a:spLocks noGrp="1"/>
          </p:cNvSpPr>
          <p:nvPr>
            <p:ph type="title"/>
          </p:nvPr>
        </p:nvSpPr>
        <p:spPr>
          <a:xfrm>
            <a:off x="311700" y="410000"/>
            <a:ext cx="8520600" cy="607800"/>
          </a:xfrm>
          <a:prstGeom prst="rect">
            <a:avLst/>
          </a:prstGeom>
          <a:noFill/>
          <a:ln>
            <a:noFill/>
          </a:ln>
          <a:effectLst>
            <a:outerShdw blurRad="57150" dist="19050" dir="5400000" algn="bl" rotWithShape="0">
              <a:srgbClr val="000000">
                <a:alpha val="69803"/>
              </a:srgbClr>
            </a:outerShdw>
          </a:effectLst>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      EDA (Exploratory Data Analysis)</a:t>
            </a:r>
            <a:endParaRPr/>
          </a:p>
        </p:txBody>
      </p:sp>
      <p:sp>
        <p:nvSpPr>
          <p:cNvPr id="157" name="Google Shape;157;p12"/>
          <p:cNvSpPr txBox="1">
            <a:spLocks noGrp="1"/>
          </p:cNvSpPr>
          <p:nvPr>
            <p:ph type="body" idx="1"/>
          </p:nvPr>
        </p:nvSpPr>
        <p:spPr>
          <a:xfrm>
            <a:off x="311700" y="1211950"/>
            <a:ext cx="4260300" cy="3339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GB"/>
              <a:t>Exploratory Data Analysis refers to the critical process of performing initial investigations on data so as to discover patterns,to spot anomalies,to test hypothesis and to check assumptions with the help of summary statistics and graphical representations.</a:t>
            </a:r>
            <a:endParaRPr/>
          </a:p>
          <a:p>
            <a:pPr marL="0" lvl="0" indent="0" algn="l" rtl="0">
              <a:lnSpc>
                <a:spcPct val="115000"/>
              </a:lnSpc>
              <a:spcBef>
                <a:spcPts val="1200"/>
              </a:spcBef>
              <a:spcAft>
                <a:spcPts val="1200"/>
              </a:spcAft>
              <a:buSzPts val="1800"/>
              <a:buNone/>
            </a:pPr>
            <a:endParaRPr/>
          </a:p>
        </p:txBody>
      </p:sp>
      <p:pic>
        <p:nvPicPr>
          <p:cNvPr id="158" name="Google Shape;158;p12"/>
          <p:cNvPicPr preferRelativeResize="0"/>
          <p:nvPr/>
        </p:nvPicPr>
        <p:blipFill rotWithShape="1">
          <a:blip r:embed="rId3">
            <a:alphaModFix/>
          </a:blip>
          <a:srcRect/>
          <a:stretch/>
        </p:blipFill>
        <p:spPr>
          <a:xfrm>
            <a:off x="4490925" y="1170200"/>
            <a:ext cx="4500676" cy="2521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13"/>
          <p:cNvPicPr preferRelativeResize="0"/>
          <p:nvPr/>
        </p:nvPicPr>
        <p:blipFill rotWithShape="1">
          <a:blip r:embed="rId3">
            <a:alphaModFix/>
          </a:blip>
          <a:srcRect/>
          <a:stretch/>
        </p:blipFill>
        <p:spPr>
          <a:xfrm>
            <a:off x="152400" y="152400"/>
            <a:ext cx="8839199" cy="2159475"/>
          </a:xfrm>
          <a:prstGeom prst="rect">
            <a:avLst/>
          </a:prstGeom>
          <a:noFill/>
          <a:ln>
            <a:noFill/>
          </a:ln>
        </p:spPr>
      </p:pic>
      <p:pic>
        <p:nvPicPr>
          <p:cNvPr id="164" name="Google Shape;164;p13"/>
          <p:cNvPicPr preferRelativeResize="0"/>
          <p:nvPr/>
        </p:nvPicPr>
        <p:blipFill rotWithShape="1">
          <a:blip r:embed="rId4">
            <a:alphaModFix/>
          </a:blip>
          <a:srcRect/>
          <a:stretch/>
        </p:blipFill>
        <p:spPr>
          <a:xfrm>
            <a:off x="152400" y="2464275"/>
            <a:ext cx="8700874" cy="2526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4"/>
          <p:cNvSpPr txBox="1">
            <a:spLocks noGrp="1"/>
          </p:cNvSpPr>
          <p:nvPr>
            <p:ph type="body" idx="1"/>
          </p:nvPr>
        </p:nvSpPr>
        <p:spPr>
          <a:xfrm>
            <a:off x="132500" y="226275"/>
            <a:ext cx="3559500" cy="33390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ts val="1800"/>
              <a:buNone/>
            </a:pPr>
            <a:r>
              <a:rPr lang="en-GB"/>
              <a:t>Since your data has no length column we will add a length column for every tweet So that we can extract some information .</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r>
              <a:rPr lang="en-GB"/>
              <a:t>Now will plot the  histogram of length column </a:t>
            </a:r>
            <a:endParaRPr/>
          </a:p>
        </p:txBody>
      </p:sp>
      <p:pic>
        <p:nvPicPr>
          <p:cNvPr id="170" name="Google Shape;170;p14"/>
          <p:cNvPicPr preferRelativeResize="0"/>
          <p:nvPr/>
        </p:nvPicPr>
        <p:blipFill rotWithShape="1">
          <a:blip r:embed="rId3">
            <a:alphaModFix/>
          </a:blip>
          <a:srcRect/>
          <a:stretch/>
        </p:blipFill>
        <p:spPr>
          <a:xfrm>
            <a:off x="3844400" y="152400"/>
            <a:ext cx="5147199" cy="2338700"/>
          </a:xfrm>
          <a:prstGeom prst="rect">
            <a:avLst/>
          </a:prstGeom>
          <a:noFill/>
          <a:ln>
            <a:noFill/>
          </a:ln>
        </p:spPr>
      </p:pic>
      <p:pic>
        <p:nvPicPr>
          <p:cNvPr id="171" name="Google Shape;171;p14"/>
          <p:cNvPicPr preferRelativeResize="0"/>
          <p:nvPr/>
        </p:nvPicPr>
        <p:blipFill rotWithShape="1">
          <a:blip r:embed="rId4">
            <a:alphaModFix/>
          </a:blip>
          <a:srcRect/>
          <a:stretch/>
        </p:blipFill>
        <p:spPr>
          <a:xfrm>
            <a:off x="3844400" y="2643500"/>
            <a:ext cx="5062625" cy="2347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5"/>
          <p:cNvSpPr txBox="1">
            <a:spLocks noGrp="1"/>
          </p:cNvSpPr>
          <p:nvPr>
            <p:ph type="title"/>
          </p:nvPr>
        </p:nvSpPr>
        <p:spPr>
          <a:xfrm>
            <a:off x="222100" y="141175"/>
            <a:ext cx="8520600" cy="934200"/>
          </a:xfrm>
          <a:prstGeom prst="rect">
            <a:avLst/>
          </a:prstGeom>
          <a:noFill/>
          <a:ln>
            <a:noFill/>
          </a:ln>
          <a:effectLst>
            <a:outerShdw blurRad="57150" dist="19050" dir="5400000" algn="bl" rotWithShape="0">
              <a:srgbClr val="000000">
                <a:alpha val="69803"/>
              </a:srgbClr>
            </a:outerShdw>
          </a:effectLst>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Graphical Comparison b/w Positive Tweet(1) and Negative Tweet(0)</a:t>
            </a:r>
            <a:endParaRPr/>
          </a:p>
        </p:txBody>
      </p:sp>
      <p:pic>
        <p:nvPicPr>
          <p:cNvPr id="177" name="Google Shape;177;p15"/>
          <p:cNvPicPr preferRelativeResize="0"/>
          <p:nvPr/>
        </p:nvPicPr>
        <p:blipFill rotWithShape="1">
          <a:blip r:embed="rId3">
            <a:alphaModFix/>
          </a:blip>
          <a:srcRect/>
          <a:stretch/>
        </p:blipFill>
        <p:spPr>
          <a:xfrm>
            <a:off x="222100" y="1088813"/>
            <a:ext cx="8332100" cy="2965875"/>
          </a:xfrm>
          <a:prstGeom prst="rect">
            <a:avLst/>
          </a:prstGeom>
          <a:noFill/>
          <a:ln>
            <a:noFill/>
          </a:ln>
        </p:spPr>
      </p:pic>
      <p:sp>
        <p:nvSpPr>
          <p:cNvPr id="178" name="Google Shape;178;p15"/>
          <p:cNvSpPr txBox="1"/>
          <p:nvPr/>
        </p:nvSpPr>
        <p:spPr>
          <a:xfrm>
            <a:off x="465950" y="4229500"/>
            <a:ext cx="5806500" cy="446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GB" sz="1700" b="0" i="0" u="none" strike="noStrike" cap="none">
                <a:solidFill>
                  <a:srgbClr val="000000"/>
                </a:solidFill>
                <a:latin typeface="Roboto"/>
                <a:ea typeface="Roboto"/>
                <a:cs typeface="Roboto"/>
                <a:sym typeface="Roboto"/>
              </a:rPr>
              <a:t>Here we will plot the histogram of the target value.</a:t>
            </a:r>
            <a:endParaRPr sz="1700" b="0" i="0" u="none" strike="noStrike" cap="none">
              <a:solidFill>
                <a:srgbClr val="000000"/>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6"/>
          <p:cNvSpPr txBox="1">
            <a:spLocks noGrp="1"/>
          </p:cNvSpPr>
          <p:nvPr>
            <p:ph type="title"/>
          </p:nvPr>
        </p:nvSpPr>
        <p:spPr>
          <a:xfrm>
            <a:off x="311700" y="410000"/>
            <a:ext cx="8520600" cy="607800"/>
          </a:xfrm>
          <a:prstGeom prst="rect">
            <a:avLst/>
          </a:prstGeom>
          <a:noFill/>
          <a:ln>
            <a:noFill/>
          </a:ln>
          <a:effectLst>
            <a:outerShdw blurRad="57150" dist="19050" dir="5400000" algn="bl" rotWithShape="0">
              <a:srgbClr val="000000">
                <a:alpha val="69803"/>
              </a:srgbClr>
            </a:outerShdw>
          </a:effectLst>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Text Normalization</a:t>
            </a:r>
            <a:endParaRPr/>
          </a:p>
        </p:txBody>
      </p:sp>
      <p:sp>
        <p:nvSpPr>
          <p:cNvPr id="184" name="Google Shape;184;p16"/>
          <p:cNvSpPr txBox="1">
            <a:spLocks noGrp="1"/>
          </p:cNvSpPr>
          <p:nvPr>
            <p:ph type="body" idx="1"/>
          </p:nvPr>
        </p:nvSpPr>
        <p:spPr>
          <a:xfrm>
            <a:off x="311700" y="1229875"/>
            <a:ext cx="4260300" cy="3339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GB" sz="2000"/>
              <a:t>Text normalization is the process of transforming text into a single canonical form that it might not have had before.</a:t>
            </a:r>
            <a:endParaRPr sz="2000"/>
          </a:p>
          <a:p>
            <a:pPr marL="0" lvl="0" indent="0" algn="l" rtl="0">
              <a:lnSpc>
                <a:spcPct val="115000"/>
              </a:lnSpc>
              <a:spcBef>
                <a:spcPts val="1200"/>
              </a:spcBef>
              <a:spcAft>
                <a:spcPts val="1200"/>
              </a:spcAft>
              <a:buSzPts val="1800"/>
              <a:buNone/>
            </a:pPr>
            <a:r>
              <a:rPr lang="en-GB" sz="2000"/>
              <a:t>Normalization is helpful in reducing the number of unique tokens present in the text, removing the variations in a text</a:t>
            </a:r>
            <a:endParaRPr sz="2000"/>
          </a:p>
        </p:txBody>
      </p:sp>
      <p:pic>
        <p:nvPicPr>
          <p:cNvPr id="185" name="Google Shape;185;p16"/>
          <p:cNvPicPr preferRelativeResize="0"/>
          <p:nvPr/>
        </p:nvPicPr>
        <p:blipFill rotWithShape="1">
          <a:blip r:embed="rId3">
            <a:alphaModFix/>
          </a:blip>
          <a:srcRect/>
          <a:stretch/>
        </p:blipFill>
        <p:spPr>
          <a:xfrm>
            <a:off x="4724400" y="1170200"/>
            <a:ext cx="4267200" cy="189890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7"/>
          <p:cNvSpPr txBox="1">
            <a:spLocks noGrp="1"/>
          </p:cNvSpPr>
          <p:nvPr>
            <p:ph type="title"/>
          </p:nvPr>
        </p:nvSpPr>
        <p:spPr>
          <a:xfrm>
            <a:off x="311700" y="185725"/>
            <a:ext cx="8520600" cy="607800"/>
          </a:xfrm>
          <a:prstGeom prst="rect">
            <a:avLst/>
          </a:prstGeom>
          <a:noFill/>
          <a:ln>
            <a:noFill/>
          </a:ln>
          <a:effectLst>
            <a:outerShdw blurRad="57150" dist="19050" dir="5400000" algn="bl" rotWithShape="0">
              <a:srgbClr val="000000">
                <a:alpha val="69803"/>
              </a:srgbClr>
            </a:outerShdw>
          </a:effectLst>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Removing of Punctuation</a:t>
            </a:r>
            <a:endParaRPr/>
          </a:p>
        </p:txBody>
      </p:sp>
      <p:pic>
        <p:nvPicPr>
          <p:cNvPr id="191" name="Google Shape;191;p17"/>
          <p:cNvPicPr preferRelativeResize="0"/>
          <p:nvPr/>
        </p:nvPicPr>
        <p:blipFill rotWithShape="1">
          <a:blip r:embed="rId3">
            <a:alphaModFix/>
          </a:blip>
          <a:srcRect/>
          <a:stretch/>
        </p:blipFill>
        <p:spPr>
          <a:xfrm>
            <a:off x="3292350" y="987900"/>
            <a:ext cx="5707099" cy="3820900"/>
          </a:xfrm>
          <a:prstGeom prst="rect">
            <a:avLst/>
          </a:prstGeom>
          <a:noFill/>
          <a:ln>
            <a:noFill/>
          </a:ln>
        </p:spPr>
      </p:pic>
      <p:sp>
        <p:nvSpPr>
          <p:cNvPr id="192" name="Google Shape;192;p17"/>
          <p:cNvSpPr txBox="1"/>
          <p:nvPr/>
        </p:nvSpPr>
        <p:spPr>
          <a:xfrm>
            <a:off x="239225" y="986825"/>
            <a:ext cx="2885700" cy="358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GB" sz="1700" b="0" i="0" u="none" strike="noStrike" cap="none">
                <a:solidFill>
                  <a:srgbClr val="000000"/>
                </a:solidFill>
                <a:latin typeface="Roboto"/>
                <a:ea typeface="Roboto"/>
                <a:cs typeface="Roboto"/>
                <a:sym typeface="Roboto"/>
              </a:rPr>
              <a:t>Why we need to remove punctuation from string ?</a:t>
            </a:r>
            <a:endParaRPr sz="17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700"/>
              <a:buFont typeface="Arial"/>
              <a:buNone/>
            </a:pPr>
            <a:r>
              <a:rPr lang="en-GB" sz="1700" b="0" i="0" u="none" strike="noStrike" cap="none">
                <a:solidFill>
                  <a:srgbClr val="000000"/>
                </a:solidFill>
                <a:latin typeface="Roboto"/>
                <a:ea typeface="Roboto"/>
                <a:cs typeface="Roboto"/>
                <a:sym typeface="Roboto"/>
              </a:rPr>
              <a:t>Punctuations are special symbols that add grammatical structure to natural English. Natural English strings are not easily processed; hence we need to remove punctuation from strings before we can use them for further processing</a:t>
            </a:r>
            <a:endParaRPr sz="1700" b="0" i="0" u="none" strike="noStrike" cap="none">
              <a:solidFill>
                <a:srgbClr val="000000"/>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8"/>
          <p:cNvSpPr txBox="1">
            <a:spLocks noGrp="1"/>
          </p:cNvSpPr>
          <p:nvPr>
            <p:ph type="title"/>
          </p:nvPr>
        </p:nvSpPr>
        <p:spPr>
          <a:xfrm>
            <a:off x="311700" y="410000"/>
            <a:ext cx="8520600" cy="607800"/>
          </a:xfrm>
          <a:prstGeom prst="rect">
            <a:avLst/>
          </a:prstGeom>
          <a:noFill/>
          <a:ln>
            <a:noFill/>
          </a:ln>
          <a:effectLst>
            <a:outerShdw blurRad="57150" dist="19050" dir="5400000" algn="bl" rotWithShape="0">
              <a:srgbClr val="000000">
                <a:alpha val="80000"/>
              </a:srgbClr>
            </a:outerShdw>
          </a:effectLst>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Removing stop Words</a:t>
            </a:r>
            <a:endParaRPr/>
          </a:p>
        </p:txBody>
      </p:sp>
      <p:sp>
        <p:nvSpPr>
          <p:cNvPr id="198" name="Google Shape;198;p18"/>
          <p:cNvSpPr txBox="1">
            <a:spLocks noGrp="1"/>
          </p:cNvSpPr>
          <p:nvPr>
            <p:ph type="body" idx="1"/>
          </p:nvPr>
        </p:nvSpPr>
        <p:spPr>
          <a:xfrm>
            <a:off x="311700" y="1229875"/>
            <a:ext cx="3964500" cy="3339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GB"/>
              <a:t>A stop word is a commonly used word (such as “the”, “a”, “an”, “in”) that a search engine has been programmed to ignore, both when indexing entries for searching and when retrieving them as the result of a search query. We would not want these words to take up space in our database, or taking up valuable processing time.</a:t>
            </a:r>
            <a:endParaRPr/>
          </a:p>
        </p:txBody>
      </p:sp>
      <p:pic>
        <p:nvPicPr>
          <p:cNvPr id="199" name="Google Shape;199;p18"/>
          <p:cNvPicPr preferRelativeResize="0"/>
          <p:nvPr/>
        </p:nvPicPr>
        <p:blipFill rotWithShape="1">
          <a:blip r:embed="rId3">
            <a:alphaModFix/>
          </a:blip>
          <a:srcRect/>
          <a:stretch/>
        </p:blipFill>
        <p:spPr>
          <a:xfrm>
            <a:off x="4428600" y="1170200"/>
            <a:ext cx="4563001" cy="314776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9"/>
          <p:cNvSpPr txBox="1">
            <a:spLocks noGrp="1"/>
          </p:cNvSpPr>
          <p:nvPr>
            <p:ph type="title"/>
          </p:nvPr>
        </p:nvSpPr>
        <p:spPr>
          <a:xfrm>
            <a:off x="311700" y="410000"/>
            <a:ext cx="8520600" cy="607800"/>
          </a:xfrm>
          <a:prstGeom prst="rect">
            <a:avLst/>
          </a:prstGeom>
          <a:noFill/>
          <a:ln>
            <a:noFill/>
          </a:ln>
          <a:effectLst>
            <a:outerShdw blurRad="57150" dist="19050" dir="5400000" algn="bl" rotWithShape="0">
              <a:srgbClr val="000000">
                <a:alpha val="70000"/>
              </a:srgbClr>
            </a:outerShdw>
          </a:effectLst>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Data Splitting </a:t>
            </a:r>
            <a:endParaRPr/>
          </a:p>
        </p:txBody>
      </p:sp>
      <p:sp>
        <p:nvSpPr>
          <p:cNvPr id="205" name="Google Shape;205;p19"/>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GB"/>
              <a:t>We need to split our data into two sets: Training and Testing sets.</a:t>
            </a:r>
            <a:endParaRPr/>
          </a:p>
          <a:p>
            <a:pPr marL="0" lvl="0" indent="0" algn="l" rtl="0">
              <a:lnSpc>
                <a:spcPct val="115000"/>
              </a:lnSpc>
              <a:spcBef>
                <a:spcPts val="1200"/>
              </a:spcBef>
              <a:spcAft>
                <a:spcPts val="0"/>
              </a:spcAft>
              <a:buSzPts val="1800"/>
              <a:buNone/>
            </a:pPr>
            <a:r>
              <a:rPr lang="en-GB"/>
              <a:t>Train Data is data used in order to build and train our classification model.</a:t>
            </a:r>
            <a:endParaRPr/>
          </a:p>
          <a:p>
            <a:pPr marL="0" lvl="0" indent="0" algn="l" rtl="0">
              <a:lnSpc>
                <a:spcPct val="115000"/>
              </a:lnSpc>
              <a:spcBef>
                <a:spcPts val="1200"/>
              </a:spcBef>
              <a:spcAft>
                <a:spcPts val="0"/>
              </a:spcAft>
              <a:buSzPts val="1800"/>
              <a:buNone/>
            </a:pPr>
            <a:r>
              <a:rPr lang="en-GB"/>
              <a:t>Test Data is data, that our classifier model has never seen before, used in order to assert the accuracy and test our classification model.</a:t>
            </a:r>
            <a:endParaRPr/>
          </a:p>
          <a:p>
            <a:pPr marL="0" lvl="0" indent="0" algn="l" rtl="0">
              <a:lnSpc>
                <a:spcPct val="115000"/>
              </a:lnSpc>
              <a:spcBef>
                <a:spcPts val="1200"/>
              </a:spcBef>
              <a:spcAft>
                <a:spcPts val="1200"/>
              </a:spcAft>
              <a:buSzPts val="1800"/>
              <a:buNone/>
            </a:pPr>
            <a:endParaRPr/>
          </a:p>
        </p:txBody>
      </p:sp>
      <p:pic>
        <p:nvPicPr>
          <p:cNvPr id="206" name="Google Shape;206;p19" descr="Screenshot (188)"/>
          <p:cNvPicPr preferRelativeResize="0"/>
          <p:nvPr/>
        </p:nvPicPr>
        <p:blipFill rotWithShape="1">
          <a:blip r:embed="rId3">
            <a:alphaModFix/>
          </a:blip>
          <a:srcRect/>
          <a:stretch/>
        </p:blipFill>
        <p:spPr>
          <a:xfrm>
            <a:off x="493395" y="3335655"/>
            <a:ext cx="7501890" cy="92265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txBox="1">
            <a:spLocks noGrp="1"/>
          </p:cNvSpPr>
          <p:nvPr>
            <p:ph type="title"/>
          </p:nvPr>
        </p:nvSpPr>
        <p:spPr>
          <a:xfrm>
            <a:off x="658925" y="291500"/>
            <a:ext cx="7030500" cy="999300"/>
          </a:xfrm>
          <a:prstGeom prst="rect">
            <a:avLst/>
          </a:prstGeom>
          <a:noFill/>
          <a:ln>
            <a:noFill/>
          </a:ln>
          <a:effectLst>
            <a:outerShdw blurRad="57150" dist="19050" dir="5400000" algn="bl" rotWithShape="0">
              <a:srgbClr val="000000">
                <a:alpha val="69803"/>
              </a:srgbClr>
            </a:outerShdw>
          </a:effectLst>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000"/>
              <a:buNone/>
            </a:pPr>
            <a:r>
              <a:rPr lang="en-GB"/>
              <a:t>Introduction</a:t>
            </a:r>
            <a:endParaRPr/>
          </a:p>
        </p:txBody>
      </p:sp>
      <p:sp>
        <p:nvSpPr>
          <p:cNvPr id="94" name="Google Shape;94;p2"/>
          <p:cNvSpPr txBox="1">
            <a:spLocks noGrp="1"/>
          </p:cNvSpPr>
          <p:nvPr>
            <p:ph type="body" idx="1"/>
          </p:nvPr>
        </p:nvSpPr>
        <p:spPr>
          <a:xfrm>
            <a:off x="475975" y="1028700"/>
            <a:ext cx="8490600" cy="3991800"/>
          </a:xfrm>
          <a:prstGeom prst="rect">
            <a:avLst/>
          </a:prstGeom>
          <a:noFill/>
          <a:ln>
            <a:noFill/>
          </a:ln>
        </p:spPr>
        <p:txBody>
          <a:bodyPr spcFirstLastPara="1" wrap="square" lIns="91425" tIns="91425" rIns="91425" bIns="91425" anchor="t" anchorCtr="0">
            <a:normAutofit fontScale="77500" lnSpcReduction="10000"/>
          </a:bodyPr>
          <a:lstStyle/>
          <a:p>
            <a:pPr marL="0" lvl="0" indent="0" algn="l" rtl="0">
              <a:lnSpc>
                <a:spcPct val="115000"/>
              </a:lnSpc>
              <a:spcBef>
                <a:spcPts val="0"/>
              </a:spcBef>
              <a:spcAft>
                <a:spcPts val="0"/>
              </a:spcAft>
              <a:buSzPct val="81494"/>
              <a:buNone/>
            </a:pPr>
            <a:r>
              <a:rPr lang="en-GB" sz="2850">
                <a:solidFill>
                  <a:srgbClr val="222222"/>
                </a:solidFill>
                <a:latin typeface="Arial"/>
                <a:ea typeface="Arial"/>
                <a:cs typeface="Arial"/>
                <a:sym typeface="Arial"/>
              </a:rPr>
              <a:t>More than 300 million people suffer from depression and only a fraction receive adequate treatment. Depression is the leading cause of disability worldwide and nearly 800,000 people every year die due to suicide. </a:t>
            </a:r>
            <a:endParaRPr sz="2850">
              <a:solidFill>
                <a:srgbClr val="222222"/>
              </a:solidFill>
              <a:latin typeface="Arial"/>
              <a:ea typeface="Arial"/>
              <a:cs typeface="Arial"/>
              <a:sym typeface="Arial"/>
            </a:endParaRPr>
          </a:p>
          <a:p>
            <a:pPr marL="0" lvl="0" indent="0" algn="l" rtl="0">
              <a:lnSpc>
                <a:spcPct val="115000"/>
              </a:lnSpc>
              <a:spcBef>
                <a:spcPts val="1200"/>
              </a:spcBef>
              <a:spcAft>
                <a:spcPts val="0"/>
              </a:spcAft>
              <a:buSzPct val="81494"/>
              <a:buNone/>
            </a:pPr>
            <a:r>
              <a:rPr lang="en-GB" sz="2850">
                <a:solidFill>
                  <a:srgbClr val="222222"/>
                </a:solidFill>
                <a:latin typeface="Arial"/>
                <a:ea typeface="Arial"/>
                <a:cs typeface="Arial"/>
                <a:sym typeface="Arial"/>
              </a:rPr>
              <a:t>Social media provides an unprecedented opportunity to transform early depression intervention services, particularly in young adults. </a:t>
            </a:r>
            <a:endParaRPr sz="2850">
              <a:solidFill>
                <a:srgbClr val="222222"/>
              </a:solidFill>
              <a:latin typeface="Arial"/>
              <a:ea typeface="Arial"/>
              <a:cs typeface="Arial"/>
              <a:sym typeface="Arial"/>
            </a:endParaRPr>
          </a:p>
          <a:p>
            <a:pPr marL="0" lvl="0" indent="0" algn="l" rtl="0">
              <a:lnSpc>
                <a:spcPct val="115000"/>
              </a:lnSpc>
              <a:spcBef>
                <a:spcPts val="1200"/>
              </a:spcBef>
              <a:spcAft>
                <a:spcPts val="0"/>
              </a:spcAft>
              <a:buSzPct val="62603"/>
              <a:buNone/>
            </a:pPr>
            <a:r>
              <a:rPr lang="en-GB" sz="3709">
                <a:solidFill>
                  <a:srgbClr val="222222"/>
                </a:solidFill>
                <a:latin typeface="Arial"/>
                <a:ea typeface="Arial"/>
                <a:cs typeface="Arial"/>
                <a:sym typeface="Arial"/>
              </a:rPr>
              <a:t> </a:t>
            </a:r>
            <a:endParaRPr sz="1400">
              <a:solidFill>
                <a:srgbClr val="222222"/>
              </a:solidFill>
              <a:latin typeface="Arial"/>
              <a:ea typeface="Arial"/>
              <a:cs typeface="Arial"/>
              <a:sym typeface="Arial"/>
            </a:endParaRPr>
          </a:p>
          <a:p>
            <a:pPr marL="0" lvl="0" indent="0" algn="l" rtl="0">
              <a:lnSpc>
                <a:spcPct val="115000"/>
              </a:lnSpc>
              <a:spcBef>
                <a:spcPts val="1200"/>
              </a:spcBef>
              <a:spcAft>
                <a:spcPts val="0"/>
              </a:spcAft>
              <a:buSzPct val="165898"/>
              <a:buNone/>
            </a:pPr>
            <a:endParaRPr sz="1400">
              <a:solidFill>
                <a:srgbClr val="222222"/>
              </a:solidFill>
              <a:latin typeface="Arial"/>
              <a:ea typeface="Arial"/>
              <a:cs typeface="Arial"/>
              <a:sym typeface="Arial"/>
            </a:endParaRPr>
          </a:p>
          <a:p>
            <a:pPr marL="0" lvl="0" indent="0" algn="l" rtl="0">
              <a:lnSpc>
                <a:spcPct val="115000"/>
              </a:lnSpc>
              <a:spcBef>
                <a:spcPts val="1200"/>
              </a:spcBef>
              <a:spcAft>
                <a:spcPts val="1200"/>
              </a:spcAft>
              <a:buSzPct val="165898"/>
              <a:buNone/>
            </a:pPr>
            <a:endParaRPr sz="1400">
              <a:solidFill>
                <a:srgbClr val="222222"/>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0"/>
          <p:cNvSpPr txBox="1">
            <a:spLocks noGrp="1"/>
          </p:cNvSpPr>
          <p:nvPr>
            <p:ph type="title"/>
          </p:nvPr>
        </p:nvSpPr>
        <p:spPr>
          <a:xfrm>
            <a:off x="311700" y="215690"/>
            <a:ext cx="8520600" cy="607800"/>
          </a:xfrm>
          <a:prstGeom prst="rect">
            <a:avLst/>
          </a:prstGeom>
          <a:noFill/>
          <a:ln>
            <a:noFill/>
          </a:ln>
          <a:effectLst>
            <a:outerShdw blurRad="57150" dist="19050" dir="5400000" algn="bl" rotWithShape="0">
              <a:srgbClr val="000000">
                <a:alpha val="70000"/>
              </a:srgbClr>
            </a:outerShdw>
          </a:effectLst>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dirty="0"/>
              <a:t>Count Vectorization Process</a:t>
            </a:r>
            <a:endParaRPr dirty="0"/>
          </a:p>
        </p:txBody>
      </p:sp>
      <p:sp>
        <p:nvSpPr>
          <p:cNvPr id="212" name="Google Shape;212;p20"/>
          <p:cNvSpPr txBox="1">
            <a:spLocks noGrp="1"/>
          </p:cNvSpPr>
          <p:nvPr>
            <p:ph type="body" idx="1"/>
          </p:nvPr>
        </p:nvSpPr>
        <p:spPr>
          <a:xfrm>
            <a:off x="255270" y="728345"/>
            <a:ext cx="8576945" cy="3840480"/>
          </a:xfrm>
          <a:prstGeom prst="rect">
            <a:avLst/>
          </a:prstGeom>
          <a:noFill/>
          <a:ln>
            <a:noFill/>
          </a:ln>
        </p:spPr>
        <p:txBody>
          <a:bodyPr spcFirstLastPara="1" wrap="square" lIns="91425" tIns="91425" rIns="91425" bIns="91425" anchor="t" anchorCtr="0">
            <a:normAutofit lnSpcReduction="10000"/>
          </a:bodyPr>
          <a:lstStyle/>
          <a:p>
            <a:pPr marL="457200" lvl="0" indent="-342900" algn="l" rtl="0">
              <a:lnSpc>
                <a:spcPct val="115000"/>
              </a:lnSpc>
              <a:spcBef>
                <a:spcPts val="0"/>
              </a:spcBef>
              <a:spcAft>
                <a:spcPts val="0"/>
              </a:spcAft>
              <a:buSzPts val="1800"/>
              <a:buChar char="●"/>
            </a:pPr>
            <a:r>
              <a:rPr lang="en-GB" dirty="0"/>
              <a:t>Natural Language Processing allows us to convert the text we want to </a:t>
            </a:r>
            <a:r>
              <a:rPr lang="en-GB" dirty="0" err="1"/>
              <a:t>analyze</a:t>
            </a:r>
            <a:r>
              <a:rPr lang="en-GB" dirty="0"/>
              <a:t> and </a:t>
            </a:r>
            <a:r>
              <a:rPr lang="en-GB" dirty="0" err="1"/>
              <a:t>preprocess</a:t>
            </a:r>
            <a:r>
              <a:rPr lang="en-GB" dirty="0"/>
              <a:t> them into features to be put into our model</a:t>
            </a:r>
            <a:endParaRPr dirty="0"/>
          </a:p>
          <a:p>
            <a:pPr marL="457200" lvl="0" indent="-228600" algn="l" rtl="0">
              <a:lnSpc>
                <a:spcPct val="115000"/>
              </a:lnSpc>
              <a:spcBef>
                <a:spcPts val="0"/>
              </a:spcBef>
              <a:spcAft>
                <a:spcPts val="0"/>
              </a:spcAft>
              <a:buSzPts val="1800"/>
              <a:buNone/>
            </a:pPr>
            <a:endParaRPr dirty="0"/>
          </a:p>
          <a:p>
            <a:pPr marL="457200" lvl="0" indent="-342900" algn="l" rtl="0">
              <a:lnSpc>
                <a:spcPct val="115000"/>
              </a:lnSpc>
              <a:spcBef>
                <a:spcPts val="0"/>
              </a:spcBef>
              <a:spcAft>
                <a:spcPts val="0"/>
              </a:spcAft>
              <a:buSzPts val="1800"/>
              <a:buChar char="●"/>
            </a:pPr>
            <a:r>
              <a:rPr lang="en-GB" dirty="0"/>
              <a:t>There are methods that can be used in the Natural Language Processing toolbox that can be used to </a:t>
            </a:r>
            <a:r>
              <a:rPr lang="en-GB" dirty="0" err="1"/>
              <a:t>preprocess</a:t>
            </a:r>
            <a:r>
              <a:rPr lang="en-GB" dirty="0"/>
              <a:t> our text: Count Vectorization and Term Frequency-Inverse Document Frequency.</a:t>
            </a:r>
            <a:endParaRPr dirty="0"/>
          </a:p>
          <a:p>
            <a:pPr marL="457200" lvl="0" indent="-228600" algn="l" rtl="0">
              <a:lnSpc>
                <a:spcPct val="115000"/>
              </a:lnSpc>
              <a:spcBef>
                <a:spcPts val="0"/>
              </a:spcBef>
              <a:spcAft>
                <a:spcPts val="0"/>
              </a:spcAft>
              <a:buSzPts val="1800"/>
              <a:buNone/>
            </a:pPr>
            <a:endParaRPr dirty="0"/>
          </a:p>
          <a:p>
            <a:pPr marL="457200" lvl="0" indent="-342900" algn="l" rtl="0">
              <a:lnSpc>
                <a:spcPct val="115000"/>
              </a:lnSpc>
              <a:spcBef>
                <a:spcPts val="0"/>
              </a:spcBef>
              <a:spcAft>
                <a:spcPts val="0"/>
              </a:spcAft>
              <a:buSzPts val="1800"/>
              <a:buChar char="●"/>
            </a:pPr>
            <a:r>
              <a:rPr lang="en-GB" dirty="0"/>
              <a:t>Count Vectorization involves counting the number of occurrences each words appears in a document (</a:t>
            </a:r>
            <a:r>
              <a:rPr lang="en-GB" dirty="0" err="1"/>
              <a:t>i.e</a:t>
            </a:r>
            <a:r>
              <a:rPr lang="en-GB" dirty="0"/>
              <a:t> distinct text such as an article, book, even a paragraph!). Python’s Sci-kit learn library has a tool called </a:t>
            </a:r>
            <a:r>
              <a:rPr lang="en-GB" dirty="0" err="1"/>
              <a:t>CountVectorizer</a:t>
            </a:r>
            <a:r>
              <a:rPr lang="en-GB" dirty="0"/>
              <a:t> to accomplish this.</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217" name="Google Shape;217;p21"/>
          <p:cNvPicPr preferRelativeResize="0"/>
          <p:nvPr/>
        </p:nvPicPr>
        <p:blipFill rotWithShape="1">
          <a:blip r:embed="rId3">
            <a:alphaModFix/>
          </a:blip>
          <a:srcRect/>
          <a:stretch/>
        </p:blipFill>
        <p:spPr>
          <a:xfrm>
            <a:off x="356870" y="677545"/>
            <a:ext cx="7663180" cy="344360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2"/>
          <p:cNvSpPr txBox="1">
            <a:spLocks noGrp="1"/>
          </p:cNvSpPr>
          <p:nvPr>
            <p:ph type="title"/>
          </p:nvPr>
        </p:nvSpPr>
        <p:spPr>
          <a:xfrm>
            <a:off x="311700" y="410000"/>
            <a:ext cx="8520600" cy="607800"/>
          </a:xfrm>
          <a:prstGeom prst="rect">
            <a:avLst/>
          </a:prstGeom>
          <a:noFill/>
          <a:ln>
            <a:noFill/>
          </a:ln>
          <a:effectLst>
            <a:outerShdw blurRad="57150" dist="19050" dir="5400000" algn="bl" rotWithShape="0">
              <a:srgbClr val="000000">
                <a:alpha val="70000"/>
              </a:srgbClr>
            </a:outerShdw>
          </a:effectLst>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 Machine Learning Model</a:t>
            </a:r>
            <a:endParaRPr/>
          </a:p>
        </p:txBody>
      </p:sp>
      <p:sp>
        <p:nvSpPr>
          <p:cNvPr id="223" name="Google Shape;223;p22"/>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GB"/>
              <a:t>Logistic Regression- Logistic regression is a machine learning algorithm used to predict the probability that an observation belongs to one of two possible classes. </a:t>
            </a: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114300" lvl="0" indent="0" algn="l" rtl="0">
              <a:lnSpc>
                <a:spcPct val="115000"/>
              </a:lnSpc>
              <a:spcBef>
                <a:spcPts val="0"/>
              </a:spcBef>
              <a:spcAft>
                <a:spcPts val="0"/>
              </a:spcAft>
              <a:buSzPts val="1800"/>
              <a:buNone/>
            </a:pPr>
            <a:r>
              <a:rPr lang="en-GB"/>
              <a:t>1/(1+e^-z) is the sigmoid function.</a:t>
            </a:r>
            <a:endParaRPr/>
          </a:p>
          <a:p>
            <a:pPr marL="114300" lvl="0" indent="0" algn="l" rtl="0">
              <a:lnSpc>
                <a:spcPct val="115000"/>
              </a:lnSpc>
              <a:spcBef>
                <a:spcPts val="0"/>
              </a:spcBef>
              <a:spcAft>
                <a:spcPts val="0"/>
              </a:spcAft>
              <a:buSzPts val="1800"/>
              <a:buNone/>
            </a:pPr>
            <a:r>
              <a:rPr lang="en-GB"/>
              <a:t>wo + w1x is the linear model within logistic regression.</a:t>
            </a:r>
            <a:endParaRPr/>
          </a:p>
          <a:p>
            <a:pPr marL="114300" lvl="0" indent="0" algn="l" rtl="0">
              <a:lnSpc>
                <a:spcPct val="115000"/>
              </a:lnSpc>
              <a:spcBef>
                <a:spcPts val="0"/>
              </a:spcBef>
              <a:spcAft>
                <a:spcPts val="0"/>
              </a:spcAft>
              <a:buSzPts val="1800"/>
              <a:buNone/>
            </a:pPr>
            <a:endParaRPr/>
          </a:p>
        </p:txBody>
      </p:sp>
      <p:pic>
        <p:nvPicPr>
          <p:cNvPr id="224" name="Google Shape;224;p22"/>
          <p:cNvPicPr preferRelativeResize="0"/>
          <p:nvPr/>
        </p:nvPicPr>
        <p:blipFill rotWithShape="1">
          <a:blip r:embed="rId3">
            <a:alphaModFix/>
          </a:blip>
          <a:srcRect/>
          <a:stretch/>
        </p:blipFill>
        <p:spPr>
          <a:xfrm>
            <a:off x="1929765" y="2326005"/>
            <a:ext cx="3248660" cy="103060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3"/>
          <p:cNvSpPr txBox="1">
            <a:spLocks noGrp="1"/>
          </p:cNvSpPr>
          <p:nvPr>
            <p:ph type="body" idx="1"/>
          </p:nvPr>
        </p:nvSpPr>
        <p:spPr>
          <a:xfrm>
            <a:off x="311700" y="728225"/>
            <a:ext cx="8520600" cy="33390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GB"/>
              <a:t>The logistic functions (also known as the sigmoid functions) convert the probabilities into binary values which could be further used for predictions.</a:t>
            </a:r>
            <a:endParaRPr/>
          </a:p>
          <a:p>
            <a:pPr marL="457200" lvl="0" indent="-22860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en-GB"/>
              <a:t>Logistic regression uses functions called the logit functions,that helps derive a relationship between the dependent variable and independent variables by predicting the probabilities or chances of occurrence.</a:t>
            </a:r>
            <a:endParaRPr/>
          </a:p>
          <a:p>
            <a:pPr marL="114300" lvl="0" indent="0" algn="l" rtl="0">
              <a:lnSpc>
                <a:spcPct val="115000"/>
              </a:lnSpc>
              <a:spcBef>
                <a:spcPts val="0"/>
              </a:spcBef>
              <a:spcAft>
                <a:spcPts val="0"/>
              </a:spcAft>
              <a:buSzPts val="1800"/>
              <a:buNone/>
            </a:pPr>
            <a:endParaRPr/>
          </a:p>
        </p:txBody>
      </p:sp>
      <p:pic>
        <p:nvPicPr>
          <p:cNvPr id="230" name="Google Shape;230;p23"/>
          <p:cNvPicPr preferRelativeResize="0"/>
          <p:nvPr/>
        </p:nvPicPr>
        <p:blipFill rotWithShape="1">
          <a:blip r:embed="rId3">
            <a:alphaModFix/>
          </a:blip>
          <a:srcRect/>
          <a:stretch/>
        </p:blipFill>
        <p:spPr>
          <a:xfrm>
            <a:off x="2329815" y="3399790"/>
            <a:ext cx="3886200" cy="1092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4"/>
          <p:cNvSpPr txBox="1">
            <a:spLocks noGrp="1"/>
          </p:cNvSpPr>
          <p:nvPr>
            <p:ph type="title"/>
          </p:nvPr>
        </p:nvSpPr>
        <p:spPr>
          <a:xfrm>
            <a:off x="311700" y="410000"/>
            <a:ext cx="8520600" cy="607800"/>
          </a:xfrm>
          <a:prstGeom prst="rect">
            <a:avLst/>
          </a:prstGeom>
          <a:noFill/>
          <a:ln>
            <a:noFill/>
          </a:ln>
          <a:effectLst>
            <a:outerShdw blurRad="57150" dist="19050" dir="5400000" algn="bl" rotWithShape="0">
              <a:srgbClr val="000000">
                <a:alpha val="70000"/>
              </a:srgbClr>
            </a:outerShdw>
          </a:effectLst>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XGBClassifier</a:t>
            </a:r>
            <a:endParaRPr/>
          </a:p>
        </p:txBody>
      </p:sp>
      <p:sp>
        <p:nvSpPr>
          <p:cNvPr id="236" name="Google Shape;236;p24"/>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GB"/>
              <a:t> The XGBoost stands for eXtreme Gradient Boosting, which is a boosting algorithm based on gradient boosted decision trees algorithm. XGBoost applies a better regularization technique to reduce overfitting, and it is one of the differences from the gradient boosting.</a:t>
            </a:r>
            <a:endParaRPr/>
          </a:p>
          <a:p>
            <a:pPr marL="114300" lvl="0" indent="0" algn="l" rtl="0">
              <a:lnSpc>
                <a:spcPct val="115000"/>
              </a:lnSpc>
              <a:spcBef>
                <a:spcPts val="0"/>
              </a:spcBef>
              <a:spcAft>
                <a:spcPts val="0"/>
              </a:spcAft>
              <a:buSzPts val="1800"/>
              <a:buNone/>
            </a:pPr>
            <a:endParaRPr/>
          </a:p>
          <a:p>
            <a:pPr marL="114300" lvl="0" indent="0" algn="l" rtl="0">
              <a:lnSpc>
                <a:spcPct val="115000"/>
              </a:lnSpc>
              <a:spcBef>
                <a:spcPts val="0"/>
              </a:spcBef>
              <a:spcAft>
                <a:spcPts val="0"/>
              </a:spcAft>
              <a:buSzPts val="1800"/>
              <a:buNone/>
            </a:pPr>
            <a:r>
              <a:rPr lang="en-GB"/>
              <a:t>    </a:t>
            </a:r>
            <a:endParaRPr/>
          </a:p>
        </p:txBody>
      </p:sp>
      <p:pic>
        <p:nvPicPr>
          <p:cNvPr id="237" name="Google Shape;237;p24"/>
          <p:cNvPicPr preferRelativeResize="0"/>
          <p:nvPr/>
        </p:nvPicPr>
        <p:blipFill rotWithShape="1">
          <a:blip r:embed="rId3">
            <a:alphaModFix/>
          </a:blip>
          <a:srcRect/>
          <a:stretch/>
        </p:blipFill>
        <p:spPr>
          <a:xfrm>
            <a:off x="1244600" y="2804795"/>
            <a:ext cx="6654800" cy="1701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5"/>
          <p:cNvSpPr txBox="1">
            <a:spLocks noGrp="1"/>
          </p:cNvSpPr>
          <p:nvPr>
            <p:ph type="title"/>
          </p:nvPr>
        </p:nvSpPr>
        <p:spPr>
          <a:xfrm>
            <a:off x="311700" y="410000"/>
            <a:ext cx="8520600" cy="607800"/>
          </a:xfrm>
          <a:prstGeom prst="rect">
            <a:avLst/>
          </a:prstGeom>
          <a:noFill/>
          <a:ln>
            <a:noFill/>
          </a:ln>
          <a:effectLst>
            <a:outerShdw blurRad="57150" dist="19050" dir="5400000" algn="bl" rotWithShape="0">
              <a:srgbClr val="000000">
                <a:alpha val="80000"/>
              </a:srgbClr>
            </a:outerShdw>
          </a:effectLst>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Conclusion</a:t>
            </a:r>
            <a:endParaRPr/>
          </a:p>
        </p:txBody>
      </p:sp>
      <p:sp>
        <p:nvSpPr>
          <p:cNvPr id="243" name="Google Shape;243;p25"/>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lnSpcReduction="10000"/>
          </a:bodyPr>
          <a:lstStyle/>
          <a:p>
            <a:pPr marL="457200" lvl="0" indent="-342900" algn="l" rtl="0">
              <a:lnSpc>
                <a:spcPct val="115000"/>
              </a:lnSpc>
              <a:spcBef>
                <a:spcPts val="0"/>
              </a:spcBef>
              <a:spcAft>
                <a:spcPts val="0"/>
              </a:spcAft>
              <a:buSzPts val="1800"/>
              <a:buChar char="●"/>
            </a:pPr>
            <a:r>
              <a:rPr lang="en-GB" sz="1600"/>
              <a:t>The  analysis of depression has enormous potential. Depression can so quickly be seen in text, even without the use of complex models. Simply by collecting, cleaning, and processing available data, visual analysis alone can illuminate the difference between random Tweets and Tweets that have depressive characteristics.</a:t>
            </a:r>
            <a:endParaRPr sz="1600"/>
          </a:p>
          <a:p>
            <a:pPr marL="457200" lvl="0" indent="-228600" algn="l" rtl="0">
              <a:lnSpc>
                <a:spcPct val="115000"/>
              </a:lnSpc>
              <a:spcBef>
                <a:spcPts val="0"/>
              </a:spcBef>
              <a:spcAft>
                <a:spcPts val="0"/>
              </a:spcAft>
              <a:buSzPts val="1800"/>
              <a:buNone/>
            </a:pPr>
            <a:endParaRPr sz="1600"/>
          </a:p>
          <a:p>
            <a:pPr marL="114300" lvl="0" indent="0" algn="l" rtl="0">
              <a:lnSpc>
                <a:spcPct val="115000"/>
              </a:lnSpc>
              <a:spcBef>
                <a:spcPts val="0"/>
              </a:spcBef>
              <a:spcAft>
                <a:spcPts val="0"/>
              </a:spcAft>
              <a:buSzPts val="1800"/>
              <a:buNone/>
            </a:pPr>
            <a:r>
              <a:rPr lang="en-GB" sz="1600"/>
              <a:t>        </a:t>
            </a:r>
            <a:endParaRPr sz="1600"/>
          </a:p>
          <a:p>
            <a:pPr marL="114300" lvl="0" indent="0" algn="l" rtl="0">
              <a:lnSpc>
                <a:spcPct val="115000"/>
              </a:lnSpc>
              <a:spcBef>
                <a:spcPts val="0"/>
              </a:spcBef>
              <a:spcAft>
                <a:spcPts val="0"/>
              </a:spcAft>
              <a:buSzPts val="1800"/>
              <a:buNone/>
            </a:pPr>
            <a:r>
              <a:rPr lang="en-GB" sz="1600"/>
              <a:t> </a:t>
            </a:r>
            <a:endParaRPr sz="1600"/>
          </a:p>
          <a:p>
            <a:pPr marL="114300" lvl="0" indent="0" algn="l" rtl="0">
              <a:lnSpc>
                <a:spcPct val="115000"/>
              </a:lnSpc>
              <a:spcBef>
                <a:spcPts val="0"/>
              </a:spcBef>
              <a:spcAft>
                <a:spcPts val="0"/>
              </a:spcAft>
              <a:buSzPts val="1800"/>
              <a:buNone/>
            </a:pPr>
            <a:endParaRPr sz="1600"/>
          </a:p>
          <a:p>
            <a:pPr marL="114300" lvl="0" indent="0" algn="l" rtl="0">
              <a:lnSpc>
                <a:spcPct val="115000"/>
              </a:lnSpc>
              <a:spcBef>
                <a:spcPts val="0"/>
              </a:spcBef>
              <a:spcAft>
                <a:spcPts val="0"/>
              </a:spcAft>
              <a:buSzPts val="1800"/>
              <a:buNone/>
            </a:pPr>
            <a:endParaRPr sz="1600"/>
          </a:p>
          <a:p>
            <a:pPr marL="114300" lvl="0" indent="0" algn="l" rtl="0">
              <a:lnSpc>
                <a:spcPct val="115000"/>
              </a:lnSpc>
              <a:spcBef>
                <a:spcPts val="0"/>
              </a:spcBef>
              <a:spcAft>
                <a:spcPts val="0"/>
              </a:spcAft>
              <a:buSzPts val="1800"/>
              <a:buNone/>
            </a:pPr>
            <a:endParaRPr sz="1600"/>
          </a:p>
          <a:p>
            <a:pPr marL="114300" lvl="0" indent="0" algn="l" rtl="0">
              <a:lnSpc>
                <a:spcPct val="115000"/>
              </a:lnSpc>
              <a:spcBef>
                <a:spcPts val="0"/>
              </a:spcBef>
              <a:spcAft>
                <a:spcPts val="0"/>
              </a:spcAft>
              <a:buSzPts val="1800"/>
              <a:buNone/>
            </a:pPr>
            <a:r>
              <a:rPr lang="en-GB" sz="1600"/>
              <a:t>                                                              </a:t>
            </a:r>
            <a:endParaRPr sz="1600"/>
          </a:p>
          <a:p>
            <a:pPr marL="114300" lvl="0" indent="0" algn="l" rtl="0">
              <a:lnSpc>
                <a:spcPct val="115000"/>
              </a:lnSpc>
              <a:spcBef>
                <a:spcPts val="0"/>
              </a:spcBef>
              <a:spcAft>
                <a:spcPts val="0"/>
              </a:spcAft>
              <a:buSzPts val="1800"/>
              <a:buNone/>
            </a:pPr>
            <a:r>
              <a:rPr lang="en-GB" sz="1600"/>
              <a:t>    Random Tweets</a:t>
            </a:r>
            <a:endParaRPr sz="1600"/>
          </a:p>
        </p:txBody>
      </p:sp>
      <p:pic>
        <p:nvPicPr>
          <p:cNvPr id="244" name="Google Shape;244;p25"/>
          <p:cNvPicPr preferRelativeResize="0"/>
          <p:nvPr/>
        </p:nvPicPr>
        <p:blipFill rotWithShape="1">
          <a:blip r:embed="rId3">
            <a:alphaModFix/>
          </a:blip>
          <a:srcRect/>
          <a:stretch/>
        </p:blipFill>
        <p:spPr>
          <a:xfrm>
            <a:off x="643890" y="2527300"/>
            <a:ext cx="2311400" cy="1447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6"/>
          <p:cNvSpPr txBox="1">
            <a:spLocks noGrp="1"/>
          </p:cNvSpPr>
          <p:nvPr>
            <p:ph type="body" idx="1"/>
          </p:nvPr>
        </p:nvSpPr>
        <p:spPr>
          <a:xfrm>
            <a:off x="311785" y="316230"/>
            <a:ext cx="8520430" cy="4252595"/>
          </a:xfrm>
          <a:prstGeom prst="rect">
            <a:avLst/>
          </a:prstGeom>
          <a:noFill/>
          <a:ln>
            <a:noFill/>
          </a:ln>
        </p:spPr>
        <p:txBody>
          <a:bodyPr spcFirstLastPara="1" wrap="square" lIns="91425" tIns="91425" rIns="91425" bIns="91425" anchor="t" anchorCtr="0">
            <a:normAutofit fontScale="60000"/>
          </a:bodyPr>
          <a:lstStyle/>
          <a:p>
            <a:pPr marL="457200" lvl="0" indent="-342900" algn="l" rtl="0">
              <a:lnSpc>
                <a:spcPct val="115000"/>
              </a:lnSpc>
              <a:spcBef>
                <a:spcPts val="0"/>
              </a:spcBef>
              <a:spcAft>
                <a:spcPts val="0"/>
              </a:spcAft>
              <a:buSzPct val="112570"/>
              <a:buChar char="●"/>
            </a:pPr>
            <a:r>
              <a:rPr lang="en-GB" sz="2665"/>
              <a:t>The potential of linguistic analysis in the arena of mental health cannot be overstated. By analyzing a person’s words, you have a clear and valuable window into his or her mental state. Even the simplest analysis of social media can provide us with unprecedented access into individuals thoughts and feelings and lead to substantially greater understanding and treatment of mental health</a:t>
            </a:r>
            <a:endParaRPr sz="2665"/>
          </a:p>
          <a:p>
            <a:pPr marL="457200" lvl="0" indent="-228600" algn="l" rtl="0">
              <a:lnSpc>
                <a:spcPct val="115000"/>
              </a:lnSpc>
              <a:spcBef>
                <a:spcPts val="0"/>
              </a:spcBef>
              <a:spcAft>
                <a:spcPts val="0"/>
              </a:spcAft>
              <a:buSzPct val="187499"/>
              <a:buNone/>
            </a:pPr>
            <a:endParaRPr sz="1600"/>
          </a:p>
          <a:p>
            <a:pPr marL="114300" lvl="0" indent="0" algn="l" rtl="0">
              <a:lnSpc>
                <a:spcPct val="115000"/>
              </a:lnSpc>
              <a:spcBef>
                <a:spcPts val="0"/>
              </a:spcBef>
              <a:spcAft>
                <a:spcPts val="0"/>
              </a:spcAft>
              <a:buSzPct val="187499"/>
              <a:buNone/>
            </a:pPr>
            <a:r>
              <a:rPr lang="en-GB" sz="1600"/>
              <a:t>        </a:t>
            </a:r>
            <a:endParaRPr sz="1600"/>
          </a:p>
          <a:p>
            <a:pPr marL="114300" lvl="0" indent="0" algn="l" rtl="0">
              <a:lnSpc>
                <a:spcPct val="115000"/>
              </a:lnSpc>
              <a:spcBef>
                <a:spcPts val="0"/>
              </a:spcBef>
              <a:spcAft>
                <a:spcPts val="0"/>
              </a:spcAft>
              <a:buSzPct val="187499"/>
              <a:buNone/>
            </a:pPr>
            <a:endParaRPr sz="1600"/>
          </a:p>
          <a:p>
            <a:pPr marL="114300" lvl="0" indent="0" algn="l" rtl="0">
              <a:lnSpc>
                <a:spcPct val="115000"/>
              </a:lnSpc>
              <a:spcBef>
                <a:spcPts val="0"/>
              </a:spcBef>
              <a:spcAft>
                <a:spcPts val="0"/>
              </a:spcAft>
              <a:buSzPct val="187499"/>
              <a:buNone/>
            </a:pPr>
            <a:endParaRPr sz="1600"/>
          </a:p>
          <a:p>
            <a:pPr marL="114300" lvl="0" indent="0" algn="l" rtl="0">
              <a:lnSpc>
                <a:spcPct val="115000"/>
              </a:lnSpc>
              <a:spcBef>
                <a:spcPts val="0"/>
              </a:spcBef>
              <a:spcAft>
                <a:spcPts val="0"/>
              </a:spcAft>
              <a:buSzPct val="187499"/>
              <a:buNone/>
            </a:pPr>
            <a:endParaRPr sz="1600"/>
          </a:p>
          <a:p>
            <a:pPr marL="114300" lvl="0" indent="0" algn="l" rtl="0">
              <a:lnSpc>
                <a:spcPct val="115000"/>
              </a:lnSpc>
              <a:spcBef>
                <a:spcPts val="0"/>
              </a:spcBef>
              <a:spcAft>
                <a:spcPts val="0"/>
              </a:spcAft>
              <a:buSzPct val="187499"/>
              <a:buNone/>
            </a:pPr>
            <a:endParaRPr sz="1600"/>
          </a:p>
          <a:p>
            <a:pPr marL="114300" lvl="0" indent="0" algn="l" rtl="0">
              <a:lnSpc>
                <a:spcPct val="115000"/>
              </a:lnSpc>
              <a:spcBef>
                <a:spcPts val="0"/>
              </a:spcBef>
              <a:spcAft>
                <a:spcPts val="0"/>
              </a:spcAft>
              <a:buSzPct val="187499"/>
              <a:buNone/>
            </a:pPr>
            <a:endParaRPr sz="1600"/>
          </a:p>
          <a:p>
            <a:pPr marL="114300" lvl="0" indent="0" algn="l" rtl="0">
              <a:lnSpc>
                <a:spcPct val="115000"/>
              </a:lnSpc>
              <a:spcBef>
                <a:spcPts val="0"/>
              </a:spcBef>
              <a:spcAft>
                <a:spcPts val="0"/>
              </a:spcAft>
              <a:buSzPct val="187499"/>
              <a:buNone/>
            </a:pPr>
            <a:endParaRPr sz="1600"/>
          </a:p>
          <a:p>
            <a:pPr marL="114300" lvl="0" indent="0" algn="l" rtl="0">
              <a:lnSpc>
                <a:spcPct val="115000"/>
              </a:lnSpc>
              <a:spcBef>
                <a:spcPts val="0"/>
              </a:spcBef>
              <a:spcAft>
                <a:spcPts val="0"/>
              </a:spcAft>
              <a:buSzPct val="187499"/>
              <a:buNone/>
            </a:pPr>
            <a:endParaRPr sz="1600"/>
          </a:p>
          <a:p>
            <a:pPr marL="114300" lvl="0" indent="0" algn="l" rtl="0">
              <a:lnSpc>
                <a:spcPct val="115000"/>
              </a:lnSpc>
              <a:spcBef>
                <a:spcPts val="0"/>
              </a:spcBef>
              <a:spcAft>
                <a:spcPts val="0"/>
              </a:spcAft>
              <a:buSzPct val="187499"/>
              <a:buNone/>
            </a:pPr>
            <a:r>
              <a:rPr lang="en-GB" sz="1600"/>
              <a:t>                             </a:t>
            </a:r>
            <a:endParaRPr sz="1600"/>
          </a:p>
          <a:p>
            <a:pPr marL="114300" lvl="0" indent="0" algn="l" rtl="0">
              <a:lnSpc>
                <a:spcPct val="115000"/>
              </a:lnSpc>
              <a:spcBef>
                <a:spcPts val="0"/>
              </a:spcBef>
              <a:spcAft>
                <a:spcPts val="0"/>
              </a:spcAft>
              <a:buSzPct val="187499"/>
              <a:buNone/>
            </a:pPr>
            <a:r>
              <a:rPr lang="en-GB" sz="1600"/>
              <a:t> </a:t>
            </a:r>
            <a:endParaRPr sz="1600"/>
          </a:p>
          <a:p>
            <a:pPr marL="114300" lvl="0" indent="0" algn="l" rtl="0">
              <a:lnSpc>
                <a:spcPct val="115000"/>
              </a:lnSpc>
              <a:spcBef>
                <a:spcPts val="0"/>
              </a:spcBef>
              <a:spcAft>
                <a:spcPts val="0"/>
              </a:spcAft>
              <a:buSzPct val="187499"/>
              <a:buNone/>
            </a:pPr>
            <a:r>
              <a:rPr lang="en-GB" sz="1600"/>
              <a:t>                                               </a:t>
            </a:r>
            <a:endParaRPr sz="1600"/>
          </a:p>
          <a:p>
            <a:pPr marL="114300" lvl="0" indent="0" algn="l" rtl="0">
              <a:lnSpc>
                <a:spcPct val="115000"/>
              </a:lnSpc>
              <a:spcBef>
                <a:spcPts val="0"/>
              </a:spcBef>
              <a:spcAft>
                <a:spcPts val="0"/>
              </a:spcAft>
              <a:buSzPct val="187499"/>
              <a:buNone/>
            </a:pPr>
            <a:r>
              <a:rPr lang="en-GB" sz="1600"/>
              <a:t>                         Tweets with Depressive Characteristics                                                                      </a:t>
            </a:r>
            <a:endParaRPr sz="1600"/>
          </a:p>
          <a:p>
            <a:pPr marL="114300" lvl="0" indent="0" algn="l" rtl="0">
              <a:lnSpc>
                <a:spcPct val="115000"/>
              </a:lnSpc>
              <a:spcBef>
                <a:spcPts val="0"/>
              </a:spcBef>
              <a:spcAft>
                <a:spcPts val="0"/>
              </a:spcAft>
              <a:buSzPct val="187499"/>
              <a:buNone/>
            </a:pPr>
            <a:r>
              <a:rPr lang="en-GB" sz="1600"/>
              <a:t>    </a:t>
            </a:r>
            <a:endParaRPr sz="1600"/>
          </a:p>
          <a:p>
            <a:pPr marL="114300" lvl="0" indent="0" algn="l" rtl="0">
              <a:lnSpc>
                <a:spcPct val="115000"/>
              </a:lnSpc>
              <a:spcBef>
                <a:spcPts val="0"/>
              </a:spcBef>
              <a:spcAft>
                <a:spcPts val="0"/>
              </a:spcAft>
              <a:buSzPct val="187499"/>
              <a:buNone/>
            </a:pPr>
            <a:r>
              <a:rPr lang="en-GB" sz="1600"/>
              <a:t>                                                                       </a:t>
            </a:r>
            <a:endParaRPr sz="1335"/>
          </a:p>
        </p:txBody>
      </p:sp>
      <p:pic>
        <p:nvPicPr>
          <p:cNvPr id="250" name="Google Shape;250;p26"/>
          <p:cNvPicPr preferRelativeResize="0"/>
          <p:nvPr/>
        </p:nvPicPr>
        <p:blipFill rotWithShape="1">
          <a:blip r:embed="rId3">
            <a:alphaModFix/>
          </a:blip>
          <a:srcRect/>
          <a:stretch/>
        </p:blipFill>
        <p:spPr>
          <a:xfrm>
            <a:off x="854075" y="2001520"/>
            <a:ext cx="2837180" cy="177736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7"/>
          <p:cNvSpPr txBox="1">
            <a:spLocks noGrp="1"/>
          </p:cNvSpPr>
          <p:nvPr>
            <p:ph type="title"/>
          </p:nvPr>
        </p:nvSpPr>
        <p:spPr>
          <a:xfrm>
            <a:off x="598100" y="2152347"/>
            <a:ext cx="8222100" cy="8388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Clr>
                <a:schemeClr val="lt1"/>
              </a:buClr>
              <a:buSzPts val="4200"/>
              <a:buNone/>
            </a:pPr>
            <a:r>
              <a:rPr lang="en-GB"/>
              <a:t>                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body" idx="1"/>
          </p:nvPr>
        </p:nvSpPr>
        <p:spPr>
          <a:xfrm>
            <a:off x="306150" y="1397725"/>
            <a:ext cx="7769100" cy="46368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ts val="1800"/>
              <a:buNone/>
            </a:pPr>
            <a:r>
              <a:rPr lang="en-GB" sz="1600">
                <a:solidFill>
                  <a:srgbClr val="222222"/>
                </a:solidFill>
                <a:latin typeface="Arial"/>
                <a:ea typeface="Arial"/>
                <a:cs typeface="Arial"/>
                <a:sym typeface="Arial"/>
              </a:rPr>
              <a:t>By building an algorithm that can analyze Tweets exhibiting self-assessed depressive features, it will be possible for individuals, parents, caregivers, and medical professionals to analyze social media posts for linguistic clues that signal deteriorating mental health far before traditional approaches currently do. </a:t>
            </a:r>
            <a:endParaRPr sz="1600">
              <a:solidFill>
                <a:srgbClr val="222222"/>
              </a:solidFill>
              <a:latin typeface="Arial"/>
              <a:ea typeface="Arial"/>
              <a:cs typeface="Arial"/>
              <a:sym typeface="Arial"/>
            </a:endParaRPr>
          </a:p>
          <a:p>
            <a:pPr marL="0" lvl="0" indent="0" algn="l" rtl="0">
              <a:lnSpc>
                <a:spcPct val="115000"/>
              </a:lnSpc>
              <a:spcBef>
                <a:spcPts val="1200"/>
              </a:spcBef>
              <a:spcAft>
                <a:spcPts val="0"/>
              </a:spcAft>
              <a:buSzPts val="1800"/>
              <a:buNone/>
            </a:pPr>
            <a:endParaRPr sz="1600">
              <a:solidFill>
                <a:srgbClr val="222222"/>
              </a:solidFill>
              <a:latin typeface="Arial"/>
              <a:ea typeface="Arial"/>
              <a:cs typeface="Arial"/>
              <a:sym typeface="Arial"/>
            </a:endParaRPr>
          </a:p>
          <a:p>
            <a:pPr marL="0" lvl="0" indent="0" algn="l" rtl="0">
              <a:lnSpc>
                <a:spcPct val="115000"/>
              </a:lnSpc>
              <a:spcBef>
                <a:spcPts val="1200"/>
              </a:spcBef>
              <a:spcAft>
                <a:spcPts val="0"/>
              </a:spcAft>
              <a:buSzPts val="1800"/>
              <a:buNone/>
            </a:pPr>
            <a:r>
              <a:rPr lang="en-GB" sz="1600">
                <a:solidFill>
                  <a:srgbClr val="24292E"/>
                </a:solidFill>
                <a:latin typeface="Arial"/>
                <a:ea typeface="Arial"/>
                <a:cs typeface="Arial"/>
                <a:sym typeface="Arial"/>
              </a:rPr>
              <a:t>With this project, We are working to expand the scope of social media-based mental health measures and use existing research that has proven the correlation between depression and specific linguistic features in order to build an algorithm that can predict text-based signs of depression.</a:t>
            </a:r>
            <a:endParaRPr sz="1600">
              <a:solidFill>
                <a:srgbClr val="24292E"/>
              </a:solidFill>
              <a:latin typeface="Arial"/>
              <a:ea typeface="Arial"/>
              <a:cs typeface="Arial"/>
              <a:sym typeface="Arial"/>
            </a:endParaRPr>
          </a:p>
          <a:p>
            <a:pPr marL="0" lvl="0" indent="0" algn="l" rtl="0">
              <a:lnSpc>
                <a:spcPct val="115000"/>
              </a:lnSpc>
              <a:spcBef>
                <a:spcPts val="1200"/>
              </a:spcBef>
              <a:spcAft>
                <a:spcPts val="0"/>
              </a:spcAft>
              <a:buSzPts val="1800"/>
              <a:buNone/>
            </a:pPr>
            <a:endParaRPr sz="1600">
              <a:solidFill>
                <a:srgbClr val="222222"/>
              </a:solidFill>
              <a:latin typeface="Arial"/>
              <a:ea typeface="Arial"/>
              <a:cs typeface="Arial"/>
              <a:sym typeface="Arial"/>
            </a:endParaRPr>
          </a:p>
          <a:p>
            <a:pPr marL="0" lvl="0" indent="0" algn="l" rtl="0">
              <a:lnSpc>
                <a:spcPct val="115000"/>
              </a:lnSpc>
              <a:spcBef>
                <a:spcPts val="1200"/>
              </a:spcBef>
              <a:spcAft>
                <a:spcPts val="0"/>
              </a:spcAft>
              <a:buSzPts val="1800"/>
              <a:buNone/>
            </a:pPr>
            <a:endParaRPr sz="1400">
              <a:solidFill>
                <a:srgbClr val="222222"/>
              </a:solidFill>
              <a:latin typeface="Arial"/>
              <a:ea typeface="Arial"/>
              <a:cs typeface="Arial"/>
              <a:sym typeface="Arial"/>
            </a:endParaRPr>
          </a:p>
          <a:p>
            <a:pPr marL="0" lvl="0" indent="0" algn="l" rtl="0">
              <a:lnSpc>
                <a:spcPct val="115000"/>
              </a:lnSpc>
              <a:spcBef>
                <a:spcPts val="1200"/>
              </a:spcBef>
              <a:spcAft>
                <a:spcPts val="0"/>
              </a:spcAft>
              <a:buSzPts val="1800"/>
              <a:buNone/>
            </a:pPr>
            <a:endParaRPr sz="1400">
              <a:solidFill>
                <a:srgbClr val="222222"/>
              </a:solidFill>
              <a:latin typeface="Arial"/>
              <a:ea typeface="Arial"/>
              <a:cs typeface="Arial"/>
              <a:sym typeface="Arial"/>
            </a:endParaRPr>
          </a:p>
          <a:p>
            <a:pPr marL="0" lvl="0" indent="0" algn="l" rtl="0">
              <a:lnSpc>
                <a:spcPct val="115000"/>
              </a:lnSpc>
              <a:spcBef>
                <a:spcPts val="1200"/>
              </a:spcBef>
              <a:spcAft>
                <a:spcPts val="1200"/>
              </a:spcAft>
              <a:buSzPts val="1800"/>
              <a:buNone/>
            </a:pPr>
            <a:endParaRPr sz="1400">
              <a:solidFill>
                <a:srgbClr val="222222"/>
              </a:solidFill>
              <a:latin typeface="Arial"/>
              <a:ea typeface="Arial"/>
              <a:cs typeface="Arial"/>
              <a:sym typeface="Arial"/>
            </a:endParaRPr>
          </a:p>
        </p:txBody>
      </p:sp>
      <p:sp>
        <p:nvSpPr>
          <p:cNvPr id="100" name="Google Shape;100;p3"/>
          <p:cNvSpPr txBox="1"/>
          <p:nvPr/>
        </p:nvSpPr>
        <p:spPr>
          <a:xfrm>
            <a:off x="394275" y="394275"/>
            <a:ext cx="6559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01" name="Google Shape;101;p3"/>
          <p:cNvSpPr txBox="1"/>
          <p:nvPr/>
        </p:nvSpPr>
        <p:spPr>
          <a:xfrm>
            <a:off x="268815" y="448050"/>
            <a:ext cx="6702600" cy="646500"/>
          </a:xfrm>
          <a:prstGeom prst="rect">
            <a:avLst/>
          </a:prstGeom>
          <a:noFill/>
          <a:ln>
            <a:noFill/>
          </a:ln>
          <a:effectLst>
            <a:outerShdw blurRad="57150" dist="19050" dir="5400000" algn="bl" rotWithShape="0">
              <a:srgbClr val="222222">
                <a:alpha val="69803"/>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GB" sz="3000" b="0" i="0" u="none" strike="noStrike" cap="none">
                <a:solidFill>
                  <a:srgbClr val="000000"/>
                </a:solidFill>
                <a:latin typeface="Roboto"/>
                <a:ea typeface="Roboto"/>
                <a:cs typeface="Roboto"/>
                <a:sym typeface="Roboto"/>
              </a:rPr>
              <a:t>Why Depression detection ?</a:t>
            </a:r>
            <a:endParaRPr sz="3000" b="0" i="0" u="none" strike="noStrike" cap="none">
              <a:solidFill>
                <a:srgbClr val="000000"/>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311700" y="170775"/>
            <a:ext cx="8520600" cy="607800"/>
          </a:xfrm>
          <a:prstGeom prst="rect">
            <a:avLst/>
          </a:prstGeom>
          <a:noFill/>
          <a:ln>
            <a:noFill/>
          </a:ln>
          <a:effectLst>
            <a:outerShdw blurRad="57150" dist="19050" dir="5400000" algn="bl" rotWithShape="0">
              <a:srgbClr val="000000">
                <a:alpha val="69803"/>
              </a:srgbClr>
            </a:outerShdw>
          </a:effectLst>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Data Set</a:t>
            </a:r>
            <a:endParaRPr/>
          </a:p>
        </p:txBody>
      </p:sp>
      <p:sp>
        <p:nvSpPr>
          <p:cNvPr id="107" name="Google Shape;107;p4"/>
          <p:cNvSpPr txBox="1">
            <a:spLocks noGrp="1"/>
          </p:cNvSpPr>
          <p:nvPr>
            <p:ph type="body" idx="1"/>
          </p:nvPr>
        </p:nvSpPr>
        <p:spPr>
          <a:xfrm>
            <a:off x="311700" y="1017800"/>
            <a:ext cx="8520600" cy="3339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GB" sz="1700">
                <a:solidFill>
                  <a:srgbClr val="383838"/>
                </a:solidFill>
                <a:highlight>
                  <a:srgbClr val="FFFFFF"/>
                </a:highlight>
                <a:latin typeface="Arial"/>
                <a:ea typeface="Arial"/>
                <a:cs typeface="Arial"/>
                <a:sym typeface="Arial"/>
              </a:rPr>
              <a:t>Twitter can provide information not available anywhere else. Aside from the standard information released by official company accounts, Twitter also offers personal insights and observations of employees and even people in the right place at the right time.</a:t>
            </a:r>
            <a:endParaRPr sz="1700">
              <a:solidFill>
                <a:srgbClr val="383838"/>
              </a:solidFill>
              <a:highlight>
                <a:srgbClr val="FFFFFF"/>
              </a:highlight>
              <a:latin typeface="Arial"/>
              <a:ea typeface="Arial"/>
              <a:cs typeface="Arial"/>
              <a:sym typeface="Arial"/>
            </a:endParaRPr>
          </a:p>
          <a:p>
            <a:pPr marL="0" lvl="0" indent="0" algn="l" rtl="0">
              <a:lnSpc>
                <a:spcPct val="115000"/>
              </a:lnSpc>
              <a:spcBef>
                <a:spcPts val="1200"/>
              </a:spcBef>
              <a:spcAft>
                <a:spcPts val="1200"/>
              </a:spcAft>
              <a:buSzPts val="1800"/>
              <a:buNone/>
            </a:pPr>
            <a:r>
              <a:rPr lang="en-GB" sz="1700">
                <a:solidFill>
                  <a:srgbClr val="383838"/>
                </a:solidFill>
                <a:highlight>
                  <a:srgbClr val="FFFFFF"/>
                </a:highlight>
                <a:latin typeface="Arial"/>
                <a:ea typeface="Arial"/>
                <a:cs typeface="Arial"/>
                <a:sym typeface="Arial"/>
              </a:rPr>
              <a:t>Kaggle - Kaggle allows user to find the data set and build model.</a:t>
            </a:r>
            <a:endParaRPr sz="1700">
              <a:solidFill>
                <a:srgbClr val="383838"/>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5"/>
          <p:cNvSpPr txBox="1">
            <a:spLocks noGrp="1"/>
          </p:cNvSpPr>
          <p:nvPr>
            <p:ph type="title"/>
          </p:nvPr>
        </p:nvSpPr>
        <p:spPr>
          <a:xfrm>
            <a:off x="311700" y="410000"/>
            <a:ext cx="8520600" cy="607800"/>
          </a:xfrm>
          <a:prstGeom prst="rect">
            <a:avLst/>
          </a:prstGeom>
          <a:noFill/>
          <a:ln>
            <a:noFill/>
          </a:ln>
          <a:effectLst>
            <a:outerShdw blurRad="57150" dist="19050" dir="5400000" algn="bl" rotWithShape="0">
              <a:srgbClr val="000000">
                <a:alpha val="69803"/>
              </a:srgbClr>
            </a:outerShdw>
          </a:effectLst>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Scrapping Data from Twitter</a:t>
            </a:r>
            <a:endParaRPr/>
          </a:p>
        </p:txBody>
      </p:sp>
      <p:sp>
        <p:nvSpPr>
          <p:cNvPr id="113" name="Google Shape;113;p5"/>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GB"/>
              <a:t>Twitter API can provide only 3200 tweet only at a time.</a:t>
            </a:r>
            <a:endParaRPr/>
          </a:p>
          <a:p>
            <a:pPr marL="0" lvl="0" indent="0" algn="l" rtl="0">
              <a:lnSpc>
                <a:spcPct val="115000"/>
              </a:lnSpc>
              <a:spcBef>
                <a:spcPts val="1200"/>
              </a:spcBef>
              <a:spcAft>
                <a:spcPts val="0"/>
              </a:spcAft>
              <a:buSzPts val="1800"/>
              <a:buNone/>
            </a:pPr>
            <a:r>
              <a:rPr lang="en-GB">
                <a:solidFill>
                  <a:srgbClr val="292929"/>
                </a:solidFill>
                <a:highlight>
                  <a:srgbClr val="FFFFFF"/>
                </a:highlight>
                <a:latin typeface="Georgia"/>
                <a:ea typeface="Georgia"/>
                <a:cs typeface="Georgia"/>
                <a:sym typeface="Georgia"/>
              </a:rPr>
              <a:t>Twint is an advanced Twitter scraping tool written in Python that allows for scraping Tweets from Twitter.</a:t>
            </a:r>
            <a:endParaRPr>
              <a:solidFill>
                <a:srgbClr val="292929"/>
              </a:solidFill>
              <a:highlight>
                <a:srgbClr val="FFFFFF"/>
              </a:highlight>
              <a:latin typeface="Georgia"/>
              <a:ea typeface="Georgia"/>
              <a:cs typeface="Georgia"/>
              <a:sym typeface="Georgia"/>
            </a:endParaRPr>
          </a:p>
          <a:p>
            <a:pPr marL="0" lvl="0" indent="0" algn="l" rtl="0">
              <a:lnSpc>
                <a:spcPct val="150000"/>
              </a:lnSpc>
              <a:spcBef>
                <a:spcPts val="3200"/>
              </a:spcBef>
              <a:spcAft>
                <a:spcPts val="0"/>
              </a:spcAft>
              <a:buSzPts val="1800"/>
              <a:buNone/>
            </a:pPr>
            <a:r>
              <a:rPr lang="en-GB" sz="1500">
                <a:solidFill>
                  <a:srgbClr val="292929"/>
                </a:solidFill>
                <a:highlight>
                  <a:srgbClr val="FFFFFF"/>
                </a:highlight>
                <a:latin typeface="Georgia"/>
                <a:ea typeface="Georgia"/>
                <a:cs typeface="Georgia"/>
                <a:sym typeface="Georgia"/>
              </a:rPr>
              <a:t> </a:t>
            </a:r>
            <a:endParaRPr>
              <a:solidFill>
                <a:srgbClr val="292929"/>
              </a:solidFill>
              <a:highlight>
                <a:srgbClr val="FFFFFF"/>
              </a:highlight>
              <a:latin typeface="Georgia"/>
              <a:ea typeface="Georgia"/>
              <a:cs typeface="Georgia"/>
              <a:sym typeface="Georgia"/>
            </a:endParaRPr>
          </a:p>
          <a:p>
            <a:pPr marL="0" lvl="0" indent="0" algn="l" rtl="0">
              <a:lnSpc>
                <a:spcPct val="115000"/>
              </a:lnSpc>
              <a:spcBef>
                <a:spcPts val="0"/>
              </a:spcBef>
              <a:spcAft>
                <a:spcPts val="1200"/>
              </a:spcAft>
              <a:buSzPts val="1800"/>
              <a:buNone/>
            </a:pPr>
            <a:endParaRPr>
              <a:solidFill>
                <a:srgbClr val="292929"/>
              </a:solidFill>
              <a:highlight>
                <a:srgbClr val="FFFFFF"/>
              </a:highlight>
              <a:latin typeface="Georgia"/>
              <a:ea typeface="Georgia"/>
              <a:cs typeface="Georgia"/>
              <a:sym typeface="Georgia"/>
            </a:endParaRPr>
          </a:p>
        </p:txBody>
      </p:sp>
      <p:pic>
        <p:nvPicPr>
          <p:cNvPr id="114" name="Google Shape;114;p5"/>
          <p:cNvPicPr preferRelativeResize="0"/>
          <p:nvPr/>
        </p:nvPicPr>
        <p:blipFill rotWithShape="1">
          <a:blip r:embed="rId3">
            <a:alphaModFix/>
          </a:blip>
          <a:srcRect/>
          <a:stretch/>
        </p:blipFill>
        <p:spPr>
          <a:xfrm>
            <a:off x="209325" y="2490001"/>
            <a:ext cx="7394600" cy="2407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6"/>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p>
            <a:pPr marL="0" lvl="0" indent="0" algn="l" rtl="0">
              <a:lnSpc>
                <a:spcPct val="150000"/>
              </a:lnSpc>
              <a:spcBef>
                <a:spcPts val="3200"/>
              </a:spcBef>
              <a:spcAft>
                <a:spcPts val="0"/>
              </a:spcAft>
              <a:buSzPts val="1800"/>
              <a:buNone/>
            </a:pPr>
            <a:r>
              <a:rPr lang="en-GB">
                <a:solidFill>
                  <a:srgbClr val="292929"/>
                </a:solidFill>
                <a:highlight>
                  <a:srgbClr val="FFFFFF"/>
                </a:highlight>
                <a:latin typeface="Georgia"/>
                <a:ea typeface="Georgia"/>
                <a:cs typeface="Georgia"/>
                <a:sym typeface="Georgia"/>
              </a:rPr>
              <a:t>It scrape Tweets from specific user and tweets relating to certain topics, hashtags &amp; trends or sort out </a:t>
            </a:r>
            <a:r>
              <a:rPr lang="en-GB" i="1">
                <a:solidFill>
                  <a:srgbClr val="292929"/>
                </a:solidFill>
                <a:highlight>
                  <a:srgbClr val="FFFFFF"/>
                </a:highlight>
                <a:latin typeface="Georgia"/>
                <a:ea typeface="Georgia"/>
                <a:cs typeface="Georgia"/>
                <a:sym typeface="Georgia"/>
              </a:rPr>
              <a:t>sensitive</a:t>
            </a:r>
            <a:r>
              <a:rPr lang="en-GB">
                <a:solidFill>
                  <a:srgbClr val="292929"/>
                </a:solidFill>
                <a:highlight>
                  <a:srgbClr val="FFFFFF"/>
                </a:highlight>
                <a:latin typeface="Georgia"/>
                <a:ea typeface="Georgia"/>
                <a:cs typeface="Georgia"/>
                <a:sym typeface="Georgia"/>
              </a:rPr>
              <a:t> information from Tweets like e-mail and phone numbers.</a:t>
            </a:r>
            <a:endParaRPr>
              <a:solidFill>
                <a:srgbClr val="292929"/>
              </a:solidFill>
              <a:highlight>
                <a:srgbClr val="FFFFFF"/>
              </a:highlight>
              <a:latin typeface="Georgia"/>
              <a:ea typeface="Georgia"/>
              <a:cs typeface="Georgia"/>
              <a:sym typeface="Georgia"/>
            </a:endParaRPr>
          </a:p>
          <a:p>
            <a:pPr marL="0" lvl="0" indent="0" algn="l" rtl="0">
              <a:lnSpc>
                <a:spcPct val="150000"/>
              </a:lnSpc>
              <a:spcBef>
                <a:spcPts val="3200"/>
              </a:spcBef>
              <a:spcAft>
                <a:spcPts val="0"/>
              </a:spcAft>
              <a:buSzPts val="1800"/>
              <a:buNone/>
            </a:pPr>
            <a:r>
              <a:rPr lang="en-GB">
                <a:solidFill>
                  <a:srgbClr val="292929"/>
                </a:solidFill>
                <a:highlight>
                  <a:srgbClr val="FFFFFF"/>
                </a:highlight>
                <a:latin typeface="Georgia"/>
                <a:ea typeface="Georgia"/>
                <a:cs typeface="Georgia"/>
                <a:sym typeface="Georgia"/>
              </a:rPr>
              <a:t>It search the tweet , limit the tweet, change the language of tweet, and we can add the date and time .</a:t>
            </a:r>
            <a:endParaRPr>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7"/>
          <p:cNvSpPr txBox="1">
            <a:spLocks noGrp="1"/>
          </p:cNvSpPr>
          <p:nvPr>
            <p:ph type="title"/>
          </p:nvPr>
        </p:nvSpPr>
        <p:spPr>
          <a:xfrm>
            <a:off x="311700" y="410000"/>
            <a:ext cx="8520600" cy="607800"/>
          </a:xfrm>
          <a:prstGeom prst="rect">
            <a:avLst/>
          </a:prstGeom>
          <a:noFill/>
          <a:ln>
            <a:noFill/>
          </a:ln>
          <a:effectLst>
            <a:outerShdw blurRad="57150" dist="19050" dir="5400000" algn="bl" rotWithShape="0">
              <a:srgbClr val="000000">
                <a:alpha val="70000"/>
              </a:srgbClr>
            </a:outerShdw>
          </a:effectLst>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Vander Analysis</a:t>
            </a:r>
            <a:endParaRPr/>
          </a:p>
        </p:txBody>
      </p:sp>
      <p:sp>
        <p:nvSpPr>
          <p:cNvPr id="125" name="Google Shape;125;p7"/>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GB"/>
              <a:t>To get the Target value of the scrapped data we use the vander analysis.</a:t>
            </a:r>
            <a:endParaRPr/>
          </a:p>
          <a:p>
            <a:pPr marL="0" lvl="0" indent="0" algn="l" rtl="0">
              <a:lnSpc>
                <a:spcPct val="115000"/>
              </a:lnSpc>
              <a:spcBef>
                <a:spcPts val="1200"/>
              </a:spcBef>
              <a:spcAft>
                <a:spcPts val="0"/>
              </a:spcAft>
              <a:buSzPts val="1800"/>
              <a:buNone/>
            </a:pPr>
            <a:r>
              <a:rPr lang="en-GB"/>
              <a:t>VADER analysis calculates the sentiment score of an input text. </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endParaRPr/>
          </a:p>
        </p:txBody>
      </p:sp>
      <p:pic>
        <p:nvPicPr>
          <p:cNvPr id="126" name="Google Shape;126;p7"/>
          <p:cNvPicPr preferRelativeResize="0"/>
          <p:nvPr/>
        </p:nvPicPr>
        <p:blipFill rotWithShape="1">
          <a:blip r:embed="rId3">
            <a:alphaModFix/>
          </a:blip>
          <a:srcRect/>
          <a:stretch/>
        </p:blipFill>
        <p:spPr>
          <a:xfrm>
            <a:off x="74750" y="2457166"/>
            <a:ext cx="9143999" cy="235236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8"/>
          <p:cNvSpPr txBox="1">
            <a:spLocks noGrp="1"/>
          </p:cNvSpPr>
          <p:nvPr>
            <p:ph type="body" idx="1"/>
          </p:nvPr>
        </p:nvSpPr>
        <p:spPr>
          <a:xfrm>
            <a:off x="222025" y="703250"/>
            <a:ext cx="8922000" cy="4440300"/>
          </a:xfrm>
          <a:prstGeom prst="rect">
            <a:avLst/>
          </a:prstGeom>
          <a:noFill/>
          <a:ln>
            <a:noFill/>
          </a:ln>
        </p:spPr>
        <p:txBody>
          <a:bodyPr spcFirstLastPara="1" wrap="square" lIns="91425" tIns="91425" rIns="91425" bIns="91425" anchor="t" anchorCtr="0">
            <a:normAutofit fontScale="70000" lnSpcReduction="20000"/>
          </a:bodyPr>
          <a:lstStyle/>
          <a:p>
            <a:pPr marL="0" lvl="0" indent="0" algn="l" rtl="0">
              <a:lnSpc>
                <a:spcPct val="115000"/>
              </a:lnSpc>
              <a:spcBef>
                <a:spcPts val="0"/>
              </a:spcBef>
              <a:spcAft>
                <a:spcPts val="0"/>
              </a:spcAft>
              <a:buSzPct val="96128"/>
              <a:buNone/>
            </a:pPr>
            <a:r>
              <a:rPr lang="en-GB" sz="2675"/>
              <a:t>This Project utilizes a number of libraries, including Matplotlib, NumPy, and more. These libraries can easily be downloaded and documentation is available on the official sites..</a:t>
            </a:r>
            <a:endParaRPr sz="2675"/>
          </a:p>
          <a:p>
            <a:pPr marL="0" lvl="0" indent="0" algn="l" rtl="0">
              <a:lnSpc>
                <a:spcPct val="115000"/>
              </a:lnSpc>
              <a:spcBef>
                <a:spcPts val="1200"/>
              </a:spcBef>
              <a:spcAft>
                <a:spcPts val="0"/>
              </a:spcAft>
              <a:buSzPct val="96128"/>
              <a:buNone/>
            </a:pPr>
            <a:r>
              <a:rPr lang="en-GB" sz="2675"/>
              <a:t>This model utilizes:</a:t>
            </a:r>
            <a:endParaRPr sz="2675"/>
          </a:p>
          <a:p>
            <a:pPr marL="0" lvl="0" indent="0" algn="l" rtl="0">
              <a:lnSpc>
                <a:spcPct val="115000"/>
              </a:lnSpc>
              <a:spcBef>
                <a:spcPts val="1200"/>
              </a:spcBef>
              <a:spcAft>
                <a:spcPts val="0"/>
              </a:spcAft>
              <a:buSzPct val="96128"/>
              <a:buNone/>
            </a:pPr>
            <a:r>
              <a:rPr lang="en-GB" sz="2675"/>
              <a:t>Matplotlib pip install matplotlib</a:t>
            </a:r>
            <a:endParaRPr sz="2675"/>
          </a:p>
          <a:p>
            <a:pPr marL="0" lvl="0" indent="0" algn="l" rtl="0">
              <a:lnSpc>
                <a:spcPct val="115000"/>
              </a:lnSpc>
              <a:spcBef>
                <a:spcPts val="1200"/>
              </a:spcBef>
              <a:spcAft>
                <a:spcPts val="0"/>
              </a:spcAft>
              <a:buSzPct val="96128"/>
              <a:buNone/>
            </a:pPr>
            <a:r>
              <a:rPr lang="en-GB" sz="2675"/>
              <a:t>Pandas pip install pandas</a:t>
            </a:r>
            <a:endParaRPr sz="2675"/>
          </a:p>
          <a:p>
            <a:pPr marL="0" lvl="0" indent="0" algn="l" rtl="0">
              <a:lnSpc>
                <a:spcPct val="115000"/>
              </a:lnSpc>
              <a:spcBef>
                <a:spcPts val="1200"/>
              </a:spcBef>
              <a:spcAft>
                <a:spcPts val="0"/>
              </a:spcAft>
              <a:buSzPct val="96128"/>
              <a:buNone/>
            </a:pPr>
            <a:r>
              <a:rPr lang="en-GB" sz="2675"/>
              <a:t>NumPy pip install numpy</a:t>
            </a:r>
            <a:endParaRPr sz="2675"/>
          </a:p>
          <a:p>
            <a:pPr marL="0" lvl="0" indent="0" algn="l" rtl="0">
              <a:lnSpc>
                <a:spcPct val="115000"/>
              </a:lnSpc>
              <a:spcBef>
                <a:spcPts val="1200"/>
              </a:spcBef>
              <a:spcAft>
                <a:spcPts val="0"/>
              </a:spcAft>
              <a:buSzPct val="96128"/>
              <a:buNone/>
            </a:pPr>
            <a:r>
              <a:rPr lang="en-GB" sz="2675"/>
              <a:t>Scikit-Learn conda install scikit-learn</a:t>
            </a:r>
            <a:endParaRPr sz="2675"/>
          </a:p>
          <a:p>
            <a:pPr marL="0" lvl="0" indent="0" algn="l" rtl="0">
              <a:lnSpc>
                <a:spcPct val="115000"/>
              </a:lnSpc>
              <a:spcBef>
                <a:spcPts val="1200"/>
              </a:spcBef>
              <a:spcAft>
                <a:spcPts val="0"/>
              </a:spcAft>
              <a:buSzPct val="96128"/>
              <a:buNone/>
            </a:pPr>
            <a:r>
              <a:rPr lang="en-GB" sz="2675"/>
              <a:t>Keras pip install keras</a:t>
            </a:r>
            <a:endParaRPr sz="2675"/>
          </a:p>
          <a:p>
            <a:pPr marL="0" lvl="0" indent="0" algn="l" rtl="0">
              <a:lnSpc>
                <a:spcPct val="115000"/>
              </a:lnSpc>
              <a:spcBef>
                <a:spcPts val="1200"/>
              </a:spcBef>
              <a:spcAft>
                <a:spcPts val="0"/>
              </a:spcAft>
              <a:buSzPct val="96128"/>
              <a:buNone/>
            </a:pPr>
            <a:r>
              <a:rPr lang="en-GB" sz="2675"/>
              <a:t>NLTK pip install --user -U nltk</a:t>
            </a:r>
            <a:endParaRPr sz="2675"/>
          </a:p>
          <a:p>
            <a:pPr marL="0" lvl="0" indent="0" algn="l" rtl="0">
              <a:lnSpc>
                <a:spcPct val="115000"/>
              </a:lnSpc>
              <a:spcBef>
                <a:spcPts val="1200"/>
              </a:spcBef>
              <a:spcAft>
                <a:spcPts val="1200"/>
              </a:spcAft>
              <a:buSzPct val="96128"/>
              <a:buNone/>
            </a:pPr>
            <a:endParaRPr sz="2675"/>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9"/>
          <p:cNvSpPr txBox="1">
            <a:spLocks noGrp="1"/>
          </p:cNvSpPr>
          <p:nvPr>
            <p:ph type="title"/>
          </p:nvPr>
        </p:nvSpPr>
        <p:spPr>
          <a:xfrm>
            <a:off x="311700" y="410000"/>
            <a:ext cx="8520600" cy="607800"/>
          </a:xfrm>
          <a:prstGeom prst="rect">
            <a:avLst/>
          </a:prstGeom>
          <a:noFill/>
          <a:ln>
            <a:noFill/>
          </a:ln>
          <a:effectLst>
            <a:outerShdw blurRad="57150" dist="19050" dir="5400000" algn="bl" rotWithShape="0">
              <a:srgbClr val="000000">
                <a:alpha val="69803"/>
              </a:srgbClr>
            </a:outerShdw>
          </a:effectLst>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Data Cleaning</a:t>
            </a:r>
            <a:endParaRPr/>
          </a:p>
        </p:txBody>
      </p:sp>
      <p:sp>
        <p:nvSpPr>
          <p:cNvPr id="137" name="Google Shape;137;p9"/>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GB"/>
              <a:t>Data cleaning is the process of fixing or removing incorrect, corrupted, incorrectly formatted, duplicate, or incomplete data within a dataset.</a:t>
            </a:r>
            <a:endParaRPr/>
          </a:p>
          <a:p>
            <a:pPr marL="0" lvl="0" indent="0" algn="l" rtl="0">
              <a:lnSpc>
                <a:spcPct val="115000"/>
              </a:lnSpc>
              <a:spcBef>
                <a:spcPts val="1200"/>
              </a:spcBef>
              <a:spcAft>
                <a:spcPts val="0"/>
              </a:spcAft>
              <a:buSzPts val="1800"/>
              <a:buNone/>
            </a:pPr>
            <a:r>
              <a:rPr lang="en-GB"/>
              <a:t>Data cleaning is one of the important parts of machine learning. It plays a significant part in building a model.</a:t>
            </a:r>
            <a:endParaRPr/>
          </a:p>
          <a:p>
            <a:pPr marL="0" lvl="0" indent="0" algn="l" rtl="0">
              <a:lnSpc>
                <a:spcPct val="115000"/>
              </a:lnSpc>
              <a:spcBef>
                <a:spcPts val="1200"/>
              </a:spcBef>
              <a:spcAft>
                <a:spcPts val="0"/>
              </a:spcAft>
              <a:buSzPts val="1800"/>
              <a:buNone/>
            </a:pPr>
            <a:r>
              <a:rPr lang="en-GB"/>
              <a:t> </a:t>
            </a:r>
            <a:endParaRPr/>
          </a:p>
          <a:p>
            <a:pPr marL="0" lvl="0" indent="0" algn="l" rtl="0">
              <a:lnSpc>
                <a:spcPct val="115000"/>
              </a:lnSpc>
              <a:spcBef>
                <a:spcPts val="1200"/>
              </a:spcBef>
              <a:spcAft>
                <a:spcPts val="1200"/>
              </a:spcAft>
              <a:buSzPts val="1800"/>
              <a:buNone/>
            </a:pPr>
            <a:endParaRPr/>
          </a:p>
        </p:txBody>
      </p:sp>
      <p:pic>
        <p:nvPicPr>
          <p:cNvPr id="138" name="Google Shape;138;p9"/>
          <p:cNvPicPr preferRelativeResize="0"/>
          <p:nvPr/>
        </p:nvPicPr>
        <p:blipFill rotWithShape="1">
          <a:blip r:embed="rId3">
            <a:alphaModFix/>
          </a:blip>
          <a:srcRect/>
          <a:stretch/>
        </p:blipFill>
        <p:spPr>
          <a:xfrm>
            <a:off x="4946375" y="2433000"/>
            <a:ext cx="3630124" cy="2710500"/>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1330</Words>
  <Application>Microsoft Office PowerPoint</Application>
  <PresentationFormat>On-screen Show (16:9)</PresentationFormat>
  <Paragraphs>116</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Georgia</vt:lpstr>
      <vt:lpstr>Roboto</vt:lpstr>
      <vt:lpstr>Comic Sans MS</vt:lpstr>
      <vt:lpstr>Arial</vt:lpstr>
      <vt:lpstr>Geometric</vt:lpstr>
      <vt:lpstr>Depression Detection</vt:lpstr>
      <vt:lpstr>Introduction</vt:lpstr>
      <vt:lpstr>PowerPoint Presentation</vt:lpstr>
      <vt:lpstr>Data Set</vt:lpstr>
      <vt:lpstr>Scrapping Data from Twitter</vt:lpstr>
      <vt:lpstr>PowerPoint Presentation</vt:lpstr>
      <vt:lpstr>Vander Analysis</vt:lpstr>
      <vt:lpstr>PowerPoint Presentation</vt:lpstr>
      <vt:lpstr>Data Cleaning</vt:lpstr>
      <vt:lpstr>Why data Cleaning ?</vt:lpstr>
      <vt:lpstr>Outlier Detection</vt:lpstr>
      <vt:lpstr>      EDA (Exploratory Data Analysis)</vt:lpstr>
      <vt:lpstr>PowerPoint Presentation</vt:lpstr>
      <vt:lpstr>PowerPoint Presentation</vt:lpstr>
      <vt:lpstr>Graphical Comparison b/w Positive Tweet(1) and Negative Tweet(0)</vt:lpstr>
      <vt:lpstr>Text Normalization</vt:lpstr>
      <vt:lpstr>Removing of Punctuation</vt:lpstr>
      <vt:lpstr>Removing stop Words</vt:lpstr>
      <vt:lpstr>Data Splitting </vt:lpstr>
      <vt:lpstr>Count Vectorization Process</vt:lpstr>
      <vt:lpstr>PowerPoint Presentation</vt:lpstr>
      <vt:lpstr> Machine Learning Model</vt:lpstr>
      <vt:lpstr>PowerPoint Presentation</vt:lpstr>
      <vt:lpstr>XGBClassifier</vt:lpstr>
      <vt:lpstr>Conclusion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Depression Detection</dc:title>
  <cp:lastModifiedBy>S A T Y A M K U M A R</cp:lastModifiedBy>
  <cp:revision>3</cp:revision>
  <dcterms:created xsi:type="dcterms:W3CDTF">2022-11-15T10:12:25Z</dcterms:created>
  <dcterms:modified xsi:type="dcterms:W3CDTF">2022-12-06T11:03:24Z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6079BA2F54294128AD712D71DF9966A7</vt:lpwstr>
  </property>
  <property fmtid="{D5CDD505-2E9C-101B-9397-08002B2CF9AE}" pid="3" name="KSOProductBuildVer">
    <vt:lpwstr>1033-11.2.0.11214</vt:lpwstr>
  </property>
</Properties>
</file>