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5/5/2020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5/5/2020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5/5/2020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5/5/2020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5/5/2020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5/5/2020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5/5/2020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5/5/2020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5/5/2020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ocl.us/new_york_dataset%2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4800" dirty="0"/>
              <a:t>Peer-graded Assignment: Capstone Project - The Battle of </a:t>
            </a:r>
            <a:r>
              <a:rPr lang="en-IN" sz="4800" dirty="0" err="1"/>
              <a:t>Neighborhoods</a:t>
            </a:r>
            <a:r>
              <a:rPr lang="en-IN" sz="4800" dirty="0"/>
              <a:t> (Week 2)</a:t>
            </a:r>
          </a:p>
        </p:txBody>
      </p:sp>
      <p:sp>
        <p:nvSpPr>
          <p:cNvPr id="3" name="Subtitle 2"/>
          <p:cNvSpPr>
            <a:spLocks noGrp="1"/>
          </p:cNvSpPr>
          <p:nvPr>
            <p:ph type="subTitle" idx="1"/>
          </p:nvPr>
        </p:nvSpPr>
        <p:spPr>
          <a:xfrm>
            <a:off x="1069848" y="4389120"/>
            <a:ext cx="8574484" cy="1069848"/>
          </a:xfrm>
        </p:spPr>
        <p:txBody>
          <a:bodyPr>
            <a:normAutofit/>
          </a:bodyPr>
          <a:lstStyle/>
          <a:p>
            <a:r>
              <a:rPr lang="en-IN" sz="2000" dirty="0" smtClean="0"/>
              <a:t>Final Report: </a:t>
            </a:r>
          </a:p>
          <a:p>
            <a:r>
              <a:rPr lang="en-IN" sz="2000" dirty="0" smtClean="0"/>
              <a:t>Analysing </a:t>
            </a:r>
            <a:r>
              <a:rPr lang="en-IN" sz="2000" dirty="0"/>
              <a:t>and visualizing the Indian Restaurants in NYC</a:t>
            </a:r>
            <a:endParaRPr lang="en-IN" sz="2000" dirty="0"/>
          </a:p>
        </p:txBody>
      </p:sp>
      <p:sp>
        <p:nvSpPr>
          <p:cNvPr id="4" name="TextBox 3"/>
          <p:cNvSpPr txBox="1"/>
          <p:nvPr/>
        </p:nvSpPr>
        <p:spPr>
          <a:xfrm>
            <a:off x="9877246" y="6021238"/>
            <a:ext cx="2070340" cy="400110"/>
          </a:xfrm>
          <a:prstGeom prst="rect">
            <a:avLst/>
          </a:prstGeom>
          <a:noFill/>
        </p:spPr>
        <p:txBody>
          <a:bodyPr wrap="square" rtlCol="0">
            <a:spAutoFit/>
          </a:bodyPr>
          <a:lstStyle/>
          <a:p>
            <a:r>
              <a:rPr lang="en-IN" sz="2000" dirty="0" smtClean="0"/>
              <a:t>Saurabh</a:t>
            </a:r>
            <a:r>
              <a:rPr lang="en-IN" dirty="0" smtClean="0"/>
              <a:t> Kumar</a:t>
            </a:r>
            <a:endParaRPr lang="en-IN" dirty="0"/>
          </a:p>
        </p:txBody>
      </p:sp>
    </p:spTree>
    <p:extLst>
      <p:ext uri="{BB962C8B-B14F-4D97-AF65-F5344CB8AC3E}">
        <p14:creationId xmlns:p14="http://schemas.microsoft.com/office/powerpoint/2010/main" val="27447194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Average rating of Indian </a:t>
            </a:r>
            <a:r>
              <a:rPr lang="en-IN" dirty="0" err="1"/>
              <a:t>Resturants</a:t>
            </a:r>
            <a:r>
              <a:rPr lang="en-IN" dirty="0"/>
              <a:t> for each Borough</a:t>
            </a:r>
          </a:p>
        </p:txBody>
      </p:sp>
      <p:pic>
        <p:nvPicPr>
          <p:cNvPr id="5" name="Content Placeholder 4"/>
          <p:cNvPicPr>
            <a:picLocks noGrp="1" noChangeAspect="1"/>
          </p:cNvPicPr>
          <p:nvPr>
            <p:ph idx="1"/>
          </p:nvPr>
        </p:nvPicPr>
        <p:blipFill>
          <a:blip r:embed="rId2"/>
          <a:stretch>
            <a:fillRect/>
          </a:stretch>
        </p:blipFill>
        <p:spPr>
          <a:xfrm>
            <a:off x="1840429" y="1991503"/>
            <a:ext cx="6622084" cy="4759895"/>
          </a:xfrm>
          <a:prstGeom prst="rect">
            <a:avLst/>
          </a:prstGeom>
        </p:spPr>
      </p:pic>
    </p:spTree>
    <p:extLst>
      <p:ext uri="{BB962C8B-B14F-4D97-AF65-F5344CB8AC3E}">
        <p14:creationId xmlns:p14="http://schemas.microsoft.com/office/powerpoint/2010/main" val="1471115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Top Rated Restaurants in NYC</a:t>
            </a:r>
            <a:endParaRPr lang="en-IN" dirty="0"/>
          </a:p>
        </p:txBody>
      </p:sp>
      <p:pic>
        <p:nvPicPr>
          <p:cNvPr id="4" name="Content Placeholder 3"/>
          <p:cNvPicPr>
            <a:picLocks noGrp="1" noChangeAspect="1"/>
          </p:cNvPicPr>
          <p:nvPr>
            <p:ph idx="1"/>
          </p:nvPr>
        </p:nvPicPr>
        <p:blipFill>
          <a:blip r:embed="rId2"/>
          <a:stretch>
            <a:fillRect/>
          </a:stretch>
        </p:blipFill>
        <p:spPr>
          <a:xfrm>
            <a:off x="3255222" y="2017383"/>
            <a:ext cx="2616901" cy="4051300"/>
          </a:xfrm>
          <a:prstGeom prst="rect">
            <a:avLst/>
          </a:prstGeom>
        </p:spPr>
      </p:pic>
    </p:spTree>
    <p:extLst>
      <p:ext uri="{BB962C8B-B14F-4D97-AF65-F5344CB8AC3E}">
        <p14:creationId xmlns:p14="http://schemas.microsoft.com/office/powerpoint/2010/main" val="4068120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Details of Top Rated NYC Indian Restaurants</a:t>
            </a:r>
            <a:endParaRPr lang="en-IN" dirty="0"/>
          </a:p>
        </p:txBody>
      </p:sp>
      <p:pic>
        <p:nvPicPr>
          <p:cNvPr id="4" name="Content Placeholder 3"/>
          <p:cNvPicPr>
            <a:picLocks noGrp="1" noChangeAspect="1"/>
          </p:cNvPicPr>
          <p:nvPr>
            <p:ph idx="1"/>
          </p:nvPr>
        </p:nvPicPr>
        <p:blipFill>
          <a:blip r:embed="rId2"/>
          <a:stretch>
            <a:fillRect/>
          </a:stretch>
        </p:blipFill>
        <p:spPr>
          <a:xfrm>
            <a:off x="2146569" y="2357377"/>
            <a:ext cx="6162675" cy="3457575"/>
          </a:xfrm>
          <a:prstGeom prst="rect">
            <a:avLst/>
          </a:prstGeom>
        </p:spPr>
      </p:pic>
    </p:spTree>
    <p:extLst>
      <p:ext uri="{BB962C8B-B14F-4D97-AF65-F5344CB8AC3E}">
        <p14:creationId xmlns:p14="http://schemas.microsoft.com/office/powerpoint/2010/main" val="1539479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Visualizing on the map</a:t>
            </a:r>
            <a:endParaRPr lang="en-IN" dirty="0"/>
          </a:p>
        </p:txBody>
      </p:sp>
      <p:pic>
        <p:nvPicPr>
          <p:cNvPr id="4" name="Content Placeholder 3"/>
          <p:cNvPicPr>
            <a:picLocks noGrp="1" noChangeAspect="1"/>
          </p:cNvPicPr>
          <p:nvPr>
            <p:ph idx="1"/>
          </p:nvPr>
        </p:nvPicPr>
        <p:blipFill>
          <a:blip r:embed="rId2"/>
          <a:stretch>
            <a:fillRect/>
          </a:stretch>
        </p:blipFill>
        <p:spPr>
          <a:xfrm>
            <a:off x="1143562" y="1696797"/>
            <a:ext cx="8604287" cy="5161203"/>
          </a:xfrm>
          <a:prstGeom prst="rect">
            <a:avLst/>
          </a:prstGeom>
        </p:spPr>
      </p:pic>
    </p:spTree>
    <p:extLst>
      <p:ext uri="{BB962C8B-B14F-4D97-AF65-F5344CB8AC3E}">
        <p14:creationId xmlns:p14="http://schemas.microsoft.com/office/powerpoint/2010/main" val="173957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rmAutofit fontScale="92500" lnSpcReduction="20000"/>
          </a:bodyPr>
          <a:lstStyle/>
          <a:p>
            <a:r>
              <a:rPr lang="en-IN" dirty="0"/>
              <a:t>Murray Hill, Tribeca, Midtown in Manhattan are some of the best </a:t>
            </a:r>
            <a:r>
              <a:rPr lang="en-IN" dirty="0" smtClean="0"/>
              <a:t>neighbourhoods </a:t>
            </a:r>
            <a:r>
              <a:rPr lang="en-IN" dirty="0"/>
              <a:t>for Indian cuisine.</a:t>
            </a:r>
          </a:p>
          <a:p>
            <a:r>
              <a:rPr lang="en-IN" dirty="0"/>
              <a:t>Bronx has the lowest rated Indian </a:t>
            </a:r>
            <a:r>
              <a:rPr lang="en-IN" dirty="0" smtClean="0"/>
              <a:t>Restaurant's </a:t>
            </a:r>
            <a:r>
              <a:rPr lang="en-IN" dirty="0"/>
              <a:t>in NYC.</a:t>
            </a:r>
          </a:p>
          <a:p>
            <a:r>
              <a:rPr lang="en-IN" dirty="0"/>
              <a:t>Manhattan is the best place to stay if you prefer Indian Cuisine.</a:t>
            </a:r>
          </a:p>
          <a:p>
            <a:r>
              <a:rPr lang="en-IN" b="1" i="1" dirty="0"/>
              <a:t>Recommendation</a:t>
            </a:r>
          </a:p>
          <a:p>
            <a:r>
              <a:rPr lang="en-IN" dirty="0"/>
              <a:t>Midtown or Tribeca in Manhattan would be the best choice to start a restaurant given that</a:t>
            </a:r>
          </a:p>
          <a:p>
            <a:r>
              <a:rPr lang="en-IN" dirty="0"/>
              <a:t>it is the third most populous urban area in New York City (NYC).</a:t>
            </a:r>
          </a:p>
          <a:p>
            <a:r>
              <a:rPr lang="en-IN" dirty="0"/>
              <a:t>it has a population density of 27,826 people per square km, highest of any borough in the United States.</a:t>
            </a:r>
          </a:p>
          <a:p>
            <a:r>
              <a:rPr lang="en-IN" dirty="0"/>
              <a:t>it has some of the top rated Indian restaurants located in that area</a:t>
            </a:r>
          </a:p>
          <a:p>
            <a:r>
              <a:rPr lang="en-IN" dirty="0"/>
              <a:t>It has the second highest Asian ethnic minority population in NYC.</a:t>
            </a:r>
          </a:p>
          <a:p>
            <a:pPr marL="0" indent="0">
              <a:buNone/>
            </a:pPr>
            <a:endParaRPr lang="en-IN" dirty="0"/>
          </a:p>
        </p:txBody>
      </p:sp>
    </p:spTree>
    <p:extLst>
      <p:ext uri="{BB962C8B-B14F-4D97-AF65-F5344CB8AC3E}">
        <p14:creationId xmlns:p14="http://schemas.microsoft.com/office/powerpoint/2010/main" val="1749746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NYC</a:t>
            </a:r>
            <a:endParaRPr lang="en-IN" dirty="0"/>
          </a:p>
        </p:txBody>
      </p:sp>
      <p:sp>
        <p:nvSpPr>
          <p:cNvPr id="3" name="Content Placeholder 2"/>
          <p:cNvSpPr>
            <a:spLocks noGrp="1"/>
          </p:cNvSpPr>
          <p:nvPr>
            <p:ph idx="1"/>
          </p:nvPr>
        </p:nvSpPr>
        <p:spPr/>
        <p:txBody>
          <a:bodyPr>
            <a:normAutofit fontScale="70000" lnSpcReduction="20000"/>
          </a:bodyPr>
          <a:lstStyle/>
          <a:p>
            <a:r>
              <a:rPr lang="en-IN" dirty="0"/>
              <a:t>As per information available on Wikipedia </a:t>
            </a:r>
          </a:p>
          <a:p>
            <a:pPr marL="285750" indent="-285750">
              <a:buFont typeface="Arial" panose="020B0604020202020204" pitchFamily="34" charset="0"/>
              <a:buChar char="•"/>
            </a:pPr>
            <a:r>
              <a:rPr lang="en-IN" b="1" dirty="0"/>
              <a:t>New York City</a:t>
            </a:r>
            <a:r>
              <a:rPr lang="en-IN" dirty="0"/>
              <a:t> (</a:t>
            </a:r>
            <a:r>
              <a:rPr lang="en-IN" b="1" dirty="0"/>
              <a:t>NYC</a:t>
            </a:r>
            <a:r>
              <a:rPr lang="en-IN" dirty="0"/>
              <a:t>) is the most populous city in the United States; with an estimated 8,336,817 residents as of July 2019 distributed over about 302.6 square miles (784 km</a:t>
            </a:r>
            <a:r>
              <a:rPr lang="en-IN" baseline="30000" dirty="0"/>
              <a:t>2</a:t>
            </a:r>
            <a:r>
              <a:rPr lang="en-IN" dirty="0"/>
              <a:t>).</a:t>
            </a:r>
          </a:p>
          <a:p>
            <a:pPr marL="285750" indent="-285750">
              <a:buFont typeface="Arial" panose="020B0604020202020204" pitchFamily="34" charset="0"/>
              <a:buChar char="•"/>
            </a:pPr>
            <a:r>
              <a:rPr lang="en-IN" dirty="0">
                <a:solidFill>
                  <a:srgbClr val="000000"/>
                </a:solidFill>
              </a:rPr>
              <a:t>New York City has also been a major point of entry for immigrants;</a:t>
            </a:r>
            <a:r>
              <a:rPr lang="en-IN" dirty="0"/>
              <a:t> Approximately 37% of the city's population is foreign born, and more than half of all children are born to mothers who are immigrants.</a:t>
            </a:r>
          </a:p>
          <a:p>
            <a:pPr marL="285750" indent="-285750">
              <a:buFont typeface="Arial" panose="020B0604020202020204" pitchFamily="34" charset="0"/>
              <a:buChar char="•"/>
            </a:pPr>
            <a:r>
              <a:rPr lang="en-IN" dirty="0">
                <a:solidFill>
                  <a:srgbClr val="000000"/>
                </a:solidFill>
              </a:rPr>
              <a:t>The New York region continues to be by far the leading metropolitan gateway for legal immigrants admitted into the United States.</a:t>
            </a:r>
          </a:p>
          <a:p>
            <a:pPr marL="285750" indent="-285750">
              <a:buFont typeface="Arial" panose="020B0604020202020204" pitchFamily="34" charset="0"/>
              <a:buChar char="•"/>
            </a:pPr>
            <a:r>
              <a:rPr lang="en-IN" dirty="0"/>
              <a:t>As many as 800 languages are spoken in New York, making it the most linguistically diverse city in the world. </a:t>
            </a:r>
          </a:p>
          <a:p>
            <a:pPr marL="285750" indent="-285750">
              <a:buFont typeface="Arial" panose="020B0604020202020204" pitchFamily="34" charset="0"/>
              <a:buChar char="•"/>
            </a:pPr>
            <a:r>
              <a:rPr lang="en-IN" dirty="0"/>
              <a:t>New York is home to more than 3.2 million residents born outside the United States, the largest foreign-born population of any city in the world as of 2016</a:t>
            </a:r>
          </a:p>
          <a:p>
            <a:pPr marL="285750" indent="-285750">
              <a:buFont typeface="Arial" panose="020B0604020202020204" pitchFamily="34" charset="0"/>
              <a:buChar char="•"/>
            </a:pPr>
            <a:r>
              <a:rPr lang="en-IN" dirty="0"/>
              <a:t>New York contains the highest total Asian population of any U.S. city proper. The metropolitan area is also home to 20% of the nation's Indian Americans.</a:t>
            </a:r>
          </a:p>
          <a:p>
            <a:pPr marL="285750" indent="-285750">
              <a:buFont typeface="Arial" panose="020B0604020202020204" pitchFamily="34" charset="0"/>
              <a:buChar char="•"/>
            </a:pPr>
            <a:r>
              <a:rPr lang="en-IN" dirty="0">
                <a:solidFill>
                  <a:srgbClr val="000000"/>
                </a:solidFill>
              </a:rPr>
              <a:t>English remains the most widely spoken language, although there are areas in the outer boroughs in which up to 25% of people speak English as an alternate language, and/or have limited or no English language fluency.</a:t>
            </a:r>
          </a:p>
          <a:p>
            <a:pPr marL="285750" indent="-285750">
              <a:buFont typeface="Arial" panose="020B0604020202020204" pitchFamily="34" charset="0"/>
              <a:buChar char="•"/>
            </a:pPr>
            <a:r>
              <a:rPr lang="en-IN" dirty="0">
                <a:solidFill>
                  <a:srgbClr val="000000"/>
                </a:solidFill>
              </a:rPr>
              <a:t>English is least spoken in neighbourhoods such as Flushing, Sunset Park, and Corona. </a:t>
            </a:r>
            <a:endParaRPr lang="en-IN" dirty="0"/>
          </a:p>
          <a:p>
            <a:pPr marL="285750" indent="-285750">
              <a:buFont typeface="Arial" panose="020B0604020202020204" pitchFamily="34" charset="0"/>
              <a:buChar char="•"/>
            </a:pPr>
            <a:r>
              <a:rPr lang="en-IN" dirty="0">
                <a:solidFill>
                  <a:srgbClr val="000000"/>
                </a:solidFill>
              </a:rPr>
              <a:t>With its diverse culture, comes diverse food items. There are many restaurants in New York City, each belonging to different categories like Chinese, Indian, and French etc. </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dirty="0"/>
          </a:p>
          <a:p>
            <a:endParaRPr lang="en-IN" dirty="0"/>
          </a:p>
        </p:txBody>
      </p:sp>
    </p:spTree>
    <p:extLst>
      <p:ext uri="{BB962C8B-B14F-4D97-AF65-F5344CB8AC3E}">
        <p14:creationId xmlns:p14="http://schemas.microsoft.com/office/powerpoint/2010/main" val="30648557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IN" b="1" dirty="0"/>
              <a:t>Background</a:t>
            </a:r>
            <a:r>
              <a:rPr lang="en-IN" dirty="0"/>
              <a:t>: I am a freelance food blogger and I want to analyse the Indian Restaurant availability in the NY city and help my followers to get the details related to Indian Restaurant availability in different parts of NY city. </a:t>
            </a:r>
          </a:p>
          <a:p>
            <a:endParaRPr lang="en-IN" dirty="0"/>
          </a:p>
          <a:p>
            <a:r>
              <a:rPr lang="en-IN" b="1" dirty="0"/>
              <a:t>Problem</a:t>
            </a:r>
            <a:r>
              <a:rPr lang="en-IN" dirty="0"/>
              <a:t>: This capstone project aims to explore the NY city to list and visualize the parts of the area which has some great Indian restaurants, potential market/area to open the Indian restaurant, the areas which has lack of Indian restaurants and which is the best place to live in NY city if you prefer Indian cuisines as well.</a:t>
            </a:r>
          </a:p>
          <a:p>
            <a:pPr marL="0" indent="0">
              <a:buNone/>
            </a:pPr>
            <a:endParaRPr lang="en-IN" dirty="0"/>
          </a:p>
        </p:txBody>
      </p:sp>
    </p:spTree>
    <p:extLst>
      <p:ext uri="{BB962C8B-B14F-4D97-AF65-F5344CB8AC3E}">
        <p14:creationId xmlns:p14="http://schemas.microsoft.com/office/powerpoint/2010/main" val="19487614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normAutofit/>
          </a:bodyPr>
          <a:lstStyle/>
          <a:p>
            <a:pPr marL="0" indent="0">
              <a:buNone/>
            </a:pPr>
            <a:r>
              <a:rPr lang="en-IN" dirty="0"/>
              <a:t>To locate and recommend to the client which neighbourhood in New York City will be best choice to start a </a:t>
            </a:r>
            <a:r>
              <a:rPr lang="en-IN" dirty="0" smtClean="0"/>
              <a:t>restaurant. Before </a:t>
            </a:r>
            <a:r>
              <a:rPr lang="en-IN" dirty="0"/>
              <a:t>opening a new restaurant in NYC, the data science team will provide data and insight to:-</a:t>
            </a:r>
          </a:p>
          <a:p>
            <a:pPr>
              <a:buFont typeface="Wingdings" panose="05000000000000000000" pitchFamily="2" charset="2"/>
              <a:buChar char="Ø"/>
            </a:pPr>
            <a:r>
              <a:rPr lang="en-IN" b="1" dirty="0">
                <a:solidFill>
                  <a:srgbClr val="000000"/>
                </a:solidFill>
              </a:rPr>
              <a:t>By this project we will address the answer for the below major questions</a:t>
            </a:r>
            <a:r>
              <a:rPr lang="en-IN" b="1" dirty="0" smtClean="0">
                <a:solidFill>
                  <a:srgbClr val="000000"/>
                </a:solidFill>
              </a:rPr>
              <a:t>:</a:t>
            </a:r>
            <a:endParaRPr lang="en-IN" dirty="0">
              <a:solidFill>
                <a:srgbClr val="000000"/>
              </a:solidFill>
            </a:endParaRPr>
          </a:p>
          <a:p>
            <a:r>
              <a:rPr lang="en-IN" dirty="0">
                <a:solidFill>
                  <a:srgbClr val="000000"/>
                </a:solidFill>
              </a:rPr>
              <a:t>Q1) All major parts of NYC which has great Indian restaurants(listing Using Visualization).</a:t>
            </a:r>
          </a:p>
          <a:p>
            <a:r>
              <a:rPr lang="en-IN" dirty="0">
                <a:solidFill>
                  <a:srgbClr val="000000"/>
                </a:solidFill>
              </a:rPr>
              <a:t>Q2) Best location in New York City for Indian Cuisine.</a:t>
            </a:r>
          </a:p>
          <a:p>
            <a:r>
              <a:rPr lang="en-IN" dirty="0">
                <a:solidFill>
                  <a:srgbClr val="000000"/>
                </a:solidFill>
              </a:rPr>
              <a:t>Q3) Potential market for Indian Restaurant.</a:t>
            </a:r>
          </a:p>
          <a:p>
            <a:r>
              <a:rPr lang="en-IN" dirty="0">
                <a:solidFill>
                  <a:srgbClr val="000000"/>
                </a:solidFill>
              </a:rPr>
              <a:t>Q4) Areas lack of Indian Restaurants.</a:t>
            </a:r>
          </a:p>
          <a:p>
            <a:r>
              <a:rPr lang="en-IN" dirty="0">
                <a:solidFill>
                  <a:srgbClr val="000000"/>
                </a:solidFill>
              </a:rPr>
              <a:t>Q5) Best place to stay for the lover of Indian cuisines.</a:t>
            </a:r>
            <a:endParaRPr lang="en-IN" dirty="0"/>
          </a:p>
          <a:p>
            <a:pPr marL="0" indent="0">
              <a:buNone/>
            </a:pPr>
            <a:endParaRPr lang="en-IN" dirty="0"/>
          </a:p>
        </p:txBody>
      </p:sp>
    </p:spTree>
    <p:extLst>
      <p:ext uri="{BB962C8B-B14F-4D97-AF65-F5344CB8AC3E}">
        <p14:creationId xmlns:p14="http://schemas.microsoft.com/office/powerpoint/2010/main" val="21867482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source descriptions</a:t>
            </a:r>
            <a:endParaRPr lang="en-IN" dirty="0"/>
          </a:p>
        </p:txBody>
      </p:sp>
      <p:sp>
        <p:nvSpPr>
          <p:cNvPr id="3" name="Content Placeholder 2"/>
          <p:cNvSpPr>
            <a:spLocks noGrp="1"/>
          </p:cNvSpPr>
          <p:nvPr>
            <p:ph idx="1"/>
          </p:nvPr>
        </p:nvSpPr>
        <p:spPr/>
        <p:txBody>
          <a:bodyPr>
            <a:normAutofit fontScale="55000" lnSpcReduction="20000"/>
          </a:bodyPr>
          <a:lstStyle/>
          <a:p>
            <a:r>
              <a:rPr lang="en-IN" dirty="0"/>
              <a:t>New York City's demographics show that it is a large and ethnically diverse metropolis. With its diverse culture, comes diverse food items. There are many restaurants in New York City, each belonging to different categories like Chinese, Indian, and French etc. </a:t>
            </a:r>
          </a:p>
          <a:p>
            <a:endParaRPr lang="en-IN" dirty="0"/>
          </a:p>
          <a:p>
            <a:r>
              <a:rPr lang="en-IN" dirty="0"/>
              <a:t>To address this problem we need the following data: </a:t>
            </a:r>
          </a:p>
          <a:p>
            <a:pPr marL="285750" indent="-285750">
              <a:buFont typeface="Arial" panose="020B0604020202020204" pitchFamily="34" charset="0"/>
              <a:buChar char="•"/>
            </a:pPr>
            <a:r>
              <a:rPr lang="en-IN" dirty="0"/>
              <a:t>New York City data that contains list Boroughs, Neighbourhoods along with their latitude and longitude. </a:t>
            </a:r>
          </a:p>
          <a:p>
            <a:pPr marL="285750" indent="-285750">
              <a:buFont typeface="Arial" panose="020B0604020202020204" pitchFamily="34" charset="0"/>
              <a:buChar char="•"/>
            </a:pPr>
            <a:r>
              <a:rPr lang="en-IN" dirty="0"/>
              <a:t>Data source : </a:t>
            </a:r>
            <a:r>
              <a:rPr lang="en-IN" b="1" u="sng" dirty="0">
                <a:solidFill>
                  <a:srgbClr val="0070C0"/>
                </a:solidFill>
              </a:rPr>
              <a:t>https://cocl.us/new_york_dataset </a:t>
            </a:r>
          </a:p>
          <a:p>
            <a:pPr marL="285750" indent="-285750">
              <a:buFont typeface="Arial" panose="020B0604020202020204" pitchFamily="34" charset="0"/>
              <a:buChar char="•"/>
            </a:pPr>
            <a:r>
              <a:rPr lang="en-IN" dirty="0"/>
              <a:t>Description: This data set contains the required information. And we will use this data set to explore various neighbourhoods of New York City </a:t>
            </a:r>
          </a:p>
          <a:p>
            <a:endParaRPr lang="en-IN" dirty="0"/>
          </a:p>
          <a:p>
            <a:r>
              <a:rPr lang="en-IN" dirty="0"/>
              <a:t>Indian restaurants in each neighbourhood of New York City. </a:t>
            </a:r>
          </a:p>
          <a:p>
            <a:pPr marL="285750" indent="-285750">
              <a:buFont typeface="Arial" panose="020B0604020202020204" pitchFamily="34" charset="0"/>
              <a:buChar char="•"/>
            </a:pPr>
            <a:r>
              <a:rPr lang="en-IN" dirty="0"/>
              <a:t>Data source : </a:t>
            </a:r>
            <a:r>
              <a:rPr lang="en-IN" b="1" dirty="0">
                <a:solidFill>
                  <a:srgbClr val="0070C0"/>
                </a:solidFill>
              </a:rPr>
              <a:t>Foursquare API </a:t>
            </a:r>
          </a:p>
          <a:p>
            <a:pPr marL="285750" indent="-285750">
              <a:buFont typeface="Arial" panose="020B0604020202020204" pitchFamily="34" charset="0"/>
              <a:buChar char="•"/>
            </a:pPr>
            <a:r>
              <a:rPr lang="en-IN" dirty="0"/>
              <a:t>Description: By using this API we will get all the venues in each neighbourhood. We can filter these venues to get only Indian restaurants. </a:t>
            </a:r>
          </a:p>
          <a:p>
            <a:endParaRPr lang="en-IN" dirty="0"/>
          </a:p>
          <a:p>
            <a:r>
              <a:rPr lang="en-IN" dirty="0"/>
              <a:t>Geo Space data </a:t>
            </a:r>
          </a:p>
          <a:p>
            <a:pPr marL="285750" indent="-285750">
              <a:buFont typeface="Arial" panose="020B0604020202020204" pitchFamily="34" charset="0"/>
              <a:buChar char="•"/>
            </a:pPr>
            <a:r>
              <a:rPr lang="en-IN" dirty="0"/>
              <a:t>Data source : </a:t>
            </a:r>
            <a:r>
              <a:rPr lang="en-IN" b="1" dirty="0">
                <a:solidFill>
                  <a:srgbClr val="0070C0"/>
                </a:solidFill>
              </a:rPr>
              <a:t>https://data.cityofnewyork.us/City-Government/Borough-Boundaries/tqmj-j8zm </a:t>
            </a:r>
          </a:p>
          <a:p>
            <a:pPr marL="285750" indent="-285750">
              <a:buFont typeface="Arial" panose="020B0604020202020204" pitchFamily="34" charset="0"/>
              <a:buChar char="•"/>
            </a:pPr>
            <a:r>
              <a:rPr lang="en-IN" dirty="0"/>
              <a:t>Description: By using this geo space data we will get the New York Borough boundaries that will help us visualize choropleth map. </a:t>
            </a:r>
          </a:p>
          <a:p>
            <a:endParaRPr lang="en-IN" dirty="0"/>
          </a:p>
          <a:p>
            <a:pPr marL="0" indent="0">
              <a:buNone/>
            </a:pPr>
            <a:endParaRPr lang="en-IN" dirty="0"/>
          </a:p>
        </p:txBody>
      </p:sp>
    </p:spTree>
    <p:extLst>
      <p:ext uri="{BB962C8B-B14F-4D97-AF65-F5344CB8AC3E}">
        <p14:creationId xmlns:p14="http://schemas.microsoft.com/office/powerpoint/2010/main" val="1719815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methodology</a:t>
            </a:r>
            <a:endParaRPr lang="en-IN" dirty="0"/>
          </a:p>
        </p:txBody>
      </p:sp>
      <p:sp>
        <p:nvSpPr>
          <p:cNvPr id="3" name="Content Placeholder 2"/>
          <p:cNvSpPr>
            <a:spLocks noGrp="1"/>
          </p:cNvSpPr>
          <p:nvPr>
            <p:ph idx="1"/>
          </p:nvPr>
        </p:nvSpPr>
        <p:spPr/>
        <p:txBody>
          <a:bodyPr>
            <a:normAutofit fontScale="92500" lnSpcReduction="20000"/>
          </a:bodyPr>
          <a:lstStyle/>
          <a:p>
            <a:pPr marL="502920" indent="-457200" algn="just"/>
            <a:r>
              <a:rPr lang="en-IN" dirty="0"/>
              <a:t>We begin by collecting the New York city data from the following link "</a:t>
            </a:r>
            <a:r>
              <a:rPr lang="en-IN" dirty="0">
                <a:hlinkClick r:id="rId2"/>
              </a:rPr>
              <a:t>https://cocl.us/</a:t>
            </a:r>
            <a:r>
              <a:rPr lang="en-IN" dirty="0" err="1">
                <a:hlinkClick r:id="rId2"/>
              </a:rPr>
              <a:t>new_york_dataset</a:t>
            </a:r>
            <a:r>
              <a:rPr lang="en-IN" dirty="0">
                <a:hlinkClick r:id="rId2"/>
              </a:rPr>
              <a:t>“</a:t>
            </a:r>
            <a:endParaRPr lang="en-IN" dirty="0"/>
          </a:p>
          <a:p>
            <a:pPr marL="502920" indent="-457200" algn="just"/>
            <a:r>
              <a:rPr lang="en-IN" dirty="0"/>
              <a:t>We will find all venues for each neighbourhood using Foursquare API.</a:t>
            </a:r>
          </a:p>
          <a:p>
            <a:pPr marL="502920" indent="-457200" algn="just"/>
            <a:r>
              <a:rPr lang="en-IN" dirty="0"/>
              <a:t>We will then filter out all venues with Indian restaurant for further analysis.</a:t>
            </a:r>
          </a:p>
          <a:p>
            <a:pPr marL="502920" indent="-457200" algn="just"/>
            <a:r>
              <a:rPr lang="en-IN" dirty="0"/>
              <a:t>Next using Foursquare API, we will find the Ratings, Tips, and Number of Likes for all the Indian Restaurants.</a:t>
            </a:r>
          </a:p>
          <a:p>
            <a:pPr marL="502920" indent="-457200" algn="just"/>
            <a:r>
              <a:rPr lang="en-IN" dirty="0"/>
              <a:t>We will then sort Neighbourhoods and Borough the data keeping Ratings as the constraint.</a:t>
            </a:r>
          </a:p>
          <a:p>
            <a:pPr marL="502920" indent="-457200" algn="just"/>
            <a:r>
              <a:rPr lang="en-IN" dirty="0"/>
              <a:t>Next we will consider all the neighbourhoods with average rating greater or equal </a:t>
            </a:r>
            <a:r>
              <a:rPr lang="en-IN" dirty="0" smtClean="0"/>
              <a:t>8.0 </a:t>
            </a:r>
            <a:r>
              <a:rPr lang="en-IN" dirty="0"/>
              <a:t>to visualize on map.</a:t>
            </a:r>
          </a:p>
          <a:p>
            <a:pPr marL="502920" indent="-457200" algn="just"/>
            <a:r>
              <a:rPr lang="en-IN" dirty="0"/>
              <a:t>We will join this dataset to original New York data to get longitude and latitude.</a:t>
            </a:r>
          </a:p>
          <a:p>
            <a:pPr marL="502920" indent="-457200" algn="just"/>
            <a:r>
              <a:rPr lang="en-IN" dirty="0"/>
              <a:t>Finally, we will visualize the Neighbourhoods and Borough based on average            Rating using python’s Folium library.</a:t>
            </a:r>
          </a:p>
          <a:p>
            <a:endParaRPr lang="en-IN" dirty="0"/>
          </a:p>
        </p:txBody>
      </p:sp>
    </p:spTree>
    <p:extLst>
      <p:ext uri="{BB962C8B-B14F-4D97-AF65-F5344CB8AC3E}">
        <p14:creationId xmlns:p14="http://schemas.microsoft.com/office/powerpoint/2010/main" val="1174620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Number of </a:t>
            </a:r>
            <a:r>
              <a:rPr lang="en-IN" dirty="0" smtClean="0"/>
              <a:t>Neighbourhood </a:t>
            </a:r>
            <a:r>
              <a:rPr lang="en-IN" dirty="0"/>
              <a:t>for each Borough in New York City</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3661" y="2008756"/>
            <a:ext cx="7292339" cy="4051300"/>
          </a:xfrm>
        </p:spPr>
      </p:pic>
    </p:spTree>
    <p:extLst>
      <p:ext uri="{BB962C8B-B14F-4D97-AF65-F5344CB8AC3E}">
        <p14:creationId xmlns:p14="http://schemas.microsoft.com/office/powerpoint/2010/main" val="543933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Number of Indian Restaurants in NYC by Borough</a:t>
            </a:r>
          </a:p>
        </p:txBody>
      </p:sp>
      <p:pic>
        <p:nvPicPr>
          <p:cNvPr id="5" name="Content Placeholder 4"/>
          <p:cNvPicPr>
            <a:picLocks noGrp="1" noChangeAspect="1"/>
          </p:cNvPicPr>
          <p:nvPr>
            <p:ph idx="1"/>
          </p:nvPr>
        </p:nvPicPr>
        <p:blipFill>
          <a:blip r:embed="rId2"/>
          <a:stretch>
            <a:fillRect/>
          </a:stretch>
        </p:blipFill>
        <p:spPr>
          <a:xfrm>
            <a:off x="2152156" y="1921447"/>
            <a:ext cx="6741677" cy="4789218"/>
          </a:xfrm>
          <a:prstGeom prst="rect">
            <a:avLst/>
          </a:prstGeom>
        </p:spPr>
      </p:pic>
    </p:spTree>
    <p:extLst>
      <p:ext uri="{BB962C8B-B14F-4D97-AF65-F5344CB8AC3E}">
        <p14:creationId xmlns:p14="http://schemas.microsoft.com/office/powerpoint/2010/main" val="3409776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Number of Indian Restaurants in NYC by Neighbourhood</a:t>
            </a:r>
          </a:p>
        </p:txBody>
      </p:sp>
      <p:pic>
        <p:nvPicPr>
          <p:cNvPr id="5" name="Content Placeholder 4"/>
          <p:cNvPicPr>
            <a:picLocks noGrp="1" noChangeAspect="1"/>
          </p:cNvPicPr>
          <p:nvPr>
            <p:ph idx="1"/>
          </p:nvPr>
        </p:nvPicPr>
        <p:blipFill>
          <a:blip r:embed="rId2"/>
          <a:stretch>
            <a:fillRect/>
          </a:stretch>
        </p:blipFill>
        <p:spPr>
          <a:xfrm>
            <a:off x="2308263" y="2093976"/>
            <a:ext cx="6378537" cy="4688640"/>
          </a:xfrm>
          <a:prstGeom prst="rect">
            <a:avLst/>
          </a:prstGeom>
        </p:spPr>
      </p:pic>
    </p:spTree>
    <p:extLst>
      <p:ext uri="{BB962C8B-B14F-4D97-AF65-F5344CB8AC3E}">
        <p14:creationId xmlns:p14="http://schemas.microsoft.com/office/powerpoint/2010/main" val="19131165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35</TotalTime>
  <Words>744</Words>
  <Application>Microsoft Office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Rockwell</vt:lpstr>
      <vt:lpstr>Rockwell Condensed</vt:lpstr>
      <vt:lpstr>Wingdings</vt:lpstr>
      <vt:lpstr>Wood Type</vt:lpstr>
      <vt:lpstr>Peer-graded Assignment: Capstone Project - The Battle of Neighborhoods (Week 2)</vt:lpstr>
      <vt:lpstr>NYC</vt:lpstr>
      <vt:lpstr>Introduction</vt:lpstr>
      <vt:lpstr>Problem statement</vt:lpstr>
      <vt:lpstr>Data source descriptions</vt:lpstr>
      <vt:lpstr>methodology</vt:lpstr>
      <vt:lpstr>Number of Neighbourhood for each Borough in New York City</vt:lpstr>
      <vt:lpstr>Number of Indian Restaurants in NYC by Borough</vt:lpstr>
      <vt:lpstr>Number of Indian Restaurants in NYC by Neighbourhood</vt:lpstr>
      <vt:lpstr>Average rating of Indian Resturants for each Borough</vt:lpstr>
      <vt:lpstr>Top Rated Restaurants in NYC</vt:lpstr>
      <vt:lpstr>Details of Top Rated NYC Indian Restaurants</vt:lpstr>
      <vt:lpstr>Visualizing on the map</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Peer-graded Assignment: Capstone Project - The Battle of Neighborhoods (Week 2)</dc:title>
  <dc:creator>Saurabh Kumar</dc:creator>
  <cp:lastModifiedBy>Saurabh Kumar</cp:lastModifiedBy>
  <cp:revision>5</cp:revision>
  <dcterms:created xsi:type="dcterms:W3CDTF">2020-05-05T14:34:51Z</dcterms:created>
  <dcterms:modified xsi:type="dcterms:W3CDTF">2020-05-05T15:10:50Z</dcterms:modified>
</cp:coreProperties>
</file>