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006b52df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006b52df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006b52df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006b52df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006b52df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006b52df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006b52df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006b52df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006b52df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006b52df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006b52df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006b52df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006b52df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006b52df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006b52df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006b52df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006b52df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006b52df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006b52df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006b52df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006b52df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006b52df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006b52df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006b52df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006b52df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006b52df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006b52df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006b52df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006b52df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006b52df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savkin/universities_db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bdiagram.io/d/Universities-DB-6547a1137d8bbd6465841d33"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Universities </a:t>
            </a:r>
            <a:r>
              <a:rPr lang="en"/>
              <a:t>database</a:t>
            </a:r>
            <a:r>
              <a:rPr lang="en"/>
              <a:t> project</a:t>
            </a:r>
            <a:endParaRPr/>
          </a:p>
        </p:txBody>
      </p:sp>
      <p:sp>
        <p:nvSpPr>
          <p:cNvPr id="87" name="Google Shape;87;p13"/>
          <p:cNvSpPr txBox="1"/>
          <p:nvPr>
            <p:ph idx="1" type="subTitle"/>
          </p:nvPr>
        </p:nvSpPr>
        <p:spPr>
          <a:xfrm>
            <a:off x="805077" y="3710450"/>
            <a:ext cx="7688100" cy="541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500">
                <a:latin typeface="Verdana"/>
                <a:ea typeface="Verdana"/>
                <a:cs typeface="Verdana"/>
                <a:sym typeface="Verdana"/>
              </a:rPr>
              <a:t>Developed by Konstantin Savkin, an 11th-grade student of Lyceum No. 393.</a:t>
            </a:r>
            <a:br>
              <a:rPr lang="en" sz="1500">
                <a:latin typeface="Verdana"/>
                <a:ea typeface="Verdana"/>
                <a:cs typeface="Verdana"/>
                <a:sym typeface="Verdana"/>
              </a:rPr>
            </a:br>
            <a:br>
              <a:rPr lang="en" sz="1500">
                <a:latin typeface="Verdana"/>
                <a:ea typeface="Verdana"/>
                <a:cs typeface="Verdana"/>
                <a:sym typeface="Verdana"/>
              </a:rPr>
            </a:br>
            <a:r>
              <a:rPr lang="en" sz="1500" u="sng">
                <a:solidFill>
                  <a:schemeClr val="hlink"/>
                </a:solidFill>
                <a:latin typeface="Verdana"/>
                <a:ea typeface="Verdana"/>
                <a:cs typeface="Verdana"/>
                <a:sym typeface="Verdana"/>
                <a:hlinkClick r:id="rId3"/>
              </a:rPr>
              <a:t>https://github.com/ksavkin/universities_db_project</a:t>
            </a:r>
            <a:endParaRPr sz="15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340"/>
              <a:t>Universities with country and ranking listed in 2021</a:t>
            </a:r>
            <a:endParaRPr sz="2340"/>
          </a:p>
        </p:txBody>
      </p:sp>
      <p:sp>
        <p:nvSpPr>
          <p:cNvPr id="151" name="Google Shape;151;p22"/>
          <p:cNvSpPr txBox="1"/>
          <p:nvPr>
            <p:ph idx="1" type="body"/>
          </p:nvPr>
        </p:nvSpPr>
        <p:spPr>
          <a:xfrm>
            <a:off x="729450" y="2318400"/>
            <a:ext cx="4853100" cy="2460000"/>
          </a:xfrm>
          <a:prstGeom prst="rect">
            <a:avLst/>
          </a:prstGeom>
        </p:spPr>
        <p:txBody>
          <a:bodyPr anchorCtr="0" anchor="t" bIns="91425" lIns="91425" spcFirstLastPara="1" rIns="91425" wrap="square" tIns="91425">
            <a:noAutofit/>
          </a:bodyPr>
          <a:lstStyle/>
          <a:p>
            <a:pPr indent="0" lvl="0" marL="25400" rtl="0" algn="l">
              <a:lnSpc>
                <a:spcPct val="105000"/>
              </a:lnSpc>
              <a:spcBef>
                <a:spcPts val="0"/>
              </a:spcBef>
              <a:spcAft>
                <a:spcPts val="0"/>
              </a:spcAft>
              <a:buSzPts val="688"/>
              <a:buNone/>
            </a:pPr>
            <a:r>
              <a:rPr b="1" lang="en" sz="1500">
                <a:solidFill>
                  <a:srgbClr val="800000"/>
                </a:solidFill>
                <a:highlight>
                  <a:srgbClr val="FFFFFF"/>
                </a:highlight>
                <a:latin typeface="Arial"/>
                <a:ea typeface="Arial"/>
                <a:cs typeface="Arial"/>
                <a:sym typeface="Arial"/>
              </a:rPr>
              <a:t>select</a:t>
            </a:r>
            <a:r>
              <a:rPr lang="en" sz="1500">
                <a:solidFill>
                  <a:srgbClr val="000000"/>
                </a:solidFill>
                <a:highlight>
                  <a:srgbClr val="FFFFFF"/>
                </a:highlight>
                <a:latin typeface="Arial"/>
                <a:ea typeface="Arial"/>
                <a:cs typeface="Arial"/>
                <a:sym typeface="Arial"/>
              </a:rPr>
              <a:t> un.id, un.name, un.year_foundation, un.description,</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lang="en" sz="1500">
                <a:solidFill>
                  <a:srgbClr val="000000"/>
                </a:solidFill>
                <a:highlight>
                  <a:srgbClr val="FFFFFF"/>
                </a:highlight>
                <a:latin typeface="Arial"/>
                <a:ea typeface="Arial"/>
                <a:cs typeface="Arial"/>
                <a:sym typeface="Arial"/>
              </a:rPr>
              <a:t>c.name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city,</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lang="en" sz="1500">
                <a:solidFill>
                  <a:srgbClr val="000000"/>
                </a:solidFill>
                <a:highlight>
                  <a:srgbClr val="FFFFFF"/>
                </a:highlight>
                <a:latin typeface="Arial"/>
                <a:ea typeface="Arial"/>
                <a:cs typeface="Arial"/>
                <a:sym typeface="Arial"/>
              </a:rPr>
              <a:t>s.name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state,</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lang="en" sz="1500">
                <a:solidFill>
                  <a:srgbClr val="000000"/>
                </a:solidFill>
                <a:highlight>
                  <a:srgbClr val="FFFFFF"/>
                </a:highlight>
                <a:latin typeface="Arial"/>
                <a:ea typeface="Arial"/>
                <a:cs typeface="Arial"/>
                <a:sym typeface="Arial"/>
              </a:rPr>
              <a:t>qs.qs_raiting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raiting</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b="1" lang="en" sz="1500">
                <a:solidFill>
                  <a:srgbClr val="800000"/>
                </a:solidFill>
                <a:highlight>
                  <a:srgbClr val="FFFFFF"/>
                </a:highlight>
                <a:latin typeface="Arial"/>
                <a:ea typeface="Arial"/>
                <a:cs typeface="Arial"/>
                <a:sym typeface="Arial"/>
              </a:rPr>
              <a:t>from</a:t>
            </a:r>
            <a:r>
              <a:rPr lang="en" sz="1500">
                <a:solidFill>
                  <a:srgbClr val="000000"/>
                </a:solidFill>
                <a:highlight>
                  <a:srgbClr val="FFFFFF"/>
                </a:highlight>
                <a:latin typeface="Arial"/>
                <a:ea typeface="Arial"/>
                <a:cs typeface="Arial"/>
                <a:sym typeface="Arial"/>
              </a:rPr>
              <a:t> Universities un</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Cities c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un.id = c.id</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States s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c.id = s.id</a:t>
            </a:r>
            <a:endParaRPr sz="1500">
              <a:solidFill>
                <a:srgbClr val="000000"/>
              </a:solidFill>
              <a:highlight>
                <a:srgbClr val="FFFFFF"/>
              </a:highlight>
              <a:latin typeface="Arial"/>
              <a:ea typeface="Arial"/>
              <a:cs typeface="Arial"/>
              <a:sym typeface="Arial"/>
            </a:endParaRPr>
          </a:p>
          <a:p>
            <a:pPr indent="0" lvl="0" marL="25400" rtl="0" algn="l">
              <a:lnSpc>
                <a:spcPct val="105000"/>
              </a:lnSpc>
              <a:spcBef>
                <a:spcPts val="0"/>
              </a:spcBef>
              <a:spcAft>
                <a:spcPts val="0"/>
              </a:spcAft>
              <a:buSzPts val="688"/>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QS_raiting qs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un.id = qs.university_id </a:t>
            </a:r>
            <a:r>
              <a:rPr b="1" lang="en" sz="1500">
                <a:solidFill>
                  <a:srgbClr val="800000"/>
                </a:solidFill>
                <a:highlight>
                  <a:srgbClr val="FFFFFF"/>
                </a:highlight>
                <a:latin typeface="Arial"/>
                <a:ea typeface="Arial"/>
                <a:cs typeface="Arial"/>
                <a:sym typeface="Arial"/>
              </a:rPr>
              <a:t>where</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year</a:t>
            </a:r>
            <a:r>
              <a:rPr lang="en" sz="1500">
                <a:solidFill>
                  <a:srgbClr val="000000"/>
                </a:solidFill>
                <a:highlight>
                  <a:srgbClr val="FFFFFF"/>
                </a:highlight>
                <a:latin typeface="Arial"/>
                <a:ea typeface="Arial"/>
                <a:cs typeface="Arial"/>
                <a:sym typeface="Arial"/>
              </a:rPr>
              <a:t> = </a:t>
            </a:r>
            <a:r>
              <a:rPr lang="en" sz="1500">
                <a:solidFill>
                  <a:srgbClr val="0000FF"/>
                </a:solidFill>
                <a:highlight>
                  <a:srgbClr val="FFFFFF"/>
                </a:highlight>
                <a:latin typeface="Arial"/>
                <a:ea typeface="Arial"/>
                <a:cs typeface="Arial"/>
                <a:sym typeface="Arial"/>
              </a:rPr>
              <a:t>2021</a:t>
            </a:r>
            <a:endParaRPr sz="1500">
              <a:solidFill>
                <a:srgbClr val="0000FF"/>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688"/>
              <a:buNone/>
            </a:pPr>
            <a:r>
              <a:t/>
            </a:r>
            <a:endParaRPr b="1" sz="1500">
              <a:solidFill>
                <a:srgbClr val="8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340"/>
              <a:t>Universities with a review count &gt;= 3</a:t>
            </a:r>
            <a:endParaRPr sz="2340"/>
          </a:p>
        </p:txBody>
      </p:sp>
      <p:sp>
        <p:nvSpPr>
          <p:cNvPr id="157" name="Google Shape;157;p23"/>
          <p:cNvSpPr txBox="1"/>
          <p:nvPr>
            <p:ph idx="1" type="body"/>
          </p:nvPr>
        </p:nvSpPr>
        <p:spPr>
          <a:xfrm>
            <a:off x="729450" y="1995225"/>
            <a:ext cx="4853100" cy="24600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with</a:t>
            </a:r>
            <a:r>
              <a:rPr lang="en" sz="1500">
                <a:solidFill>
                  <a:srgbClr val="000000"/>
                </a:solidFill>
                <a:highlight>
                  <a:srgbClr val="FFFFFF"/>
                </a:highlight>
                <a:latin typeface="Arial"/>
                <a:ea typeface="Arial"/>
                <a:cs typeface="Arial"/>
                <a:sym typeface="Arial"/>
              </a:rPr>
              <a:t> c1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select</a:t>
            </a:r>
            <a:r>
              <a:rPr lang="en" sz="1500">
                <a:solidFill>
                  <a:srgbClr val="000000"/>
                </a:solidFill>
                <a:highlight>
                  <a:srgbClr val="FFFFFF"/>
                </a:highlight>
                <a:latin typeface="Arial"/>
                <a:ea typeface="Arial"/>
                <a:cs typeface="Arial"/>
                <a:sym typeface="Arial"/>
              </a:rPr>
              <a:t> un.id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id, un.name, </a:t>
            </a:r>
            <a:r>
              <a:rPr b="1" lang="en" sz="1500">
                <a:solidFill>
                  <a:srgbClr val="000080"/>
                </a:solidFill>
                <a:highlight>
                  <a:srgbClr val="FFFFFF"/>
                </a:highlight>
                <a:latin typeface="Arial"/>
                <a:ea typeface="Arial"/>
                <a:cs typeface="Arial"/>
                <a:sym typeface="Arial"/>
              </a:rPr>
              <a:t>count</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counter_of_reviews</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from</a:t>
            </a:r>
            <a:r>
              <a:rPr lang="en" sz="1500">
                <a:solidFill>
                  <a:srgbClr val="000000"/>
                </a:solidFill>
                <a:highlight>
                  <a:srgbClr val="FFFFFF"/>
                </a:highlight>
                <a:latin typeface="Arial"/>
                <a:ea typeface="Arial"/>
                <a:cs typeface="Arial"/>
                <a:sym typeface="Arial"/>
              </a:rPr>
              <a:t> Universities un</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Reviews rev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un.id = rev.university_id</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group</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by</a:t>
            </a:r>
            <a:r>
              <a:rPr lang="en" sz="1500">
                <a:solidFill>
                  <a:srgbClr val="000000"/>
                </a:solidFill>
                <a:highlight>
                  <a:srgbClr val="FFFFFF"/>
                </a:highlight>
                <a:latin typeface="Arial"/>
                <a:ea typeface="Arial"/>
                <a:cs typeface="Arial"/>
                <a:sym typeface="Arial"/>
              </a:rPr>
              <a:t> un.id, un.name)</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select</a:t>
            </a:r>
            <a:r>
              <a:rPr lang="en" sz="1500">
                <a:solidFill>
                  <a:srgbClr val="000000"/>
                </a:solidFill>
                <a:highlight>
                  <a:srgbClr val="FFFFFF"/>
                </a:highlight>
                <a:latin typeface="Arial"/>
                <a:ea typeface="Arial"/>
                <a:cs typeface="Arial"/>
                <a:sym typeface="Arial"/>
              </a:rPr>
              <a:t> un.id, un.name, un.year_foundation, c1.counter_of_reviews</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from</a:t>
            </a:r>
            <a:r>
              <a:rPr lang="en" sz="1500">
                <a:solidFill>
                  <a:srgbClr val="000000"/>
                </a:solidFill>
                <a:highlight>
                  <a:srgbClr val="FFFFFF"/>
                </a:highlight>
                <a:latin typeface="Arial"/>
                <a:ea typeface="Arial"/>
                <a:cs typeface="Arial"/>
                <a:sym typeface="Arial"/>
              </a:rPr>
              <a:t> Universities un</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c1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un.id = c1.id</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where</a:t>
            </a:r>
            <a:r>
              <a:rPr lang="en" sz="1500">
                <a:solidFill>
                  <a:srgbClr val="000000"/>
                </a:solidFill>
                <a:highlight>
                  <a:srgbClr val="FFFFFF"/>
                </a:highlight>
                <a:latin typeface="Arial"/>
                <a:ea typeface="Arial"/>
                <a:cs typeface="Arial"/>
                <a:sym typeface="Arial"/>
              </a:rPr>
              <a:t> c1.counter_of_reviews &gt;= </a:t>
            </a:r>
            <a:r>
              <a:rPr lang="en" sz="1500">
                <a:solidFill>
                  <a:srgbClr val="0000FF"/>
                </a:solidFill>
                <a:highlight>
                  <a:srgbClr val="FFFFFF"/>
                </a:highlight>
                <a:latin typeface="Arial"/>
                <a:ea typeface="Arial"/>
                <a:cs typeface="Arial"/>
                <a:sym typeface="Arial"/>
              </a:rPr>
              <a:t>3</a:t>
            </a:r>
            <a:endParaRPr sz="1500">
              <a:solidFill>
                <a:srgbClr val="0000FF"/>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order</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by</a:t>
            </a:r>
            <a:r>
              <a:rPr lang="en" sz="1500">
                <a:solidFill>
                  <a:srgbClr val="000000"/>
                </a:solidFill>
                <a:highlight>
                  <a:srgbClr val="FFFFFF"/>
                </a:highlight>
                <a:latin typeface="Arial"/>
                <a:ea typeface="Arial"/>
                <a:cs typeface="Arial"/>
                <a:sym typeface="Arial"/>
              </a:rPr>
              <a:t> c1.counter_of_reviews </a:t>
            </a:r>
            <a:r>
              <a:rPr b="1" lang="en" sz="1500">
                <a:solidFill>
                  <a:srgbClr val="800000"/>
                </a:solidFill>
                <a:highlight>
                  <a:srgbClr val="FFFFFF"/>
                </a:highlight>
                <a:latin typeface="Arial"/>
                <a:ea typeface="Arial"/>
                <a:cs typeface="Arial"/>
                <a:sym typeface="Arial"/>
              </a:rPr>
              <a:t>desc</a:t>
            </a:r>
            <a:endParaRPr b="1" sz="1500">
              <a:solidFill>
                <a:srgbClr val="800000"/>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688"/>
              <a:buNone/>
            </a:pPr>
            <a:r>
              <a:t/>
            </a:r>
            <a:endParaRPr b="1" sz="1500">
              <a:solidFill>
                <a:srgbClr val="8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Comprehensive information on universities ranked in the top 10 for 2023</a:t>
            </a:r>
            <a:endParaRPr sz="2300"/>
          </a:p>
        </p:txBody>
      </p:sp>
      <p:sp>
        <p:nvSpPr>
          <p:cNvPr id="163" name="Google Shape;163;p24"/>
          <p:cNvSpPr txBox="1"/>
          <p:nvPr>
            <p:ph idx="1" type="body"/>
          </p:nvPr>
        </p:nvSpPr>
        <p:spPr>
          <a:xfrm>
            <a:off x="729450" y="2258900"/>
            <a:ext cx="7826100" cy="24600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select</a:t>
            </a:r>
            <a:r>
              <a:rPr lang="en" sz="1500">
                <a:solidFill>
                  <a:srgbClr val="000000"/>
                </a:solidFill>
                <a:highlight>
                  <a:srgbClr val="FFFFFF"/>
                </a:highlight>
                <a:latin typeface="Arial"/>
                <a:ea typeface="Arial"/>
                <a:cs typeface="Arial"/>
                <a:sym typeface="Arial"/>
              </a:rPr>
              <a:t> un.*, c.name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city, s.name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state, c2.name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country, qs.qs_raiting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raiting</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from</a:t>
            </a:r>
            <a:r>
              <a:rPr lang="en" sz="1500">
                <a:solidFill>
                  <a:srgbClr val="000000"/>
                </a:solidFill>
                <a:highlight>
                  <a:srgbClr val="FFFFFF"/>
                </a:highlight>
                <a:latin typeface="Arial"/>
                <a:ea typeface="Arial"/>
                <a:cs typeface="Arial"/>
                <a:sym typeface="Arial"/>
              </a:rPr>
              <a:t> Universities un</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Cities c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un.id = c.id</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States s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c.id = s.id</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Countries c2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c2.id = s.id</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QS_raiting qs </a:t>
            </a:r>
            <a:r>
              <a:rPr b="1" lang="en" sz="1500">
                <a:solidFill>
                  <a:srgbClr val="8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un.id = qs.university_id </a:t>
            </a:r>
            <a:r>
              <a:rPr b="1" lang="en" sz="1500">
                <a:solidFill>
                  <a:srgbClr val="800000"/>
                </a:solidFill>
                <a:highlight>
                  <a:srgbClr val="FFFFFF"/>
                </a:highlight>
                <a:latin typeface="Arial"/>
                <a:ea typeface="Arial"/>
                <a:cs typeface="Arial"/>
                <a:sym typeface="Arial"/>
              </a:rPr>
              <a:t>and</a:t>
            </a:r>
            <a:r>
              <a:rPr lang="en" sz="1500">
                <a:solidFill>
                  <a:srgbClr val="000000"/>
                </a:solidFill>
                <a:highlight>
                  <a:srgbClr val="FFFFFF"/>
                </a:highlight>
                <a:latin typeface="Arial"/>
                <a:ea typeface="Arial"/>
                <a:cs typeface="Arial"/>
                <a:sym typeface="Arial"/>
              </a:rPr>
              <a:t> qs.</a:t>
            </a:r>
            <a:r>
              <a:rPr b="1" lang="en" sz="1500">
                <a:solidFill>
                  <a:srgbClr val="800000"/>
                </a:solidFill>
                <a:highlight>
                  <a:srgbClr val="FFFFFF"/>
                </a:highlight>
                <a:latin typeface="Arial"/>
                <a:ea typeface="Arial"/>
                <a:cs typeface="Arial"/>
                <a:sym typeface="Arial"/>
              </a:rPr>
              <a:t>year</a:t>
            </a:r>
            <a:r>
              <a:rPr lang="en" sz="1500">
                <a:solidFill>
                  <a:srgbClr val="000000"/>
                </a:solidFill>
                <a:highlight>
                  <a:srgbClr val="FFFFFF"/>
                </a:highlight>
                <a:latin typeface="Arial"/>
                <a:ea typeface="Arial"/>
                <a:cs typeface="Arial"/>
                <a:sym typeface="Arial"/>
              </a:rPr>
              <a:t> = </a:t>
            </a:r>
            <a:r>
              <a:rPr lang="en" sz="1500">
                <a:solidFill>
                  <a:srgbClr val="008000"/>
                </a:solidFill>
                <a:highlight>
                  <a:srgbClr val="FFFFFF"/>
                </a:highlight>
                <a:latin typeface="Arial"/>
                <a:ea typeface="Arial"/>
                <a:cs typeface="Arial"/>
                <a:sym typeface="Arial"/>
              </a:rPr>
              <a:t>'2023'</a:t>
            </a:r>
            <a:endParaRPr sz="1500">
              <a:solidFill>
                <a:srgbClr val="008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order</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by</a:t>
            </a:r>
            <a:r>
              <a:rPr lang="en" sz="1500">
                <a:solidFill>
                  <a:srgbClr val="000000"/>
                </a:solidFill>
                <a:highlight>
                  <a:srgbClr val="FFFFFF"/>
                </a:highlight>
                <a:latin typeface="Arial"/>
                <a:ea typeface="Arial"/>
                <a:cs typeface="Arial"/>
                <a:sym typeface="Arial"/>
              </a:rPr>
              <a:t> qs.qs_raiting </a:t>
            </a:r>
            <a:r>
              <a:rPr b="1" lang="en" sz="1500">
                <a:solidFill>
                  <a:srgbClr val="800000"/>
                </a:solidFill>
                <a:highlight>
                  <a:srgbClr val="FFFFFF"/>
                </a:highlight>
                <a:latin typeface="Arial"/>
                <a:ea typeface="Arial"/>
                <a:cs typeface="Arial"/>
                <a:sym typeface="Arial"/>
              </a:rPr>
              <a:t>desc</a:t>
            </a:r>
            <a:endParaRPr b="1" sz="1500">
              <a:solidFill>
                <a:srgbClr val="8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limit</a:t>
            </a:r>
            <a:r>
              <a:rPr lang="en" sz="1500">
                <a:solidFill>
                  <a:srgbClr val="000000"/>
                </a:solidFill>
                <a:highlight>
                  <a:srgbClr val="FFFFFF"/>
                </a:highlight>
                <a:latin typeface="Arial"/>
                <a:ea typeface="Arial"/>
                <a:cs typeface="Arial"/>
                <a:sym typeface="Arial"/>
              </a:rPr>
              <a:t> </a:t>
            </a:r>
            <a:r>
              <a:rPr lang="en" sz="1500">
                <a:solidFill>
                  <a:srgbClr val="0000FF"/>
                </a:solidFill>
                <a:highlight>
                  <a:srgbClr val="FFFFFF"/>
                </a:highlight>
                <a:latin typeface="Arial"/>
                <a:ea typeface="Arial"/>
                <a:cs typeface="Arial"/>
                <a:sym typeface="Arial"/>
              </a:rPr>
              <a:t>10</a:t>
            </a:r>
            <a:endParaRPr sz="1500">
              <a:solidFill>
                <a:srgbClr val="0000FF"/>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688"/>
              <a:buNone/>
            </a:pPr>
            <a:r>
              <a:t/>
            </a:r>
            <a:endParaRPr b="1" sz="1500">
              <a:solidFill>
                <a:srgbClr val="8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300"/>
              <a:t>Universities with price change over all time not exceeding $10k and review count &gt; 2</a:t>
            </a:r>
            <a:endParaRPr sz="2300"/>
          </a:p>
        </p:txBody>
      </p:sp>
      <p:sp>
        <p:nvSpPr>
          <p:cNvPr id="169" name="Google Shape;169;p25"/>
          <p:cNvSpPr txBox="1"/>
          <p:nvPr>
            <p:ph idx="1" type="body"/>
          </p:nvPr>
        </p:nvSpPr>
        <p:spPr>
          <a:xfrm>
            <a:off x="729450" y="2153125"/>
            <a:ext cx="8157600" cy="24600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with</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1000">
                <a:solidFill>
                  <a:srgbClr val="000000"/>
                </a:solidFill>
                <a:highlight>
                  <a:srgbClr val="FFFFFF"/>
                </a:highlight>
                <a:latin typeface="Arial"/>
                <a:ea typeface="Arial"/>
                <a:cs typeface="Arial"/>
                <a:sym typeface="Arial"/>
              </a:rPr>
              <a:t>dif </a:t>
            </a:r>
            <a:r>
              <a:rPr b="1" lang="en" sz="1000">
                <a:solidFill>
                  <a:srgbClr val="800000"/>
                </a:solidFill>
                <a:highlight>
                  <a:srgbClr val="FFFFFF"/>
                </a:highlight>
                <a:latin typeface="Arial"/>
                <a:ea typeface="Arial"/>
                <a:cs typeface="Arial"/>
                <a:sym typeface="Arial"/>
              </a:rPr>
              <a:t>as</a:t>
            </a:r>
            <a:endParaRPr b="1" sz="1000">
              <a:solidFill>
                <a:srgbClr val="800000"/>
              </a:solidFill>
              <a:highlight>
                <a:srgbClr val="FFFFFF"/>
              </a:highlight>
              <a:latin typeface="Arial"/>
              <a:ea typeface="Arial"/>
              <a:cs typeface="Arial"/>
              <a:sym typeface="Arial"/>
            </a:endParaRPr>
          </a:p>
          <a:p>
            <a:pPr indent="0" lvl="0" marL="25400" rtl="0" algn="l">
              <a:spcBef>
                <a:spcPts val="0"/>
              </a:spcBef>
              <a:spcAft>
                <a:spcPts val="0"/>
              </a:spcAft>
              <a:buNone/>
            </a:pPr>
            <a:r>
              <a:rPr lang="en" sz="1000">
                <a:solidFill>
                  <a:srgbClr val="000000"/>
                </a:solidFill>
                <a:highlight>
                  <a:srgbClr val="FFFFFF"/>
                </a:highlight>
                <a:latin typeface="Arial"/>
                <a:ea typeface="Arial"/>
                <a:cs typeface="Arial"/>
                <a:sym typeface="Arial"/>
              </a:rPr>
              <a:t>(</a:t>
            </a:r>
            <a:r>
              <a:rPr b="1" lang="en" sz="1000">
                <a:solidFill>
                  <a:srgbClr val="800000"/>
                </a:solidFill>
                <a:highlight>
                  <a:srgbClr val="FFFFFF"/>
                </a:highlight>
                <a:latin typeface="Arial"/>
                <a:ea typeface="Arial"/>
                <a:cs typeface="Arial"/>
                <a:sym typeface="Arial"/>
              </a:rPr>
              <a:t>select</a:t>
            </a:r>
            <a:r>
              <a:rPr lang="en" sz="1000">
                <a:solidFill>
                  <a:srgbClr val="000000"/>
                </a:solidFill>
                <a:highlight>
                  <a:srgbClr val="FFFFFF"/>
                </a:highlight>
                <a:latin typeface="Arial"/>
                <a:ea typeface="Arial"/>
                <a:cs typeface="Arial"/>
                <a:sym typeface="Arial"/>
              </a:rPr>
              <a:t> un.id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id3, un.name, (</a:t>
            </a:r>
            <a:r>
              <a:rPr b="1" lang="en" sz="1000">
                <a:solidFill>
                  <a:srgbClr val="000080"/>
                </a:solidFill>
                <a:highlight>
                  <a:srgbClr val="FFFFFF"/>
                </a:highlight>
                <a:latin typeface="Arial"/>
                <a:ea typeface="Arial"/>
                <a:cs typeface="Arial"/>
                <a:sym typeface="Arial"/>
              </a:rPr>
              <a:t>max</a:t>
            </a:r>
            <a:r>
              <a:rPr lang="en" sz="1000">
                <a:solidFill>
                  <a:srgbClr val="000000"/>
                </a:solidFill>
                <a:highlight>
                  <a:srgbClr val="FFFFFF"/>
                </a:highlight>
                <a:latin typeface="Arial"/>
                <a:ea typeface="Arial"/>
                <a:cs typeface="Arial"/>
                <a:sym typeface="Arial"/>
              </a:rPr>
              <a:t>(cs.cost) - </a:t>
            </a:r>
            <a:r>
              <a:rPr b="1" lang="en" sz="1000">
                <a:solidFill>
                  <a:srgbClr val="000080"/>
                </a:solidFill>
                <a:highlight>
                  <a:srgbClr val="FFFFFF"/>
                </a:highlight>
                <a:latin typeface="Arial"/>
                <a:ea typeface="Arial"/>
                <a:cs typeface="Arial"/>
                <a:sym typeface="Arial"/>
              </a:rPr>
              <a:t>min</a:t>
            </a:r>
            <a:r>
              <a:rPr lang="en" sz="1000">
                <a:solidFill>
                  <a:srgbClr val="000000"/>
                </a:solidFill>
                <a:highlight>
                  <a:srgbClr val="FFFFFF"/>
                </a:highlight>
                <a:latin typeface="Arial"/>
                <a:ea typeface="Arial"/>
                <a:cs typeface="Arial"/>
                <a:sym typeface="Arial"/>
              </a:rPr>
              <a:t>(cs.cost))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diff </a:t>
            </a:r>
            <a:r>
              <a:rPr b="1" lang="en" sz="1000">
                <a:solidFill>
                  <a:srgbClr val="800000"/>
                </a:solidFill>
                <a:highlight>
                  <a:srgbClr val="FFFFFF"/>
                </a:highlight>
                <a:latin typeface="Arial"/>
                <a:ea typeface="Arial"/>
                <a:cs typeface="Arial"/>
                <a:sym typeface="Arial"/>
              </a:rPr>
              <a:t>from</a:t>
            </a:r>
            <a:r>
              <a:rPr lang="en" sz="1000">
                <a:solidFill>
                  <a:srgbClr val="000000"/>
                </a:solidFill>
                <a:highlight>
                  <a:srgbClr val="FFFFFF"/>
                </a:highlight>
                <a:latin typeface="Arial"/>
                <a:ea typeface="Arial"/>
                <a:cs typeface="Arial"/>
                <a:sym typeface="Arial"/>
              </a:rPr>
              <a:t> Universities un </a:t>
            </a:r>
            <a:r>
              <a:rPr b="1" lang="en" sz="1000">
                <a:solidFill>
                  <a:srgbClr val="800000"/>
                </a:solidFill>
                <a:highlight>
                  <a:srgbClr val="FFFFFF"/>
                </a:highlight>
                <a:latin typeface="Arial"/>
                <a:ea typeface="Arial"/>
                <a:cs typeface="Arial"/>
                <a:sym typeface="Arial"/>
              </a:rPr>
              <a:t>join</a:t>
            </a:r>
            <a:r>
              <a:rPr lang="en" sz="1000">
                <a:solidFill>
                  <a:srgbClr val="000000"/>
                </a:solidFill>
                <a:highlight>
                  <a:srgbClr val="FFFFFF"/>
                </a:highlight>
                <a:latin typeface="Arial"/>
                <a:ea typeface="Arial"/>
                <a:cs typeface="Arial"/>
                <a:sym typeface="Arial"/>
              </a:rPr>
              <a:t> Costs cs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un.id = cs.university_id </a:t>
            </a:r>
            <a:r>
              <a:rPr b="1" lang="en" sz="1000">
                <a:solidFill>
                  <a:srgbClr val="800000"/>
                </a:solidFill>
                <a:highlight>
                  <a:srgbClr val="FFFFFF"/>
                </a:highlight>
                <a:latin typeface="Arial"/>
                <a:ea typeface="Arial"/>
                <a:cs typeface="Arial"/>
                <a:sym typeface="Arial"/>
              </a:rPr>
              <a:t>group</a:t>
            </a:r>
            <a:r>
              <a:rPr lang="en" sz="1000">
                <a:solidFill>
                  <a:srgbClr val="000000"/>
                </a:solidFill>
                <a:highlight>
                  <a:srgbClr val="FFFFFF"/>
                </a:highlight>
                <a:latin typeface="Arial"/>
                <a:ea typeface="Arial"/>
                <a:cs typeface="Arial"/>
                <a:sym typeface="Arial"/>
              </a:rPr>
              <a:t> </a:t>
            </a:r>
            <a:r>
              <a:rPr b="1" lang="en" sz="1000">
                <a:solidFill>
                  <a:srgbClr val="800000"/>
                </a:solidFill>
                <a:highlight>
                  <a:srgbClr val="FFFFFF"/>
                </a:highlight>
                <a:latin typeface="Arial"/>
                <a:ea typeface="Arial"/>
                <a:cs typeface="Arial"/>
                <a:sym typeface="Arial"/>
              </a:rPr>
              <a:t>by</a:t>
            </a:r>
            <a:r>
              <a:rPr lang="en" sz="1000">
                <a:solidFill>
                  <a:srgbClr val="000000"/>
                </a:solidFill>
                <a:highlight>
                  <a:srgbClr val="FFFFFF"/>
                </a:highlight>
                <a:latin typeface="Arial"/>
                <a:ea typeface="Arial"/>
                <a:cs typeface="Arial"/>
                <a:sym typeface="Arial"/>
              </a:rPr>
              <a:t> un.id, un.name),</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1000">
                <a:solidFill>
                  <a:srgbClr val="000000"/>
                </a:solidFill>
                <a:highlight>
                  <a:srgbClr val="FFFFFF"/>
                </a:highlight>
                <a:latin typeface="Arial"/>
                <a:ea typeface="Arial"/>
                <a:cs typeface="Arial"/>
                <a:sym typeface="Arial"/>
              </a:rPr>
              <a:t>countik </a:t>
            </a:r>
            <a:r>
              <a:rPr b="1" lang="en" sz="1000">
                <a:solidFill>
                  <a:srgbClr val="800000"/>
                </a:solidFill>
                <a:highlight>
                  <a:srgbClr val="FFFFFF"/>
                </a:highlight>
                <a:latin typeface="Arial"/>
                <a:ea typeface="Arial"/>
                <a:cs typeface="Arial"/>
                <a:sym typeface="Arial"/>
              </a:rPr>
              <a:t>as</a:t>
            </a:r>
            <a:endParaRPr b="1" sz="1000">
              <a:solidFill>
                <a:srgbClr val="800000"/>
              </a:solidFill>
              <a:highlight>
                <a:srgbClr val="FFFFFF"/>
              </a:highlight>
              <a:latin typeface="Arial"/>
              <a:ea typeface="Arial"/>
              <a:cs typeface="Arial"/>
              <a:sym typeface="Arial"/>
            </a:endParaRPr>
          </a:p>
          <a:p>
            <a:pPr indent="0" lvl="0" marL="25400" rtl="0" algn="l">
              <a:spcBef>
                <a:spcPts val="0"/>
              </a:spcBef>
              <a:spcAft>
                <a:spcPts val="0"/>
              </a:spcAft>
              <a:buNone/>
            </a:pPr>
            <a:r>
              <a:rPr lang="en" sz="1000">
                <a:solidFill>
                  <a:srgbClr val="000000"/>
                </a:solidFill>
                <a:highlight>
                  <a:srgbClr val="FFFFFF"/>
                </a:highlight>
                <a:latin typeface="Arial"/>
                <a:ea typeface="Arial"/>
                <a:cs typeface="Arial"/>
                <a:sym typeface="Arial"/>
              </a:rPr>
              <a:t>(</a:t>
            </a:r>
            <a:r>
              <a:rPr b="1" lang="en" sz="1000">
                <a:solidFill>
                  <a:srgbClr val="800000"/>
                </a:solidFill>
                <a:highlight>
                  <a:srgbClr val="FFFFFF"/>
                </a:highlight>
                <a:latin typeface="Arial"/>
                <a:ea typeface="Arial"/>
                <a:cs typeface="Arial"/>
                <a:sym typeface="Arial"/>
              </a:rPr>
              <a:t>select</a:t>
            </a:r>
            <a:r>
              <a:rPr lang="en" sz="1000">
                <a:solidFill>
                  <a:srgbClr val="000000"/>
                </a:solidFill>
                <a:highlight>
                  <a:srgbClr val="FFFFFF"/>
                </a:highlight>
                <a:latin typeface="Arial"/>
                <a:ea typeface="Arial"/>
                <a:cs typeface="Arial"/>
                <a:sym typeface="Arial"/>
              </a:rPr>
              <a:t> un.id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id4, un.name, </a:t>
            </a:r>
            <a:r>
              <a:rPr b="1" lang="en" sz="1000">
                <a:solidFill>
                  <a:srgbClr val="000080"/>
                </a:solidFill>
                <a:highlight>
                  <a:srgbClr val="FFFFFF"/>
                </a:highlight>
                <a:latin typeface="Arial"/>
                <a:ea typeface="Arial"/>
                <a:cs typeface="Arial"/>
                <a:sym typeface="Arial"/>
              </a:rPr>
              <a:t>count</a:t>
            </a:r>
            <a:r>
              <a:rPr lang="en" sz="1000">
                <a:solidFill>
                  <a:srgbClr val="000000"/>
                </a:solidFill>
                <a:highlight>
                  <a:srgbClr val="FFFFFF"/>
                </a:highlight>
                <a:latin typeface="Arial"/>
                <a:ea typeface="Arial"/>
                <a:cs typeface="Arial"/>
                <a:sym typeface="Arial"/>
              </a:rPr>
              <a:t>(*)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counter </a:t>
            </a:r>
            <a:r>
              <a:rPr b="1" lang="en" sz="1000">
                <a:solidFill>
                  <a:srgbClr val="800000"/>
                </a:solidFill>
                <a:highlight>
                  <a:srgbClr val="FFFFFF"/>
                </a:highlight>
                <a:latin typeface="Arial"/>
                <a:ea typeface="Arial"/>
                <a:cs typeface="Arial"/>
                <a:sym typeface="Arial"/>
              </a:rPr>
              <a:t>from</a:t>
            </a:r>
            <a:r>
              <a:rPr lang="en" sz="1000">
                <a:solidFill>
                  <a:srgbClr val="000000"/>
                </a:solidFill>
                <a:highlight>
                  <a:srgbClr val="FFFFFF"/>
                </a:highlight>
                <a:latin typeface="Arial"/>
                <a:ea typeface="Arial"/>
                <a:cs typeface="Arial"/>
                <a:sym typeface="Arial"/>
              </a:rPr>
              <a:t> Universities un </a:t>
            </a:r>
            <a:r>
              <a:rPr b="1" lang="en" sz="1000">
                <a:solidFill>
                  <a:srgbClr val="800000"/>
                </a:solidFill>
                <a:highlight>
                  <a:srgbClr val="FFFFFF"/>
                </a:highlight>
                <a:latin typeface="Arial"/>
                <a:ea typeface="Arial"/>
                <a:cs typeface="Arial"/>
                <a:sym typeface="Arial"/>
              </a:rPr>
              <a:t>join</a:t>
            </a:r>
            <a:r>
              <a:rPr lang="en" sz="1000">
                <a:solidFill>
                  <a:srgbClr val="000000"/>
                </a:solidFill>
                <a:highlight>
                  <a:srgbClr val="FFFFFF"/>
                </a:highlight>
                <a:latin typeface="Arial"/>
                <a:ea typeface="Arial"/>
                <a:cs typeface="Arial"/>
                <a:sym typeface="Arial"/>
              </a:rPr>
              <a:t> reviews rv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un.id = rv.university_id </a:t>
            </a:r>
            <a:r>
              <a:rPr b="1" lang="en" sz="1000">
                <a:solidFill>
                  <a:srgbClr val="800000"/>
                </a:solidFill>
                <a:highlight>
                  <a:srgbClr val="FFFFFF"/>
                </a:highlight>
                <a:latin typeface="Arial"/>
                <a:ea typeface="Arial"/>
                <a:cs typeface="Arial"/>
                <a:sym typeface="Arial"/>
              </a:rPr>
              <a:t>group</a:t>
            </a:r>
            <a:r>
              <a:rPr lang="en" sz="1000">
                <a:solidFill>
                  <a:srgbClr val="000000"/>
                </a:solidFill>
                <a:highlight>
                  <a:srgbClr val="FFFFFF"/>
                </a:highlight>
                <a:latin typeface="Arial"/>
                <a:ea typeface="Arial"/>
                <a:cs typeface="Arial"/>
                <a:sym typeface="Arial"/>
              </a:rPr>
              <a:t> </a:t>
            </a:r>
            <a:r>
              <a:rPr b="1" lang="en" sz="1000">
                <a:solidFill>
                  <a:srgbClr val="800000"/>
                </a:solidFill>
                <a:highlight>
                  <a:srgbClr val="FFFFFF"/>
                </a:highlight>
                <a:latin typeface="Arial"/>
                <a:ea typeface="Arial"/>
                <a:cs typeface="Arial"/>
                <a:sym typeface="Arial"/>
              </a:rPr>
              <a:t>by</a:t>
            </a:r>
            <a:r>
              <a:rPr lang="en" sz="1000">
                <a:solidFill>
                  <a:srgbClr val="000000"/>
                </a:solidFill>
                <a:highlight>
                  <a:srgbClr val="FFFFFF"/>
                </a:highlight>
                <a:latin typeface="Arial"/>
                <a:ea typeface="Arial"/>
                <a:cs typeface="Arial"/>
                <a:sym typeface="Arial"/>
              </a:rPr>
              <a:t> un.id, un.name)</a:t>
            </a:r>
            <a:endParaRPr sz="11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select</a:t>
            </a:r>
            <a:r>
              <a:rPr lang="en" sz="1000">
                <a:solidFill>
                  <a:srgbClr val="000000"/>
                </a:solidFill>
                <a:highlight>
                  <a:srgbClr val="FFFFFF"/>
                </a:highlight>
                <a:latin typeface="Arial"/>
                <a:ea typeface="Arial"/>
                <a:cs typeface="Arial"/>
                <a:sym typeface="Arial"/>
              </a:rPr>
              <a:t> un.id, un.name, un.year_foundation, un.count_of_students, un.description, c.name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City, s.name State, coun.name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Country, dif.diff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difference,</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1000">
                <a:solidFill>
                  <a:srgbClr val="000000"/>
                </a:solidFill>
                <a:highlight>
                  <a:srgbClr val="FFFFFF"/>
                </a:highlight>
                <a:latin typeface="Arial"/>
                <a:ea typeface="Arial"/>
                <a:cs typeface="Arial"/>
                <a:sym typeface="Arial"/>
              </a:rPr>
              <a:t>countik.counter </a:t>
            </a:r>
            <a:r>
              <a:rPr b="1" lang="en" sz="1000">
                <a:solidFill>
                  <a:srgbClr val="800000"/>
                </a:solidFill>
                <a:highlight>
                  <a:srgbClr val="FFFFFF"/>
                </a:highlight>
                <a:latin typeface="Arial"/>
                <a:ea typeface="Arial"/>
                <a:cs typeface="Arial"/>
                <a:sym typeface="Arial"/>
              </a:rPr>
              <a:t>as</a:t>
            </a:r>
            <a:r>
              <a:rPr lang="en" sz="1000">
                <a:solidFill>
                  <a:srgbClr val="000000"/>
                </a:solidFill>
                <a:highlight>
                  <a:srgbClr val="FFFFFF"/>
                </a:highlight>
                <a:latin typeface="Arial"/>
                <a:ea typeface="Arial"/>
                <a:cs typeface="Arial"/>
                <a:sym typeface="Arial"/>
              </a:rPr>
              <a:t> counter</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from</a:t>
            </a:r>
            <a:r>
              <a:rPr lang="en" sz="1000">
                <a:solidFill>
                  <a:srgbClr val="000000"/>
                </a:solidFill>
                <a:highlight>
                  <a:srgbClr val="FFFFFF"/>
                </a:highlight>
                <a:latin typeface="Arial"/>
                <a:ea typeface="Arial"/>
                <a:cs typeface="Arial"/>
                <a:sym typeface="Arial"/>
              </a:rPr>
              <a:t> Universities un</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join</a:t>
            </a:r>
            <a:r>
              <a:rPr b="1" lang="en" sz="1000">
                <a:solidFill>
                  <a:srgbClr val="800000"/>
                </a:solidFill>
                <a:highlight>
                  <a:srgbClr val="FFFFFF"/>
                </a:highlight>
                <a:latin typeface="Arial"/>
                <a:ea typeface="Arial"/>
                <a:cs typeface="Arial"/>
                <a:sym typeface="Arial"/>
              </a:rPr>
              <a:t> </a:t>
            </a:r>
            <a:r>
              <a:rPr lang="en" sz="1000">
                <a:solidFill>
                  <a:srgbClr val="000000"/>
                </a:solidFill>
                <a:highlight>
                  <a:srgbClr val="FFFFFF"/>
                </a:highlight>
                <a:latin typeface="Arial"/>
                <a:ea typeface="Arial"/>
                <a:cs typeface="Arial"/>
                <a:sym typeface="Arial"/>
              </a:rPr>
              <a:t>Cities c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un.id=c.id</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join</a:t>
            </a:r>
            <a:r>
              <a:rPr b="1" lang="en" sz="1000">
                <a:solidFill>
                  <a:srgbClr val="800000"/>
                </a:solidFill>
                <a:highlight>
                  <a:srgbClr val="FFFFFF"/>
                </a:highlight>
                <a:latin typeface="Arial"/>
                <a:ea typeface="Arial"/>
                <a:cs typeface="Arial"/>
                <a:sym typeface="Arial"/>
              </a:rPr>
              <a:t> </a:t>
            </a:r>
            <a:r>
              <a:rPr lang="en" sz="1000">
                <a:solidFill>
                  <a:srgbClr val="000000"/>
                </a:solidFill>
                <a:highlight>
                  <a:srgbClr val="FFFFFF"/>
                </a:highlight>
                <a:latin typeface="Arial"/>
                <a:ea typeface="Arial"/>
                <a:cs typeface="Arial"/>
                <a:sym typeface="Arial"/>
              </a:rPr>
              <a:t>States s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c.id = s.id</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left</a:t>
            </a:r>
            <a:r>
              <a:rPr lang="en" sz="1000">
                <a:solidFill>
                  <a:srgbClr val="000000"/>
                </a:solidFill>
                <a:highlight>
                  <a:srgbClr val="FFFFFF"/>
                </a:highlight>
                <a:latin typeface="Arial"/>
                <a:ea typeface="Arial"/>
                <a:cs typeface="Arial"/>
                <a:sym typeface="Arial"/>
              </a:rPr>
              <a:t> </a:t>
            </a:r>
            <a:r>
              <a:rPr b="1" lang="en" sz="1000">
                <a:solidFill>
                  <a:srgbClr val="800000"/>
                </a:solidFill>
                <a:highlight>
                  <a:srgbClr val="FFFFFF"/>
                </a:highlight>
                <a:latin typeface="Arial"/>
                <a:ea typeface="Arial"/>
                <a:cs typeface="Arial"/>
                <a:sym typeface="Arial"/>
              </a:rPr>
              <a:t>join </a:t>
            </a:r>
            <a:r>
              <a:rPr lang="en" sz="1000">
                <a:solidFill>
                  <a:srgbClr val="000000"/>
                </a:solidFill>
                <a:highlight>
                  <a:srgbClr val="FFFFFF"/>
                </a:highlight>
                <a:latin typeface="Arial"/>
                <a:ea typeface="Arial"/>
                <a:cs typeface="Arial"/>
                <a:sym typeface="Arial"/>
              </a:rPr>
              <a:t>Countries coun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s.id = coun.id</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join</a:t>
            </a:r>
            <a:r>
              <a:rPr lang="en" sz="1000">
                <a:solidFill>
                  <a:srgbClr val="000000"/>
                </a:solidFill>
                <a:highlight>
                  <a:srgbClr val="FFFFFF"/>
                </a:highlight>
                <a:latin typeface="Arial"/>
                <a:ea typeface="Arial"/>
                <a:cs typeface="Arial"/>
                <a:sym typeface="Arial"/>
              </a:rPr>
              <a:t> dif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un.id = dif.id3</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join</a:t>
            </a:r>
            <a:r>
              <a:rPr lang="en" sz="1000">
                <a:solidFill>
                  <a:srgbClr val="000000"/>
                </a:solidFill>
                <a:highlight>
                  <a:srgbClr val="FFFFFF"/>
                </a:highlight>
                <a:latin typeface="Arial"/>
                <a:ea typeface="Arial"/>
                <a:cs typeface="Arial"/>
                <a:sym typeface="Arial"/>
              </a:rPr>
              <a:t> countik </a:t>
            </a:r>
            <a:r>
              <a:rPr b="1" lang="en" sz="1000">
                <a:solidFill>
                  <a:srgbClr val="800000"/>
                </a:solidFill>
                <a:highlight>
                  <a:srgbClr val="FFFFFF"/>
                </a:highlight>
                <a:latin typeface="Arial"/>
                <a:ea typeface="Arial"/>
                <a:cs typeface="Arial"/>
                <a:sym typeface="Arial"/>
              </a:rPr>
              <a:t>on</a:t>
            </a:r>
            <a:r>
              <a:rPr lang="en" sz="1000">
                <a:solidFill>
                  <a:srgbClr val="000000"/>
                </a:solidFill>
                <a:highlight>
                  <a:srgbClr val="FFFFFF"/>
                </a:highlight>
                <a:latin typeface="Arial"/>
                <a:ea typeface="Arial"/>
                <a:cs typeface="Arial"/>
                <a:sym typeface="Arial"/>
              </a:rPr>
              <a:t> un.id=countik.id4</a:t>
            </a:r>
            <a:endParaRPr sz="10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000">
                <a:solidFill>
                  <a:srgbClr val="800000"/>
                </a:solidFill>
                <a:highlight>
                  <a:srgbClr val="FFFFFF"/>
                </a:highlight>
                <a:latin typeface="Arial"/>
                <a:ea typeface="Arial"/>
                <a:cs typeface="Arial"/>
                <a:sym typeface="Arial"/>
              </a:rPr>
              <a:t>where</a:t>
            </a:r>
            <a:r>
              <a:rPr lang="en" sz="1000">
                <a:solidFill>
                  <a:srgbClr val="000000"/>
                </a:solidFill>
                <a:highlight>
                  <a:srgbClr val="FFFFFF"/>
                </a:highlight>
                <a:latin typeface="Arial"/>
                <a:ea typeface="Arial"/>
                <a:cs typeface="Arial"/>
                <a:sym typeface="Arial"/>
              </a:rPr>
              <a:t> countik.counter &gt; </a:t>
            </a:r>
            <a:r>
              <a:rPr lang="en" sz="1000">
                <a:solidFill>
                  <a:srgbClr val="0000FF"/>
                </a:solidFill>
                <a:highlight>
                  <a:srgbClr val="FFFFFF"/>
                </a:highlight>
                <a:latin typeface="Arial"/>
                <a:ea typeface="Arial"/>
                <a:cs typeface="Arial"/>
                <a:sym typeface="Arial"/>
              </a:rPr>
              <a:t>2</a:t>
            </a:r>
            <a:r>
              <a:rPr lang="en" sz="1000">
                <a:solidFill>
                  <a:srgbClr val="000000"/>
                </a:solidFill>
                <a:highlight>
                  <a:srgbClr val="FFFFFF"/>
                </a:highlight>
                <a:latin typeface="Arial"/>
                <a:ea typeface="Arial"/>
                <a:cs typeface="Arial"/>
                <a:sym typeface="Arial"/>
              </a:rPr>
              <a:t> </a:t>
            </a:r>
            <a:r>
              <a:rPr b="1" lang="en" sz="1000">
                <a:solidFill>
                  <a:srgbClr val="800000"/>
                </a:solidFill>
                <a:highlight>
                  <a:srgbClr val="FFFFFF"/>
                </a:highlight>
                <a:latin typeface="Arial"/>
                <a:ea typeface="Arial"/>
                <a:cs typeface="Arial"/>
                <a:sym typeface="Arial"/>
              </a:rPr>
              <a:t>and</a:t>
            </a:r>
            <a:r>
              <a:rPr lang="en" sz="1000">
                <a:solidFill>
                  <a:srgbClr val="000000"/>
                </a:solidFill>
                <a:highlight>
                  <a:srgbClr val="FFFFFF"/>
                </a:highlight>
                <a:latin typeface="Arial"/>
                <a:ea typeface="Arial"/>
                <a:cs typeface="Arial"/>
                <a:sym typeface="Arial"/>
              </a:rPr>
              <a:t> dif.diff &lt; </a:t>
            </a:r>
            <a:r>
              <a:rPr lang="en" sz="1000">
                <a:solidFill>
                  <a:srgbClr val="0000FF"/>
                </a:solidFill>
                <a:highlight>
                  <a:srgbClr val="FFFFFF"/>
                </a:highlight>
                <a:latin typeface="Arial"/>
                <a:ea typeface="Arial"/>
                <a:cs typeface="Arial"/>
                <a:sym typeface="Arial"/>
              </a:rPr>
              <a:t>10000</a:t>
            </a:r>
            <a:r>
              <a:rPr lang="en" sz="1000">
                <a:solidFill>
                  <a:srgbClr val="FF0000"/>
                </a:solidFill>
                <a:highlight>
                  <a:srgbClr val="FFFFFF"/>
                </a:highlight>
                <a:latin typeface="Arial"/>
                <a:ea typeface="Arial"/>
                <a:cs typeface="Arial"/>
                <a:sym typeface="Arial"/>
              </a:rPr>
              <a:t>;</a:t>
            </a:r>
            <a:endParaRPr sz="1000">
              <a:solidFill>
                <a:srgbClr val="FF0000"/>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688"/>
              <a:buNone/>
            </a:pPr>
            <a:r>
              <a:t/>
            </a:r>
            <a:endParaRPr b="1" sz="600">
              <a:solidFill>
                <a:srgbClr val="8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300"/>
              <a:t>Changes in university tuition over the years</a:t>
            </a:r>
            <a:endParaRPr sz="2300"/>
          </a:p>
        </p:txBody>
      </p:sp>
      <p:sp>
        <p:nvSpPr>
          <p:cNvPr id="175" name="Google Shape;175;p26"/>
          <p:cNvSpPr txBox="1"/>
          <p:nvPr>
            <p:ph idx="1" type="body"/>
          </p:nvPr>
        </p:nvSpPr>
        <p:spPr>
          <a:xfrm>
            <a:off x="729450" y="2071800"/>
            <a:ext cx="5286000" cy="24600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with</a:t>
            </a:r>
            <a:r>
              <a:rPr lang="en" sz="1500">
                <a:solidFill>
                  <a:srgbClr val="000000"/>
                </a:solidFill>
                <a:highlight>
                  <a:srgbClr val="FFFFFF"/>
                </a:highlight>
                <a:latin typeface="Arial"/>
                <a:ea typeface="Arial"/>
                <a:cs typeface="Arial"/>
                <a:sym typeface="Arial"/>
              </a:rPr>
              <a:t> pr_year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select </a:t>
            </a:r>
            <a:r>
              <a:rPr lang="en" sz="1500">
                <a:solidFill>
                  <a:srgbClr val="000000"/>
                </a:solidFill>
                <a:highlight>
                  <a:srgbClr val="FFFFFF"/>
                </a:highlight>
                <a:latin typeface="Arial"/>
                <a:ea typeface="Arial"/>
                <a:cs typeface="Arial"/>
                <a:sym typeface="Arial"/>
              </a:rPr>
              <a:t>un.id, un.name, cs.</a:t>
            </a:r>
            <a:r>
              <a:rPr b="1" lang="en" sz="1500">
                <a:solidFill>
                  <a:srgbClr val="800000"/>
                </a:solidFill>
                <a:highlight>
                  <a:srgbClr val="FFFFFF"/>
                </a:highlight>
                <a:latin typeface="Arial"/>
                <a:ea typeface="Arial"/>
                <a:cs typeface="Arial"/>
                <a:sym typeface="Arial"/>
              </a:rPr>
              <a:t>year</a:t>
            </a:r>
            <a:r>
              <a:rPr lang="en" sz="1500">
                <a:solidFill>
                  <a:srgbClr val="000000"/>
                </a:solidFill>
                <a:highlight>
                  <a:srgbClr val="FFFFFF"/>
                </a:highlight>
                <a:latin typeface="Arial"/>
                <a:ea typeface="Arial"/>
                <a:cs typeface="Arial"/>
                <a:sym typeface="Arial"/>
              </a:rPr>
              <a:t>, cs.cost, lag(cost) </a:t>
            </a:r>
            <a:r>
              <a:rPr b="1" lang="en" sz="1500">
                <a:solidFill>
                  <a:srgbClr val="800000"/>
                </a:solidFill>
                <a:highlight>
                  <a:srgbClr val="FFFFFF"/>
                </a:highlight>
                <a:latin typeface="Arial"/>
                <a:ea typeface="Arial"/>
                <a:cs typeface="Arial"/>
                <a:sym typeface="Arial"/>
              </a:rPr>
              <a:t>over</a:t>
            </a:r>
            <a:r>
              <a:rPr lang="en" sz="1500">
                <a:solidFill>
                  <a:srgbClr val="000000"/>
                </a:solidFill>
                <a:highlight>
                  <a:srgbClr val="FFFFFF"/>
                </a:highlight>
                <a:latin typeface="Arial"/>
                <a:ea typeface="Arial"/>
                <a:cs typeface="Arial"/>
                <a:sym typeface="Arial"/>
              </a:rPr>
              <a:t>(</a:t>
            </a:r>
            <a:r>
              <a:rPr b="1" lang="en" sz="1500">
                <a:solidFill>
                  <a:srgbClr val="800000"/>
                </a:solidFill>
                <a:highlight>
                  <a:srgbClr val="FFFFFF"/>
                </a:highlight>
                <a:latin typeface="Arial"/>
                <a:ea typeface="Arial"/>
                <a:cs typeface="Arial"/>
                <a:sym typeface="Arial"/>
              </a:rPr>
              <a:t>partition by</a:t>
            </a:r>
            <a:r>
              <a:rPr lang="en" sz="1500">
                <a:solidFill>
                  <a:srgbClr val="000000"/>
                </a:solidFill>
                <a:highlight>
                  <a:srgbClr val="FFFFFF"/>
                </a:highlight>
                <a:latin typeface="Arial"/>
                <a:ea typeface="Arial"/>
                <a:cs typeface="Arial"/>
                <a:sym typeface="Arial"/>
              </a:rPr>
              <a:t> un.id </a:t>
            </a:r>
            <a:r>
              <a:rPr b="1" lang="en" sz="1500">
                <a:solidFill>
                  <a:srgbClr val="800000"/>
                </a:solidFill>
                <a:highlight>
                  <a:srgbClr val="FFFFFF"/>
                </a:highlight>
                <a:latin typeface="Arial"/>
                <a:ea typeface="Arial"/>
                <a:cs typeface="Arial"/>
                <a:sym typeface="Arial"/>
              </a:rPr>
              <a:t>order</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by</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year</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previous_year_cost</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from</a:t>
            </a:r>
            <a:r>
              <a:rPr b="1" lang="en" sz="1500">
                <a:solidFill>
                  <a:srgbClr val="800000"/>
                </a:solidFill>
                <a:highlight>
                  <a:srgbClr val="FFFFFF"/>
                </a:highlight>
                <a:latin typeface="Arial"/>
                <a:ea typeface="Arial"/>
                <a:cs typeface="Arial"/>
                <a:sym typeface="Arial"/>
              </a:rPr>
              <a:t> </a:t>
            </a:r>
            <a:r>
              <a:rPr lang="en" sz="1500">
                <a:solidFill>
                  <a:srgbClr val="000000"/>
                </a:solidFill>
                <a:highlight>
                  <a:srgbClr val="FFFFFF"/>
                </a:highlight>
                <a:latin typeface="Arial"/>
                <a:ea typeface="Arial"/>
                <a:cs typeface="Arial"/>
                <a:sym typeface="Arial"/>
              </a:rPr>
              <a:t>universities un</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join</a:t>
            </a:r>
            <a:r>
              <a:rPr lang="en" sz="1500">
                <a:solidFill>
                  <a:srgbClr val="000000"/>
                </a:solidFill>
                <a:highlight>
                  <a:srgbClr val="FFFFFF"/>
                </a:highlight>
                <a:latin typeface="Arial"/>
                <a:ea typeface="Arial"/>
                <a:cs typeface="Arial"/>
                <a:sym typeface="Arial"/>
              </a:rPr>
              <a:t> costs cs </a:t>
            </a:r>
            <a:r>
              <a:rPr b="1" lang="en" sz="1500">
                <a:solidFill>
                  <a:srgbClr val="800000"/>
                </a:solidFill>
                <a:highlight>
                  <a:srgbClr val="FFFFFF"/>
                </a:highlight>
                <a:latin typeface="Arial"/>
                <a:ea typeface="Arial"/>
                <a:cs typeface="Arial"/>
                <a:sym typeface="Arial"/>
              </a:rPr>
              <a:t>on </a:t>
            </a:r>
            <a:r>
              <a:rPr lang="en" sz="1500">
                <a:solidFill>
                  <a:srgbClr val="000000"/>
                </a:solidFill>
                <a:highlight>
                  <a:srgbClr val="FFFFFF"/>
                </a:highlight>
                <a:latin typeface="Arial"/>
                <a:ea typeface="Arial"/>
                <a:cs typeface="Arial"/>
                <a:sym typeface="Arial"/>
              </a:rPr>
              <a:t>un.id = cs.university_id)</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select</a:t>
            </a:r>
            <a:r>
              <a:rPr b="1" lang="en" sz="1500">
                <a:solidFill>
                  <a:srgbClr val="800000"/>
                </a:solidFill>
                <a:highlight>
                  <a:srgbClr val="FFFFFF"/>
                </a:highlight>
                <a:latin typeface="Arial"/>
                <a:ea typeface="Arial"/>
                <a:cs typeface="Arial"/>
                <a:sym typeface="Arial"/>
              </a:rPr>
              <a:t> </a:t>
            </a:r>
            <a:r>
              <a:rPr lang="en" sz="1500">
                <a:solidFill>
                  <a:srgbClr val="000000"/>
                </a:solidFill>
                <a:highlight>
                  <a:srgbClr val="FFFFFF"/>
                </a:highlight>
                <a:latin typeface="Arial"/>
                <a:ea typeface="Arial"/>
                <a:cs typeface="Arial"/>
                <a:sym typeface="Arial"/>
              </a:rPr>
              <a:t>*, CONCAT(round(cost / </a:t>
            </a:r>
            <a:r>
              <a:rPr b="1" lang="en" sz="1500">
                <a:solidFill>
                  <a:srgbClr val="800000"/>
                </a:solidFill>
                <a:highlight>
                  <a:srgbClr val="FFFFFF"/>
                </a:highlight>
                <a:latin typeface="Arial"/>
                <a:ea typeface="Arial"/>
                <a:cs typeface="Arial"/>
                <a:sym typeface="Arial"/>
              </a:rPr>
              <a:t>if</a:t>
            </a:r>
            <a:r>
              <a:rPr lang="en" sz="1500">
                <a:solidFill>
                  <a:srgbClr val="000000"/>
                </a:solidFill>
                <a:highlight>
                  <a:srgbClr val="FFFFFF"/>
                </a:highlight>
                <a:latin typeface="Arial"/>
                <a:ea typeface="Arial"/>
                <a:cs typeface="Arial"/>
                <a:sym typeface="Arial"/>
              </a:rPr>
              <a:t>(previous_year_cost = </a:t>
            </a:r>
            <a:r>
              <a:rPr lang="en" sz="1500">
                <a:solidFill>
                  <a:srgbClr val="0000FF"/>
                </a:solidFill>
                <a:highlight>
                  <a:srgbClr val="FFFFFF"/>
                </a:highlight>
                <a:latin typeface="Arial"/>
                <a:ea typeface="Arial"/>
                <a:cs typeface="Arial"/>
                <a:sym typeface="Arial"/>
              </a:rPr>
              <a:t>0</a:t>
            </a:r>
            <a:r>
              <a:rPr lang="en" sz="1500">
                <a:solidFill>
                  <a:srgbClr val="000000"/>
                </a:solidFill>
                <a:highlight>
                  <a:srgbClr val="FFFFFF"/>
                </a:highlight>
                <a:latin typeface="Arial"/>
                <a:ea typeface="Arial"/>
                <a:cs typeface="Arial"/>
                <a:sym typeface="Arial"/>
              </a:rPr>
              <a:t>, </a:t>
            </a:r>
            <a:r>
              <a:rPr b="1" lang="en" sz="1500">
                <a:solidFill>
                  <a:srgbClr val="800000"/>
                </a:solidFill>
                <a:highlight>
                  <a:srgbClr val="FFFFFF"/>
                </a:highlight>
                <a:latin typeface="Arial"/>
                <a:ea typeface="Arial"/>
                <a:cs typeface="Arial"/>
                <a:sym typeface="Arial"/>
              </a:rPr>
              <a:t>NULL</a:t>
            </a:r>
            <a:r>
              <a:rPr lang="en" sz="1500">
                <a:solidFill>
                  <a:srgbClr val="000000"/>
                </a:solidFill>
                <a:highlight>
                  <a:srgbClr val="FFFFFF"/>
                </a:highlight>
                <a:latin typeface="Arial"/>
                <a:ea typeface="Arial"/>
                <a:cs typeface="Arial"/>
                <a:sym typeface="Arial"/>
              </a:rPr>
              <a:t>, previous_year_cost)* </a:t>
            </a:r>
            <a:r>
              <a:rPr lang="en" sz="1500">
                <a:solidFill>
                  <a:srgbClr val="0000FF"/>
                </a:solidFill>
                <a:highlight>
                  <a:srgbClr val="FFFFFF"/>
                </a:highlight>
                <a:latin typeface="Arial"/>
                <a:ea typeface="Arial"/>
                <a:cs typeface="Arial"/>
                <a:sym typeface="Arial"/>
              </a:rPr>
              <a:t>100</a:t>
            </a:r>
            <a:r>
              <a:rPr lang="en" sz="1500">
                <a:solidFill>
                  <a:srgbClr val="000000"/>
                </a:solidFill>
                <a:highlight>
                  <a:srgbClr val="FFFFFF"/>
                </a:highlight>
                <a:latin typeface="Arial"/>
                <a:ea typeface="Arial"/>
                <a:cs typeface="Arial"/>
                <a:sym typeface="Arial"/>
              </a:rPr>
              <a:t>, </a:t>
            </a:r>
            <a:r>
              <a:rPr lang="en" sz="1500">
                <a:solidFill>
                  <a:srgbClr val="0000FF"/>
                </a:solidFill>
                <a:highlight>
                  <a:srgbClr val="FFFFFF"/>
                </a:highlight>
                <a:latin typeface="Arial"/>
                <a:ea typeface="Arial"/>
                <a:cs typeface="Arial"/>
                <a:sym typeface="Arial"/>
              </a:rPr>
              <a:t>2</a:t>
            </a:r>
            <a:r>
              <a:rPr lang="en" sz="1500">
                <a:solidFill>
                  <a:srgbClr val="000000"/>
                </a:solidFill>
                <a:highlight>
                  <a:srgbClr val="FFFFFF"/>
                </a:highlight>
                <a:latin typeface="Arial"/>
                <a:ea typeface="Arial"/>
                <a:cs typeface="Arial"/>
                <a:sym typeface="Arial"/>
              </a:rPr>
              <a:t>), </a:t>
            </a:r>
            <a:r>
              <a:rPr lang="en" sz="1500">
                <a:solidFill>
                  <a:srgbClr val="008000"/>
                </a:solidFill>
                <a:highlight>
                  <a:srgbClr val="FFFFFF"/>
                </a:highlight>
                <a:latin typeface="Arial"/>
                <a:ea typeface="Arial"/>
                <a:cs typeface="Arial"/>
                <a:sym typeface="Arial"/>
              </a:rPr>
              <a:t>'%'</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as</a:t>
            </a:r>
            <a:r>
              <a:rPr lang="en" sz="1500">
                <a:solidFill>
                  <a:srgbClr val="000000"/>
                </a:solidFill>
                <a:highlight>
                  <a:srgbClr val="FFFFFF"/>
                </a:highlight>
                <a:latin typeface="Arial"/>
                <a:ea typeface="Arial"/>
                <a:cs typeface="Arial"/>
                <a:sym typeface="Arial"/>
              </a:rPr>
              <a:t> difference_of_cost</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1500">
                <a:solidFill>
                  <a:srgbClr val="800000"/>
                </a:solidFill>
                <a:highlight>
                  <a:srgbClr val="FFFFFF"/>
                </a:highlight>
                <a:latin typeface="Arial"/>
                <a:ea typeface="Arial"/>
                <a:cs typeface="Arial"/>
                <a:sym typeface="Arial"/>
              </a:rPr>
              <a:t>from </a:t>
            </a:r>
            <a:r>
              <a:rPr lang="en" sz="1500">
                <a:solidFill>
                  <a:srgbClr val="000000"/>
                </a:solidFill>
                <a:highlight>
                  <a:srgbClr val="FFFFFF"/>
                </a:highlight>
                <a:latin typeface="Arial"/>
                <a:ea typeface="Arial"/>
                <a:cs typeface="Arial"/>
                <a:sym typeface="Arial"/>
              </a:rPr>
              <a:t>pr_year</a:t>
            </a:r>
            <a:endParaRPr sz="15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688"/>
              <a:buNone/>
            </a:pPr>
            <a:r>
              <a:t/>
            </a:r>
            <a:endParaRPr b="1" sz="1500">
              <a:solidFill>
                <a:srgbClr val="8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tools used in project development</a:t>
            </a:r>
            <a:endParaRPr/>
          </a:p>
        </p:txBody>
      </p:sp>
      <p:pic>
        <p:nvPicPr>
          <p:cNvPr id="181" name="Google Shape;181;p27"/>
          <p:cNvPicPr preferRelativeResize="0"/>
          <p:nvPr/>
        </p:nvPicPr>
        <p:blipFill>
          <a:blip r:embed="rId3">
            <a:alphaModFix/>
          </a:blip>
          <a:stretch>
            <a:fillRect/>
          </a:stretch>
        </p:blipFill>
        <p:spPr>
          <a:xfrm>
            <a:off x="7399250" y="2277525"/>
            <a:ext cx="1316874" cy="1316874"/>
          </a:xfrm>
          <a:prstGeom prst="rect">
            <a:avLst/>
          </a:prstGeom>
          <a:noFill/>
          <a:ln>
            <a:noFill/>
          </a:ln>
        </p:spPr>
      </p:pic>
      <p:pic>
        <p:nvPicPr>
          <p:cNvPr id="182" name="Google Shape;182;p27"/>
          <p:cNvPicPr preferRelativeResize="0"/>
          <p:nvPr/>
        </p:nvPicPr>
        <p:blipFill>
          <a:blip r:embed="rId4">
            <a:alphaModFix/>
          </a:blip>
          <a:stretch>
            <a:fillRect/>
          </a:stretch>
        </p:blipFill>
        <p:spPr>
          <a:xfrm>
            <a:off x="5730625" y="2277525"/>
            <a:ext cx="1316863" cy="1316863"/>
          </a:xfrm>
          <a:prstGeom prst="rect">
            <a:avLst/>
          </a:prstGeom>
          <a:noFill/>
          <a:ln>
            <a:noFill/>
          </a:ln>
        </p:spPr>
      </p:pic>
      <p:sp>
        <p:nvSpPr>
          <p:cNvPr id="183" name="Google Shape;183;p27"/>
          <p:cNvSpPr txBox="1"/>
          <p:nvPr/>
        </p:nvSpPr>
        <p:spPr>
          <a:xfrm>
            <a:off x="729450" y="2277525"/>
            <a:ext cx="4407300" cy="2767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b="1" lang="en" sz="1300">
                <a:solidFill>
                  <a:schemeClr val="dk2"/>
                </a:solidFill>
                <a:latin typeface="Verdana"/>
                <a:ea typeface="Verdana"/>
                <a:cs typeface="Verdana"/>
                <a:sym typeface="Verdana"/>
              </a:rPr>
              <a:t>dbdiagram:</a:t>
            </a:r>
            <a:r>
              <a:rPr lang="en" sz="1300">
                <a:solidFill>
                  <a:schemeClr val="dk2"/>
                </a:solidFill>
                <a:latin typeface="Verdana"/>
                <a:ea typeface="Verdana"/>
                <a:cs typeface="Verdana"/>
                <a:sym typeface="Verdana"/>
              </a:rPr>
              <a:t> A tool for visual database schema design. It allows creating and editing diagrams for a clearer representation of data structure.</a:t>
            </a:r>
            <a:endParaRPr sz="1300">
              <a:solidFill>
                <a:schemeClr val="dk2"/>
              </a:solidFill>
              <a:latin typeface="Verdana"/>
              <a:ea typeface="Verdana"/>
              <a:cs typeface="Verdana"/>
              <a:sym typeface="Verdana"/>
            </a:endParaRPr>
          </a:p>
          <a:p>
            <a:pPr indent="-311150" lvl="0" marL="457200" rtl="0" algn="l">
              <a:lnSpc>
                <a:spcPct val="115000"/>
              </a:lnSpc>
              <a:spcBef>
                <a:spcPts val="0"/>
              </a:spcBef>
              <a:spcAft>
                <a:spcPts val="0"/>
              </a:spcAft>
              <a:buClr>
                <a:schemeClr val="dk2"/>
              </a:buClr>
              <a:buSzPts val="1300"/>
              <a:buChar char="●"/>
            </a:pPr>
            <a:r>
              <a:rPr b="1" lang="en" sz="1300">
                <a:solidFill>
                  <a:schemeClr val="dk2"/>
                </a:solidFill>
                <a:latin typeface="Verdana"/>
                <a:ea typeface="Verdana"/>
                <a:cs typeface="Verdana"/>
                <a:sym typeface="Verdana"/>
              </a:rPr>
              <a:t>DBeaver:</a:t>
            </a:r>
            <a:r>
              <a:rPr lang="en" sz="1300">
                <a:solidFill>
                  <a:schemeClr val="dk2"/>
                </a:solidFill>
                <a:latin typeface="Verdana"/>
                <a:ea typeface="Verdana"/>
                <a:cs typeface="Verdana"/>
                <a:sym typeface="Verdana"/>
              </a:rPr>
              <a:t> A versatile platform for database administration. It provides a wide range of features for working with various types of databases and executing SQL queries.</a:t>
            </a:r>
            <a:endParaRPr sz="1300">
              <a:solidFill>
                <a:schemeClr val="dk2"/>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9" name="Google Shape;189;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Font typeface="Verdana"/>
              <a:buChar char="●"/>
            </a:pPr>
            <a:r>
              <a:rPr lang="en" sz="1500">
                <a:latin typeface="Verdana"/>
                <a:ea typeface="Verdana"/>
                <a:cs typeface="Verdana"/>
                <a:sym typeface="Verdana"/>
              </a:rPr>
              <a:t>As a result of implementing the project, I acquired skills such as table joining, transaction usage, grouping with filters, CTE, and window functions.</a:t>
            </a:r>
            <a:endParaRPr sz="1500">
              <a:latin typeface="Verdana"/>
              <a:ea typeface="Verdana"/>
              <a:cs typeface="Verdana"/>
              <a:sym typeface="Verdana"/>
            </a:endParaRPr>
          </a:p>
          <a:p>
            <a:pPr indent="-323850" lvl="0" marL="457200" rtl="0" algn="l">
              <a:lnSpc>
                <a:spcPct val="105000"/>
              </a:lnSpc>
              <a:spcBef>
                <a:spcPts val="0"/>
              </a:spcBef>
              <a:spcAft>
                <a:spcPts val="0"/>
              </a:spcAft>
              <a:buSzPts val="1500"/>
              <a:buFont typeface="Verdana"/>
              <a:buChar char="●"/>
            </a:pPr>
            <a:r>
              <a:rPr lang="en" sz="1500">
                <a:latin typeface="Verdana"/>
                <a:ea typeface="Verdana"/>
                <a:cs typeface="Verdana"/>
                <a:sym typeface="Verdana"/>
              </a:rPr>
              <a:t>I elevated my problem-solving skills in the database section of the LeetCode website.</a:t>
            </a:r>
            <a:endParaRPr sz="1500">
              <a:latin typeface="Verdana"/>
              <a:ea typeface="Verdana"/>
              <a:cs typeface="Verdana"/>
              <a:sym typeface="Verdana"/>
            </a:endParaRPr>
          </a:p>
          <a:p>
            <a:pPr indent="-323850" lvl="0" marL="457200" rtl="0" algn="l">
              <a:lnSpc>
                <a:spcPct val="105000"/>
              </a:lnSpc>
              <a:spcBef>
                <a:spcPts val="0"/>
              </a:spcBef>
              <a:spcAft>
                <a:spcPts val="0"/>
              </a:spcAft>
              <a:buSzPts val="1500"/>
              <a:buFont typeface="Verdana"/>
              <a:buChar char="●"/>
            </a:pPr>
            <a:r>
              <a:rPr lang="en" sz="1500">
                <a:latin typeface="Verdana"/>
                <a:ea typeface="Verdana"/>
                <a:cs typeface="Verdana"/>
                <a:sym typeface="Verdana"/>
              </a:rPr>
              <a:t>The time spent on writing queries significantly decreased. Additionally, learning the DBeaver tool expanded my toolkit for working with databases, providing a more convenient and efficient interaction.</a:t>
            </a:r>
            <a:endParaRPr sz="1500">
              <a:latin typeface="Verdana"/>
              <a:ea typeface="Verdana"/>
              <a:cs typeface="Verdana"/>
              <a:sym typeface="Verdana"/>
            </a:endParaRPr>
          </a:p>
          <a:p>
            <a:pPr indent="-323850" lvl="0" marL="457200" rtl="0" algn="l">
              <a:lnSpc>
                <a:spcPct val="105000"/>
              </a:lnSpc>
              <a:spcBef>
                <a:spcPts val="0"/>
              </a:spcBef>
              <a:spcAft>
                <a:spcPts val="0"/>
              </a:spcAft>
              <a:buSzPts val="1500"/>
              <a:buFont typeface="Verdana"/>
              <a:buChar char="●"/>
            </a:pPr>
            <a:r>
              <a:rPr lang="en" sz="1500">
                <a:latin typeface="Verdana"/>
                <a:ea typeface="Verdana"/>
                <a:cs typeface="Verdana"/>
                <a:sym typeface="Verdana"/>
              </a:rPr>
              <a:t>Collectively, these experiences have greatly enriched my expertise in the field of databases and SQL.</a:t>
            </a:r>
            <a:endParaRPr sz="15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93" name="Google Shape;93;p14"/>
          <p:cNvSpPr txBox="1"/>
          <p:nvPr>
            <p:ph idx="1" type="body"/>
          </p:nvPr>
        </p:nvSpPr>
        <p:spPr>
          <a:xfrm>
            <a:off x="729450" y="2078875"/>
            <a:ext cx="6882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Verdana"/>
                <a:ea typeface="Verdana"/>
                <a:cs typeface="Verdana"/>
                <a:sym typeface="Verdana"/>
              </a:rPr>
              <a:t>The objective of this project is to create a normalized database containing a minimum of 3 tables. Additionally, the student is required to formulate 10 unique (differing in structure) meaningful queries and master various tools for working with databases.</a:t>
            </a:r>
            <a:endParaRPr>
              <a:latin typeface="Verdana"/>
              <a:ea typeface="Verdana"/>
              <a:cs typeface="Verdana"/>
              <a:sym typeface="Verdana"/>
            </a:endParaRPr>
          </a:p>
          <a:p>
            <a:pPr indent="0" lvl="0" marL="0" rtl="0" algn="l">
              <a:spcBef>
                <a:spcPts val="1200"/>
              </a:spcBef>
              <a:spcAft>
                <a:spcPts val="1200"/>
              </a:spcAft>
              <a:buNone/>
            </a:pPr>
            <a:r>
              <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Font typeface="Verdana"/>
              <a:buChar char="●"/>
            </a:pPr>
            <a:r>
              <a:rPr lang="en">
                <a:latin typeface="Verdana"/>
                <a:ea typeface="Verdana"/>
                <a:cs typeface="Verdana"/>
                <a:sym typeface="Verdana"/>
              </a:rPr>
              <a:t>The </a:t>
            </a:r>
            <a:r>
              <a:rPr lang="en">
                <a:latin typeface="Verdana"/>
                <a:ea typeface="Verdana"/>
                <a:cs typeface="Verdana"/>
                <a:sym typeface="Verdana"/>
              </a:rPr>
              <a:t>'</a:t>
            </a:r>
            <a:r>
              <a:rPr lang="en">
                <a:latin typeface="Verdana"/>
                <a:ea typeface="Verdana"/>
                <a:cs typeface="Verdana"/>
                <a:sym typeface="Verdana"/>
              </a:rPr>
              <a:t>Universities' database consists of 8 tables, encompassing essential criteria that prospective students consider when choosing universities. These criteria include factors like country, state, city, cost, QS rating, student reviews, admission requirements, and more.</a:t>
            </a:r>
            <a:endParaRPr>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
                <a:latin typeface="Verdana"/>
                <a:ea typeface="Verdana"/>
                <a:cs typeface="Verdana"/>
                <a:sym typeface="Verdana"/>
              </a:rPr>
              <a:t>The abundance of tables, along with different types of relationships between them, facilitates the practice of SQL queries at various levels of complexity. This structure allows for comprehensive training in database management and querying skills.</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diagram</a:t>
            </a:r>
            <a:endParaRPr/>
          </a:p>
        </p:txBody>
      </p:sp>
      <p:sp>
        <p:nvSpPr>
          <p:cNvPr id="105" name="Google Shape;105;p16"/>
          <p:cNvSpPr txBox="1"/>
          <p:nvPr>
            <p:ph idx="1" type="body"/>
          </p:nvPr>
        </p:nvSpPr>
        <p:spPr>
          <a:xfrm>
            <a:off x="5434350" y="1853850"/>
            <a:ext cx="3455700" cy="9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Verdana"/>
                <a:ea typeface="Verdana"/>
                <a:cs typeface="Verdana"/>
                <a:sym typeface="Verdana"/>
              </a:rPr>
              <a:t>Link</a:t>
            </a:r>
            <a:r>
              <a:rPr lang="en">
                <a:latin typeface="Verdana"/>
                <a:ea typeface="Verdana"/>
                <a:cs typeface="Verdana"/>
                <a:sym typeface="Verdana"/>
              </a:rPr>
              <a:t>:</a:t>
            </a:r>
            <a:r>
              <a:rPr lang="en">
                <a:latin typeface="Verdana"/>
                <a:ea typeface="Verdana"/>
                <a:cs typeface="Verdana"/>
                <a:sym typeface="Verdana"/>
              </a:rPr>
              <a:t> </a:t>
            </a:r>
            <a:r>
              <a:rPr lang="en" u="sng">
                <a:solidFill>
                  <a:schemeClr val="hlink"/>
                </a:solidFill>
                <a:latin typeface="Verdana"/>
                <a:ea typeface="Verdana"/>
                <a:cs typeface="Verdana"/>
                <a:sym typeface="Verdana"/>
                <a:hlinkClick r:id="rId3"/>
              </a:rPr>
              <a:t>https://dbdiagram.io/d/Universities-DB-6547a1137d8bbd6465841d33</a:t>
            </a:r>
            <a:endParaRPr>
              <a:latin typeface="Verdana"/>
              <a:ea typeface="Verdana"/>
              <a:cs typeface="Verdana"/>
              <a:sym typeface="Verdana"/>
            </a:endParaRPr>
          </a:p>
        </p:txBody>
      </p:sp>
      <p:pic>
        <p:nvPicPr>
          <p:cNvPr id="106" name="Google Shape;106;p16"/>
          <p:cNvPicPr preferRelativeResize="0"/>
          <p:nvPr/>
        </p:nvPicPr>
        <p:blipFill>
          <a:blip r:embed="rId4">
            <a:alphaModFix/>
          </a:blip>
          <a:stretch>
            <a:fillRect/>
          </a:stretch>
        </p:blipFill>
        <p:spPr>
          <a:xfrm>
            <a:off x="664400" y="1853850"/>
            <a:ext cx="4089598" cy="3163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Filling the database using transactions</a:t>
            </a:r>
            <a:endParaRPr/>
          </a:p>
        </p:txBody>
      </p:sp>
      <p:sp>
        <p:nvSpPr>
          <p:cNvPr id="112" name="Google Shape;112;p17"/>
          <p:cNvSpPr txBox="1"/>
          <p:nvPr>
            <p:ph idx="1" type="body"/>
          </p:nvPr>
        </p:nvSpPr>
        <p:spPr>
          <a:xfrm>
            <a:off x="729450" y="1970575"/>
            <a:ext cx="4853100" cy="2460000"/>
          </a:xfrm>
          <a:prstGeom prst="rect">
            <a:avLst/>
          </a:prstGeom>
        </p:spPr>
        <p:txBody>
          <a:bodyPr anchorCtr="0" anchor="t" bIns="91425" lIns="91425" spcFirstLastPara="1" rIns="91425" wrap="square" tIns="91425">
            <a:normAutofit fontScale="77500" lnSpcReduction="20000"/>
          </a:bodyPr>
          <a:lstStyle/>
          <a:p>
            <a:pPr indent="0" lvl="0" marL="25400" rtl="0" algn="l">
              <a:spcBef>
                <a:spcPts val="0"/>
              </a:spcBef>
              <a:spcAft>
                <a:spcPts val="0"/>
              </a:spcAft>
              <a:buNone/>
            </a:pPr>
            <a:r>
              <a:rPr b="1" lang="en" sz="2200">
                <a:solidFill>
                  <a:srgbClr val="800000"/>
                </a:solidFill>
                <a:highlight>
                  <a:srgbClr val="FFFFFF"/>
                </a:highlight>
                <a:latin typeface="Arial"/>
                <a:ea typeface="Arial"/>
                <a:cs typeface="Arial"/>
                <a:sym typeface="Arial"/>
              </a:rPr>
              <a:t>start</a:t>
            </a:r>
            <a:r>
              <a:rPr lang="en" sz="2200">
                <a:solidFill>
                  <a:srgbClr val="000000"/>
                </a:solidFill>
                <a:highlight>
                  <a:srgbClr val="FFFFFF"/>
                </a:highlight>
                <a:latin typeface="Arial"/>
                <a:ea typeface="Arial"/>
                <a:cs typeface="Arial"/>
                <a:sym typeface="Arial"/>
              </a:rPr>
              <a:t> </a:t>
            </a:r>
            <a:r>
              <a:rPr b="1" lang="en" sz="2200">
                <a:solidFill>
                  <a:srgbClr val="800000"/>
                </a:solidFill>
                <a:highlight>
                  <a:srgbClr val="FFFFFF"/>
                </a:highlight>
                <a:latin typeface="Arial"/>
                <a:ea typeface="Arial"/>
                <a:cs typeface="Arial"/>
                <a:sym typeface="Arial"/>
              </a:rPr>
              <a:t>transaction</a:t>
            </a:r>
            <a:r>
              <a:rPr lang="en" sz="2200">
                <a:solidFill>
                  <a:srgbClr val="FF0000"/>
                </a:solidFill>
                <a:highlight>
                  <a:srgbClr val="FFFFFF"/>
                </a:highlight>
                <a:latin typeface="Arial"/>
                <a:ea typeface="Arial"/>
                <a:cs typeface="Arial"/>
                <a:sym typeface="Arial"/>
              </a:rPr>
              <a:t>;</a:t>
            </a:r>
            <a:endParaRPr sz="2200">
              <a:solidFill>
                <a:srgbClr val="FF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2200">
                <a:solidFill>
                  <a:srgbClr val="800000"/>
                </a:solidFill>
                <a:highlight>
                  <a:srgbClr val="FFFFFF"/>
                </a:highlight>
                <a:latin typeface="Arial"/>
                <a:ea typeface="Arial"/>
                <a:cs typeface="Arial"/>
                <a:sym typeface="Arial"/>
              </a:rPr>
              <a:t>INSERT</a:t>
            </a:r>
            <a:r>
              <a:rPr lang="en" sz="2200">
                <a:solidFill>
                  <a:srgbClr val="000000"/>
                </a:solidFill>
                <a:highlight>
                  <a:srgbClr val="FFFFFF"/>
                </a:highlight>
                <a:latin typeface="Arial"/>
                <a:ea typeface="Arial"/>
                <a:cs typeface="Arial"/>
                <a:sym typeface="Arial"/>
              </a:rPr>
              <a:t> </a:t>
            </a:r>
            <a:r>
              <a:rPr b="1" lang="en" sz="2200">
                <a:solidFill>
                  <a:srgbClr val="800000"/>
                </a:solidFill>
                <a:highlight>
                  <a:srgbClr val="FFFFFF"/>
                </a:highlight>
                <a:latin typeface="Arial"/>
                <a:ea typeface="Arial"/>
                <a:cs typeface="Arial"/>
                <a:sym typeface="Arial"/>
              </a:rPr>
              <a:t>INTO</a:t>
            </a:r>
            <a:r>
              <a:rPr lang="en" sz="2200">
                <a:solidFill>
                  <a:srgbClr val="000000"/>
                </a:solidFill>
                <a:highlight>
                  <a:srgbClr val="FFFFFF"/>
                </a:highlight>
                <a:latin typeface="Arial"/>
                <a:ea typeface="Arial"/>
                <a:cs typeface="Arial"/>
                <a:sym typeface="Arial"/>
              </a:rPr>
              <a:t> cities</a:t>
            </a:r>
            <a:endParaRPr sz="22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2200">
                <a:solidFill>
                  <a:srgbClr val="000000"/>
                </a:solidFill>
                <a:highlight>
                  <a:srgbClr val="FFFFFF"/>
                </a:highlight>
                <a:latin typeface="Arial"/>
                <a:ea typeface="Arial"/>
                <a:cs typeface="Arial"/>
                <a:sym typeface="Arial"/>
              </a:rPr>
              <a:t>(id, name, average_living_cost, state_id)</a:t>
            </a:r>
            <a:endParaRPr sz="22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b="1" lang="en" sz="2200">
                <a:solidFill>
                  <a:srgbClr val="800000"/>
                </a:solidFill>
                <a:highlight>
                  <a:srgbClr val="FFFFFF"/>
                </a:highlight>
                <a:latin typeface="Arial"/>
                <a:ea typeface="Arial"/>
                <a:cs typeface="Arial"/>
                <a:sym typeface="Arial"/>
              </a:rPr>
              <a:t>VALUES</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31</a:t>
            </a:r>
            <a:r>
              <a:rPr lang="en" sz="2200">
                <a:solidFill>
                  <a:srgbClr val="000000"/>
                </a:solidFill>
                <a:highlight>
                  <a:srgbClr val="FFFFFF"/>
                </a:highlight>
                <a:latin typeface="Arial"/>
                <a:ea typeface="Arial"/>
                <a:cs typeface="Arial"/>
                <a:sym typeface="Arial"/>
              </a:rPr>
              <a:t>, </a:t>
            </a:r>
            <a:r>
              <a:rPr lang="en" sz="2200">
                <a:solidFill>
                  <a:srgbClr val="008000"/>
                </a:solidFill>
                <a:highlight>
                  <a:srgbClr val="FFFFFF"/>
                </a:highlight>
                <a:latin typeface="Arial"/>
                <a:ea typeface="Arial"/>
                <a:cs typeface="Arial"/>
                <a:sym typeface="Arial"/>
              </a:rPr>
              <a:t>'Kansas City'</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2900</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1</a:t>
            </a:r>
            <a:r>
              <a:rPr lang="en" sz="2200">
                <a:solidFill>
                  <a:srgbClr val="000000"/>
                </a:solidFill>
                <a:highlight>
                  <a:srgbClr val="FFFFFF"/>
                </a:highlight>
                <a:latin typeface="Arial"/>
                <a:ea typeface="Arial"/>
                <a:cs typeface="Arial"/>
                <a:sym typeface="Arial"/>
              </a:rPr>
              <a:t>),</a:t>
            </a:r>
            <a:endParaRPr sz="22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2200">
                <a:solidFill>
                  <a:srgbClr val="000000"/>
                </a:solidFill>
                <a:highlight>
                  <a:srgbClr val="FFFFFF"/>
                </a:highlight>
                <a:latin typeface="Arial"/>
                <a:ea typeface="Arial"/>
                <a:cs typeface="Arial"/>
                <a:sym typeface="Arial"/>
              </a:rPr>
              <a:t>(</a:t>
            </a:r>
            <a:r>
              <a:rPr lang="en" sz="2200">
                <a:solidFill>
                  <a:srgbClr val="0000FF"/>
                </a:solidFill>
                <a:highlight>
                  <a:srgbClr val="FFFFFF"/>
                </a:highlight>
                <a:latin typeface="Arial"/>
                <a:ea typeface="Arial"/>
                <a:cs typeface="Arial"/>
                <a:sym typeface="Arial"/>
              </a:rPr>
              <a:t>32</a:t>
            </a:r>
            <a:r>
              <a:rPr lang="en" sz="2200">
                <a:solidFill>
                  <a:srgbClr val="000000"/>
                </a:solidFill>
                <a:highlight>
                  <a:srgbClr val="FFFFFF"/>
                </a:highlight>
                <a:latin typeface="Arial"/>
                <a:ea typeface="Arial"/>
                <a:cs typeface="Arial"/>
                <a:sym typeface="Arial"/>
              </a:rPr>
              <a:t>, </a:t>
            </a:r>
            <a:r>
              <a:rPr lang="en" sz="2200">
                <a:solidFill>
                  <a:srgbClr val="008000"/>
                </a:solidFill>
                <a:highlight>
                  <a:srgbClr val="FFFFFF"/>
                </a:highlight>
                <a:latin typeface="Arial"/>
                <a:ea typeface="Arial"/>
                <a:cs typeface="Arial"/>
                <a:sym typeface="Arial"/>
              </a:rPr>
              <a:t>'Atlanta'</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3300</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32</a:t>
            </a:r>
            <a:r>
              <a:rPr lang="en" sz="2200">
                <a:solidFill>
                  <a:srgbClr val="000000"/>
                </a:solidFill>
                <a:highlight>
                  <a:srgbClr val="FFFFFF"/>
                </a:highlight>
                <a:latin typeface="Arial"/>
                <a:ea typeface="Arial"/>
                <a:cs typeface="Arial"/>
                <a:sym typeface="Arial"/>
              </a:rPr>
              <a:t>),</a:t>
            </a:r>
            <a:endParaRPr sz="2200">
              <a:solidFill>
                <a:srgbClr val="000000"/>
              </a:solidFill>
              <a:highlight>
                <a:srgbClr val="FFFFFF"/>
              </a:highlight>
              <a:latin typeface="Arial"/>
              <a:ea typeface="Arial"/>
              <a:cs typeface="Arial"/>
              <a:sym typeface="Arial"/>
            </a:endParaRPr>
          </a:p>
          <a:p>
            <a:pPr indent="0" lvl="0" marL="25400" rtl="0" algn="l">
              <a:spcBef>
                <a:spcPts val="0"/>
              </a:spcBef>
              <a:spcAft>
                <a:spcPts val="0"/>
              </a:spcAft>
              <a:buNone/>
            </a:pPr>
            <a:r>
              <a:rPr lang="en" sz="2200">
                <a:solidFill>
                  <a:srgbClr val="000000"/>
                </a:solidFill>
                <a:highlight>
                  <a:srgbClr val="FFFFFF"/>
                </a:highlight>
                <a:latin typeface="Arial"/>
                <a:ea typeface="Arial"/>
                <a:cs typeface="Arial"/>
                <a:sym typeface="Arial"/>
              </a:rPr>
              <a:t>(</a:t>
            </a:r>
            <a:r>
              <a:rPr lang="en" sz="2200">
                <a:solidFill>
                  <a:srgbClr val="0000FF"/>
                </a:solidFill>
                <a:highlight>
                  <a:srgbClr val="FFFFFF"/>
                </a:highlight>
                <a:latin typeface="Arial"/>
                <a:ea typeface="Arial"/>
                <a:cs typeface="Arial"/>
                <a:sym typeface="Arial"/>
              </a:rPr>
              <a:t>1</a:t>
            </a:r>
            <a:r>
              <a:rPr lang="en" sz="2200">
                <a:solidFill>
                  <a:srgbClr val="000000"/>
                </a:solidFill>
                <a:highlight>
                  <a:srgbClr val="FFFFFF"/>
                </a:highlight>
                <a:latin typeface="Arial"/>
                <a:ea typeface="Arial"/>
                <a:cs typeface="Arial"/>
                <a:sym typeface="Arial"/>
              </a:rPr>
              <a:t>, </a:t>
            </a:r>
            <a:r>
              <a:rPr lang="en" sz="2200">
                <a:solidFill>
                  <a:srgbClr val="008000"/>
                </a:solidFill>
                <a:highlight>
                  <a:srgbClr val="FFFFFF"/>
                </a:highlight>
                <a:latin typeface="Arial"/>
                <a:ea typeface="Arial"/>
                <a:cs typeface="Arial"/>
                <a:sym typeface="Arial"/>
              </a:rPr>
              <a:t>'Omaha'</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2700</a:t>
            </a:r>
            <a:r>
              <a:rPr lang="en" sz="2200">
                <a:solidFill>
                  <a:srgbClr val="000000"/>
                </a:solidFill>
                <a:highlight>
                  <a:srgbClr val="FFFFFF"/>
                </a:highlight>
                <a:latin typeface="Arial"/>
                <a:ea typeface="Arial"/>
                <a:cs typeface="Arial"/>
                <a:sym typeface="Arial"/>
              </a:rPr>
              <a:t>, </a:t>
            </a:r>
            <a:r>
              <a:rPr lang="en" sz="2200">
                <a:solidFill>
                  <a:srgbClr val="0000FF"/>
                </a:solidFill>
                <a:highlight>
                  <a:srgbClr val="FFFFFF"/>
                </a:highlight>
                <a:latin typeface="Arial"/>
                <a:ea typeface="Arial"/>
                <a:cs typeface="Arial"/>
                <a:sym typeface="Arial"/>
              </a:rPr>
              <a:t>33</a:t>
            </a:r>
            <a:r>
              <a:rPr lang="en" sz="2200">
                <a:solidFill>
                  <a:srgbClr val="000000"/>
                </a:solidFill>
                <a:highlight>
                  <a:srgbClr val="FFFFFF"/>
                </a:highlight>
                <a:latin typeface="Arial"/>
                <a:ea typeface="Arial"/>
                <a:cs typeface="Arial"/>
                <a:sym typeface="Arial"/>
              </a:rPr>
              <a:t>)</a:t>
            </a:r>
            <a:r>
              <a:rPr lang="en" sz="2200">
                <a:solidFill>
                  <a:srgbClr val="FF0000"/>
                </a:solidFill>
                <a:highlight>
                  <a:srgbClr val="FFFFFF"/>
                </a:highlight>
                <a:latin typeface="Arial"/>
                <a:ea typeface="Arial"/>
                <a:cs typeface="Arial"/>
                <a:sym typeface="Arial"/>
              </a:rPr>
              <a:t>;</a:t>
            </a:r>
            <a:endParaRPr sz="2200">
              <a:solidFill>
                <a:srgbClr val="FF0000"/>
              </a:solidFill>
              <a:highlight>
                <a:srgbClr val="FFFFFF"/>
              </a:highlight>
              <a:latin typeface="Arial"/>
              <a:ea typeface="Arial"/>
              <a:cs typeface="Arial"/>
              <a:sym typeface="Arial"/>
            </a:endParaRPr>
          </a:p>
          <a:p>
            <a:pPr indent="0" lvl="0" marL="25400" rtl="0" algn="l">
              <a:spcBef>
                <a:spcPts val="0"/>
              </a:spcBef>
              <a:spcAft>
                <a:spcPts val="0"/>
              </a:spcAft>
              <a:buNone/>
            </a:pPr>
            <a:r>
              <a:rPr lang="en" sz="2200">
                <a:solidFill>
                  <a:srgbClr val="808080"/>
                </a:solidFill>
                <a:highlight>
                  <a:srgbClr val="FFFFFF"/>
                </a:highlight>
                <a:latin typeface="Arial"/>
                <a:ea typeface="Arial"/>
                <a:cs typeface="Arial"/>
                <a:sym typeface="Arial"/>
              </a:rPr>
              <a:t>-- delete from cities where id=31;</a:t>
            </a:r>
            <a:endParaRPr sz="2200">
              <a:solidFill>
                <a:srgbClr val="808080"/>
              </a:solidFill>
              <a:highlight>
                <a:srgbClr val="FFFFFF"/>
              </a:highlight>
              <a:latin typeface="Arial"/>
              <a:ea typeface="Arial"/>
              <a:cs typeface="Arial"/>
              <a:sym typeface="Arial"/>
            </a:endParaRPr>
          </a:p>
          <a:p>
            <a:pPr indent="0" lvl="0" marL="25400" rtl="0" algn="l">
              <a:spcBef>
                <a:spcPts val="0"/>
              </a:spcBef>
              <a:spcAft>
                <a:spcPts val="0"/>
              </a:spcAft>
              <a:buNone/>
            </a:pPr>
            <a:r>
              <a:rPr lang="en" sz="2200">
                <a:solidFill>
                  <a:srgbClr val="808080"/>
                </a:solidFill>
                <a:highlight>
                  <a:srgbClr val="FFFFFF"/>
                </a:highlight>
                <a:latin typeface="Arial"/>
                <a:ea typeface="Arial"/>
                <a:cs typeface="Arial"/>
                <a:sym typeface="Arial"/>
              </a:rPr>
              <a:t>-- commit;</a:t>
            </a:r>
            <a:endParaRPr sz="2200">
              <a:solidFill>
                <a:srgbClr val="808080"/>
              </a:solidFill>
              <a:highlight>
                <a:srgbClr val="FFFFFF"/>
              </a:highlight>
              <a:latin typeface="Arial"/>
              <a:ea typeface="Arial"/>
              <a:cs typeface="Arial"/>
              <a:sym typeface="Arial"/>
            </a:endParaRPr>
          </a:p>
          <a:p>
            <a:pPr indent="0" lvl="0" marL="25400" rtl="0" algn="l">
              <a:spcBef>
                <a:spcPts val="0"/>
              </a:spcBef>
              <a:spcAft>
                <a:spcPts val="0"/>
              </a:spcAft>
              <a:buNone/>
            </a:pPr>
            <a:r>
              <a:rPr b="1" lang="en" sz="2200">
                <a:solidFill>
                  <a:srgbClr val="800000"/>
                </a:solidFill>
                <a:highlight>
                  <a:srgbClr val="FFFFFF"/>
                </a:highlight>
                <a:latin typeface="Arial"/>
                <a:ea typeface="Arial"/>
                <a:cs typeface="Arial"/>
                <a:sym typeface="Arial"/>
              </a:rPr>
              <a:t>rollback</a:t>
            </a:r>
            <a:r>
              <a:rPr lang="en" sz="2200">
                <a:solidFill>
                  <a:srgbClr val="FF0000"/>
                </a:solidFill>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filter queries for a website</a:t>
            </a:r>
            <a:endParaRPr/>
          </a:p>
        </p:txBody>
      </p:sp>
      <p:sp>
        <p:nvSpPr>
          <p:cNvPr id="118" name="Google Shape;118;p18"/>
          <p:cNvSpPr txBox="1"/>
          <p:nvPr/>
        </p:nvSpPr>
        <p:spPr>
          <a:xfrm>
            <a:off x="872450" y="2183500"/>
            <a:ext cx="15828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19" name="Google Shape;119;p18"/>
          <p:cNvSpPr txBox="1"/>
          <p:nvPr/>
        </p:nvSpPr>
        <p:spPr>
          <a:xfrm>
            <a:off x="309925" y="2112000"/>
            <a:ext cx="3000000" cy="20811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2200">
                <a:solidFill>
                  <a:srgbClr val="800000"/>
                </a:solidFill>
                <a:highlight>
                  <a:srgbClr val="FFFFFF"/>
                </a:highlight>
              </a:rPr>
              <a:t>select</a:t>
            </a:r>
            <a:r>
              <a:rPr lang="en" sz="2200">
                <a:highlight>
                  <a:srgbClr val="FFFFFF"/>
                </a:highlight>
              </a:rPr>
              <a:t> c.id, c.name</a:t>
            </a:r>
            <a:endParaRPr sz="2200">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from</a:t>
            </a:r>
            <a:r>
              <a:rPr lang="en" sz="2200">
                <a:highlight>
                  <a:srgbClr val="FFFFFF"/>
                </a:highlight>
              </a:rPr>
              <a:t> Countries c</a:t>
            </a:r>
            <a:endParaRPr sz="2200">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where</a:t>
            </a:r>
            <a:r>
              <a:rPr lang="en" sz="2200">
                <a:highlight>
                  <a:srgbClr val="FFFFFF"/>
                </a:highlight>
              </a:rPr>
              <a:t> c.name </a:t>
            </a:r>
            <a:r>
              <a:rPr b="1" lang="en" sz="2200">
                <a:solidFill>
                  <a:srgbClr val="800000"/>
                </a:solidFill>
                <a:highlight>
                  <a:srgbClr val="FFFFFF"/>
                </a:highlight>
              </a:rPr>
              <a:t>like</a:t>
            </a:r>
            <a:r>
              <a:rPr lang="en" sz="2200">
                <a:highlight>
                  <a:srgbClr val="FFFFFF"/>
                </a:highlight>
              </a:rPr>
              <a:t> </a:t>
            </a:r>
            <a:r>
              <a:rPr lang="en" sz="2200">
                <a:solidFill>
                  <a:srgbClr val="008000"/>
                </a:solidFill>
                <a:highlight>
                  <a:srgbClr val="FFFFFF"/>
                </a:highlight>
              </a:rPr>
              <a:t>'U%'</a:t>
            </a:r>
            <a:endParaRPr sz="2200">
              <a:solidFill>
                <a:srgbClr val="008000"/>
              </a:solidFill>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order</a:t>
            </a:r>
            <a:r>
              <a:rPr lang="en" sz="2200">
                <a:highlight>
                  <a:srgbClr val="FFFFFF"/>
                </a:highlight>
              </a:rPr>
              <a:t> </a:t>
            </a:r>
            <a:r>
              <a:rPr b="1" lang="en" sz="2200">
                <a:solidFill>
                  <a:srgbClr val="800000"/>
                </a:solidFill>
                <a:highlight>
                  <a:srgbClr val="FFFFFF"/>
                </a:highlight>
              </a:rPr>
              <a:t>by</a:t>
            </a:r>
            <a:r>
              <a:rPr lang="en" sz="2200">
                <a:highlight>
                  <a:srgbClr val="FFFFFF"/>
                </a:highlight>
              </a:rPr>
              <a:t> c.name</a:t>
            </a:r>
            <a:endParaRPr sz="2200">
              <a:highlight>
                <a:srgbClr val="FFFFFF"/>
              </a:highlight>
            </a:endParaRPr>
          </a:p>
        </p:txBody>
      </p:sp>
      <p:sp>
        <p:nvSpPr>
          <p:cNvPr id="120" name="Google Shape;120;p18"/>
          <p:cNvSpPr txBox="1"/>
          <p:nvPr/>
        </p:nvSpPr>
        <p:spPr>
          <a:xfrm>
            <a:off x="3072000" y="2112000"/>
            <a:ext cx="3000000" cy="2470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2200">
                <a:solidFill>
                  <a:srgbClr val="800000"/>
                </a:solidFill>
                <a:highlight>
                  <a:srgbClr val="FFFFFF"/>
                </a:highlight>
              </a:rPr>
              <a:t>select</a:t>
            </a:r>
            <a:r>
              <a:rPr lang="en" sz="2200">
                <a:highlight>
                  <a:srgbClr val="FFFFFF"/>
                </a:highlight>
              </a:rPr>
              <a:t> s.id, s.name</a:t>
            </a:r>
            <a:endParaRPr sz="2200">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from</a:t>
            </a:r>
            <a:r>
              <a:rPr lang="en" sz="2200">
                <a:highlight>
                  <a:srgbClr val="FFFFFF"/>
                </a:highlight>
              </a:rPr>
              <a:t> States s</a:t>
            </a:r>
            <a:endParaRPr sz="2200">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where</a:t>
            </a:r>
            <a:r>
              <a:rPr lang="en" sz="2200">
                <a:highlight>
                  <a:srgbClr val="FFFFFF"/>
                </a:highlight>
              </a:rPr>
              <a:t> s.country_id = </a:t>
            </a:r>
            <a:r>
              <a:rPr lang="en" sz="2200">
                <a:solidFill>
                  <a:srgbClr val="0000FF"/>
                </a:solidFill>
                <a:highlight>
                  <a:srgbClr val="FFFFFF"/>
                </a:highlight>
              </a:rPr>
              <a:t>1</a:t>
            </a:r>
            <a:r>
              <a:rPr lang="en" sz="2200">
                <a:highlight>
                  <a:srgbClr val="FFFFFF"/>
                </a:highlight>
              </a:rPr>
              <a:t> </a:t>
            </a:r>
            <a:r>
              <a:rPr b="1" lang="en" sz="2200">
                <a:solidFill>
                  <a:srgbClr val="800000"/>
                </a:solidFill>
                <a:highlight>
                  <a:srgbClr val="FFFFFF"/>
                </a:highlight>
              </a:rPr>
              <a:t>and</a:t>
            </a:r>
            <a:r>
              <a:rPr lang="en" sz="2200">
                <a:highlight>
                  <a:srgbClr val="FFFFFF"/>
                </a:highlight>
              </a:rPr>
              <a:t> s.name </a:t>
            </a:r>
            <a:r>
              <a:rPr b="1" lang="en" sz="2200">
                <a:solidFill>
                  <a:srgbClr val="800000"/>
                </a:solidFill>
                <a:highlight>
                  <a:srgbClr val="FFFFFF"/>
                </a:highlight>
              </a:rPr>
              <a:t>like</a:t>
            </a:r>
            <a:r>
              <a:rPr lang="en" sz="2200">
                <a:highlight>
                  <a:srgbClr val="FFFFFF"/>
                </a:highlight>
              </a:rPr>
              <a:t> </a:t>
            </a:r>
            <a:r>
              <a:rPr lang="en" sz="2200">
                <a:solidFill>
                  <a:srgbClr val="008000"/>
                </a:solidFill>
                <a:highlight>
                  <a:srgbClr val="FFFFFF"/>
                </a:highlight>
              </a:rPr>
              <a:t>'C%'</a:t>
            </a:r>
            <a:endParaRPr sz="2200">
              <a:solidFill>
                <a:srgbClr val="008000"/>
              </a:solidFill>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order</a:t>
            </a:r>
            <a:r>
              <a:rPr lang="en" sz="2200">
                <a:highlight>
                  <a:srgbClr val="FFFFFF"/>
                </a:highlight>
              </a:rPr>
              <a:t> </a:t>
            </a:r>
            <a:r>
              <a:rPr b="1" lang="en" sz="2200">
                <a:solidFill>
                  <a:srgbClr val="800000"/>
                </a:solidFill>
                <a:highlight>
                  <a:srgbClr val="FFFFFF"/>
                </a:highlight>
              </a:rPr>
              <a:t>by</a:t>
            </a:r>
            <a:r>
              <a:rPr lang="en" sz="2200">
                <a:highlight>
                  <a:srgbClr val="FFFFFF"/>
                </a:highlight>
              </a:rPr>
              <a:t> s.name</a:t>
            </a:r>
            <a:endParaRPr sz="2200">
              <a:highlight>
                <a:srgbClr val="FFFFFF"/>
              </a:highlight>
            </a:endParaRPr>
          </a:p>
        </p:txBody>
      </p:sp>
      <p:sp>
        <p:nvSpPr>
          <p:cNvPr id="121" name="Google Shape;121;p18"/>
          <p:cNvSpPr txBox="1"/>
          <p:nvPr/>
        </p:nvSpPr>
        <p:spPr>
          <a:xfrm>
            <a:off x="6073750" y="2112000"/>
            <a:ext cx="3000000" cy="16917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2200">
                <a:solidFill>
                  <a:srgbClr val="800000"/>
                </a:solidFill>
                <a:highlight>
                  <a:srgbClr val="FFFFFF"/>
                </a:highlight>
              </a:rPr>
              <a:t>select</a:t>
            </a:r>
            <a:r>
              <a:rPr lang="en" sz="2200">
                <a:highlight>
                  <a:srgbClr val="FFFFFF"/>
                </a:highlight>
              </a:rPr>
              <a:t> id, name</a:t>
            </a:r>
            <a:endParaRPr sz="2200">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from</a:t>
            </a:r>
            <a:r>
              <a:rPr lang="en" sz="2200">
                <a:highlight>
                  <a:srgbClr val="FFFFFF"/>
                </a:highlight>
              </a:rPr>
              <a:t> Cities</a:t>
            </a:r>
            <a:endParaRPr sz="2200">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where</a:t>
            </a:r>
            <a:r>
              <a:rPr lang="en" sz="2200">
                <a:highlight>
                  <a:srgbClr val="FFFFFF"/>
                </a:highlight>
              </a:rPr>
              <a:t> state_id = </a:t>
            </a:r>
            <a:r>
              <a:rPr lang="en" sz="2200">
                <a:solidFill>
                  <a:srgbClr val="0000FF"/>
                </a:solidFill>
                <a:highlight>
                  <a:srgbClr val="FFFFFF"/>
                </a:highlight>
              </a:rPr>
              <a:t>1</a:t>
            </a:r>
            <a:endParaRPr sz="2200">
              <a:solidFill>
                <a:srgbClr val="0000FF"/>
              </a:solidFill>
              <a:highlight>
                <a:srgbClr val="FFFFFF"/>
              </a:highlight>
            </a:endParaRPr>
          </a:p>
          <a:p>
            <a:pPr indent="0" lvl="0" marL="25400" rtl="0" algn="l">
              <a:lnSpc>
                <a:spcPct val="115000"/>
              </a:lnSpc>
              <a:spcBef>
                <a:spcPts val="0"/>
              </a:spcBef>
              <a:spcAft>
                <a:spcPts val="0"/>
              </a:spcAft>
              <a:buNone/>
            </a:pPr>
            <a:r>
              <a:rPr b="1" lang="en" sz="2200">
                <a:solidFill>
                  <a:srgbClr val="800000"/>
                </a:solidFill>
                <a:highlight>
                  <a:srgbClr val="FFFFFF"/>
                </a:highlight>
              </a:rPr>
              <a:t>order</a:t>
            </a:r>
            <a:r>
              <a:rPr lang="en" sz="2200">
                <a:highlight>
                  <a:srgbClr val="FFFFFF"/>
                </a:highlight>
              </a:rPr>
              <a:t> </a:t>
            </a:r>
            <a:r>
              <a:rPr b="1" lang="en" sz="2200">
                <a:solidFill>
                  <a:srgbClr val="800000"/>
                </a:solidFill>
                <a:highlight>
                  <a:srgbClr val="FFFFFF"/>
                </a:highlight>
              </a:rPr>
              <a:t>by</a:t>
            </a:r>
            <a:r>
              <a:rPr lang="en" sz="2200">
                <a:highlight>
                  <a:srgbClr val="FFFFFF"/>
                </a:highlight>
              </a:rPr>
              <a:t> name</a:t>
            </a:r>
            <a:endParaRPr sz="2200">
              <a:highlight>
                <a:srgbClr val="FFFFFF"/>
              </a:highlight>
            </a:endParaRPr>
          </a:p>
        </p:txBody>
      </p:sp>
      <p:cxnSp>
        <p:nvCxnSpPr>
          <p:cNvPr id="122" name="Google Shape;122;p18"/>
          <p:cNvCxnSpPr/>
          <p:nvPr/>
        </p:nvCxnSpPr>
        <p:spPr>
          <a:xfrm flipH="1">
            <a:off x="2936725" y="1997575"/>
            <a:ext cx="4800" cy="26031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8"/>
          <p:cNvCxnSpPr/>
          <p:nvPr/>
        </p:nvCxnSpPr>
        <p:spPr>
          <a:xfrm flipH="1">
            <a:off x="5963875" y="1997575"/>
            <a:ext cx="4800" cy="2603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Displaying 2 pages of universities and reviews</a:t>
            </a:r>
            <a:endParaRPr/>
          </a:p>
        </p:txBody>
      </p:sp>
      <p:sp>
        <p:nvSpPr>
          <p:cNvPr id="129" name="Google Shape;129;p19"/>
          <p:cNvSpPr txBox="1"/>
          <p:nvPr/>
        </p:nvSpPr>
        <p:spPr>
          <a:xfrm>
            <a:off x="910625" y="1968975"/>
            <a:ext cx="3000000" cy="28053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1500">
                <a:solidFill>
                  <a:srgbClr val="800000"/>
                </a:solidFill>
                <a:highlight>
                  <a:srgbClr val="FFFFFF"/>
                </a:highlight>
              </a:rPr>
              <a:t>select</a:t>
            </a:r>
            <a:r>
              <a:rPr lang="en" sz="1500">
                <a:highlight>
                  <a:srgbClr val="FFFFFF"/>
                </a:highlight>
              </a:rPr>
              <a:t> un.*, c.name, s.name, ctr.name</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from</a:t>
            </a:r>
            <a:r>
              <a:rPr lang="en" sz="1500">
                <a:highlight>
                  <a:srgbClr val="FFFFFF"/>
                </a:highlight>
              </a:rPr>
              <a:t> Universities un</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join</a:t>
            </a:r>
            <a:r>
              <a:rPr lang="en" sz="1500">
                <a:highlight>
                  <a:srgbClr val="FFFFFF"/>
                </a:highlight>
              </a:rPr>
              <a:t> Cities c </a:t>
            </a:r>
            <a:r>
              <a:rPr b="1" lang="en" sz="1500">
                <a:solidFill>
                  <a:srgbClr val="800000"/>
                </a:solidFill>
                <a:highlight>
                  <a:srgbClr val="FFFFFF"/>
                </a:highlight>
              </a:rPr>
              <a:t>on</a:t>
            </a:r>
            <a:r>
              <a:rPr lang="en" sz="1500">
                <a:highlight>
                  <a:srgbClr val="FFFFFF"/>
                </a:highlight>
              </a:rPr>
              <a:t> un.city_id = c.id</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join</a:t>
            </a:r>
            <a:r>
              <a:rPr lang="en" sz="1500">
                <a:highlight>
                  <a:srgbClr val="FFFFFF"/>
                </a:highlight>
              </a:rPr>
              <a:t> States s </a:t>
            </a:r>
            <a:r>
              <a:rPr b="1" lang="en" sz="1500">
                <a:solidFill>
                  <a:srgbClr val="800000"/>
                </a:solidFill>
                <a:highlight>
                  <a:srgbClr val="FFFFFF"/>
                </a:highlight>
              </a:rPr>
              <a:t>on</a:t>
            </a:r>
            <a:r>
              <a:rPr lang="en" sz="1500">
                <a:highlight>
                  <a:srgbClr val="FFFFFF"/>
                </a:highlight>
              </a:rPr>
              <a:t> c.state_id =s.id</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left</a:t>
            </a:r>
            <a:r>
              <a:rPr lang="en" sz="1500">
                <a:highlight>
                  <a:srgbClr val="FFFFFF"/>
                </a:highlight>
              </a:rPr>
              <a:t> </a:t>
            </a:r>
            <a:r>
              <a:rPr b="1" lang="en" sz="1500">
                <a:solidFill>
                  <a:srgbClr val="800000"/>
                </a:solidFill>
                <a:highlight>
                  <a:srgbClr val="FFFFFF"/>
                </a:highlight>
              </a:rPr>
              <a:t>join</a:t>
            </a:r>
            <a:r>
              <a:rPr lang="en" sz="1500">
                <a:highlight>
                  <a:srgbClr val="FFFFFF"/>
                </a:highlight>
              </a:rPr>
              <a:t> Countries ctr </a:t>
            </a:r>
            <a:r>
              <a:rPr b="1" lang="en" sz="1500">
                <a:solidFill>
                  <a:srgbClr val="800000"/>
                </a:solidFill>
                <a:highlight>
                  <a:srgbClr val="FFFFFF"/>
                </a:highlight>
              </a:rPr>
              <a:t>on</a:t>
            </a:r>
            <a:r>
              <a:rPr lang="en" sz="1500">
                <a:highlight>
                  <a:srgbClr val="FFFFFF"/>
                </a:highlight>
              </a:rPr>
              <a:t> s.country_id = ctr.id</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order</a:t>
            </a:r>
            <a:r>
              <a:rPr lang="en" sz="1500">
                <a:highlight>
                  <a:srgbClr val="FFFFFF"/>
                </a:highlight>
              </a:rPr>
              <a:t> </a:t>
            </a:r>
            <a:r>
              <a:rPr b="1" lang="en" sz="1500">
                <a:solidFill>
                  <a:srgbClr val="800000"/>
                </a:solidFill>
                <a:highlight>
                  <a:srgbClr val="FFFFFF"/>
                </a:highlight>
              </a:rPr>
              <a:t>by</a:t>
            </a:r>
            <a:r>
              <a:rPr lang="en" sz="1500">
                <a:highlight>
                  <a:srgbClr val="FFFFFF"/>
                </a:highlight>
              </a:rPr>
              <a:t> un.name</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limit</a:t>
            </a:r>
            <a:r>
              <a:rPr lang="en" sz="1500">
                <a:highlight>
                  <a:srgbClr val="FFFFFF"/>
                </a:highlight>
              </a:rPr>
              <a:t> </a:t>
            </a:r>
            <a:r>
              <a:rPr lang="en" sz="1500">
                <a:solidFill>
                  <a:srgbClr val="0000FF"/>
                </a:solidFill>
                <a:highlight>
                  <a:srgbClr val="FFFFFF"/>
                </a:highlight>
              </a:rPr>
              <a:t>10</a:t>
            </a:r>
            <a:endParaRPr sz="1500">
              <a:solidFill>
                <a:srgbClr val="0000FF"/>
              </a:solidFill>
              <a:highlight>
                <a:srgbClr val="FFFFFF"/>
              </a:highlight>
            </a:endParaRPr>
          </a:p>
          <a:p>
            <a:pPr indent="0" lvl="0" marL="25400" rtl="0" algn="l">
              <a:lnSpc>
                <a:spcPct val="115000"/>
              </a:lnSpc>
              <a:spcBef>
                <a:spcPts val="0"/>
              </a:spcBef>
              <a:spcAft>
                <a:spcPts val="0"/>
              </a:spcAft>
              <a:buNone/>
            </a:pPr>
            <a:r>
              <a:rPr lang="en" sz="1500">
                <a:highlight>
                  <a:srgbClr val="FFFFFF"/>
                </a:highlight>
              </a:rPr>
              <a:t>offset </a:t>
            </a:r>
            <a:r>
              <a:rPr lang="en" sz="1500">
                <a:solidFill>
                  <a:srgbClr val="0000FF"/>
                </a:solidFill>
                <a:highlight>
                  <a:srgbClr val="FFFFFF"/>
                </a:highlight>
              </a:rPr>
              <a:t>10</a:t>
            </a:r>
            <a:endParaRPr sz="1500">
              <a:solidFill>
                <a:srgbClr val="0000FF"/>
              </a:solidFill>
              <a:highlight>
                <a:srgbClr val="FFFFFF"/>
              </a:highlight>
            </a:endParaRPr>
          </a:p>
        </p:txBody>
      </p:sp>
      <p:sp>
        <p:nvSpPr>
          <p:cNvPr id="130" name="Google Shape;130;p19"/>
          <p:cNvSpPr txBox="1"/>
          <p:nvPr/>
        </p:nvSpPr>
        <p:spPr>
          <a:xfrm>
            <a:off x="5229925" y="1968975"/>
            <a:ext cx="3000000" cy="17433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1500">
                <a:solidFill>
                  <a:srgbClr val="800000"/>
                </a:solidFill>
                <a:highlight>
                  <a:srgbClr val="FFFFFF"/>
                </a:highlight>
              </a:rPr>
              <a:t>select</a:t>
            </a:r>
            <a:r>
              <a:rPr lang="en" sz="1500">
                <a:highlight>
                  <a:srgbClr val="FFFFFF"/>
                </a:highlight>
              </a:rPr>
              <a:t> r.*</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from</a:t>
            </a:r>
            <a:r>
              <a:rPr lang="en" sz="1500">
                <a:highlight>
                  <a:srgbClr val="FFFFFF"/>
                </a:highlight>
              </a:rPr>
              <a:t> Reviews r</a:t>
            </a:r>
            <a:endParaRPr sz="1500">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where</a:t>
            </a:r>
            <a:r>
              <a:rPr lang="en" sz="1500">
                <a:highlight>
                  <a:srgbClr val="FFFFFF"/>
                </a:highlight>
              </a:rPr>
              <a:t> r.university_id = </a:t>
            </a:r>
            <a:r>
              <a:rPr lang="en" sz="1500">
                <a:solidFill>
                  <a:srgbClr val="0000FF"/>
                </a:solidFill>
                <a:highlight>
                  <a:srgbClr val="FFFFFF"/>
                </a:highlight>
              </a:rPr>
              <a:t>11</a:t>
            </a:r>
            <a:endParaRPr sz="1500">
              <a:solidFill>
                <a:srgbClr val="0000FF"/>
              </a:solidFill>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order</a:t>
            </a:r>
            <a:r>
              <a:rPr lang="en" sz="1500">
                <a:highlight>
                  <a:srgbClr val="FFFFFF"/>
                </a:highlight>
              </a:rPr>
              <a:t> </a:t>
            </a:r>
            <a:r>
              <a:rPr b="1" lang="en" sz="1500">
                <a:solidFill>
                  <a:srgbClr val="800000"/>
                </a:solidFill>
                <a:highlight>
                  <a:srgbClr val="FFFFFF"/>
                </a:highlight>
              </a:rPr>
              <a:t>by</a:t>
            </a:r>
            <a:r>
              <a:rPr lang="en" sz="1500">
                <a:highlight>
                  <a:srgbClr val="FFFFFF"/>
                </a:highlight>
              </a:rPr>
              <a:t> r.</a:t>
            </a:r>
            <a:r>
              <a:rPr b="1" lang="en" sz="1500">
                <a:solidFill>
                  <a:srgbClr val="800000"/>
                </a:solidFill>
                <a:highlight>
                  <a:srgbClr val="FFFFFF"/>
                </a:highlight>
              </a:rPr>
              <a:t>date</a:t>
            </a:r>
            <a:r>
              <a:rPr lang="en" sz="1500">
                <a:highlight>
                  <a:srgbClr val="FFFFFF"/>
                </a:highlight>
              </a:rPr>
              <a:t> </a:t>
            </a:r>
            <a:r>
              <a:rPr b="1" lang="en" sz="1500">
                <a:solidFill>
                  <a:srgbClr val="800000"/>
                </a:solidFill>
                <a:highlight>
                  <a:srgbClr val="FFFFFF"/>
                </a:highlight>
              </a:rPr>
              <a:t>desc</a:t>
            </a:r>
            <a:endParaRPr b="1" sz="1500">
              <a:solidFill>
                <a:srgbClr val="800000"/>
              </a:solidFill>
              <a:highlight>
                <a:srgbClr val="FFFFFF"/>
              </a:highlight>
            </a:endParaRPr>
          </a:p>
          <a:p>
            <a:pPr indent="0" lvl="0" marL="25400" rtl="0" algn="l">
              <a:lnSpc>
                <a:spcPct val="115000"/>
              </a:lnSpc>
              <a:spcBef>
                <a:spcPts val="0"/>
              </a:spcBef>
              <a:spcAft>
                <a:spcPts val="0"/>
              </a:spcAft>
              <a:buNone/>
            </a:pPr>
            <a:r>
              <a:rPr b="1" lang="en" sz="1500">
                <a:solidFill>
                  <a:srgbClr val="800000"/>
                </a:solidFill>
                <a:highlight>
                  <a:srgbClr val="FFFFFF"/>
                </a:highlight>
              </a:rPr>
              <a:t>limit</a:t>
            </a:r>
            <a:r>
              <a:rPr lang="en" sz="1500">
                <a:highlight>
                  <a:srgbClr val="FFFFFF"/>
                </a:highlight>
              </a:rPr>
              <a:t> </a:t>
            </a:r>
            <a:r>
              <a:rPr lang="en" sz="1500">
                <a:solidFill>
                  <a:srgbClr val="0000FF"/>
                </a:solidFill>
                <a:highlight>
                  <a:srgbClr val="FFFFFF"/>
                </a:highlight>
              </a:rPr>
              <a:t>10</a:t>
            </a:r>
            <a:endParaRPr sz="1500">
              <a:solidFill>
                <a:srgbClr val="0000FF"/>
              </a:solidFill>
              <a:highlight>
                <a:srgbClr val="FFFFFF"/>
              </a:highlight>
            </a:endParaRPr>
          </a:p>
          <a:p>
            <a:pPr indent="0" lvl="0" marL="25400" rtl="0" algn="l">
              <a:lnSpc>
                <a:spcPct val="115000"/>
              </a:lnSpc>
              <a:spcBef>
                <a:spcPts val="0"/>
              </a:spcBef>
              <a:spcAft>
                <a:spcPts val="0"/>
              </a:spcAft>
              <a:buNone/>
            </a:pPr>
            <a:r>
              <a:rPr lang="en" sz="1500">
                <a:highlight>
                  <a:srgbClr val="FFFFFF"/>
                </a:highlight>
              </a:rPr>
              <a:t>offset </a:t>
            </a:r>
            <a:r>
              <a:rPr lang="en" sz="1500">
                <a:solidFill>
                  <a:srgbClr val="0000FF"/>
                </a:solidFill>
                <a:highlight>
                  <a:srgbClr val="FFFFFF"/>
                </a:highlight>
              </a:rPr>
              <a:t>10</a:t>
            </a:r>
            <a:endParaRPr sz="1500">
              <a:solidFill>
                <a:srgbClr val="0000FF"/>
              </a:solidFill>
              <a:highlight>
                <a:srgbClr val="FFFFFF"/>
              </a:highlight>
            </a:endParaRPr>
          </a:p>
        </p:txBody>
      </p:sp>
      <p:cxnSp>
        <p:nvCxnSpPr>
          <p:cNvPr id="131" name="Google Shape;131;p19"/>
          <p:cNvCxnSpPr/>
          <p:nvPr/>
        </p:nvCxnSpPr>
        <p:spPr>
          <a:xfrm>
            <a:off x="4438525" y="2021400"/>
            <a:ext cx="9600" cy="281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300"/>
              <a:t>Universities with student enrollment between 20000 and 60000</a:t>
            </a:r>
            <a:endParaRPr sz="2300"/>
          </a:p>
        </p:txBody>
      </p:sp>
      <p:sp>
        <p:nvSpPr>
          <p:cNvPr id="137" name="Google Shape;137;p20"/>
          <p:cNvSpPr txBox="1"/>
          <p:nvPr/>
        </p:nvSpPr>
        <p:spPr>
          <a:xfrm>
            <a:off x="729450" y="2301175"/>
            <a:ext cx="3471600" cy="2373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1800">
                <a:solidFill>
                  <a:srgbClr val="800000"/>
                </a:solidFill>
                <a:highlight>
                  <a:srgbClr val="FFFFFF"/>
                </a:highlight>
              </a:rPr>
              <a:t>select</a:t>
            </a:r>
            <a:r>
              <a:rPr lang="en" sz="1800">
                <a:highlight>
                  <a:srgbClr val="FFFFFF"/>
                </a:highlight>
              </a:rPr>
              <a:t> un.id, un.name, un.count_of_students</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from</a:t>
            </a:r>
            <a:r>
              <a:rPr lang="en" sz="1800">
                <a:highlight>
                  <a:srgbClr val="FFFFFF"/>
                </a:highlight>
              </a:rPr>
              <a:t> Universities un</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where</a:t>
            </a:r>
            <a:r>
              <a:rPr lang="en" sz="1800">
                <a:highlight>
                  <a:srgbClr val="FFFFFF"/>
                </a:highlight>
              </a:rPr>
              <a:t> count_of_students </a:t>
            </a:r>
            <a:r>
              <a:rPr b="1" lang="en" sz="1800">
                <a:solidFill>
                  <a:srgbClr val="800000"/>
                </a:solidFill>
                <a:highlight>
                  <a:srgbClr val="FFFFFF"/>
                </a:highlight>
              </a:rPr>
              <a:t>between</a:t>
            </a:r>
            <a:r>
              <a:rPr lang="en" sz="1800">
                <a:highlight>
                  <a:srgbClr val="FFFFFF"/>
                </a:highlight>
              </a:rPr>
              <a:t> </a:t>
            </a:r>
            <a:r>
              <a:rPr lang="en" sz="1800">
                <a:solidFill>
                  <a:srgbClr val="0000FF"/>
                </a:solidFill>
                <a:highlight>
                  <a:srgbClr val="FFFFFF"/>
                </a:highlight>
              </a:rPr>
              <a:t>20000</a:t>
            </a:r>
            <a:r>
              <a:rPr lang="en" sz="1800">
                <a:highlight>
                  <a:srgbClr val="FFFFFF"/>
                </a:highlight>
              </a:rPr>
              <a:t> </a:t>
            </a:r>
            <a:r>
              <a:rPr b="1" lang="en" sz="1800">
                <a:solidFill>
                  <a:srgbClr val="800000"/>
                </a:solidFill>
                <a:highlight>
                  <a:srgbClr val="FFFFFF"/>
                </a:highlight>
              </a:rPr>
              <a:t>and</a:t>
            </a:r>
            <a:r>
              <a:rPr lang="en" sz="1800">
                <a:highlight>
                  <a:srgbClr val="FFFFFF"/>
                </a:highlight>
              </a:rPr>
              <a:t> </a:t>
            </a:r>
            <a:r>
              <a:rPr lang="en" sz="1800">
                <a:solidFill>
                  <a:srgbClr val="0000FF"/>
                </a:solidFill>
                <a:highlight>
                  <a:srgbClr val="FFFFFF"/>
                </a:highlight>
              </a:rPr>
              <a:t>60000</a:t>
            </a:r>
            <a:endParaRPr sz="1800">
              <a:solidFill>
                <a:srgbClr val="0000FF"/>
              </a:solidFill>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order</a:t>
            </a:r>
            <a:r>
              <a:rPr lang="en" sz="1800">
                <a:highlight>
                  <a:srgbClr val="FFFFFF"/>
                </a:highlight>
              </a:rPr>
              <a:t> </a:t>
            </a:r>
            <a:r>
              <a:rPr b="1" lang="en" sz="1800">
                <a:solidFill>
                  <a:srgbClr val="800000"/>
                </a:solidFill>
                <a:highlight>
                  <a:srgbClr val="FFFFFF"/>
                </a:highlight>
              </a:rPr>
              <a:t>by</a:t>
            </a:r>
            <a:r>
              <a:rPr lang="en" sz="1800">
                <a:highlight>
                  <a:srgbClr val="FFFFFF"/>
                </a:highlight>
              </a:rPr>
              <a:t> un.count_of_students </a:t>
            </a:r>
            <a:r>
              <a:rPr b="1" lang="en" sz="1800">
                <a:solidFill>
                  <a:srgbClr val="800000"/>
                </a:solidFill>
                <a:highlight>
                  <a:srgbClr val="FFFFFF"/>
                </a:highlight>
              </a:rPr>
              <a:t>desc</a:t>
            </a:r>
            <a:endParaRPr b="1" sz="1800">
              <a:solidFill>
                <a:srgbClr val="8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0"/>
              <a:buFont typeface="Arial"/>
              <a:buNone/>
            </a:pPr>
            <a:r>
              <a:rPr lang="en" sz="2340"/>
              <a:t>Universities that require an IELTS score &lt;= 7.5 (2 versions)</a:t>
            </a:r>
            <a:endParaRPr sz="2340"/>
          </a:p>
        </p:txBody>
      </p:sp>
      <p:sp>
        <p:nvSpPr>
          <p:cNvPr id="143" name="Google Shape;143;p21"/>
          <p:cNvSpPr txBox="1"/>
          <p:nvPr/>
        </p:nvSpPr>
        <p:spPr>
          <a:xfrm>
            <a:off x="919125" y="2198600"/>
            <a:ext cx="3000000" cy="2373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1800">
                <a:solidFill>
                  <a:srgbClr val="800000"/>
                </a:solidFill>
                <a:highlight>
                  <a:srgbClr val="FFFFFF"/>
                </a:highlight>
              </a:rPr>
              <a:t>select</a:t>
            </a:r>
            <a:r>
              <a:rPr lang="en" sz="1800">
                <a:highlight>
                  <a:srgbClr val="FFFFFF"/>
                </a:highlight>
              </a:rPr>
              <a:t> un.*, rq.ielts</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from</a:t>
            </a:r>
            <a:r>
              <a:rPr lang="en" sz="1800">
                <a:highlight>
                  <a:srgbClr val="FFFFFF"/>
                </a:highlight>
              </a:rPr>
              <a:t> Universities un</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join</a:t>
            </a:r>
            <a:r>
              <a:rPr lang="en" sz="1800">
                <a:highlight>
                  <a:srgbClr val="FFFFFF"/>
                </a:highlight>
              </a:rPr>
              <a:t> Requirements rq </a:t>
            </a:r>
            <a:r>
              <a:rPr b="1" lang="en" sz="1800">
                <a:solidFill>
                  <a:srgbClr val="800000"/>
                </a:solidFill>
                <a:highlight>
                  <a:srgbClr val="FFFFFF"/>
                </a:highlight>
              </a:rPr>
              <a:t>on</a:t>
            </a:r>
            <a:r>
              <a:rPr lang="en" sz="1800">
                <a:highlight>
                  <a:srgbClr val="FFFFFF"/>
                </a:highlight>
              </a:rPr>
              <a:t> un.id = rq.id</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where</a:t>
            </a:r>
            <a:r>
              <a:rPr lang="en" sz="1800">
                <a:highlight>
                  <a:srgbClr val="FFFFFF"/>
                </a:highlight>
              </a:rPr>
              <a:t> IELTS &lt;= </a:t>
            </a:r>
            <a:r>
              <a:rPr lang="en" sz="1800">
                <a:solidFill>
                  <a:srgbClr val="0000FF"/>
                </a:solidFill>
                <a:highlight>
                  <a:srgbClr val="FFFFFF"/>
                </a:highlight>
              </a:rPr>
              <a:t>7.5</a:t>
            </a:r>
            <a:endParaRPr sz="1800">
              <a:solidFill>
                <a:srgbClr val="0000FF"/>
              </a:solidFill>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order</a:t>
            </a:r>
            <a:r>
              <a:rPr lang="en" sz="1800">
                <a:highlight>
                  <a:srgbClr val="FFFFFF"/>
                </a:highlight>
              </a:rPr>
              <a:t> </a:t>
            </a:r>
            <a:r>
              <a:rPr b="1" lang="en" sz="1800">
                <a:solidFill>
                  <a:srgbClr val="800000"/>
                </a:solidFill>
                <a:highlight>
                  <a:srgbClr val="FFFFFF"/>
                </a:highlight>
              </a:rPr>
              <a:t>by</a:t>
            </a:r>
            <a:r>
              <a:rPr lang="en" sz="1800">
                <a:highlight>
                  <a:srgbClr val="FFFFFF"/>
                </a:highlight>
              </a:rPr>
              <a:t> rq.IELTS </a:t>
            </a:r>
            <a:r>
              <a:rPr b="1" lang="en" sz="1800">
                <a:solidFill>
                  <a:srgbClr val="800000"/>
                </a:solidFill>
                <a:highlight>
                  <a:srgbClr val="FFFFFF"/>
                </a:highlight>
              </a:rPr>
              <a:t>desc</a:t>
            </a:r>
            <a:endParaRPr b="1" sz="1800">
              <a:solidFill>
                <a:srgbClr val="800000"/>
              </a:solidFill>
              <a:highlight>
                <a:srgbClr val="FFFFFF"/>
              </a:highlight>
            </a:endParaRPr>
          </a:p>
          <a:p>
            <a:pPr indent="0" lvl="0" marL="25400" rtl="0" algn="l">
              <a:lnSpc>
                <a:spcPct val="115000"/>
              </a:lnSpc>
              <a:spcBef>
                <a:spcPts val="0"/>
              </a:spcBef>
              <a:spcAft>
                <a:spcPts val="0"/>
              </a:spcAft>
              <a:buNone/>
            </a:pPr>
            <a:r>
              <a:t/>
            </a:r>
            <a:endParaRPr b="1" sz="1800">
              <a:solidFill>
                <a:srgbClr val="800000"/>
              </a:solidFill>
              <a:highlight>
                <a:srgbClr val="FFFFFF"/>
              </a:highlight>
            </a:endParaRPr>
          </a:p>
        </p:txBody>
      </p:sp>
      <p:sp>
        <p:nvSpPr>
          <p:cNvPr id="144" name="Google Shape;144;p21"/>
          <p:cNvSpPr txBox="1"/>
          <p:nvPr/>
        </p:nvSpPr>
        <p:spPr>
          <a:xfrm>
            <a:off x="5238425" y="2152400"/>
            <a:ext cx="3000000" cy="2373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1800">
                <a:solidFill>
                  <a:srgbClr val="800000"/>
                </a:solidFill>
                <a:highlight>
                  <a:srgbClr val="FFFFFF"/>
                </a:highlight>
              </a:rPr>
              <a:t>select</a:t>
            </a:r>
            <a:r>
              <a:rPr lang="en" sz="1800">
                <a:highlight>
                  <a:srgbClr val="FFFFFF"/>
                </a:highlight>
              </a:rPr>
              <a:t> un.*, rq.ielts</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from</a:t>
            </a:r>
            <a:r>
              <a:rPr lang="en" sz="1800">
                <a:highlight>
                  <a:srgbClr val="FFFFFF"/>
                </a:highlight>
              </a:rPr>
              <a:t> Universities un</a:t>
            </a:r>
            <a:endParaRPr sz="1800">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join</a:t>
            </a:r>
            <a:r>
              <a:rPr lang="en" sz="1800">
                <a:highlight>
                  <a:srgbClr val="FFFFFF"/>
                </a:highlight>
              </a:rPr>
              <a:t> Requirements rq </a:t>
            </a:r>
            <a:r>
              <a:rPr b="1" lang="en" sz="1800">
                <a:solidFill>
                  <a:srgbClr val="800000"/>
                </a:solidFill>
                <a:highlight>
                  <a:srgbClr val="FFFFFF"/>
                </a:highlight>
              </a:rPr>
              <a:t>on</a:t>
            </a:r>
            <a:r>
              <a:rPr lang="en" sz="1800">
                <a:highlight>
                  <a:srgbClr val="FFFFFF"/>
                </a:highlight>
              </a:rPr>
              <a:t> un.id = rq.id </a:t>
            </a:r>
            <a:r>
              <a:rPr b="1" lang="en" sz="1800">
                <a:solidFill>
                  <a:srgbClr val="800000"/>
                </a:solidFill>
                <a:highlight>
                  <a:srgbClr val="FFFFFF"/>
                </a:highlight>
              </a:rPr>
              <a:t>and</a:t>
            </a:r>
            <a:r>
              <a:rPr lang="en" sz="1800">
                <a:highlight>
                  <a:srgbClr val="FFFFFF"/>
                </a:highlight>
              </a:rPr>
              <a:t> IELTS &lt;= </a:t>
            </a:r>
            <a:r>
              <a:rPr lang="en" sz="1800">
                <a:solidFill>
                  <a:srgbClr val="0000FF"/>
                </a:solidFill>
                <a:highlight>
                  <a:srgbClr val="FFFFFF"/>
                </a:highlight>
              </a:rPr>
              <a:t>7.5</a:t>
            </a:r>
            <a:endParaRPr sz="1800">
              <a:solidFill>
                <a:srgbClr val="0000FF"/>
              </a:solidFill>
              <a:highlight>
                <a:srgbClr val="FFFFFF"/>
              </a:highlight>
            </a:endParaRPr>
          </a:p>
          <a:p>
            <a:pPr indent="0" lvl="0" marL="25400" rtl="0" algn="l">
              <a:lnSpc>
                <a:spcPct val="115000"/>
              </a:lnSpc>
              <a:spcBef>
                <a:spcPts val="0"/>
              </a:spcBef>
              <a:spcAft>
                <a:spcPts val="0"/>
              </a:spcAft>
              <a:buNone/>
            </a:pPr>
            <a:r>
              <a:rPr b="1" lang="en" sz="1800">
                <a:solidFill>
                  <a:srgbClr val="800000"/>
                </a:solidFill>
                <a:highlight>
                  <a:srgbClr val="FFFFFF"/>
                </a:highlight>
              </a:rPr>
              <a:t>order</a:t>
            </a:r>
            <a:r>
              <a:rPr lang="en" sz="1800">
                <a:highlight>
                  <a:srgbClr val="FFFFFF"/>
                </a:highlight>
              </a:rPr>
              <a:t> </a:t>
            </a:r>
            <a:r>
              <a:rPr b="1" lang="en" sz="1800">
                <a:solidFill>
                  <a:srgbClr val="800000"/>
                </a:solidFill>
                <a:highlight>
                  <a:srgbClr val="FFFFFF"/>
                </a:highlight>
              </a:rPr>
              <a:t>by</a:t>
            </a:r>
            <a:r>
              <a:rPr lang="en" sz="1800">
                <a:highlight>
                  <a:srgbClr val="FFFFFF"/>
                </a:highlight>
              </a:rPr>
              <a:t> rq.IELTS </a:t>
            </a:r>
            <a:r>
              <a:rPr b="1" lang="en" sz="1800">
                <a:solidFill>
                  <a:srgbClr val="800000"/>
                </a:solidFill>
                <a:highlight>
                  <a:srgbClr val="FFFFFF"/>
                </a:highlight>
              </a:rPr>
              <a:t>desc</a:t>
            </a:r>
            <a:endParaRPr b="1" sz="1800">
              <a:solidFill>
                <a:srgbClr val="800000"/>
              </a:solidFill>
              <a:highlight>
                <a:srgbClr val="FFFFFF"/>
              </a:highlight>
            </a:endParaRPr>
          </a:p>
          <a:p>
            <a:pPr indent="0" lvl="0" marL="25400" rtl="0" algn="l">
              <a:lnSpc>
                <a:spcPct val="115000"/>
              </a:lnSpc>
              <a:spcBef>
                <a:spcPts val="0"/>
              </a:spcBef>
              <a:spcAft>
                <a:spcPts val="0"/>
              </a:spcAft>
              <a:buNone/>
            </a:pPr>
            <a:r>
              <a:t/>
            </a:r>
            <a:endParaRPr b="1" sz="1800">
              <a:solidFill>
                <a:srgbClr val="800000"/>
              </a:solidFill>
              <a:highlight>
                <a:srgbClr val="FFFFFF"/>
              </a:highlight>
            </a:endParaRPr>
          </a:p>
        </p:txBody>
      </p:sp>
      <p:cxnSp>
        <p:nvCxnSpPr>
          <p:cNvPr id="145" name="Google Shape;145;p21"/>
          <p:cNvCxnSpPr/>
          <p:nvPr/>
        </p:nvCxnSpPr>
        <p:spPr>
          <a:xfrm>
            <a:off x="4438525" y="2021400"/>
            <a:ext cx="9600" cy="281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