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6"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227220-28EA-40EA-9EFD-9AFF0B3CFFD1}">
          <p14:sldIdLst>
            <p14:sldId id="262"/>
            <p14:sldId id="256"/>
            <p14:sldId id="257"/>
            <p14:sldId id="258"/>
            <p14:sldId id="259"/>
            <p14:sldId id="260"/>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hyperlink" Target="http://theconversation.com/explainer-what-is-differential-privacy-and-how-can-it-protect-your-data-90686" TargetMode="External"/><Relationship Id="rId2" Type="http://schemas.openxmlformats.org/officeDocument/2006/relationships/hyperlink" Target="https://www.infoq.com/articles/differential-privacy-intro" TargetMode="External"/><Relationship Id="rId1" Type="http://schemas.openxmlformats.org/officeDocument/2006/relationships/slideLayout" Target="../slideLayouts/slideLayout2.xml"/><Relationship Id="rId6" Type="http://schemas.openxmlformats.org/officeDocument/2006/relationships/hyperlink" Target="https://www.wired.com/2016/06/apples-differential-privacy-collecting-data/" TargetMode="External"/><Relationship Id="rId5" Type="http://schemas.openxmlformats.org/officeDocument/2006/relationships/hyperlink" Target="https://en.wikipedia.org/wiki/Randomized_response" TargetMode="External"/><Relationship Id="rId4" Type="http://schemas.openxmlformats.org/officeDocument/2006/relationships/hyperlink" Target="https://blog.cryptographyengineering.com/2016/06/15/what-is-differential-privacy/"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560A-FE9C-4860-B2C0-A70B7E503E62}"/>
              </a:ext>
            </a:extLst>
          </p:cNvPr>
          <p:cNvSpPr>
            <a:spLocks noGrp="1"/>
          </p:cNvSpPr>
          <p:nvPr>
            <p:ph type="title"/>
          </p:nvPr>
        </p:nvSpPr>
        <p:spPr/>
        <p:txBody>
          <a:bodyPr/>
          <a:lstStyle/>
          <a:p>
            <a:r>
              <a:rPr lang="en-US" dirty="0">
                <a:latin typeface="Copperplate Gothic Bold" panose="020E0705020206020404" pitchFamily="34" charset="0"/>
              </a:rPr>
              <a:t>Differential Privacy in statistical databases</a:t>
            </a:r>
          </a:p>
        </p:txBody>
      </p:sp>
      <p:sp>
        <p:nvSpPr>
          <p:cNvPr id="3" name="Content Placeholder 2">
            <a:extLst>
              <a:ext uri="{FF2B5EF4-FFF2-40B4-BE49-F238E27FC236}">
                <a16:creationId xmlns:a16="http://schemas.microsoft.com/office/drawing/2014/main" id="{0AFA38E4-817E-43B2-8E28-6A7C7DA7C595}"/>
              </a:ext>
            </a:extLst>
          </p:cNvPr>
          <p:cNvSpPr>
            <a:spLocks noGrp="1"/>
          </p:cNvSpPr>
          <p:nvPr>
            <p:ph idx="1"/>
          </p:nvPr>
        </p:nvSpPr>
        <p:spPr/>
        <p:txBody>
          <a:bodyPr/>
          <a:lstStyle/>
          <a:p>
            <a:pPr marL="0" indent="0">
              <a:buNone/>
            </a:pPr>
            <a:r>
              <a:rPr lang="en-US" dirty="0">
                <a:latin typeface="+mj-lt"/>
              </a:rPr>
              <a:t>PROF-PERIKLIS PAPAKONSTANTINOU</a:t>
            </a:r>
          </a:p>
          <a:p>
            <a:endParaRPr lang="en-US" dirty="0"/>
          </a:p>
          <a:p>
            <a:r>
              <a:rPr lang="en-US"/>
              <a:t>KARISHMA SAWANT</a:t>
            </a:r>
            <a:endParaRPr lang="en-US" dirty="0"/>
          </a:p>
        </p:txBody>
      </p:sp>
    </p:spTree>
    <p:extLst>
      <p:ext uri="{BB962C8B-B14F-4D97-AF65-F5344CB8AC3E}">
        <p14:creationId xmlns:p14="http://schemas.microsoft.com/office/powerpoint/2010/main" val="36940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43C2-81CA-427D-8770-1C3D3BF3DAFE}"/>
              </a:ext>
            </a:extLst>
          </p:cNvPr>
          <p:cNvSpPr>
            <a:spLocks noGrp="1"/>
          </p:cNvSpPr>
          <p:nvPr>
            <p:ph type="ctrTitle"/>
          </p:nvPr>
        </p:nvSpPr>
        <p:spPr>
          <a:xfrm>
            <a:off x="1700212" y="534756"/>
            <a:ext cx="8791575" cy="828907"/>
          </a:xfrm>
        </p:spPr>
        <p:txBody>
          <a:bodyPr>
            <a:normAutofit/>
          </a:bodyPr>
          <a:lstStyle/>
          <a:p>
            <a:r>
              <a:rPr lang="en-US" sz="4500" dirty="0">
                <a:latin typeface="Copperplate Gothic Bold" panose="020E0705020206020404" pitchFamily="34" charset="0"/>
              </a:rPr>
              <a:t>definition</a:t>
            </a:r>
          </a:p>
        </p:txBody>
      </p:sp>
      <p:sp>
        <p:nvSpPr>
          <p:cNvPr id="3" name="Subtitle 2">
            <a:extLst>
              <a:ext uri="{FF2B5EF4-FFF2-40B4-BE49-F238E27FC236}">
                <a16:creationId xmlns:a16="http://schemas.microsoft.com/office/drawing/2014/main" id="{4DE4A8CE-DC61-4169-9899-0D63BC87AB1C}"/>
              </a:ext>
            </a:extLst>
          </p:cNvPr>
          <p:cNvSpPr>
            <a:spLocks noGrp="1"/>
          </p:cNvSpPr>
          <p:nvPr>
            <p:ph type="subTitle" idx="1"/>
          </p:nvPr>
        </p:nvSpPr>
        <p:spPr>
          <a:xfrm>
            <a:off x="2219324" y="1363663"/>
            <a:ext cx="8791575" cy="1655762"/>
          </a:xfrm>
        </p:spPr>
        <p:txBody>
          <a:bodyPr>
            <a:normAutofit fontScale="25000" lnSpcReduction="20000"/>
          </a:bodyPr>
          <a:lstStyle/>
          <a:p>
            <a:r>
              <a:rPr lang="en-US" sz="9600" dirty="0">
                <a:solidFill>
                  <a:schemeClr val="tx1"/>
                </a:solidFill>
              </a:rPr>
              <a:t>Data Privacy makes it possible to collect and share aggregate information about the users without invading their privacy.</a:t>
            </a:r>
          </a:p>
          <a:p>
            <a:r>
              <a:rPr lang="en-US" sz="9600" dirty="0">
                <a:solidFill>
                  <a:schemeClr val="tx1"/>
                </a:solidFill>
              </a:rPr>
              <a:t>Example: UBER</a:t>
            </a:r>
          </a:p>
          <a:p>
            <a:endParaRPr lang="en-US" dirty="0"/>
          </a:p>
        </p:txBody>
      </p:sp>
      <p:pic>
        <p:nvPicPr>
          <p:cNvPr id="9" name="Picture 8">
            <a:extLst>
              <a:ext uri="{FF2B5EF4-FFF2-40B4-BE49-F238E27FC236}">
                <a16:creationId xmlns:a16="http://schemas.microsoft.com/office/drawing/2014/main" id="{4DFC7684-013E-4B32-B6AA-F758733E8D7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23125" b="93125" l="13167" r="81917"/>
                    </a14:imgEffect>
                  </a14:imgLayer>
                </a14:imgProps>
              </a:ext>
            </a:extLst>
          </a:blip>
          <a:srcRect l="13841" t="22918" r="18380" b="7638"/>
          <a:stretch/>
        </p:blipFill>
        <p:spPr>
          <a:xfrm>
            <a:off x="2333624" y="4114800"/>
            <a:ext cx="3990975" cy="2581275"/>
          </a:xfrm>
          <a:prstGeom prst="rect">
            <a:avLst/>
          </a:prstGeom>
        </p:spPr>
      </p:pic>
    </p:spTree>
    <p:extLst>
      <p:ext uri="{BB962C8B-B14F-4D97-AF65-F5344CB8AC3E}">
        <p14:creationId xmlns:p14="http://schemas.microsoft.com/office/powerpoint/2010/main" val="3379535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6" presetClass="entr" presetSubtype="16"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circle(in)">
                                      <p:cBhvr>
                                        <p:cTn id="9" dur="2000"/>
                                        <p:tgtEl>
                                          <p:spTgt spid="3">
                                            <p:txEl>
                                              <p:pRg st="0" end="0"/>
                                            </p:txEl>
                                          </p:spTgt>
                                        </p:tgtEl>
                                      </p:cBhvr>
                                    </p:animEffect>
                                  </p:childTnLst>
                                </p:cTn>
                              </p:par>
                              <p:par>
                                <p:cTn id="10" presetID="6"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par>
                          <p:cTn id="13" fill="hold">
                            <p:stCondLst>
                              <p:cond delay="2000"/>
                            </p:stCondLst>
                            <p:childTnLst>
                              <p:par>
                                <p:cTn id="14" presetID="1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0ADE-9831-40FD-8CA1-E8EBC817C7A2}"/>
              </a:ext>
            </a:extLst>
          </p:cNvPr>
          <p:cNvSpPr>
            <a:spLocks noGrp="1"/>
          </p:cNvSpPr>
          <p:nvPr>
            <p:ph type="title"/>
          </p:nvPr>
        </p:nvSpPr>
        <p:spPr/>
        <p:txBody>
          <a:bodyPr/>
          <a:lstStyle/>
          <a:p>
            <a:r>
              <a:rPr lang="en-US" sz="4400" dirty="0">
                <a:latin typeface="Copperplate Gothic Bold" panose="020E0705020206020404" pitchFamily="34" charset="0"/>
              </a:rPr>
              <a:t>techniques</a:t>
            </a:r>
            <a:endParaRPr lang="en-US"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29DEE89D-F9F4-4ABB-B3D1-C5B503F7C60E}"/>
              </a:ext>
            </a:extLst>
          </p:cNvPr>
          <p:cNvSpPr>
            <a:spLocks noGrp="1"/>
          </p:cNvSpPr>
          <p:nvPr>
            <p:ph idx="1"/>
          </p:nvPr>
        </p:nvSpPr>
        <p:spPr/>
        <p:txBody>
          <a:bodyPr>
            <a:normAutofit fontScale="92500" lnSpcReduction="20000"/>
          </a:bodyPr>
          <a:lstStyle/>
          <a:p>
            <a:pPr marL="0" indent="0">
              <a:buNone/>
            </a:pPr>
            <a:r>
              <a:rPr lang="en-US" sz="3200" dirty="0"/>
              <a:t>THERE ARE MECHANISM LIKE </a:t>
            </a:r>
          </a:p>
          <a:p>
            <a:r>
              <a:rPr lang="el-GR" sz="3200" dirty="0"/>
              <a:t>Ε</a:t>
            </a:r>
            <a:r>
              <a:rPr lang="en-US" sz="3200" dirty="0"/>
              <a:t>-DIFFERENTIAL PRIVACY</a:t>
            </a:r>
          </a:p>
          <a:p>
            <a:r>
              <a:rPr lang="en-US" sz="3200" dirty="0"/>
              <a:t>THE LAPLACE MECHANISM</a:t>
            </a:r>
          </a:p>
          <a:p>
            <a:r>
              <a:rPr lang="en-US" sz="3200" dirty="0"/>
              <a:t>SENSITIVITY</a:t>
            </a:r>
          </a:p>
          <a:p>
            <a:r>
              <a:rPr lang="en-US" sz="3200" dirty="0"/>
              <a:t>RANDOMIZED RESPONSE MECHANISM </a:t>
            </a:r>
          </a:p>
          <a:p>
            <a:r>
              <a:rPr lang="en-US" sz="3200" dirty="0"/>
              <a:t>COMPOSABILITY.</a:t>
            </a:r>
          </a:p>
          <a:p>
            <a:endParaRPr lang="en-US" dirty="0"/>
          </a:p>
        </p:txBody>
      </p:sp>
    </p:spTree>
    <p:extLst>
      <p:ext uri="{BB962C8B-B14F-4D97-AF65-F5344CB8AC3E}">
        <p14:creationId xmlns:p14="http://schemas.microsoft.com/office/powerpoint/2010/main" val="3983907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8" presetClass="emph" presetSubtype="0" fill="hold" nodeType="withEffect">
                                  <p:stCondLst>
                                    <p:cond delay="0"/>
                                  </p:stCondLst>
                                  <p:iterate type="lt">
                                    <p:tmPct val="4000"/>
                                  </p:iterate>
                                  <p:childTnLst>
                                    <p:set>
                                      <p:cBhvr override="childStyle">
                                        <p:cTn id="20" dur="500" fill="hold"/>
                                        <p:tgtEl>
                                          <p:spTgt spid="3">
                                            <p:txEl>
                                              <p:pRg st="2" end="2"/>
                                            </p:txEl>
                                          </p:spTgt>
                                        </p:tgtEl>
                                        <p:attrNameLst>
                                          <p:attrName>style.textDecorationUnderline</p:attrName>
                                        </p:attrNameLst>
                                      </p:cBhvr>
                                      <p:to>
                                        <p:strVal val="true"/>
                                      </p:to>
                                    </p:set>
                                  </p:childTnLst>
                                </p:cTn>
                              </p:par>
                              <p:par>
                                <p:cTn id="21" presetID="18" presetClass="emph" presetSubtype="0" fill="hold" nodeType="withEffect">
                                  <p:stCondLst>
                                    <p:cond delay="0"/>
                                  </p:stCondLst>
                                  <p:iterate type="lt">
                                    <p:tmPct val="4000"/>
                                  </p:iterate>
                                  <p:childTnLst>
                                    <p:set>
                                      <p:cBhvr override="childStyle">
                                        <p:cTn id="22" dur="500" fill="hold"/>
                                        <p:tgtEl>
                                          <p:spTgt spid="3">
                                            <p:txEl>
                                              <p:pRg st="4" end="4"/>
                                            </p:txEl>
                                          </p:spTgt>
                                        </p:tgtEl>
                                        <p:attrNameLst>
                                          <p:attrName>style.textDecorationUnderline</p:attrName>
                                        </p:attrNameLst>
                                      </p:cBhvr>
                                      <p:to>
                                        <p:strVal val="true"/>
                                      </p:to>
                                    </p:set>
                                  </p:childTnLst>
                                </p:cTn>
                              </p:par>
                            </p:childTnLst>
                          </p:cTn>
                        </p:par>
                        <p:par>
                          <p:cTn id="23" fill="hold">
                            <p:stCondLst>
                              <p:cond delay="1020"/>
                            </p:stCondLst>
                            <p:childTnLst>
                              <p:par>
                                <p:cTn id="24" presetID="15" presetClass="emph" presetSubtype="0" nodeType="afterEffect">
                                  <p:stCondLst>
                                    <p:cond delay="0"/>
                                  </p:stCondLst>
                                  <p:iterate type="lt">
                                    <p:tmAbs val="25"/>
                                  </p:iterate>
                                  <p:childTnLst>
                                    <p:set>
                                      <p:cBhvr override="childStyle">
                                        <p:cTn id="25" dur="indefinite"/>
                                        <p:tgtEl>
                                          <p:spTgt spid="3">
                                            <p:txEl>
                                              <p:pRg st="2" end="2"/>
                                            </p:txEl>
                                          </p:spTgt>
                                        </p:tgtEl>
                                        <p:attrNameLst>
                                          <p:attrName>style.fontWeight</p:attrName>
                                        </p:attrNameLst>
                                      </p:cBhvr>
                                      <p:to>
                                        <p:strVal val="bold"/>
                                      </p:to>
                                    </p:set>
                                  </p:childTnLst>
                                </p:cTn>
                              </p:par>
                            </p:childTnLst>
                          </p:cTn>
                        </p:par>
                        <p:par>
                          <p:cTn id="26" fill="hold">
                            <p:stCondLst>
                              <p:cond delay="1495"/>
                            </p:stCondLst>
                            <p:childTnLst>
                              <p:par>
                                <p:cTn id="27" presetID="15" presetClass="emph" presetSubtype="0" nodeType="afterEffect">
                                  <p:stCondLst>
                                    <p:cond delay="0"/>
                                  </p:stCondLst>
                                  <p:iterate type="lt">
                                    <p:tmAbs val="25"/>
                                  </p:iterate>
                                  <p:childTnLst>
                                    <p:set>
                                      <p:cBhvr override="childStyle">
                                        <p:cTn id="28"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8DB1-E6CC-485E-8BDD-C851FC6395BF}"/>
              </a:ext>
            </a:extLst>
          </p:cNvPr>
          <p:cNvSpPr>
            <a:spLocks noGrp="1"/>
          </p:cNvSpPr>
          <p:nvPr>
            <p:ph type="title"/>
          </p:nvPr>
        </p:nvSpPr>
        <p:spPr>
          <a:xfrm>
            <a:off x="846138" y="1400968"/>
            <a:ext cx="9905998" cy="895350"/>
          </a:xfrm>
        </p:spPr>
        <p:txBody>
          <a:bodyPr>
            <a:normAutofit fontScale="90000"/>
          </a:bodyPr>
          <a:lstStyle/>
          <a:p>
            <a:r>
              <a:rPr lang="en-US" sz="4400" dirty="0">
                <a:latin typeface="Copperplate Gothic Bold" panose="020E0705020206020404" pitchFamily="34" charset="0"/>
              </a:rPr>
              <a:t>RANDOMIZED RESPONSE MECHANISM </a:t>
            </a:r>
            <a:br>
              <a:rPr lang="en-US" dirty="0"/>
            </a:br>
            <a:endParaRPr lang="en-US" dirty="0"/>
          </a:p>
        </p:txBody>
      </p:sp>
      <p:sp>
        <p:nvSpPr>
          <p:cNvPr id="3" name="Content Placeholder 2">
            <a:extLst>
              <a:ext uri="{FF2B5EF4-FFF2-40B4-BE49-F238E27FC236}">
                <a16:creationId xmlns:a16="http://schemas.microsoft.com/office/drawing/2014/main" id="{184C2F80-0109-4F2B-8650-7C5FE441FF9F}"/>
              </a:ext>
            </a:extLst>
          </p:cNvPr>
          <p:cNvSpPr>
            <a:spLocks noGrp="1"/>
          </p:cNvSpPr>
          <p:nvPr>
            <p:ph idx="1"/>
          </p:nvPr>
        </p:nvSpPr>
        <p:spPr>
          <a:xfrm>
            <a:off x="1293813" y="2296318"/>
            <a:ext cx="9905999" cy="3541714"/>
          </a:xfrm>
        </p:spPr>
        <p:txBody>
          <a:bodyPr>
            <a:normAutofit/>
          </a:bodyPr>
          <a:lstStyle/>
          <a:p>
            <a:r>
              <a:rPr lang="en-US" sz="3600" dirty="0"/>
              <a:t>IT IS A RESEARCH TECHNIQUE THAT ALLOWS RESPONDENTS TO RESPOND TO SENSITIVE ISSUES WHILE MAINTAINING THEIR CONFIDENTIALITY.</a:t>
            </a:r>
          </a:p>
        </p:txBody>
      </p:sp>
    </p:spTree>
    <p:extLst>
      <p:ext uri="{BB962C8B-B14F-4D97-AF65-F5344CB8AC3E}">
        <p14:creationId xmlns:p14="http://schemas.microsoft.com/office/powerpoint/2010/main" val="4127785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239B-D968-427E-90B3-2CBD78F988F1}"/>
              </a:ext>
            </a:extLst>
          </p:cNvPr>
          <p:cNvSpPr>
            <a:spLocks noGrp="1"/>
          </p:cNvSpPr>
          <p:nvPr>
            <p:ph type="title"/>
          </p:nvPr>
        </p:nvSpPr>
        <p:spPr>
          <a:xfrm>
            <a:off x="1143000" y="-36133"/>
            <a:ext cx="9905998" cy="1478570"/>
          </a:xfrm>
        </p:spPr>
        <p:txBody>
          <a:bodyPr/>
          <a:lstStyle/>
          <a:p>
            <a:r>
              <a:rPr lang="en-US" dirty="0">
                <a:latin typeface="Copperplate Gothic Bold" panose="020E0705020206020404" pitchFamily="34" charset="0"/>
              </a:rPr>
              <a:t>THE</a:t>
            </a:r>
            <a:r>
              <a:rPr lang="en-US" dirty="0"/>
              <a:t> </a:t>
            </a:r>
            <a:r>
              <a:rPr lang="en-US" dirty="0">
                <a:latin typeface="Copperplate Gothic Bold" panose="020E0705020206020404" pitchFamily="34" charset="0"/>
              </a:rPr>
              <a:t>LAPLACE MECHANISM</a:t>
            </a:r>
            <a:br>
              <a:rPr lang="en-US" dirty="0"/>
            </a:br>
            <a:endParaRPr lang="en-US" dirty="0"/>
          </a:p>
        </p:txBody>
      </p:sp>
      <p:pic>
        <p:nvPicPr>
          <p:cNvPr id="5" name="Content Placeholder 4">
            <a:extLst>
              <a:ext uri="{FF2B5EF4-FFF2-40B4-BE49-F238E27FC236}">
                <a16:creationId xmlns:a16="http://schemas.microsoft.com/office/drawing/2014/main" id="{63A0197B-B2DA-4534-8DE4-BFFE678B79B8}"/>
              </a:ext>
            </a:extLst>
          </p:cNvPr>
          <p:cNvPicPr>
            <a:picLocks noGrp="1" noChangeAspect="1"/>
          </p:cNvPicPr>
          <p:nvPr>
            <p:ph idx="1"/>
          </p:nvPr>
        </p:nvPicPr>
        <p:blipFill>
          <a:blip r:embed="rId2"/>
          <a:stretch>
            <a:fillRect/>
          </a:stretch>
        </p:blipFill>
        <p:spPr>
          <a:xfrm>
            <a:off x="6095999" y="2204057"/>
            <a:ext cx="5670794" cy="35417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0D4C47A8-7C9C-488F-B2CD-369D24CCD55F}"/>
              </a:ext>
            </a:extLst>
          </p:cNvPr>
          <p:cNvSpPr txBox="1"/>
          <p:nvPr/>
        </p:nvSpPr>
        <p:spPr>
          <a:xfrm>
            <a:off x="1428750" y="821925"/>
            <a:ext cx="8924925" cy="923330"/>
          </a:xfrm>
          <a:prstGeom prst="rect">
            <a:avLst/>
          </a:prstGeom>
          <a:noFill/>
        </p:spPr>
        <p:txBody>
          <a:bodyPr wrap="square" rtlCol="0">
            <a:spAutoFit/>
          </a:bodyPr>
          <a:lstStyle/>
          <a:p>
            <a:r>
              <a:rPr lang="en-US" i="1" dirty="0"/>
              <a:t>A randomized function K gives ε-differential privacy if for all data sets D and D′ differing on at most one row, and all S ⊆ Range(K)</a:t>
            </a:r>
          </a:p>
          <a:p>
            <a:endParaRPr lang="en-US" dirty="0"/>
          </a:p>
        </p:txBody>
      </p:sp>
      <p:pic>
        <p:nvPicPr>
          <p:cNvPr id="11" name="Picture 10">
            <a:extLst>
              <a:ext uri="{FF2B5EF4-FFF2-40B4-BE49-F238E27FC236}">
                <a16:creationId xmlns:a16="http://schemas.microsoft.com/office/drawing/2014/main" id="{BC89CA48-B787-43DE-ADFD-A577B1299C7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Lst>
          </a:blip>
          <a:stretch>
            <a:fillRect/>
          </a:stretch>
        </p:blipFill>
        <p:spPr>
          <a:xfrm>
            <a:off x="2541654" y="1567952"/>
            <a:ext cx="5610225" cy="333375"/>
          </a:xfrm>
          <a:prstGeom prst="rect">
            <a:avLst/>
          </a:prstGeom>
        </p:spPr>
      </p:pic>
      <p:pic>
        <p:nvPicPr>
          <p:cNvPr id="13" name="Picture 12">
            <a:extLst>
              <a:ext uri="{FF2B5EF4-FFF2-40B4-BE49-F238E27FC236}">
                <a16:creationId xmlns:a16="http://schemas.microsoft.com/office/drawing/2014/main" id="{41DB9064-3FCD-4AED-809F-4CC6440E1972}"/>
              </a:ext>
            </a:extLst>
          </p:cNvPr>
          <p:cNvPicPr>
            <a:picLocks noChangeAspect="1"/>
          </p:cNvPicPr>
          <p:nvPr/>
        </p:nvPicPr>
        <p:blipFill>
          <a:blip r:embed="rId5"/>
          <a:stretch>
            <a:fillRect/>
          </a:stretch>
        </p:blipFill>
        <p:spPr>
          <a:xfrm>
            <a:off x="223837" y="3002569"/>
            <a:ext cx="5667375" cy="2743200"/>
          </a:xfrm>
          <a:prstGeom prst="rect">
            <a:avLst/>
          </a:prstGeom>
        </p:spPr>
      </p:pic>
      <p:sp>
        <p:nvSpPr>
          <p:cNvPr id="14" name="TextBox 13">
            <a:extLst>
              <a:ext uri="{FF2B5EF4-FFF2-40B4-BE49-F238E27FC236}">
                <a16:creationId xmlns:a16="http://schemas.microsoft.com/office/drawing/2014/main" id="{1ED9011C-9E7D-459C-9FC5-30D4A7160F85}"/>
              </a:ext>
            </a:extLst>
          </p:cNvPr>
          <p:cNvSpPr txBox="1"/>
          <p:nvPr/>
        </p:nvSpPr>
        <p:spPr>
          <a:xfrm>
            <a:off x="2133600" y="5745769"/>
            <a:ext cx="1112164" cy="369332"/>
          </a:xfrm>
          <a:prstGeom prst="rect">
            <a:avLst/>
          </a:prstGeom>
          <a:noFill/>
        </p:spPr>
        <p:txBody>
          <a:bodyPr wrap="none" rtlCol="0">
            <a:spAutoFit/>
          </a:bodyPr>
          <a:lstStyle/>
          <a:p>
            <a:r>
              <a:rPr lang="en-US" dirty="0"/>
              <a:t>Histogram</a:t>
            </a:r>
          </a:p>
        </p:txBody>
      </p:sp>
      <p:sp>
        <p:nvSpPr>
          <p:cNvPr id="15" name="TextBox 14">
            <a:extLst>
              <a:ext uri="{FF2B5EF4-FFF2-40B4-BE49-F238E27FC236}">
                <a16:creationId xmlns:a16="http://schemas.microsoft.com/office/drawing/2014/main" id="{70298282-8FDC-45CD-A683-0A03B08699A9}"/>
              </a:ext>
            </a:extLst>
          </p:cNvPr>
          <p:cNvSpPr txBox="1"/>
          <p:nvPr/>
        </p:nvSpPr>
        <p:spPr>
          <a:xfrm>
            <a:off x="8439150" y="5745769"/>
            <a:ext cx="1266693" cy="369332"/>
          </a:xfrm>
          <a:prstGeom prst="rect">
            <a:avLst/>
          </a:prstGeom>
          <a:noFill/>
        </p:spPr>
        <p:txBody>
          <a:bodyPr wrap="none" rtlCol="0">
            <a:spAutoFit/>
          </a:bodyPr>
          <a:lstStyle/>
          <a:p>
            <a:r>
              <a:rPr lang="en-US" dirty="0"/>
              <a:t>Density plot</a:t>
            </a:r>
          </a:p>
        </p:txBody>
      </p:sp>
      <p:pic>
        <p:nvPicPr>
          <p:cNvPr id="17" name="Picture 16">
            <a:extLst>
              <a:ext uri="{FF2B5EF4-FFF2-40B4-BE49-F238E27FC236}">
                <a16:creationId xmlns:a16="http://schemas.microsoft.com/office/drawing/2014/main" id="{CE20E9E9-3123-41CE-941F-18571251613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imgEffect>
                  </a14:imgLayer>
                </a14:imgProps>
              </a:ext>
            </a:extLst>
          </a:blip>
          <a:stretch>
            <a:fillRect/>
          </a:stretch>
        </p:blipFill>
        <p:spPr>
          <a:xfrm>
            <a:off x="1143000" y="2213976"/>
            <a:ext cx="3667125" cy="485775"/>
          </a:xfrm>
          <a:prstGeom prst="rect">
            <a:avLst/>
          </a:prstGeom>
        </p:spPr>
      </p:pic>
    </p:spTree>
    <p:extLst>
      <p:ext uri="{BB962C8B-B14F-4D97-AF65-F5344CB8AC3E}">
        <p14:creationId xmlns:p14="http://schemas.microsoft.com/office/powerpoint/2010/main" val="3021376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6"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290">
                                          <p:stCondLst>
                                            <p:cond delay="0"/>
                                          </p:stCondLst>
                                        </p:cTn>
                                        <p:tgtEl>
                                          <p:spTgt spid="11"/>
                                        </p:tgtEl>
                                      </p:cBhvr>
                                    </p:animEffect>
                                    <p:anim calcmode="lin" valueType="num">
                                      <p:cBhvr>
                                        <p:cTn id="16"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21" dur="13">
                                          <p:stCondLst>
                                            <p:cond delay="325"/>
                                          </p:stCondLst>
                                        </p:cTn>
                                        <p:tgtEl>
                                          <p:spTgt spid="11"/>
                                        </p:tgtEl>
                                      </p:cBhvr>
                                      <p:to x="100000" y="60000"/>
                                    </p:animScale>
                                    <p:animScale>
                                      <p:cBhvr>
                                        <p:cTn id="22" dur="83" decel="50000">
                                          <p:stCondLst>
                                            <p:cond delay="338"/>
                                          </p:stCondLst>
                                        </p:cTn>
                                        <p:tgtEl>
                                          <p:spTgt spid="11"/>
                                        </p:tgtEl>
                                      </p:cBhvr>
                                      <p:to x="100000" y="100000"/>
                                    </p:animScale>
                                    <p:animScale>
                                      <p:cBhvr>
                                        <p:cTn id="23" dur="13">
                                          <p:stCondLst>
                                            <p:cond delay="656"/>
                                          </p:stCondLst>
                                        </p:cTn>
                                        <p:tgtEl>
                                          <p:spTgt spid="11"/>
                                        </p:tgtEl>
                                      </p:cBhvr>
                                      <p:to x="100000" y="80000"/>
                                    </p:animScale>
                                    <p:animScale>
                                      <p:cBhvr>
                                        <p:cTn id="24" dur="83" decel="50000">
                                          <p:stCondLst>
                                            <p:cond delay="669"/>
                                          </p:stCondLst>
                                        </p:cTn>
                                        <p:tgtEl>
                                          <p:spTgt spid="11"/>
                                        </p:tgtEl>
                                      </p:cBhvr>
                                      <p:to x="100000" y="100000"/>
                                    </p:animScale>
                                    <p:animScale>
                                      <p:cBhvr>
                                        <p:cTn id="25" dur="13">
                                          <p:stCondLst>
                                            <p:cond delay="821"/>
                                          </p:stCondLst>
                                        </p:cTn>
                                        <p:tgtEl>
                                          <p:spTgt spid="11"/>
                                        </p:tgtEl>
                                      </p:cBhvr>
                                      <p:to x="100000" y="90000"/>
                                    </p:animScale>
                                    <p:animScale>
                                      <p:cBhvr>
                                        <p:cTn id="26" dur="83" decel="50000">
                                          <p:stCondLst>
                                            <p:cond delay="834"/>
                                          </p:stCondLst>
                                        </p:cTn>
                                        <p:tgtEl>
                                          <p:spTgt spid="11"/>
                                        </p:tgtEl>
                                      </p:cBhvr>
                                      <p:to x="100000" y="100000"/>
                                    </p:animScale>
                                    <p:animScale>
                                      <p:cBhvr>
                                        <p:cTn id="27" dur="13">
                                          <p:stCondLst>
                                            <p:cond delay="904"/>
                                          </p:stCondLst>
                                        </p:cTn>
                                        <p:tgtEl>
                                          <p:spTgt spid="11"/>
                                        </p:tgtEl>
                                      </p:cBhvr>
                                      <p:to x="100000" y="95000"/>
                                    </p:animScale>
                                    <p:animScale>
                                      <p:cBhvr>
                                        <p:cTn id="28" dur="83" decel="50000">
                                          <p:stCondLst>
                                            <p:cond delay="917"/>
                                          </p:stCondLst>
                                        </p:cTn>
                                        <p:tgtEl>
                                          <p:spTgt spid="11"/>
                                        </p:tgtEl>
                                      </p:cBhvr>
                                      <p:to x="100000" y="100000"/>
                                    </p:animScale>
                                  </p:childTnLst>
                                </p:cTn>
                              </p:par>
                            </p:childTnLst>
                          </p:cTn>
                        </p:par>
                        <p:par>
                          <p:cTn id="29" fill="hold">
                            <p:stCondLst>
                              <p:cond delay="1500"/>
                            </p:stCondLst>
                            <p:childTnLst>
                              <p:par>
                                <p:cTn id="30" presetID="6" presetClass="entr" presetSubtype="16"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1000"/>
                                        <p:tgtEl>
                                          <p:spTgt spid="5"/>
                                        </p:tgtEl>
                                      </p:cBhvr>
                                    </p:animEffect>
                                  </p:childTnLst>
                                </p:cTn>
                              </p:par>
                            </p:childTnLst>
                          </p:cTn>
                        </p:par>
                        <p:par>
                          <p:cTn id="33" fill="hold">
                            <p:stCondLst>
                              <p:cond delay="2500"/>
                            </p:stCondLst>
                            <p:childTnLst>
                              <p:par>
                                <p:cTn id="34" presetID="6"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ircle(in)">
                                      <p:cBhvr>
                                        <p:cTn id="36" dur="1000"/>
                                        <p:tgtEl>
                                          <p:spTgt spid="13"/>
                                        </p:tgtEl>
                                      </p:cBhvr>
                                    </p:animEffect>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6"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290">
                                          <p:stCondLst>
                                            <p:cond delay="0"/>
                                          </p:stCondLst>
                                        </p:cTn>
                                        <p:tgtEl>
                                          <p:spTgt spid="17"/>
                                        </p:tgtEl>
                                      </p:cBhvr>
                                    </p:animEffect>
                                    <p:anim calcmode="lin" valueType="num">
                                      <p:cBhvr>
                                        <p:cTn id="4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53" dur="13">
                                          <p:stCondLst>
                                            <p:cond delay="325"/>
                                          </p:stCondLst>
                                        </p:cTn>
                                        <p:tgtEl>
                                          <p:spTgt spid="17"/>
                                        </p:tgtEl>
                                      </p:cBhvr>
                                      <p:to x="100000" y="60000"/>
                                    </p:animScale>
                                    <p:animScale>
                                      <p:cBhvr>
                                        <p:cTn id="54" dur="83" decel="50000">
                                          <p:stCondLst>
                                            <p:cond delay="338"/>
                                          </p:stCondLst>
                                        </p:cTn>
                                        <p:tgtEl>
                                          <p:spTgt spid="17"/>
                                        </p:tgtEl>
                                      </p:cBhvr>
                                      <p:to x="100000" y="100000"/>
                                    </p:animScale>
                                    <p:animScale>
                                      <p:cBhvr>
                                        <p:cTn id="55" dur="13">
                                          <p:stCondLst>
                                            <p:cond delay="656"/>
                                          </p:stCondLst>
                                        </p:cTn>
                                        <p:tgtEl>
                                          <p:spTgt spid="17"/>
                                        </p:tgtEl>
                                      </p:cBhvr>
                                      <p:to x="100000" y="80000"/>
                                    </p:animScale>
                                    <p:animScale>
                                      <p:cBhvr>
                                        <p:cTn id="56" dur="83" decel="50000">
                                          <p:stCondLst>
                                            <p:cond delay="669"/>
                                          </p:stCondLst>
                                        </p:cTn>
                                        <p:tgtEl>
                                          <p:spTgt spid="17"/>
                                        </p:tgtEl>
                                      </p:cBhvr>
                                      <p:to x="100000" y="100000"/>
                                    </p:animScale>
                                    <p:animScale>
                                      <p:cBhvr>
                                        <p:cTn id="57" dur="13">
                                          <p:stCondLst>
                                            <p:cond delay="821"/>
                                          </p:stCondLst>
                                        </p:cTn>
                                        <p:tgtEl>
                                          <p:spTgt spid="17"/>
                                        </p:tgtEl>
                                      </p:cBhvr>
                                      <p:to x="100000" y="90000"/>
                                    </p:animScale>
                                    <p:animScale>
                                      <p:cBhvr>
                                        <p:cTn id="58" dur="83" decel="50000">
                                          <p:stCondLst>
                                            <p:cond delay="834"/>
                                          </p:stCondLst>
                                        </p:cTn>
                                        <p:tgtEl>
                                          <p:spTgt spid="17"/>
                                        </p:tgtEl>
                                      </p:cBhvr>
                                      <p:to x="100000" y="100000"/>
                                    </p:animScale>
                                    <p:animScale>
                                      <p:cBhvr>
                                        <p:cTn id="59" dur="13">
                                          <p:stCondLst>
                                            <p:cond delay="904"/>
                                          </p:stCondLst>
                                        </p:cTn>
                                        <p:tgtEl>
                                          <p:spTgt spid="17"/>
                                        </p:tgtEl>
                                      </p:cBhvr>
                                      <p:to x="100000" y="95000"/>
                                    </p:animScale>
                                    <p:animScale>
                                      <p:cBhvr>
                                        <p:cTn id="60" dur="83" decel="50000">
                                          <p:stCondLst>
                                            <p:cond delay="917"/>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0980-4C84-41A9-B7D3-3E19D6E41159}"/>
              </a:ext>
            </a:extLst>
          </p:cNvPr>
          <p:cNvSpPr>
            <a:spLocks noGrp="1"/>
          </p:cNvSpPr>
          <p:nvPr>
            <p:ph type="title"/>
          </p:nvPr>
        </p:nvSpPr>
        <p:spPr>
          <a:xfrm>
            <a:off x="1169988" y="209550"/>
            <a:ext cx="9905998" cy="906463"/>
          </a:xfrm>
        </p:spPr>
        <p:txBody>
          <a:bodyPr/>
          <a:lstStyle/>
          <a:p>
            <a:r>
              <a:rPr lang="en-US" dirty="0">
                <a:latin typeface="Copperplate Gothic Bold" panose="020E0705020206020404" pitchFamily="34" charset="0"/>
              </a:rPr>
              <a:t>industries</a:t>
            </a:r>
          </a:p>
        </p:txBody>
      </p:sp>
      <p:pic>
        <p:nvPicPr>
          <p:cNvPr id="5" name="Content Placeholder 4">
            <a:extLst>
              <a:ext uri="{FF2B5EF4-FFF2-40B4-BE49-F238E27FC236}">
                <a16:creationId xmlns:a16="http://schemas.microsoft.com/office/drawing/2014/main" id="{72A40344-666F-40ED-B122-E49CFE604534}"/>
              </a:ext>
            </a:extLst>
          </p:cNvPr>
          <p:cNvPicPr>
            <a:picLocks noGrp="1" noChangeAspect="1"/>
          </p:cNvPicPr>
          <p:nvPr>
            <p:ph idx="1"/>
          </p:nvPr>
        </p:nvPicPr>
        <p:blipFill rotWithShape="1">
          <a:blip r:embed="rId2"/>
          <a:srcRect l="11001" t="17225" r="9251" b="5986"/>
          <a:stretch/>
        </p:blipFill>
        <p:spPr>
          <a:xfrm>
            <a:off x="1076325" y="1319749"/>
            <a:ext cx="3497264" cy="1065212"/>
          </a:xfrm>
        </p:spPr>
      </p:pic>
      <p:sp>
        <p:nvSpPr>
          <p:cNvPr id="6" name="TextBox 5">
            <a:extLst>
              <a:ext uri="{FF2B5EF4-FFF2-40B4-BE49-F238E27FC236}">
                <a16:creationId xmlns:a16="http://schemas.microsoft.com/office/drawing/2014/main" id="{2EBA1429-741B-47B8-AB36-92D2558591E9}"/>
              </a:ext>
            </a:extLst>
          </p:cNvPr>
          <p:cNvSpPr txBox="1"/>
          <p:nvPr/>
        </p:nvSpPr>
        <p:spPr>
          <a:xfrm>
            <a:off x="982664" y="931347"/>
            <a:ext cx="4252574" cy="369332"/>
          </a:xfrm>
          <a:prstGeom prst="rect">
            <a:avLst/>
          </a:prstGeom>
          <a:noFill/>
        </p:spPr>
        <p:txBody>
          <a:bodyPr wrap="none" rtlCol="0">
            <a:spAutoFit/>
          </a:bodyPr>
          <a:lstStyle/>
          <a:p>
            <a:r>
              <a:rPr lang="en-US" dirty="0"/>
              <a:t>Apple: Favorite Emojis, Keyboard and Notes</a:t>
            </a:r>
          </a:p>
        </p:txBody>
      </p:sp>
      <p:sp>
        <p:nvSpPr>
          <p:cNvPr id="7" name="TextBox 6">
            <a:extLst>
              <a:ext uri="{FF2B5EF4-FFF2-40B4-BE49-F238E27FC236}">
                <a16:creationId xmlns:a16="http://schemas.microsoft.com/office/drawing/2014/main" id="{F2A89AC8-2E10-4A9E-B877-0028988E88AC}"/>
              </a:ext>
            </a:extLst>
          </p:cNvPr>
          <p:cNvSpPr txBox="1"/>
          <p:nvPr/>
        </p:nvSpPr>
        <p:spPr>
          <a:xfrm>
            <a:off x="791837" y="3120562"/>
            <a:ext cx="6459537" cy="369332"/>
          </a:xfrm>
          <a:prstGeom prst="rect">
            <a:avLst/>
          </a:prstGeom>
          <a:noFill/>
        </p:spPr>
        <p:txBody>
          <a:bodyPr wrap="square" rtlCol="0">
            <a:spAutoFit/>
          </a:bodyPr>
          <a:lstStyle/>
          <a:p>
            <a:r>
              <a:rPr lang="en-US" dirty="0"/>
              <a:t>Google: Browsing History, Location Tracker, Gboard and Play Store</a:t>
            </a:r>
          </a:p>
        </p:txBody>
      </p:sp>
      <p:pic>
        <p:nvPicPr>
          <p:cNvPr id="11" name="Picture 10">
            <a:extLst>
              <a:ext uri="{FF2B5EF4-FFF2-40B4-BE49-F238E27FC236}">
                <a16:creationId xmlns:a16="http://schemas.microsoft.com/office/drawing/2014/main" id="{52F1730D-480E-499D-A401-1718B0292DDF}"/>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9757" b="88715" l="36719" r="64844">
                        <a14:foregroundMark x1="37598" y1="52951" x2="38965" y2="51910"/>
                        <a14:foregroundMark x1="38965" y1="50521" x2="39258" y2="52257"/>
                        <a14:foregroundMark x1="39258" y1="51389" x2="41895" y2="51563"/>
                        <a14:foregroundMark x1="44531" y1="51042" x2="42676" y2="51389"/>
                        <a14:foregroundMark x1="43555" y1="51215" x2="61914" y2="51042"/>
                        <a14:foregroundMark x1="56348" y1="52778" x2="56348" y2="52778"/>
                        <a14:foregroundMark x1="56348" y1="56076" x2="55859" y2="54167"/>
                        <a14:foregroundMark x1="45215" y1="55903" x2="44922" y2="47743"/>
                      </a14:backgroundRemoval>
                    </a14:imgEffect>
                  </a14:imgLayer>
                </a14:imgProps>
              </a:ext>
            </a:extLst>
          </a:blip>
          <a:srcRect l="36525" t="40263" r="35516" b="9462"/>
          <a:stretch/>
        </p:blipFill>
        <p:spPr>
          <a:xfrm>
            <a:off x="5235237" y="3777648"/>
            <a:ext cx="1222052" cy="1274630"/>
          </a:xfrm>
          <a:prstGeom prst="rect">
            <a:avLst/>
          </a:prstGeom>
        </p:spPr>
      </p:pic>
      <p:pic>
        <p:nvPicPr>
          <p:cNvPr id="13" name="Picture 12">
            <a:extLst>
              <a:ext uri="{FF2B5EF4-FFF2-40B4-BE49-F238E27FC236}">
                <a16:creationId xmlns:a16="http://schemas.microsoft.com/office/drawing/2014/main" id="{C18E7E73-60A4-49CD-9409-39766AD9449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5000" y1="17222" x2="80000" y2="5556"/>
                        <a14:foregroundMark x1="90556" y1="13889" x2="41111" y2="20556"/>
                        <a14:foregroundMark x1="5000" y1="20556" x2="0" y2="20000"/>
                      </a14:backgroundRemoval>
                    </a14:imgEffect>
                  </a14:imgLayer>
                </a14:imgProps>
              </a:ext>
            </a:extLst>
          </a:blip>
          <a:stretch>
            <a:fillRect/>
          </a:stretch>
        </p:blipFill>
        <p:spPr>
          <a:xfrm>
            <a:off x="4782006" y="1399123"/>
            <a:ext cx="906463" cy="906463"/>
          </a:xfrm>
          <a:prstGeom prst="rect">
            <a:avLst/>
          </a:prstGeom>
        </p:spPr>
      </p:pic>
      <p:pic>
        <p:nvPicPr>
          <p:cNvPr id="15" name="Picture 14">
            <a:extLst>
              <a:ext uri="{FF2B5EF4-FFF2-40B4-BE49-F238E27FC236}">
                <a16:creationId xmlns:a16="http://schemas.microsoft.com/office/drawing/2014/main" id="{C10E493A-EEFD-4F40-A8A3-4CEC080ADFEB}"/>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889" b="98222" l="9778" r="89778"/>
                    </a14:imgEffect>
                  </a14:imgLayer>
                </a14:imgProps>
              </a:ext>
            </a:extLst>
          </a:blip>
          <a:stretch>
            <a:fillRect/>
          </a:stretch>
        </p:blipFill>
        <p:spPr>
          <a:xfrm>
            <a:off x="2950042" y="3527531"/>
            <a:ext cx="2143125" cy="2143125"/>
          </a:xfrm>
          <a:prstGeom prst="rect">
            <a:avLst/>
          </a:prstGeom>
        </p:spPr>
      </p:pic>
      <p:sp>
        <p:nvSpPr>
          <p:cNvPr id="16" name="Oval 15">
            <a:extLst>
              <a:ext uri="{FF2B5EF4-FFF2-40B4-BE49-F238E27FC236}">
                <a16:creationId xmlns:a16="http://schemas.microsoft.com/office/drawing/2014/main" id="{D72255D4-5738-493C-B9D8-23DF6E4762AA}"/>
              </a:ext>
            </a:extLst>
          </p:cNvPr>
          <p:cNvSpPr/>
          <p:nvPr/>
        </p:nvSpPr>
        <p:spPr>
          <a:xfrm>
            <a:off x="3816816" y="4027619"/>
            <a:ext cx="409575" cy="35444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6E0D15E-5E61-4781-BEFD-517B593BC188}"/>
              </a:ext>
            </a:extLst>
          </p:cNvPr>
          <p:cNvSpPr txBox="1"/>
          <p:nvPr/>
        </p:nvSpPr>
        <p:spPr>
          <a:xfrm>
            <a:off x="5896887" y="931347"/>
            <a:ext cx="5675988" cy="2031325"/>
          </a:xfrm>
          <a:prstGeom prst="rect">
            <a:avLst/>
          </a:prstGeom>
          <a:noFill/>
        </p:spPr>
        <p:txBody>
          <a:bodyPr wrap="square" rtlCol="0">
            <a:spAutoFit/>
          </a:bodyPr>
          <a:lstStyle/>
          <a:p>
            <a:r>
              <a:rPr lang="en-US" dirty="0"/>
              <a:t>To obscure an individual’s identity, Differential Privacy adds mathematical noise to a small sample of the individual’s usage pattern. As more people share the same pattern, general patterns begin to emerge, which can inform and enhance the user experience. From iOS 10 onwards, this technology helped to improve </a:t>
            </a:r>
            <a:r>
              <a:rPr lang="en-US" dirty="0">
                <a:solidFill>
                  <a:schemeClr val="bg2"/>
                </a:solidFill>
              </a:rPr>
              <a:t>QuickType</a:t>
            </a:r>
            <a:r>
              <a:rPr lang="en-US" dirty="0"/>
              <a:t> and </a:t>
            </a:r>
            <a:r>
              <a:rPr lang="en-US" dirty="0">
                <a:solidFill>
                  <a:schemeClr val="bg2"/>
                </a:solidFill>
              </a:rPr>
              <a:t>emoji suggestions</a:t>
            </a:r>
            <a:r>
              <a:rPr lang="en-US" dirty="0"/>
              <a:t> and Lookup Hints in </a:t>
            </a:r>
            <a:r>
              <a:rPr lang="en-US" dirty="0">
                <a:solidFill>
                  <a:schemeClr val="bg2"/>
                </a:solidFill>
              </a:rPr>
              <a:t>Notes.</a:t>
            </a:r>
          </a:p>
        </p:txBody>
      </p:sp>
    </p:spTree>
    <p:extLst>
      <p:ext uri="{BB962C8B-B14F-4D97-AF65-F5344CB8AC3E}">
        <p14:creationId xmlns:p14="http://schemas.microsoft.com/office/powerpoint/2010/main" val="27619790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par>
                                <p:cTn id="12" presetID="14" presetClass="entr" presetSubtype="1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par>
                                <p:cTn id="26" presetID="16" presetClass="entr" presetSubtype="21"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par>
                                <p:cTn id="29" presetID="32" presetClass="emph" presetSubtype="0" fill="hold" nodeType="withEffect">
                                  <p:stCondLst>
                                    <p:cond delay="0"/>
                                  </p:stCondLst>
                                  <p:childTnLst>
                                    <p:animRot by="120000">
                                      <p:cBhvr>
                                        <p:cTn id="30" dur="100" fill="hold">
                                          <p:stCondLst>
                                            <p:cond delay="0"/>
                                          </p:stCondLst>
                                        </p:cTn>
                                        <p:tgtEl>
                                          <p:spTgt spid="17">
                                            <p:txEl>
                                              <p:pRg st="0" end="0"/>
                                            </p:txEl>
                                          </p:spTgt>
                                        </p:tgtEl>
                                        <p:attrNameLst>
                                          <p:attrName>r</p:attrName>
                                        </p:attrNameLst>
                                      </p:cBhvr>
                                    </p:animRot>
                                    <p:animRot by="-240000">
                                      <p:cBhvr>
                                        <p:cTn id="31" dur="200" fill="hold">
                                          <p:stCondLst>
                                            <p:cond delay="200"/>
                                          </p:stCondLst>
                                        </p:cTn>
                                        <p:tgtEl>
                                          <p:spTgt spid="17">
                                            <p:txEl>
                                              <p:pRg st="0" end="0"/>
                                            </p:txEl>
                                          </p:spTgt>
                                        </p:tgtEl>
                                        <p:attrNameLst>
                                          <p:attrName>r</p:attrName>
                                        </p:attrNameLst>
                                      </p:cBhvr>
                                    </p:animRot>
                                    <p:animRot by="240000">
                                      <p:cBhvr>
                                        <p:cTn id="32" dur="200" fill="hold">
                                          <p:stCondLst>
                                            <p:cond delay="400"/>
                                          </p:stCondLst>
                                        </p:cTn>
                                        <p:tgtEl>
                                          <p:spTgt spid="17">
                                            <p:txEl>
                                              <p:pRg st="0" end="0"/>
                                            </p:txEl>
                                          </p:spTgt>
                                        </p:tgtEl>
                                        <p:attrNameLst>
                                          <p:attrName>r</p:attrName>
                                        </p:attrNameLst>
                                      </p:cBhvr>
                                    </p:animRot>
                                    <p:animRot by="-240000">
                                      <p:cBhvr>
                                        <p:cTn id="33" dur="200" fill="hold">
                                          <p:stCondLst>
                                            <p:cond delay="600"/>
                                          </p:stCondLst>
                                        </p:cTn>
                                        <p:tgtEl>
                                          <p:spTgt spid="17">
                                            <p:txEl>
                                              <p:pRg st="0" end="0"/>
                                            </p:txEl>
                                          </p:spTgt>
                                        </p:tgtEl>
                                        <p:attrNameLst>
                                          <p:attrName>r</p:attrName>
                                        </p:attrNameLst>
                                      </p:cBhvr>
                                    </p:animRot>
                                    <p:animRot by="120000">
                                      <p:cBhvr>
                                        <p:cTn id="34" dur="200" fill="hold">
                                          <p:stCondLst>
                                            <p:cond delay="800"/>
                                          </p:stCondLst>
                                        </p:cTn>
                                        <p:tgtEl>
                                          <p:spTgt spid="17">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9B37-5CCC-4BC6-8259-CFD5A0C92917}"/>
              </a:ext>
            </a:extLst>
          </p:cNvPr>
          <p:cNvSpPr>
            <a:spLocks noGrp="1"/>
          </p:cNvSpPr>
          <p:nvPr>
            <p:ph type="title"/>
          </p:nvPr>
        </p:nvSpPr>
        <p:spPr/>
        <p:txBody>
          <a:bodyPr/>
          <a:lstStyle/>
          <a:p>
            <a:r>
              <a:rPr lang="en-US" dirty="0">
                <a:latin typeface="Copperplate Gothic Bold" panose="020E0705020206020404" pitchFamily="34" charset="0"/>
              </a:rPr>
              <a:t>References.</a:t>
            </a:r>
          </a:p>
        </p:txBody>
      </p:sp>
      <p:sp>
        <p:nvSpPr>
          <p:cNvPr id="3" name="Content Placeholder 2">
            <a:extLst>
              <a:ext uri="{FF2B5EF4-FFF2-40B4-BE49-F238E27FC236}">
                <a16:creationId xmlns:a16="http://schemas.microsoft.com/office/drawing/2014/main" id="{0D3A715E-2D7E-48C7-A246-C15AD374AA5F}"/>
              </a:ext>
            </a:extLst>
          </p:cNvPr>
          <p:cNvSpPr>
            <a:spLocks noGrp="1"/>
          </p:cNvSpPr>
          <p:nvPr>
            <p:ph idx="1"/>
          </p:nvPr>
        </p:nvSpPr>
        <p:spPr/>
        <p:txBody>
          <a:bodyPr>
            <a:normAutofit fontScale="92500"/>
          </a:bodyPr>
          <a:lstStyle/>
          <a:p>
            <a:r>
              <a:rPr lang="en-US" u="sng" dirty="0">
                <a:hlinkClick r:id="rId2">
                  <a:extLst>
                    <a:ext uri="{A12FA001-AC4F-418D-AE19-62706E023703}">
                      <ahyp:hlinkClr xmlns:ahyp="http://schemas.microsoft.com/office/drawing/2018/hyperlinkcolor" val="tx"/>
                    </a:ext>
                  </a:extLst>
                </a:hlinkClick>
              </a:rPr>
              <a:t>https://www.infoq.com/articles/differential-privacy-intro</a:t>
            </a:r>
            <a:endParaRPr lang="en-US" dirty="0"/>
          </a:p>
          <a:p>
            <a:r>
              <a:rPr lang="en-US" u="sng" dirty="0">
                <a:hlinkClick r:id="rId3">
                  <a:extLst>
                    <a:ext uri="{A12FA001-AC4F-418D-AE19-62706E023703}">
                      <ahyp:hlinkClr xmlns:ahyp="http://schemas.microsoft.com/office/drawing/2018/hyperlinkcolor" val="tx"/>
                    </a:ext>
                  </a:extLst>
                </a:hlinkClick>
              </a:rPr>
              <a:t>http://theconversation.com/explainer-what-is-differential-privacy-and-how-can-it-protect-your-data-90686</a:t>
            </a:r>
            <a:endParaRPr lang="en-US" dirty="0"/>
          </a:p>
          <a:p>
            <a:r>
              <a:rPr lang="en-US" u="sng" dirty="0">
                <a:hlinkClick r:id="rId4">
                  <a:extLst>
                    <a:ext uri="{A12FA001-AC4F-418D-AE19-62706E023703}">
                      <ahyp:hlinkClr xmlns:ahyp="http://schemas.microsoft.com/office/drawing/2018/hyperlinkcolor" val="tx"/>
                    </a:ext>
                  </a:extLst>
                </a:hlinkClick>
              </a:rPr>
              <a:t>https://blog.cryptographyengineering.com/2016/06/15/what-is-differential-privacy/</a:t>
            </a:r>
            <a:endParaRPr lang="en-US" dirty="0"/>
          </a:p>
          <a:p>
            <a:r>
              <a:rPr lang="en-US" u="sng" dirty="0">
                <a:hlinkClick r:id="rId5">
                  <a:extLst>
                    <a:ext uri="{A12FA001-AC4F-418D-AE19-62706E023703}">
                      <ahyp:hlinkClr xmlns:ahyp="http://schemas.microsoft.com/office/drawing/2018/hyperlinkcolor" val="tx"/>
                    </a:ext>
                  </a:extLst>
                </a:hlinkClick>
              </a:rPr>
              <a:t>https://en.wikipedia.org/wiki/Randomized_response</a:t>
            </a:r>
            <a:endParaRPr lang="en-US" dirty="0"/>
          </a:p>
          <a:p>
            <a:r>
              <a:rPr lang="en-US" u="sng" dirty="0">
                <a:hlinkClick r:id="rId6">
                  <a:extLst>
                    <a:ext uri="{A12FA001-AC4F-418D-AE19-62706E023703}">
                      <ahyp:hlinkClr xmlns:ahyp="http://schemas.microsoft.com/office/drawing/2018/hyperlinkcolor" val="tx"/>
                    </a:ext>
                  </a:extLst>
                </a:hlinkClick>
              </a:rPr>
              <a:t>https://www.wired.com/2016/06/apples-differential-privacy-collecting-data/</a:t>
            </a:r>
            <a:endParaRPr lang="en-US" dirty="0"/>
          </a:p>
          <a:p>
            <a:pPr marL="0" indent="0">
              <a:buNone/>
            </a:pPr>
            <a:endParaRPr lang="en-US" dirty="0"/>
          </a:p>
        </p:txBody>
      </p:sp>
    </p:spTree>
    <p:extLst>
      <p:ext uri="{BB962C8B-B14F-4D97-AF65-F5344CB8AC3E}">
        <p14:creationId xmlns:p14="http://schemas.microsoft.com/office/powerpoint/2010/main" val="246921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par>
                          <p:cTn id="23" fill="hold">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BCE5-E122-4BAF-B790-609563CD79E2}"/>
              </a:ext>
            </a:extLst>
          </p:cNvPr>
          <p:cNvSpPr>
            <a:spLocks noGrp="1"/>
          </p:cNvSpPr>
          <p:nvPr>
            <p:ph type="title"/>
          </p:nvPr>
        </p:nvSpPr>
        <p:spPr>
          <a:xfrm>
            <a:off x="1360488" y="1447193"/>
            <a:ext cx="9905998" cy="1478570"/>
          </a:xfrm>
        </p:spPr>
        <p:txBody>
          <a:bodyPr>
            <a:normAutofit/>
          </a:bodyPr>
          <a:lstStyle/>
          <a:p>
            <a:r>
              <a:rPr lang="en-US" sz="9600" dirty="0">
                <a:latin typeface="Algerian" panose="04020705040A02060702" pitchFamily="82" charset="0"/>
              </a:rPr>
              <a:t>THANK YOU</a:t>
            </a:r>
          </a:p>
        </p:txBody>
      </p:sp>
      <p:pic>
        <p:nvPicPr>
          <p:cNvPr id="5" name="Picture 4">
            <a:extLst>
              <a:ext uri="{FF2B5EF4-FFF2-40B4-BE49-F238E27FC236}">
                <a16:creationId xmlns:a16="http://schemas.microsoft.com/office/drawing/2014/main" id="{031F07E7-0E19-4769-B959-B81074E59C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50222" y1="15556" x2="50222" y2="15556"/>
                        <a14:foregroundMark x1="28444" y1="52444" x2="28444" y2="52444"/>
                        <a14:foregroundMark x1="45333" y1="82667" x2="45333" y2="82667"/>
                      </a14:backgroundRemoval>
                    </a14:imgEffect>
                  </a14:imgLayer>
                </a14:imgProps>
              </a:ext>
            </a:extLst>
          </a:blip>
          <a:stretch>
            <a:fillRect/>
          </a:stretch>
        </p:blipFill>
        <p:spPr>
          <a:xfrm>
            <a:off x="4510087" y="3267682"/>
            <a:ext cx="2143125" cy="2143125"/>
          </a:xfrm>
          <a:prstGeom prst="rect">
            <a:avLst/>
          </a:prstGeom>
        </p:spPr>
      </p:pic>
    </p:spTree>
    <p:extLst>
      <p:ext uri="{BB962C8B-B14F-4D97-AF65-F5344CB8AC3E}">
        <p14:creationId xmlns:p14="http://schemas.microsoft.com/office/powerpoint/2010/main" val="1240217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13763 0.03819 L -0.13763 0.03819 C -0.14205 0.03634 -0.14661 0.03518 -0.15091 0.03264 C -0.15963 0.02708 -0.19075 0.00046 -0.19466 -0.00347 C -0.21432 -0.02384 -0.23411 -0.04398 -0.25247 -0.06736 C -0.25898 -0.0757 -0.26601 -0.0831 -0.272 -0.09259 C -0.28216 -0.1081 -0.29205 -0.12894 -0.29935 -0.14931 C -0.31133 -0.18287 -0.30937 -0.18056 -0.31653 -0.21898 C -0.31758 -0.2544 -0.31979 -0.30509 -0.31732 -0.33958 C -0.31549 -0.36597 -0.31198 -0.3919 -0.30794 -0.41759 C -0.29935 -0.47199 -0.28841 -0.51875 -0.272 -0.56736 C -0.26328 -0.59352 -0.25377 -0.61898 -0.2431 -0.64236 C -0.23398 -0.66227 -0.22317 -0.68009 -0.21263 -0.69792 C -0.2039 -0.7125 -0.19505 -0.72708 -0.18528 -0.73958 C -0.17799 -0.74861 -0.16979 -0.75486 -0.16185 -0.76181 C -0.14284 -0.77824 -0.14323 -0.77662 -0.12357 -0.78681 C -0.11549 -0.78542 -0.10742 -0.78449 -0.09935 -0.78264 C -0.09739 -0.78218 -0.09557 -0.78125 -0.09388 -0.77986 C -0.08554 -0.77269 -0.07213 -0.75602 -0.06575 -0.74792 C -0.03659 -0.71042 -0.03164 -0.69838 0.00143 -0.64236 C 0.01029 -0.62755 0.01875 -0.61227 0.02722 -0.59653 C 0.04492 -0.56412 0.04792 -0.55648 0.06393 -0.5257 C 0.07214 -0.51019 0.08933 -0.4794 0.09597 -0.4632 C 0.10664 -0.43727 0.1181 -0.4125 0.128 -0.38565 C 0.1319 -0.375 0.13633 -0.36482 0.13972 -0.3537 C 0.14453 -0.33773 0.15625 -0.28681 0.15925 -0.27037 C 0.1638 -0.2456 0.17175 -0.19514 0.17175 -0.19514 C 0.17018 -0.18449 0.16914 -0.17361 0.16706 -0.1632 C 0.1638 -0.14653 0.14532 -0.12523 0.14206 -0.12153 C 0.12982 -0.10764 0.11758 -0.09283 0.10378 -0.08426 C 0.06953 -0.06273 0.04753 -0.05926 0.0155 -0.05208 C -0.01133 -0.05579 -0.03815 -0.05833 -0.06497 -0.0632 C -0.07031 -0.06435 -0.07539 -0.06783 -0.0806 -0.07014 C -0.09909 -0.07917 -0.10403 -0.08333 -0.12435 -0.09954 C -0.13021 -0.10417 -0.13593 -0.10903 -0.14153 -0.11458 C -0.14323 -0.11644 -0.14466 -0.11945 -0.14622 -0.12153 C -0.14804 -0.12408 -0.14974 -0.12662 -0.15169 -0.12847 C -0.16914 -0.1463 -0.15052 -0.12616 -0.1595 -0.13403 C -0.16028 -0.13495 -0.16107 -0.13611 -0.16185 -0.13681 C -0.16289 -0.13796 -0.16393 -0.13889 -0.16497 -0.13958 C -0.16705 -0.15093 -0.16745 -0.14908 -0.1556 -0.16181 C -0.14153 -0.17708 -0.12669 -0.18982 -0.11185 -0.20232 C -0.0733 -0.23472 -0.03515 -0.26875 0.00456 -0.29653 C 0.05456 -0.33171 0.09232 -0.34908 0.14128 -0.36759 C 0.19597 -0.38796 0.17852 -0.38519 0.20925 -0.38843 L 0.2405 -0.39653 C 0.24388 -0.39745 0.24727 -0.39769 0.25065 -0.39792 L 0.27487 -0.40093 C 0.27852 -0.40116 0.28763 -0.40301 0.29128 -0.4037 C 0.29141 -0.4037 0.29961 -0.4081 0.30065 -0.40764 C 0.30391 -0.40671 0.3069 -0.40394 0.31003 -0.40232 C 0.31211 -0.39445 0.31524 -0.38704 0.31628 -0.37847 C 0.31706 -0.37222 0.3181 -0.36574 0.31862 -0.35903 C 0.32188 -0.32083 0.32292 -0.29051 0.32487 -0.2507 C 0.32513 -0.22801 0.32526 -0.20533 0.32565 -0.18264 C 0.32578 -0.18033 0.32709 -0.16482 0.32722 -0.16181 C 0.32748 -0.1537 0.32748 -0.14514 0.328 -0.13681 C 0.32852 -0.13079 0.32969 -0.125 0.33034 -0.11875 C 0.33177 -0.10602 0.33295 -0.09306 0.33425 -0.07986 C 0.33451 -0.07454 0.33529 -0.06898 0.33503 -0.0632 C 0.33451 -0.04259 0.33425 -0.02801 0.32956 -0.01042 C 0.32787 -0.00417 0.31966 0.01227 0.31862 0.01458 C 0.31537 0.02106 0.3125 0.0287 0.30847 0.0338 C 0.29623 0.04977 0.27448 0.07315 0.25847 0.08241 C 0.24336 0.09143 0.228 0.09954 0.21237 0.10602 C 0.18086 0.11944 0.14909 0.13194 0.11706 0.14236 C 0.10847 0.14514 0.09987 0.14722 0.09128 0.15069 C 0.07097 0.1588 0.05091 0.16991 0.03034 0.17708 C 0.01563 0.18194 0.00065 0.1831 -0.01419 0.1868 C -0.05872 0.19722 -0.00716 0.18981 -0.07982 0.19653 C -0.08711 0.19491 -0.09453 0.19467 -0.10169 0.19236 C -0.1039 0.19143 -0.10573 0.18819 -0.10794 0.1868 C -0.10937 0.18565 -0.11107 0.18588 -0.11263 0.18542 C -0.11341 0.18449 -0.11432 0.1838 -0.11497 0.18264 C -0.1164 0.17986 -0.1181 0.175 -0.11888 0.17153 C -0.11927 0.16967 -0.1194 0.16782 -0.11966 0.16597 C -0.11771 0.10486 -0.12044 0.14305 -0.09622 0.03657 C -0.0931 0.02315 -0.08984 0.00949 -0.08607 -0.00347 C -0.08125 -0.0206 -0.0789 -0.02639 -0.07278 -0.03843 C -0.0707 -0.04259 -0.06771 -0.04699 -0.06497 -0.04931 C -0.06276 -0.05139 -0.06028 -0.05232 -0.05794 -0.0537 C -0.05403 -0.05556 -0.05013 -0.05741 -0.04622 -0.05926 C -0.04492 -0.05972 -0.04362 -0.06042 -0.04232 -0.06042 C -0.03607 -0.06134 -0.02982 -0.06134 -0.02357 -0.06181 C -0.00794 -0.06019 0.00795 -0.06111 0.02331 -0.05648 C 0.04115 -0.05093 0.05847 -0.04097 0.07565 -0.03125 C 0.08946 -0.02384 0.12188 0.00926 0.12878 0.01736 C 0.13503 0.0243 0.14089 0.03264 0.14597 0.04236 C 0.16836 0.08449 0.16198 0.08055 0.17722 0.12407 C 0.18789 0.15463 0.20104 0.18241 0.21003 0.21458 C 0.21081 0.21736 0.21146 0.22014 0.21237 0.22292 C 0.21706 0.23495 0.21602 0.22917 0.22018 0.23819 C 0.22084 0.23935 0.22123 0.24097 0.22175 0.24236 C 0.1905 0.30417 0.21159 0.26736 0.1069 0.30764 C 0.00925 0.34491 -0.01745 0.34583 -0.10794 0.3618 C -0.11419 0.36111 -0.12057 0.36227 -0.12669 0.36042 C -0.1306 0.35903 -0.13424 0.35579 -0.13763 0.35208 C -0.14049 0.34861 -0.14427 0.34514 -0.147 0.34097 C -0.14778 0.33958 -0.1487 0.33819 -0.14935 0.3368 C -0.16002 0.31088 -0.15195 0.3287 -0.16107 0.29653 C -0.16185 0.29375 -0.16276 0.29097 -0.16341 0.28819 C -0.17291 0.2456 -0.15729 0.30903 -0.16966 0.2618 C -0.17018 0.25949 -0.17044 0.25694 -0.17122 0.25486 C -0.17278 0.25 -0.17487 0.2456 -0.17669 0.24097 C -0.17799 0.23727 -0.17916 0.23333 -0.1806 0.22986 C -0.18307 0.22315 -0.18646 0.21736 -0.18841 0.21042 C -0.19127 0.2 -0.18932 0.20648 -0.19466 0.19097 C -0.19857 0.16273 -0.19896 0.16296 -0.20169 0.12824 C -0.20221 0.12245 -0.20221 0.1162 -0.20247 0.11018 C -0.20234 0.10046 -0.2026 0.0493 -0.20091 0.02546 C -0.20026 0.01643 -0.20026 0.02361 -0.19935 0.01574 C -0.1987 0.01042 -0.19843 0.00463 -0.19778 -0.0007 C -0.19674 -0.01042 -0.19726 -0.00533 -0.19622 -0.01597 C -0.19635 -0.01921 -0.19661 -0.03588 -0.19778 -0.04236 C -0.19817 -0.04445 -0.19896 -0.04607 -0.19935 -0.04815 C -0.19974 -0.04977 -0.19987 -0.05185 -0.20013 -0.0537 C -0.20039 -0.05509 -0.20078 -0.05625 -0.20091 -0.05764 C -0.20104 -0.06134 -0.20091 -0.06505 -0.20091 -0.06898 L -0.20091 -0.06898 " pathEditMode="relative" ptsTypes="AAAAAAAAAAAAAAAAAAAAAAAAAAAAAAAAAAAAAAAAAAAAAAAAAAAAAAAAAAAAAAAAAAAAAAAAAAAAAAAAAAAAAAAAAAAAAAAAAAAAAAAAAAAAAAAAAAAAAAA">
                                      <p:cBhvr>
                                        <p:cTn id="6" dur="125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
                                        </p:tgtEl>
                                        <p:attrNameLst>
                                          <p:attrName>ppt_x</p:attrName>
                                          <p:attrName>ppt_y</p:attrName>
                                        </p:attrNameLst>
                                      </p:cBhvr>
                                    </p:animMotion>
                                    <p:animRot by="1500000">
                                      <p:cBhvr>
                                        <p:cTn id="11" dur="125" fill="hold">
                                          <p:stCondLst>
                                            <p:cond delay="0"/>
                                          </p:stCondLst>
                                        </p:cTn>
                                        <p:tgtEl>
                                          <p:spTgt spid="2"/>
                                        </p:tgtEl>
                                        <p:attrNameLst>
                                          <p:attrName>r</p:attrName>
                                        </p:attrNameLst>
                                      </p:cBhvr>
                                    </p:animRot>
                                    <p:animRot by="-1500000">
                                      <p:cBhvr>
                                        <p:cTn id="12" dur="125" fill="hold">
                                          <p:stCondLst>
                                            <p:cond delay="125"/>
                                          </p:stCondLst>
                                        </p:cTn>
                                        <p:tgtEl>
                                          <p:spTgt spid="2"/>
                                        </p:tgtEl>
                                        <p:attrNameLst>
                                          <p:attrName>r</p:attrName>
                                        </p:attrNameLst>
                                      </p:cBhvr>
                                    </p:animRot>
                                    <p:animRot by="-1500000">
                                      <p:cBhvr>
                                        <p:cTn id="13" dur="125" fill="hold">
                                          <p:stCondLst>
                                            <p:cond delay="250"/>
                                          </p:stCondLst>
                                        </p:cTn>
                                        <p:tgtEl>
                                          <p:spTgt spid="2"/>
                                        </p:tgtEl>
                                        <p:attrNameLst>
                                          <p:attrName>r</p:attrName>
                                        </p:attrNameLst>
                                      </p:cBhvr>
                                    </p:animRot>
                                    <p:animRot by="1500000">
                                      <p:cBhvr>
                                        <p:cTn id="14"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361</TotalTime>
  <Words>251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Copperplate Gothic Bold</vt:lpstr>
      <vt:lpstr>Trebuchet MS</vt:lpstr>
      <vt:lpstr>Tw Cen MT</vt:lpstr>
      <vt:lpstr>Circuit</vt:lpstr>
      <vt:lpstr>Differential Privacy in statistical databases</vt:lpstr>
      <vt:lpstr>definition</vt:lpstr>
      <vt:lpstr>techniques</vt:lpstr>
      <vt:lpstr>RANDOMIZED RESPONSE MECHANISM  </vt:lpstr>
      <vt:lpstr>THE LAPLACE MECHANISM </vt:lpstr>
      <vt:lpstr>industries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 Shinde</dc:creator>
  <cp:lastModifiedBy>Karishma Premanand Sawant</cp:lastModifiedBy>
  <cp:revision>21</cp:revision>
  <dcterms:created xsi:type="dcterms:W3CDTF">2018-11-26T01:45:16Z</dcterms:created>
  <dcterms:modified xsi:type="dcterms:W3CDTF">2019-02-13T05:31:43Z</dcterms:modified>
</cp:coreProperties>
</file>