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654"/>
    <a:srgbClr val="FF0066"/>
    <a:srgbClr val="3333FF"/>
    <a:srgbClr val="00FF99"/>
    <a:srgbClr val="33CC33"/>
    <a:srgbClr val="006600"/>
    <a:srgbClr val="009900"/>
    <a:srgbClr val="C6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58480-FEA6-4929-A3D9-9C95F0601A6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D5E4F-6EC1-4B91-ABBB-26D04A102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D5E4F-6EC1-4B91-ABBB-26D04A1020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9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A732-C587-4595-9686-A51F953D976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4589-A880-4662-906E-9EDD904A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6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A732-C587-4595-9686-A51F953D976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4589-A880-4662-906E-9EDD904A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6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A732-C587-4595-9686-A51F953D976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4589-A880-4662-906E-9EDD904A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53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A732-C587-4595-9686-A51F953D976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4589-A880-4662-906E-9EDD904A09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50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A732-C587-4595-9686-A51F953D976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4589-A880-4662-906E-9EDD904A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64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A732-C587-4595-9686-A51F953D976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4589-A880-4662-906E-9EDD904A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53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A732-C587-4595-9686-A51F953D976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4589-A880-4662-906E-9EDD904A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84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A732-C587-4595-9686-A51F953D976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4589-A880-4662-906E-9EDD904A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80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A732-C587-4595-9686-A51F953D976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4589-A880-4662-906E-9EDD904A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5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A732-C587-4595-9686-A51F953D976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4589-A880-4662-906E-9EDD904A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8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A732-C587-4595-9686-A51F953D976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4589-A880-4662-906E-9EDD904A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4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A732-C587-4595-9686-A51F953D976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4589-A880-4662-906E-9EDD904A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5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A732-C587-4595-9686-A51F953D976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4589-A880-4662-906E-9EDD904A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1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A732-C587-4595-9686-A51F953D976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4589-A880-4662-906E-9EDD904A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4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A732-C587-4595-9686-A51F953D976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4589-A880-4662-906E-9EDD904A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A732-C587-4595-9686-A51F953D976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4589-A880-4662-906E-9EDD904A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8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A732-C587-4595-9686-A51F953D976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4589-A880-4662-906E-9EDD904A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4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BFA732-C587-4595-9686-A51F953D976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E4589-A880-4662-906E-9EDD904A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69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ABF9-7243-407E-ABC9-61744BD46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837" y="415830"/>
            <a:ext cx="11094097" cy="2243394"/>
          </a:xfrm>
        </p:spPr>
        <p:txBody>
          <a:bodyPr/>
          <a:lstStyle/>
          <a:p>
            <a:r>
              <a:rPr lang="en-US" sz="6600" b="1" i="1" dirty="0">
                <a:solidFill>
                  <a:srgbClr val="ED5654"/>
                </a:solidFill>
                <a:latin typeface="Bahnschrift SemiBold Condensed" panose="020B0502040204020203" pitchFamily="34" charset="0"/>
              </a:rPr>
              <a:t>Telecom</a:t>
            </a:r>
            <a:r>
              <a:rPr lang="en-US" sz="6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Condensed" panose="020B0502040204020203" pitchFamily="34" charset="0"/>
              </a:rPr>
              <a:t> Customer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10176-41DF-4EAF-B3A1-7E124A2A5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428999"/>
            <a:ext cx="9472612" cy="2803849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                                      </a:t>
            </a:r>
            <a:r>
              <a:rPr lang="en-US" sz="3200" b="1" i="1" dirty="0">
                <a:solidFill>
                  <a:srgbClr val="ED5654"/>
                </a:solidFill>
                <a:latin typeface="Bahnschrift Light Condensed" panose="020B0502040204020203" pitchFamily="34" charset="0"/>
              </a:rPr>
              <a:t>PRESENTED BY:-</a:t>
            </a:r>
          </a:p>
          <a:p>
            <a:r>
              <a:rPr lang="en-US" dirty="0">
                <a:solidFill>
                  <a:srgbClr val="00FF99"/>
                </a:solidFill>
              </a:rPr>
              <a:t>                                                                           </a:t>
            </a:r>
            <a:r>
              <a:rPr lang="en-US" sz="2400" i="1" dirty="0">
                <a:solidFill>
                  <a:srgbClr val="00FF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                          													1. GANGADHAR EPILI</a:t>
            </a:r>
          </a:p>
          <a:p>
            <a:r>
              <a:rPr lang="en-US" sz="2400" i="1" dirty="0">
                <a:solidFill>
                  <a:srgbClr val="00FF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                              2. Karishma Sawant</a:t>
            </a:r>
          </a:p>
          <a:p>
            <a:r>
              <a:rPr lang="en-US" sz="2400" i="1" dirty="0">
                <a:solidFill>
                  <a:srgbClr val="00FF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                             3. MADHUR NAGARAJAN</a:t>
            </a:r>
          </a:p>
        </p:txBody>
      </p:sp>
    </p:spTree>
    <p:extLst>
      <p:ext uri="{BB962C8B-B14F-4D97-AF65-F5344CB8AC3E}">
        <p14:creationId xmlns:p14="http://schemas.microsoft.com/office/powerpoint/2010/main" val="580091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3A2F2A-A9E1-402C-A19A-2EB7DAE2E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79" y="186146"/>
            <a:ext cx="10142220" cy="315468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CE20910-BE54-4BBD-A187-26B20ED15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79" y="3429000"/>
            <a:ext cx="10142220" cy="3242854"/>
          </a:xfrm>
        </p:spPr>
      </p:pic>
    </p:spTree>
    <p:extLst>
      <p:ext uri="{BB962C8B-B14F-4D97-AF65-F5344CB8AC3E}">
        <p14:creationId xmlns:p14="http://schemas.microsoft.com/office/powerpoint/2010/main" val="39982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CC58-D997-4180-B6A8-C28CD5E2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E991-9C0B-4FA6-8C03-4B2816B4F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68300">
              <a:buSzPts val="2200"/>
              <a:buFont typeface="Wingdings" panose="05000000000000000000" pitchFamily="2" charset="2"/>
              <a:buChar char="Ø"/>
            </a:pPr>
            <a:r>
              <a:rPr lang="en-US" b="1" dirty="0"/>
              <a:t>Introduction</a:t>
            </a:r>
          </a:p>
          <a:p>
            <a:pPr marL="457200" lvl="0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b="1" dirty="0"/>
              <a:t>Data Set</a:t>
            </a:r>
          </a:p>
          <a:p>
            <a:pPr marL="457200" lvl="0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b="1" dirty="0"/>
              <a:t>Data Analysis</a:t>
            </a:r>
          </a:p>
          <a:p>
            <a:pPr marL="457200" lvl="0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b="1" dirty="0"/>
              <a:t>Unit Root Test</a:t>
            </a:r>
          </a:p>
          <a:p>
            <a:pPr marL="457200" lvl="0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b="1" dirty="0"/>
              <a:t>Arima Model implementation and Forecasting</a:t>
            </a:r>
          </a:p>
          <a:p>
            <a:pPr marL="457200" lvl="0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b="1" dirty="0"/>
              <a:t>Accuracy Check</a:t>
            </a:r>
          </a:p>
          <a:p>
            <a:pPr marL="457200" lvl="0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b="1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0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821E-272A-4302-ACBE-2892CDF6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CEAFB-46DB-4460-9806-945F9A6FE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56996"/>
            <a:ext cx="9720198" cy="5091403"/>
          </a:xfrm>
        </p:spPr>
        <p:txBody>
          <a:bodyPr/>
          <a:lstStyle/>
          <a:p>
            <a:pPr marL="0" indent="0">
              <a:buNone/>
            </a:pPr>
            <a:r>
              <a:rPr lang="en-US" sz="3600" b="1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b="1" i="1" u="sng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GOAL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What factors influence customers to part ways with their existing service provider?</a:t>
            </a:r>
          </a:p>
          <a:p>
            <a:pPr marL="0" indent="0">
              <a:buNone/>
            </a:pPr>
            <a:r>
              <a:rPr lang="en-US" sz="3600" b="1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b="1" i="1" u="sng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QUESTIONS: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What are the demographics of people who chose to stay/leave?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What kind of services do the existing customers subscribe to?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Does loyalty and money billed have an affect on the churn?  </a:t>
            </a:r>
          </a:p>
        </p:txBody>
      </p:sp>
    </p:spTree>
    <p:extLst>
      <p:ext uri="{BB962C8B-B14F-4D97-AF65-F5344CB8AC3E}">
        <p14:creationId xmlns:p14="http://schemas.microsoft.com/office/powerpoint/2010/main" val="328013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003E-3334-4554-8420-08A76700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2270"/>
          </a:xfrm>
        </p:spPr>
        <p:txBody>
          <a:bodyPr/>
          <a:lstStyle/>
          <a:p>
            <a:r>
              <a:rPr lang="en-US" dirty="0">
                <a:solidFill>
                  <a:srgbClr val="FF0066"/>
                </a:solidFill>
              </a:rPr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8BA65-C74A-40F4-B50E-CE277D476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84988"/>
            <a:ext cx="8946541" cy="5063411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latin typeface="Bahnschrift Light Condensed" panose="020B0502040204020203" pitchFamily="34" charset="0"/>
              </a:rPr>
              <a:t>Each row represents a customer, each column contains customer’s attributes described on the column Metadata.</a:t>
            </a:r>
          </a:p>
          <a:p>
            <a:pPr marL="0" indent="0" fontAlgn="base">
              <a:buNone/>
            </a:pPr>
            <a:r>
              <a:rPr lang="en-US" sz="2400" b="1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-US" sz="2400" b="1" i="1" u="sng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data set includes information about: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Bahnschrift Condensed" panose="020B0502040204020203" pitchFamily="34" charset="0"/>
                <a:ea typeface="Cambria" panose="02040503050406030204" pitchFamily="18" charset="0"/>
                <a:cs typeface="Arial" panose="020B0604020202020204" pitchFamily="34" charset="0"/>
              </a:rPr>
              <a:t>Customers who left within the last month – the column is called Churn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Bahnschrift Condensed" panose="020B0502040204020203" pitchFamily="34" charset="0"/>
                <a:ea typeface="Cambria" panose="02040503050406030204" pitchFamily="18" charset="0"/>
                <a:cs typeface="Arial" panose="020B0604020202020204" pitchFamily="34" charset="0"/>
              </a:rPr>
              <a:t>Services that each customer has signed up for – phone, multiple lines, internet, online security, online backup, device protection, tech support, and streaming TV and movies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Bahnschrift Condensed" panose="020B0502040204020203" pitchFamily="34" charset="0"/>
                <a:ea typeface="Cambria" panose="02040503050406030204" pitchFamily="18" charset="0"/>
                <a:cs typeface="Arial" panose="020B0604020202020204" pitchFamily="34" charset="0"/>
              </a:rPr>
              <a:t>Customer account information – how long they’ve been a customer, contract, payment method, paperless billing, monthly charges, and total charges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Bahnschrift Condensed" panose="020B0502040204020203" pitchFamily="34" charset="0"/>
                <a:ea typeface="Cambria" panose="02040503050406030204" pitchFamily="18" charset="0"/>
                <a:cs typeface="Arial" panose="020B0604020202020204" pitchFamily="34" charset="0"/>
              </a:rPr>
              <a:t>Demographic info about customers – gender, age range, and if they have partners and dependents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id="{7B7F8BDA-BFAA-4B28-BE38-7130379F0A7A}"/>
              </a:ext>
            </a:extLst>
          </p:cNvPr>
          <p:cNvSpPr/>
          <p:nvPr/>
        </p:nvSpPr>
        <p:spPr>
          <a:xfrm>
            <a:off x="812768" y="987785"/>
            <a:ext cx="2151641" cy="1352938"/>
          </a:xfrm>
          <a:prstGeom prst="homePlat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31FCBE5-B696-442E-A43B-8317FA56C038}"/>
              </a:ext>
            </a:extLst>
          </p:cNvPr>
          <p:cNvSpPr/>
          <p:nvPr/>
        </p:nvSpPr>
        <p:spPr>
          <a:xfrm>
            <a:off x="2911620" y="1005185"/>
            <a:ext cx="2489718" cy="1352938"/>
          </a:xfrm>
          <a:prstGeom prst="homePlat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600F9C2D-35CF-4FFC-B6B0-179910B4D1DC}"/>
              </a:ext>
            </a:extLst>
          </p:cNvPr>
          <p:cNvSpPr/>
          <p:nvPr/>
        </p:nvSpPr>
        <p:spPr>
          <a:xfrm>
            <a:off x="5330322" y="1039985"/>
            <a:ext cx="2440732" cy="1352938"/>
          </a:xfrm>
          <a:prstGeom prst="homePlat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C558037B-D085-4CBC-B121-4A61D0EE6154}"/>
              </a:ext>
            </a:extLst>
          </p:cNvPr>
          <p:cNvSpPr/>
          <p:nvPr/>
        </p:nvSpPr>
        <p:spPr>
          <a:xfrm rot="10800000">
            <a:off x="8341190" y="3112139"/>
            <a:ext cx="2715209" cy="1352938"/>
          </a:xfrm>
          <a:prstGeom prst="homePlat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2B9CCF15-3FDD-4B47-98B3-385BDE058ED9}"/>
              </a:ext>
            </a:extLst>
          </p:cNvPr>
          <p:cNvSpPr/>
          <p:nvPr/>
        </p:nvSpPr>
        <p:spPr>
          <a:xfrm>
            <a:off x="2321760" y="987785"/>
            <a:ext cx="1222310" cy="135293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12BBDEF4-B151-4071-AF92-D3D7203EEDFD}"/>
              </a:ext>
            </a:extLst>
          </p:cNvPr>
          <p:cNvSpPr/>
          <p:nvPr/>
        </p:nvSpPr>
        <p:spPr>
          <a:xfrm>
            <a:off x="4736067" y="1022585"/>
            <a:ext cx="1222310" cy="135293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B5DEC3-659C-4D2A-B621-03B2508B68BB}"/>
              </a:ext>
            </a:extLst>
          </p:cNvPr>
          <p:cNvSpPr txBox="1"/>
          <p:nvPr/>
        </p:nvSpPr>
        <p:spPr>
          <a:xfrm>
            <a:off x="829085" y="1318393"/>
            <a:ext cx="17465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E0AD28-42A7-466E-BEC9-616A2335A235}"/>
              </a:ext>
            </a:extLst>
          </p:cNvPr>
          <p:cNvSpPr txBox="1"/>
          <p:nvPr/>
        </p:nvSpPr>
        <p:spPr>
          <a:xfrm>
            <a:off x="3544070" y="1456892"/>
            <a:ext cx="164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7D80B0-C925-40A7-ADAF-42900D612DC1}"/>
              </a:ext>
            </a:extLst>
          </p:cNvPr>
          <p:cNvSpPr txBox="1"/>
          <p:nvPr/>
        </p:nvSpPr>
        <p:spPr>
          <a:xfrm>
            <a:off x="5933495" y="1456892"/>
            <a:ext cx="161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Assumptions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53DD4E4C-379F-4384-9F78-5946BE68B362}"/>
              </a:ext>
            </a:extLst>
          </p:cNvPr>
          <p:cNvSpPr/>
          <p:nvPr/>
        </p:nvSpPr>
        <p:spPr>
          <a:xfrm>
            <a:off x="7782824" y="1039985"/>
            <a:ext cx="2799177" cy="1352938"/>
          </a:xfrm>
          <a:prstGeom prst="homePlat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FB701B71-E201-4F69-8887-2C76681DDBE8}"/>
              </a:ext>
            </a:extLst>
          </p:cNvPr>
          <p:cNvSpPr/>
          <p:nvPr/>
        </p:nvSpPr>
        <p:spPr>
          <a:xfrm>
            <a:off x="7118880" y="1022585"/>
            <a:ext cx="1222310" cy="135293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EF9E3B-AED5-4E52-830D-44A7CA4BDBEF}"/>
              </a:ext>
            </a:extLst>
          </p:cNvPr>
          <p:cNvSpPr txBox="1"/>
          <p:nvPr/>
        </p:nvSpPr>
        <p:spPr>
          <a:xfrm>
            <a:off x="8260731" y="1341187"/>
            <a:ext cx="228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Exploratory Data </a:t>
            </a:r>
          </a:p>
          <a:p>
            <a:r>
              <a:rPr lang="en-US" dirty="0">
                <a:solidFill>
                  <a:schemeClr val="bg1"/>
                </a:solidFill>
              </a:rPr>
              <a:t>          Analysis </a:t>
            </a:r>
            <a:endParaRPr lang="en-US" dirty="0"/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7DB1F538-0DFA-4588-A3D0-FDF60F10D4C6}"/>
              </a:ext>
            </a:extLst>
          </p:cNvPr>
          <p:cNvSpPr/>
          <p:nvPr/>
        </p:nvSpPr>
        <p:spPr>
          <a:xfrm>
            <a:off x="9938290" y="1039985"/>
            <a:ext cx="1222310" cy="135293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6B504C-15B5-4ECE-9EB2-17C8C381EE46}"/>
              </a:ext>
            </a:extLst>
          </p:cNvPr>
          <p:cNvSpPr txBox="1"/>
          <p:nvPr/>
        </p:nvSpPr>
        <p:spPr>
          <a:xfrm>
            <a:off x="8683718" y="3495581"/>
            <a:ext cx="228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Random Forest Model</a:t>
            </a: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A02FFC37-B608-46E9-A54E-A074A57D7B39}"/>
              </a:ext>
            </a:extLst>
          </p:cNvPr>
          <p:cNvSpPr/>
          <p:nvPr/>
        </p:nvSpPr>
        <p:spPr>
          <a:xfrm rot="10800000">
            <a:off x="5679260" y="3112139"/>
            <a:ext cx="2715209" cy="1352938"/>
          </a:xfrm>
          <a:prstGeom prst="homePlat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B33BAB41-B6FA-46B6-81B7-D5E56B75035D}"/>
              </a:ext>
            </a:extLst>
          </p:cNvPr>
          <p:cNvSpPr/>
          <p:nvPr/>
        </p:nvSpPr>
        <p:spPr>
          <a:xfrm rot="10800000">
            <a:off x="7771054" y="3129539"/>
            <a:ext cx="1246833" cy="135293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126A9E-4B3D-4BE2-9FE2-4AE3925FD9C8}"/>
              </a:ext>
            </a:extLst>
          </p:cNvPr>
          <p:cNvSpPr txBox="1"/>
          <p:nvPr/>
        </p:nvSpPr>
        <p:spPr>
          <a:xfrm>
            <a:off x="5816509" y="3445272"/>
            <a:ext cx="228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Support Vector Machine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F1C27B36-E872-400B-8DEC-031F24E9BA6F}"/>
              </a:ext>
            </a:extLst>
          </p:cNvPr>
          <p:cNvSpPr/>
          <p:nvPr/>
        </p:nvSpPr>
        <p:spPr>
          <a:xfrm rot="10800000">
            <a:off x="3167633" y="3069273"/>
            <a:ext cx="2590401" cy="1382568"/>
          </a:xfrm>
          <a:prstGeom prst="homePlat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519B48-D1E2-4052-A6C4-C99C4A484974}"/>
              </a:ext>
            </a:extLst>
          </p:cNvPr>
          <p:cNvSpPr txBox="1"/>
          <p:nvPr/>
        </p:nvSpPr>
        <p:spPr>
          <a:xfrm>
            <a:off x="3583751" y="3279231"/>
            <a:ext cx="1806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Logistic Regression Model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43638727-8CD8-48B4-9A18-0E61512E712D}"/>
              </a:ext>
            </a:extLst>
          </p:cNvPr>
          <p:cNvSpPr/>
          <p:nvPr/>
        </p:nvSpPr>
        <p:spPr>
          <a:xfrm rot="10800000">
            <a:off x="5122179" y="3098903"/>
            <a:ext cx="1246833" cy="135293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B6ADDBA2-983F-4CF3-876F-F3837E7125EC}"/>
              </a:ext>
            </a:extLst>
          </p:cNvPr>
          <p:cNvSpPr/>
          <p:nvPr/>
        </p:nvSpPr>
        <p:spPr>
          <a:xfrm rot="10800000">
            <a:off x="812768" y="3075891"/>
            <a:ext cx="2430108" cy="1382568"/>
          </a:xfrm>
          <a:prstGeom prst="homePlat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860EB9-ED8D-4F19-B386-D7EB9840F200}"/>
              </a:ext>
            </a:extLst>
          </p:cNvPr>
          <p:cNvSpPr txBox="1"/>
          <p:nvPr/>
        </p:nvSpPr>
        <p:spPr>
          <a:xfrm>
            <a:off x="1035698" y="3279231"/>
            <a:ext cx="1981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K-fold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Cross- Validation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61733B41-76D9-4699-8B44-DC71B63C556A}"/>
              </a:ext>
            </a:extLst>
          </p:cNvPr>
          <p:cNvSpPr/>
          <p:nvPr/>
        </p:nvSpPr>
        <p:spPr>
          <a:xfrm rot="10800000">
            <a:off x="2607022" y="3065109"/>
            <a:ext cx="1246833" cy="13867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4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130A-6C84-4233-920D-DA885972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69" y="177282"/>
            <a:ext cx="9944134" cy="396368"/>
          </a:xfrm>
        </p:spPr>
        <p:txBody>
          <a:bodyPr/>
          <a:lstStyle/>
          <a:p>
            <a:r>
              <a:rPr lang="en-US" sz="2400" b="1" dirty="0">
                <a:solidFill>
                  <a:srgbClr val="ED5654"/>
                </a:solidFill>
              </a:rPr>
              <a:t>STEPS TO PREDICT IF THERE IS A CUSTOMER CHURN OR 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6270B-8044-4E4D-BD86-B20241002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49" y="821094"/>
            <a:ext cx="10086392" cy="595293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Data Manipulation                                                      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Replacing spaces with null values in total charges column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i="1" dirty="0"/>
              <a:t>Separating churn and non churn customers</a:t>
            </a:r>
            <a:endParaRPr lang="en-US" sz="14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i="1" dirty="0"/>
              <a:t>Separating categorical and numerical columns</a:t>
            </a:r>
            <a:endParaRPr lang="en-US" sz="1400" dirty="0"/>
          </a:p>
          <a:p>
            <a:r>
              <a:rPr lang="en-US" dirty="0">
                <a:solidFill>
                  <a:srgbClr val="FFFF00"/>
                </a:solidFill>
              </a:rPr>
              <a:t>Conducting  Exploratory Data Analysis</a:t>
            </a:r>
            <a:endParaRPr lang="en-US" sz="14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Gender Distribution in customer attrition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Senior Citizen Distribution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Phone Service Distribution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Customer attrition in Various Age groups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Monthly charges, total charges and tenure in customer attrition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FFFF00"/>
                </a:solidFill>
              </a:rPr>
              <a:t>Data preprocessing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i="1" dirty="0"/>
              <a:t>Scaling Numerical columns</a:t>
            </a:r>
            <a:endParaRPr lang="en-US" sz="14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Imputed Missing Data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FFFF00"/>
                </a:solidFill>
              </a:rPr>
              <a:t>Model Building and Evaluation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i="1" dirty="0">
                <a:solidFill>
                  <a:schemeClr val="tx1">
                    <a:lumMod val="95000"/>
                  </a:schemeClr>
                </a:solidFill>
              </a:rPr>
              <a:t>Random Forest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i="1" dirty="0">
                <a:solidFill>
                  <a:schemeClr val="tx1">
                    <a:lumMod val="95000"/>
                  </a:schemeClr>
                </a:solidFill>
              </a:rPr>
              <a:t>Support Vector Machine(SVM)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i="1" dirty="0">
                <a:solidFill>
                  <a:schemeClr val="tx1">
                    <a:lumMod val="95000"/>
                  </a:schemeClr>
                </a:solidFill>
              </a:rPr>
              <a:t>Logistic Regression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rgbClr val="FFFF00"/>
              </a:solidFill>
            </a:endParaRPr>
          </a:p>
          <a:p>
            <a:pPr>
              <a:spcBef>
                <a:spcPts val="600"/>
              </a:spcBef>
            </a:pPr>
            <a:endParaRPr lang="en-US" dirty="0">
              <a:solidFill>
                <a:srgbClr val="FFFF00"/>
              </a:solidFill>
            </a:endParaRPr>
          </a:p>
          <a:p>
            <a:pPr>
              <a:spcBef>
                <a:spcPts val="600"/>
              </a:spcBef>
            </a:pPr>
            <a:endParaRPr lang="en-US" sz="1400" b="1" dirty="0"/>
          </a:p>
          <a:p>
            <a:pPr>
              <a:spcBef>
                <a:spcPts val="600"/>
              </a:spcBef>
            </a:pPr>
            <a:endParaRPr lang="en-US" sz="1400" dirty="0"/>
          </a:p>
          <a:p>
            <a:pPr>
              <a:spcBef>
                <a:spcPts val="600"/>
              </a:spcBef>
            </a:pPr>
            <a:endParaRPr lang="en-US" sz="1400" dirty="0"/>
          </a:p>
          <a:p>
            <a:pPr marL="0" indent="0">
              <a:buNone/>
            </a:pPr>
            <a:endParaRPr lang="en-US" dirty="0">
              <a:solidFill>
                <a:srgbClr val="ED5654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7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AFD5C0-2367-4145-B52F-BEF9659A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58" y="88824"/>
            <a:ext cx="9404723" cy="377706"/>
          </a:xfrm>
        </p:spPr>
        <p:txBody>
          <a:bodyPr/>
          <a:lstStyle/>
          <a:p>
            <a:r>
              <a:rPr lang="en-US" sz="2400" dirty="0">
                <a:solidFill>
                  <a:srgbClr val="FFFF00"/>
                </a:solidFill>
              </a:rPr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4A6FDC-8A91-4DB2-9510-FA4F364415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77" y="2724540"/>
            <a:ext cx="7634204" cy="3820702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9F7BA9-30AF-4903-B9F2-AA247E9BD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829" y="634483"/>
            <a:ext cx="10245012" cy="3648268"/>
          </a:xfrm>
        </p:spPr>
        <p:txBody>
          <a:bodyPr/>
          <a:lstStyle/>
          <a:p>
            <a:r>
              <a:rPr lang="en-US" dirty="0"/>
              <a:t>Churn rate by the type of contract histograms for both subsets demonstrate higher churn rates for customers on Month-to-month service agreement.</a:t>
            </a:r>
          </a:p>
          <a:p>
            <a:r>
              <a:rPr lang="en-US" dirty="0"/>
              <a:t>Interestingly, customers subscribed to phone services had much lower churn rate than internet customers, meaning that there is an obvious problem with internet services</a:t>
            </a:r>
          </a:p>
          <a:p>
            <a:r>
              <a:rPr lang="en-US" dirty="0"/>
              <a:t>Churn rates by the type of contract for both subsets demonstrate higher churn rates for customers on Month-to-month service agreement.</a:t>
            </a:r>
          </a:p>
        </p:txBody>
      </p:sp>
    </p:spTree>
    <p:extLst>
      <p:ext uri="{BB962C8B-B14F-4D97-AF65-F5344CB8AC3E}">
        <p14:creationId xmlns:p14="http://schemas.microsoft.com/office/powerpoint/2010/main" val="297986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C45C38B-FA3C-4263-89E8-AD274FFD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45707"/>
            <a:ext cx="9878820" cy="228288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You can see , how tenure changes and becomes longer for customers on a two year agreement. This shows that customers with longer contract are more loyal to the company and tend to stay with it for a longer period of time.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94736E0-C117-46C6-A6E8-FB5DF89BD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7" y="2631233"/>
            <a:ext cx="5419856" cy="3981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D856D2-A5F9-464D-8F2C-B2E519BED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736" y="2649894"/>
            <a:ext cx="6275537" cy="398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2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E6A70-D1D2-4528-AEA8-575D1F24D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453" y="965141"/>
            <a:ext cx="5997461" cy="4932911"/>
          </a:xfrm>
          <a:prstGeom prst="rect">
            <a:avLst/>
          </a:prstGeom>
          <a:effectLst/>
        </p:spPr>
      </p:pic>
      <p:sp>
        <p:nvSpPr>
          <p:cNvPr id="29" name="Title 9">
            <a:extLst>
              <a:ext uri="{FF2B5EF4-FFF2-40B4-BE49-F238E27FC236}">
                <a16:creationId xmlns:a16="http://schemas.microsoft.com/office/drawing/2014/main" id="{948FC4F4-7C2A-4980-AE64-5E98B911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3651" y="2399669"/>
            <a:ext cx="3678594" cy="1930821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This shows us the Churn rate. 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According to our analysis 73% stay with the Telecomm service provider and 27% moved to other provider.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8016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445</TotalTime>
  <Words>383</Words>
  <Application>Microsoft Office PowerPoint</Application>
  <PresentationFormat>Widescreen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Bahnschrift Condensed</vt:lpstr>
      <vt:lpstr>Bahnschrift Light Condensed</vt:lpstr>
      <vt:lpstr>Bahnschrift SemiBold Condensed</vt:lpstr>
      <vt:lpstr>Calibri</vt:lpstr>
      <vt:lpstr>Cambria</vt:lpstr>
      <vt:lpstr>Century Gothic</vt:lpstr>
      <vt:lpstr>Wingdings</vt:lpstr>
      <vt:lpstr>Wingdings 3</vt:lpstr>
      <vt:lpstr>Ion</vt:lpstr>
      <vt:lpstr>Telecom Customer Churn Prediction</vt:lpstr>
      <vt:lpstr>Agenda:-</vt:lpstr>
      <vt:lpstr>INTRODUCTION</vt:lpstr>
      <vt:lpstr>DATA SET</vt:lpstr>
      <vt:lpstr>PowerPoint Presentation</vt:lpstr>
      <vt:lpstr>STEPS TO PREDICT IF THERE IS A CUSTOMER CHURN OR NOT?</vt:lpstr>
      <vt:lpstr>Exploratory Data Analysis</vt:lpstr>
      <vt:lpstr>You can see , how tenure changes and becomes longer for customers on a two year agreement. This shows that customers with longer contract are more loyal to the company and tend to stay with it for a longer period of time.</vt:lpstr>
      <vt:lpstr>This shows us the Churn rate.   According to our analysis 73% stay with the Telecomm service provider and 27% moved to other provider.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Customer Churn Prediction</dc:title>
  <dc:creator>Etish Talreja</dc:creator>
  <cp:lastModifiedBy>Karishma Premanand Sawant</cp:lastModifiedBy>
  <cp:revision>24</cp:revision>
  <dcterms:created xsi:type="dcterms:W3CDTF">2019-04-23T00:33:16Z</dcterms:created>
  <dcterms:modified xsi:type="dcterms:W3CDTF">2019-05-06T04:02:01Z</dcterms:modified>
</cp:coreProperties>
</file>