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3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6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7305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06118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4631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70942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070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9188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23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25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091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4246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8152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699D753C-77B2-491F-A18A-3A6127614D85}" type="datetimeFigureOut">
              <a:rPr lang="en-US" smtClean="0"/>
              <a:t>3/16/2024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738C36A2-5B65-446A-ABA8-1CC309B4DD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4816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87B39-CCC3-98F8-64B4-3906D73543E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Algoritmul</a:t>
            </a:r>
            <a:r>
              <a:rPr lang="en-US" dirty="0"/>
              <a:t> RSA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C10F94-F017-9182-6CAA-0E0C181C8E5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Cristina Serba</a:t>
            </a:r>
          </a:p>
        </p:txBody>
      </p:sp>
    </p:spTree>
    <p:extLst>
      <p:ext uri="{BB962C8B-B14F-4D97-AF65-F5344CB8AC3E}">
        <p14:creationId xmlns:p14="http://schemas.microsoft.com/office/powerpoint/2010/main" val="3314646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7CFE1-9FBF-85ED-AD81-9EDC68749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547" y="486237"/>
            <a:ext cx="3362841" cy="58855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RSA (Rivest–Shamir–Adleman) </a:t>
            </a:r>
            <a:r>
              <a:rPr lang="ro-RO" sz="2000" dirty="0"/>
              <a:t>este </a:t>
            </a:r>
            <a:r>
              <a:rPr lang="en-US" sz="2000" dirty="0"/>
              <a:t>un </a:t>
            </a:r>
            <a:r>
              <a:rPr lang="en-US" sz="2000" dirty="0" err="1"/>
              <a:t>algoritm</a:t>
            </a:r>
            <a:r>
              <a:rPr lang="en-US" sz="2000" dirty="0"/>
              <a:t> </a:t>
            </a:r>
            <a:r>
              <a:rPr lang="en-US" sz="2000" dirty="0" err="1"/>
              <a:t>criptografic</a:t>
            </a:r>
            <a:r>
              <a:rPr lang="en-US" sz="2000" dirty="0"/>
              <a:t> </a:t>
            </a:r>
            <a:r>
              <a:rPr lang="en-US" sz="2000" dirty="0" err="1"/>
              <a:t>asimetric</a:t>
            </a:r>
            <a:r>
              <a:rPr lang="en-US" sz="2000" dirty="0"/>
              <a:t>. </a:t>
            </a:r>
            <a:r>
              <a:rPr lang="en-US" sz="2000" dirty="0" err="1"/>
              <a:t>Asimetric</a:t>
            </a:r>
            <a:r>
              <a:rPr lang="en-US" sz="2000" dirty="0"/>
              <a:t> </a:t>
            </a:r>
            <a:r>
              <a:rPr lang="en-US" sz="2000" dirty="0" err="1"/>
              <a:t>înseamnă</a:t>
            </a:r>
            <a:r>
              <a:rPr lang="en-US" sz="2000" dirty="0"/>
              <a:t> </a:t>
            </a:r>
            <a:r>
              <a:rPr lang="en-US" sz="2000" dirty="0" err="1"/>
              <a:t>că</a:t>
            </a:r>
            <a:r>
              <a:rPr lang="en-US" sz="2000" dirty="0"/>
              <a:t> </a:t>
            </a:r>
            <a:r>
              <a:rPr lang="en-US" sz="2000" dirty="0" err="1"/>
              <a:t>există</a:t>
            </a:r>
            <a:r>
              <a:rPr lang="en-US" sz="2000" dirty="0"/>
              <a:t>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chei</a:t>
            </a:r>
            <a:r>
              <a:rPr lang="en-US" sz="2000" dirty="0"/>
              <a:t> </a:t>
            </a:r>
            <a:r>
              <a:rPr lang="en-US" sz="2000" dirty="0" err="1"/>
              <a:t>diferite</a:t>
            </a:r>
            <a:r>
              <a:rPr lang="en-US" sz="2000" dirty="0"/>
              <a:t>. </a:t>
            </a:r>
            <a:r>
              <a:rPr lang="en-US" sz="2000" dirty="0" err="1"/>
              <a:t>Acesta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de </a:t>
            </a:r>
            <a:r>
              <a:rPr lang="en-US" sz="2000" dirty="0" err="1"/>
              <a:t>asemenea</a:t>
            </a:r>
            <a:r>
              <a:rPr lang="ro-RO" sz="2000" dirty="0"/>
              <a:t> </a:t>
            </a:r>
            <a:r>
              <a:rPr lang="en-US" sz="2000" dirty="0" err="1"/>
              <a:t>numită</a:t>
            </a:r>
            <a:r>
              <a:rPr lang="en-US" sz="2000" dirty="0"/>
              <a:t> </a:t>
            </a:r>
            <a:r>
              <a:rPr lang="en-US" sz="2000" dirty="0" err="1"/>
              <a:t>criptografie</a:t>
            </a:r>
            <a:r>
              <a:rPr lang="en-US" sz="2000" dirty="0"/>
              <a:t> cu </a:t>
            </a:r>
            <a:r>
              <a:rPr lang="en-US" sz="2000" dirty="0" err="1"/>
              <a:t>chei</a:t>
            </a:r>
            <a:r>
              <a:rPr lang="en-US" sz="2000" dirty="0"/>
              <a:t> </a:t>
            </a:r>
            <a:r>
              <a:rPr lang="en-US" sz="2000" dirty="0" err="1"/>
              <a:t>publice</a:t>
            </a:r>
            <a:r>
              <a:rPr lang="en-US" sz="2000" dirty="0"/>
              <a:t>, </a:t>
            </a:r>
            <a:r>
              <a:rPr lang="en-US" sz="2000" dirty="0" err="1"/>
              <a:t>deoarece</a:t>
            </a:r>
            <a:r>
              <a:rPr lang="en-US" sz="2000" dirty="0"/>
              <a:t> </a:t>
            </a:r>
            <a:r>
              <a:rPr lang="en-US" sz="2000" dirty="0" err="1"/>
              <a:t>una</a:t>
            </a:r>
            <a:r>
              <a:rPr lang="en-US" sz="2000" dirty="0"/>
              <a:t> </a:t>
            </a:r>
            <a:r>
              <a:rPr lang="en-US" sz="2000" dirty="0" err="1"/>
              <a:t>dintre</a:t>
            </a:r>
            <a:r>
              <a:rPr lang="en-US" sz="2000" dirty="0"/>
              <a:t> </a:t>
            </a:r>
            <a:r>
              <a:rPr lang="en-US" sz="2000" dirty="0" err="1"/>
              <a:t>chei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fi </a:t>
            </a:r>
            <a:r>
              <a:rPr lang="en-US" sz="2000" dirty="0" err="1"/>
              <a:t>dată</a:t>
            </a:r>
            <a:r>
              <a:rPr lang="en-US" sz="2000" dirty="0"/>
              <a:t> </a:t>
            </a:r>
            <a:r>
              <a:rPr lang="en-US" sz="2000" dirty="0" err="1"/>
              <a:t>oricui</a:t>
            </a:r>
            <a:r>
              <a:rPr lang="en-US" sz="2000" dirty="0"/>
              <a:t>. </a:t>
            </a:r>
            <a:r>
              <a:rPr lang="en-US" sz="2000" dirty="0" err="1"/>
              <a:t>Cealaltă</a:t>
            </a:r>
            <a:r>
              <a:rPr lang="en-US" sz="2000" dirty="0"/>
              <a:t> </a:t>
            </a:r>
            <a:r>
              <a:rPr lang="en-US" sz="2000" dirty="0" err="1"/>
              <a:t>cheie</a:t>
            </a:r>
            <a:r>
              <a:rPr lang="en-US" sz="2000" dirty="0"/>
              <a:t> </a:t>
            </a:r>
            <a:r>
              <a:rPr lang="en-US" sz="2000" dirty="0" err="1"/>
              <a:t>trebuie</a:t>
            </a:r>
            <a:r>
              <a:rPr lang="en-US" sz="2000" dirty="0"/>
              <a:t> </a:t>
            </a:r>
            <a:r>
              <a:rPr lang="en-US" sz="2000" dirty="0" err="1"/>
              <a:t>păstrată</a:t>
            </a:r>
            <a:r>
              <a:rPr lang="ro-RO" sz="2000" dirty="0"/>
              <a:t> </a:t>
            </a:r>
            <a:r>
              <a:rPr lang="en-US" sz="2000" dirty="0" err="1"/>
              <a:t>privat</a:t>
            </a:r>
            <a:r>
              <a:rPr lang="en-US" sz="2000" dirty="0"/>
              <a:t>. </a:t>
            </a:r>
            <a:r>
              <a:rPr lang="en-US" sz="2000" dirty="0" err="1"/>
              <a:t>Algoritmul</a:t>
            </a:r>
            <a:r>
              <a:rPr lang="en-US" sz="2000" dirty="0"/>
              <a:t> se </a:t>
            </a:r>
            <a:r>
              <a:rPr lang="en-US" sz="2000" dirty="0" err="1"/>
              <a:t>bazează</a:t>
            </a:r>
            <a:r>
              <a:rPr lang="en-US" sz="2000" dirty="0"/>
              <a:t> pe </a:t>
            </a:r>
            <a:r>
              <a:rPr lang="en-US" sz="2000" dirty="0" err="1"/>
              <a:t>faptul</a:t>
            </a:r>
            <a:r>
              <a:rPr lang="en-US" sz="2000" dirty="0"/>
              <a:t> </a:t>
            </a:r>
            <a:r>
              <a:rPr lang="en-US" sz="2000" dirty="0" err="1"/>
              <a:t>că</a:t>
            </a:r>
            <a:r>
              <a:rPr lang="en-US" sz="2000" dirty="0"/>
              <a:t> </a:t>
            </a:r>
            <a:r>
              <a:rPr lang="en-US" sz="2000" dirty="0" err="1"/>
              <a:t>găsirea</a:t>
            </a:r>
            <a:r>
              <a:rPr lang="en-US" sz="2000" dirty="0"/>
              <a:t> </a:t>
            </a:r>
            <a:r>
              <a:rPr lang="en-US" sz="2000" dirty="0" err="1"/>
              <a:t>factorilor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număr</a:t>
            </a:r>
            <a:r>
              <a:rPr lang="en-US" sz="2000" dirty="0"/>
              <a:t> </a:t>
            </a:r>
            <a:r>
              <a:rPr lang="en-US" sz="2000" dirty="0" err="1"/>
              <a:t>compus</a:t>
            </a:r>
            <a:r>
              <a:rPr lang="en-US" sz="2000" dirty="0"/>
              <a:t> mare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dificilă</a:t>
            </a:r>
            <a:r>
              <a:rPr lang="ro-RO" sz="2000" dirty="0"/>
              <a:t> deoarece </a:t>
            </a:r>
            <a:r>
              <a:rPr lang="en-US" sz="2000" dirty="0" err="1"/>
              <a:t>factorii</a:t>
            </a:r>
            <a:r>
              <a:rPr lang="en-US" sz="2000" dirty="0"/>
              <a:t> sunt </a:t>
            </a:r>
            <a:r>
              <a:rPr lang="en-US" sz="2000" dirty="0" err="1"/>
              <a:t>numere</a:t>
            </a:r>
            <a:r>
              <a:rPr lang="en-US" sz="2000" dirty="0"/>
              <a:t> prime,</a:t>
            </a:r>
            <a:r>
              <a:rPr lang="ro-RO" sz="2000" dirty="0"/>
              <a:t> care</a:t>
            </a:r>
            <a:r>
              <a:rPr lang="en-US" sz="2000" dirty="0"/>
              <a:t> se </a:t>
            </a:r>
            <a:r>
              <a:rPr lang="en-US" sz="2000" dirty="0" err="1"/>
              <a:t>numește</a:t>
            </a:r>
            <a:r>
              <a:rPr lang="en-US" sz="2000" dirty="0"/>
              <a:t> </a:t>
            </a:r>
            <a:r>
              <a:rPr lang="en-US" sz="2000" dirty="0" err="1"/>
              <a:t>factorizare</a:t>
            </a:r>
            <a:r>
              <a:rPr lang="en-US" sz="2000" dirty="0"/>
              <a:t> prim. Este, de </a:t>
            </a:r>
            <a:r>
              <a:rPr lang="en-US" sz="2000" dirty="0" err="1"/>
              <a:t>asemenea</a:t>
            </a:r>
            <a:r>
              <a:rPr lang="en-US" sz="2000" dirty="0"/>
              <a:t>, o </a:t>
            </a:r>
            <a:r>
              <a:rPr lang="en-US" sz="2000" dirty="0" err="1"/>
              <a:t>pereche</a:t>
            </a:r>
            <a:r>
              <a:rPr lang="en-US" sz="2000" dirty="0"/>
              <a:t> de </a:t>
            </a:r>
            <a:r>
              <a:rPr lang="en-US" sz="2000" dirty="0" err="1"/>
              <a:t>chei</a:t>
            </a:r>
            <a:r>
              <a:rPr lang="en-US" sz="2000" dirty="0"/>
              <a:t> (public</a:t>
            </a:r>
            <a:r>
              <a:rPr lang="ro-RO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cheie</a:t>
            </a:r>
            <a:r>
              <a:rPr lang="en-US" sz="2000" dirty="0"/>
              <a:t> </a:t>
            </a:r>
            <a:r>
              <a:rPr lang="en-US" sz="2000" dirty="0" err="1"/>
              <a:t>privată</a:t>
            </a:r>
            <a:r>
              <a:rPr lang="en-US" sz="2000" dirty="0"/>
              <a:t>) generator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D9945919-E709-D0D6-9EE6-CEAEF9F793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9962" y="486238"/>
            <a:ext cx="7943491" cy="58855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285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DB37F-39D1-8AB4-E39E-5DC31C600D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615068"/>
            <a:ext cx="7729728" cy="1188720"/>
          </a:xfrm>
        </p:spPr>
        <p:txBody>
          <a:bodyPr/>
          <a:lstStyle/>
          <a:p>
            <a:r>
              <a:rPr lang="en-US" dirty="0" err="1"/>
              <a:t>Modelul</a:t>
            </a:r>
            <a:r>
              <a:rPr lang="en-US" dirty="0"/>
              <a:t> </a:t>
            </a:r>
            <a:r>
              <a:rPr lang="en-US" dirty="0" err="1"/>
              <a:t>matematic</a:t>
            </a:r>
            <a:r>
              <a:rPr lang="ro-RO" dirty="0"/>
              <a:t> Și generarea cheilor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1755C-32A6-EB48-3CF7-346CD832F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0576" y="2638044"/>
            <a:ext cx="10354236" cy="39510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Generarea</a:t>
            </a:r>
            <a:r>
              <a:rPr lang="en-US" sz="2000" dirty="0"/>
              <a:t> </a:t>
            </a:r>
            <a:r>
              <a:rPr lang="en-US" sz="2000" dirty="0" err="1"/>
              <a:t>cheilor</a:t>
            </a:r>
            <a:r>
              <a:rPr lang="en-US" sz="2000" dirty="0"/>
              <a:t> </a:t>
            </a:r>
            <a:r>
              <a:rPr lang="en-US" sz="2000" dirty="0" err="1"/>
              <a:t>privat</a:t>
            </a:r>
            <a:r>
              <a:rPr lang="ro-RO" sz="2000" dirty="0"/>
              <a:t>ă și publică presupune pașii: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Generarea</a:t>
            </a:r>
            <a:r>
              <a:rPr lang="en-US" sz="2000" dirty="0"/>
              <a:t> a </a:t>
            </a:r>
            <a:r>
              <a:rPr lang="en-US" sz="2000" dirty="0" err="1"/>
              <a:t>două</a:t>
            </a:r>
            <a:r>
              <a:rPr lang="en-US" sz="2000" dirty="0"/>
              <a:t> </a:t>
            </a:r>
            <a:r>
              <a:rPr lang="en-US" sz="2000" dirty="0" err="1"/>
              <a:t>numere</a:t>
            </a:r>
            <a:r>
              <a:rPr lang="en-US" sz="2000" dirty="0"/>
              <a:t> prime </a:t>
            </a:r>
            <a:r>
              <a:rPr lang="en-US" sz="2000" dirty="0" err="1"/>
              <a:t>mari</a:t>
            </a:r>
            <a:r>
              <a:rPr lang="en-US" sz="2000" dirty="0"/>
              <a:t>, p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>
                <a:effectLst/>
              </a:rPr>
              <a:t>q</a:t>
            </a:r>
            <a:r>
              <a:rPr lang="en-US" sz="20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2000" dirty="0" err="1"/>
              <a:t>Calculul</a:t>
            </a:r>
            <a:r>
              <a:rPr lang="ro-RO" sz="2000" dirty="0"/>
              <a:t> modulului</a:t>
            </a:r>
            <a:r>
              <a:rPr lang="en-US" sz="2000" dirty="0"/>
              <a:t> n=</a:t>
            </a:r>
            <a:r>
              <a:rPr lang="en-US" sz="2000" dirty="0" err="1"/>
              <a:t>p×q</a:t>
            </a:r>
            <a:r>
              <a:rPr lang="ro-RO" sz="2000" dirty="0"/>
              <a:t>, care este atât pentru cheia privată cât și cea publică.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Calculul</a:t>
            </a:r>
            <a:r>
              <a:rPr lang="en-US" sz="2000" dirty="0"/>
              <a:t> </a:t>
            </a:r>
            <a:r>
              <a:rPr lang="en-US" sz="2000" dirty="0" err="1"/>
              <a:t>funcției</a:t>
            </a:r>
            <a:r>
              <a:rPr lang="en-US" sz="2000" dirty="0"/>
              <a:t> </a:t>
            </a:r>
            <a:r>
              <a:rPr lang="el-GR" sz="2000" dirty="0"/>
              <a:t>ϕ </a:t>
            </a:r>
            <a:r>
              <a:rPr lang="en-US" sz="2000" dirty="0"/>
              <a:t>a </a:t>
            </a:r>
            <a:r>
              <a:rPr lang="en-US" sz="2000" dirty="0" err="1"/>
              <a:t>lui</a:t>
            </a:r>
            <a:r>
              <a:rPr lang="en-US" sz="2000" dirty="0"/>
              <a:t> n, </a:t>
            </a:r>
            <a:r>
              <a:rPr lang="el-GR" sz="2000" dirty="0"/>
              <a:t>ϕ(</a:t>
            </a:r>
            <a:r>
              <a:rPr lang="en-US" sz="2000" dirty="0"/>
              <a:t>n)=(p−1)×(q−1)</a:t>
            </a:r>
            <a:r>
              <a:rPr lang="el-GR" sz="2000" dirty="0"/>
              <a:t>ϕ(</a:t>
            </a:r>
            <a:r>
              <a:rPr lang="en-US" sz="2000" dirty="0"/>
              <a:t>n)=(p−1)×(</a:t>
            </a:r>
            <a:r>
              <a:rPr lang="en-US" sz="2000" dirty="0">
                <a:effectLst/>
              </a:rPr>
              <a:t>q</a:t>
            </a:r>
            <a:r>
              <a:rPr lang="en-US" sz="2000" dirty="0"/>
              <a:t>−1).</a:t>
            </a:r>
          </a:p>
          <a:p>
            <a:pPr>
              <a:buFont typeface="+mj-lt"/>
              <a:buAutoNum type="arabicPeriod"/>
            </a:pPr>
            <a:r>
              <a:rPr lang="en-US" sz="2000" dirty="0" err="1"/>
              <a:t>Alegerea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exponent public e</a:t>
            </a:r>
            <a:r>
              <a:rPr lang="ro-RO" sz="2000" dirty="0"/>
              <a:t>, 1</a:t>
            </a:r>
            <a:r>
              <a:rPr lang="en-US" sz="2000" dirty="0"/>
              <a:t>&lt;e&lt;</a:t>
            </a:r>
            <a:r>
              <a:rPr lang="el-GR" sz="2000" dirty="0"/>
              <a:t>ϕ(</a:t>
            </a:r>
            <a:r>
              <a:rPr lang="en-US" sz="2000" dirty="0"/>
              <a:t>n), care </a:t>
            </a:r>
            <a:r>
              <a:rPr lang="en-US" sz="2000" dirty="0" err="1"/>
              <a:t>să</a:t>
            </a:r>
            <a:r>
              <a:rPr lang="en-US" sz="2000" dirty="0"/>
              <a:t> fie </a:t>
            </a:r>
            <a:r>
              <a:rPr lang="en-US" sz="2000" dirty="0" err="1"/>
              <a:t>coprim</a:t>
            </a:r>
            <a:r>
              <a:rPr lang="en-US" sz="2000" dirty="0"/>
              <a:t> cu </a:t>
            </a:r>
            <a:r>
              <a:rPr lang="el-GR" sz="2000" dirty="0"/>
              <a:t>ϕ(</a:t>
            </a:r>
            <a:r>
              <a:rPr lang="en-US" sz="2000" dirty="0"/>
              <a:t>n). </a:t>
            </a:r>
            <a:r>
              <a:rPr lang="ro-RO" sz="2000" dirty="0"/>
              <a:t>Acesta va fi exponentul public.</a:t>
            </a:r>
            <a:endParaRPr lang="en-US" sz="2000" dirty="0"/>
          </a:p>
          <a:p>
            <a:pPr>
              <a:buFont typeface="+mj-lt"/>
              <a:buAutoNum type="arabicPeriod"/>
            </a:pPr>
            <a:r>
              <a:rPr lang="en-US" sz="2000" dirty="0" err="1"/>
              <a:t>Calculul</a:t>
            </a:r>
            <a:r>
              <a:rPr lang="en-US" sz="2000" dirty="0"/>
              <a:t> </a:t>
            </a:r>
            <a:r>
              <a:rPr lang="en-US" sz="2000" dirty="0" err="1"/>
              <a:t>inversului</a:t>
            </a:r>
            <a:r>
              <a:rPr lang="en-US" sz="2000" dirty="0"/>
              <a:t> modular al </a:t>
            </a:r>
            <a:r>
              <a:rPr lang="en-US" sz="2000" dirty="0" err="1"/>
              <a:t>lui</a:t>
            </a:r>
            <a:r>
              <a:rPr lang="en-US" sz="2000" dirty="0"/>
              <a:t> e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obține</a:t>
            </a:r>
            <a:r>
              <a:rPr lang="en-US" sz="2000" dirty="0"/>
              <a:t> exponent</a:t>
            </a:r>
            <a:r>
              <a:rPr lang="ro-RO" sz="2000" dirty="0"/>
              <a:t>ul</a:t>
            </a:r>
            <a:r>
              <a:rPr lang="en-US" sz="2000" dirty="0"/>
              <a:t> </a:t>
            </a:r>
            <a:r>
              <a:rPr lang="en-US" sz="2000" dirty="0" err="1"/>
              <a:t>privat</a:t>
            </a:r>
            <a:r>
              <a:rPr lang="en-US" sz="2000" dirty="0"/>
              <a:t> d.</a:t>
            </a:r>
            <a:r>
              <a:rPr lang="ro-RO" sz="2000" dirty="0"/>
              <a:t> </a:t>
            </a:r>
            <a:r>
              <a:rPr lang="en-US" sz="2000" dirty="0"/>
              <a:t>d⋅e≡1 (mod </a:t>
            </a:r>
            <a:r>
              <a:rPr lang="el-GR" sz="2000" dirty="0"/>
              <a:t>ϕ(</a:t>
            </a:r>
            <a:r>
              <a:rPr lang="en-US" sz="2000" dirty="0"/>
              <a:t>n))</a:t>
            </a:r>
            <a:endParaRPr lang="ro-RO" sz="2000" dirty="0"/>
          </a:p>
          <a:p>
            <a:pPr marL="0" indent="0">
              <a:buNone/>
            </a:pPr>
            <a:r>
              <a:rPr lang="pt-BR" sz="2000" dirty="0"/>
              <a:t>Cheia publică constă din perechea (n,e)(n,e), iar cheia privată constă din (n,d)(n,d).</a:t>
            </a:r>
            <a:endParaRPr lang="en-US" sz="2000" dirty="0"/>
          </a:p>
          <a:p>
            <a:pPr marL="0" indent="0"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59731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255CC-EEBA-686E-2B4B-920428A4C9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4601" y="260339"/>
            <a:ext cx="7729728" cy="1188720"/>
          </a:xfrm>
        </p:spPr>
        <p:txBody>
          <a:bodyPr/>
          <a:lstStyle/>
          <a:p>
            <a:r>
              <a:rPr lang="en-US" dirty="0" err="1"/>
              <a:t>Domenii</a:t>
            </a:r>
            <a:r>
              <a:rPr lang="en-US" dirty="0"/>
              <a:t> de </a:t>
            </a:r>
            <a:r>
              <a:rPr lang="en-US" dirty="0" err="1"/>
              <a:t>aplicare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4B397-275E-1C42-BBA6-7E2756243F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4601" y="1621158"/>
            <a:ext cx="7729728" cy="1928866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Securitatea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ro-RO" dirty="0"/>
              <a:t>: p</a:t>
            </a:r>
            <a:r>
              <a:rPr lang="en-US" dirty="0" err="1"/>
              <a:t>rotejarea</a:t>
            </a:r>
            <a:r>
              <a:rPr lang="en-US" dirty="0"/>
              <a:t> </a:t>
            </a:r>
            <a:r>
              <a:rPr lang="en-US" dirty="0" err="1"/>
              <a:t>datelor</a:t>
            </a:r>
            <a:r>
              <a:rPr lang="en-US" dirty="0"/>
              <a:t> </a:t>
            </a:r>
            <a:r>
              <a:rPr lang="en-US" dirty="0" err="1"/>
              <a:t>sensibile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parolele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informațiile</a:t>
            </a:r>
            <a:r>
              <a:rPr lang="en-US" dirty="0"/>
              <a:t> </a:t>
            </a:r>
            <a:r>
              <a:rPr lang="en-US" dirty="0" err="1"/>
              <a:t>financiar</a:t>
            </a:r>
            <a:r>
              <a:rPr lang="ro-RO" dirty="0"/>
              <a:t>e</a:t>
            </a:r>
          </a:p>
          <a:p>
            <a:r>
              <a:rPr lang="ro-RO" dirty="0"/>
              <a:t>Aplicații de chat și mesaje:</a:t>
            </a:r>
            <a:br>
              <a:rPr lang="ro-RO" dirty="0"/>
            </a:br>
            <a:r>
              <a:rPr lang="ro-RO" dirty="0"/>
              <a:t>Cheile RSA sunt folosite în aplicațiile securizate de chatting pentru a cripta mesajele end-to-end, asigurându-se că numai destinatarii vizați pot decripta și citi mesajele. Exemplele includ aplicații de mesagerie cu criptare end-to-end, cum ar fi Signal, WhatsApp și Telegram.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F171DB-9C48-F87E-9728-D0297364C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2446"/>
          <a:stretch/>
        </p:blipFill>
        <p:spPr>
          <a:xfrm>
            <a:off x="2898790" y="3654215"/>
            <a:ext cx="3995318" cy="24038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9D504F9-28A4-E450-9B98-B6EB08459D2F}"/>
              </a:ext>
            </a:extLst>
          </p:cNvPr>
          <p:cNvSpPr txBox="1"/>
          <p:nvPr/>
        </p:nvSpPr>
        <p:spPr>
          <a:xfrm>
            <a:off x="2886696" y="6058016"/>
            <a:ext cx="376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Criptarea mesajelor pe Whatsapp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96B686-989F-89A9-F5A7-84DC2EA0C6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8076" y="1229989"/>
            <a:ext cx="2331143" cy="484845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4D81A92-7955-83F9-467D-CBB370CBC7DF}"/>
              </a:ext>
            </a:extLst>
          </p:cNvPr>
          <p:cNvSpPr txBox="1"/>
          <p:nvPr/>
        </p:nvSpPr>
        <p:spPr>
          <a:xfrm>
            <a:off x="8997032" y="6125923"/>
            <a:ext cx="2573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Criptarea apelurilor pe Telegram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604248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43582C-E667-1264-6A4F-5A85B710E0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466" y="227616"/>
            <a:ext cx="7729728" cy="1667657"/>
          </a:xfrm>
        </p:spPr>
        <p:txBody>
          <a:bodyPr>
            <a:normAutofit/>
          </a:bodyPr>
          <a:lstStyle/>
          <a:p>
            <a:r>
              <a:rPr lang="en-US" dirty="0" err="1"/>
              <a:t>Cheile</a:t>
            </a:r>
            <a:r>
              <a:rPr lang="en-US" dirty="0"/>
              <a:t> RSA sunt </a:t>
            </a:r>
            <a:r>
              <a:rPr lang="en-US" dirty="0" err="1"/>
              <a:t>folosite</a:t>
            </a:r>
            <a:r>
              <a:rPr lang="en-US" dirty="0"/>
              <a:t>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sistemele</a:t>
            </a:r>
            <a:r>
              <a:rPr lang="en-US" dirty="0"/>
              <a:t> de </a:t>
            </a:r>
            <a:r>
              <a:rPr lang="en-US" dirty="0" err="1"/>
              <a:t>autentificare</a:t>
            </a:r>
            <a:r>
              <a:rPr lang="en-US" dirty="0"/>
              <a:t>, cum </a:t>
            </a:r>
            <a:r>
              <a:rPr lang="en-US" dirty="0" err="1"/>
              <a:t>ar</a:t>
            </a:r>
            <a:r>
              <a:rPr lang="en-US" dirty="0"/>
              <a:t> fi </a:t>
            </a:r>
            <a:r>
              <a:rPr lang="en-US" dirty="0" err="1"/>
              <a:t>autentificarea</a:t>
            </a:r>
            <a:r>
              <a:rPr lang="en-US" dirty="0"/>
              <a:t> Secure Shell (SSH)</a:t>
            </a:r>
            <a:r>
              <a:rPr lang="ro-RO" dirty="0"/>
              <a:t>. În exemplul dat, cheia publică poate fi furnizată unui </a:t>
            </a:r>
            <a:r>
              <a:rPr lang="en-US" dirty="0" err="1"/>
              <a:t>serviciu</a:t>
            </a:r>
            <a:r>
              <a:rPr lang="en-US" dirty="0"/>
              <a:t> de </a:t>
            </a:r>
            <a:r>
              <a:rPr lang="en-US" dirty="0" err="1"/>
              <a:t>găzduire</a:t>
            </a:r>
            <a:r>
              <a:rPr lang="en-US" dirty="0"/>
              <a:t> web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proiecte</a:t>
            </a:r>
            <a:r>
              <a:rPr lang="en-US" dirty="0"/>
              <a:t> de </a:t>
            </a:r>
            <a:r>
              <a:rPr lang="en-US" dirty="0" err="1"/>
              <a:t>dezvoltare</a:t>
            </a:r>
            <a:r>
              <a:rPr lang="en-US" dirty="0"/>
              <a:t> a software-</a:t>
            </a:r>
            <a:r>
              <a:rPr lang="en-US" dirty="0" err="1"/>
              <a:t>ului</a:t>
            </a:r>
            <a:r>
              <a:rPr lang="ro-RO" dirty="0"/>
              <a:t> precum Gitlab sau Github. Pentru a se putea autentifica cu ajutorul acesteia, utilizatorul trebuie sa asocieze o parolă cu ea (</a:t>
            </a:r>
            <a:r>
              <a:rPr lang="ro-RO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ro-RO" dirty="0"/>
              <a:t>).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E95D5E-6671-1ECD-1B54-1FEA4D24BF2B}"/>
              </a:ext>
            </a:extLst>
          </p:cNvPr>
          <p:cNvSpPr txBox="1"/>
          <p:nvPr/>
        </p:nvSpPr>
        <p:spPr>
          <a:xfrm>
            <a:off x="778651" y="4962727"/>
            <a:ext cx="376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Generarea de cheie RSA</a:t>
            </a:r>
            <a:endParaRPr lang="en-US" sz="1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081B6F-59EA-0FBC-46F1-88CBF23B15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8472" y="327017"/>
            <a:ext cx="2853269" cy="3921889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041A7E6-F27F-8FE8-9C47-293D3C4D387E}"/>
              </a:ext>
            </a:extLst>
          </p:cNvPr>
          <p:cNvSpPr txBox="1"/>
          <p:nvPr/>
        </p:nvSpPr>
        <p:spPr>
          <a:xfrm>
            <a:off x="8388472" y="4248906"/>
            <a:ext cx="376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Cheia privată</a:t>
            </a:r>
            <a:endParaRPr lang="en-US" sz="14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20B2EA0-7583-27BC-E911-66B386DFB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8200" y="5270504"/>
            <a:ext cx="8106906" cy="111458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04A573B-DB34-552E-B7DC-2C22D79DF5EA}"/>
              </a:ext>
            </a:extLst>
          </p:cNvPr>
          <p:cNvSpPr txBox="1"/>
          <p:nvPr/>
        </p:nvSpPr>
        <p:spPr>
          <a:xfrm>
            <a:off x="1708200" y="6338049"/>
            <a:ext cx="37655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o-RO" sz="1400" dirty="0"/>
              <a:t>Cheia publică</a:t>
            </a:r>
            <a:endParaRPr lang="en-US" sz="1400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61D1B0CA-2346-8F41-D06B-A84210079A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8651" y="1943302"/>
            <a:ext cx="6238875" cy="3019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891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267E1-401A-DF7F-A750-F7AC074D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Semnătura digitală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228D7-0816-FB2A-7263-E0B1AFFC5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3631" y="2539129"/>
            <a:ext cx="5608499" cy="37272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 err="1"/>
              <a:t>În</a:t>
            </a:r>
            <a:r>
              <a:rPr lang="en-US" sz="2000" dirty="0"/>
              <a:t> </a:t>
            </a:r>
            <a:r>
              <a:rPr lang="en-US" sz="2000" dirty="0" err="1"/>
              <a:t>contextul</a:t>
            </a:r>
            <a:r>
              <a:rPr lang="en-US" sz="2000" dirty="0"/>
              <a:t> RSA, </a:t>
            </a:r>
            <a:r>
              <a:rPr lang="en-US" sz="2000" dirty="0" err="1"/>
              <a:t>semnătura</a:t>
            </a:r>
            <a:r>
              <a:rPr lang="en-US" sz="2000" dirty="0"/>
              <a:t> </a:t>
            </a:r>
            <a:r>
              <a:rPr lang="en-US" sz="2000" dirty="0" err="1"/>
              <a:t>digitală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creată</a:t>
            </a:r>
            <a:r>
              <a:rPr lang="en-US" sz="2000" dirty="0"/>
              <a:t>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cheia</a:t>
            </a:r>
            <a:r>
              <a:rPr lang="en-US" sz="2000" dirty="0"/>
              <a:t> </a:t>
            </a:r>
            <a:r>
              <a:rPr lang="en-US" sz="2000" dirty="0" err="1"/>
              <a:t>privată</a:t>
            </a:r>
            <a:r>
              <a:rPr lang="en-US" sz="2000" dirty="0"/>
              <a:t> a </a:t>
            </a:r>
            <a:r>
              <a:rPr lang="en-US" sz="2000" dirty="0" err="1"/>
              <a:t>expeditorului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fi </a:t>
            </a:r>
            <a:r>
              <a:rPr lang="en-US" sz="2000" dirty="0" err="1"/>
              <a:t>verificată</a:t>
            </a:r>
            <a:r>
              <a:rPr lang="en-US" sz="2000" dirty="0"/>
              <a:t>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cheia</a:t>
            </a:r>
            <a:r>
              <a:rPr lang="en-US" sz="2000" dirty="0"/>
              <a:t> </a:t>
            </a:r>
            <a:r>
              <a:rPr lang="en-US" sz="2000" dirty="0" err="1"/>
              <a:t>publică</a:t>
            </a:r>
            <a:r>
              <a:rPr lang="en-US" sz="2000" dirty="0"/>
              <a:t> </a:t>
            </a:r>
            <a:r>
              <a:rPr lang="en-US" sz="2000" dirty="0" err="1"/>
              <a:t>corespunzătoare</a:t>
            </a:r>
            <a:r>
              <a:rPr lang="en-US" sz="2000" dirty="0"/>
              <a:t>. </a:t>
            </a:r>
            <a:r>
              <a:rPr lang="en-US" sz="2000" dirty="0" err="1"/>
              <a:t>Procesul</a:t>
            </a:r>
            <a:r>
              <a:rPr lang="en-US" sz="2000" dirty="0"/>
              <a:t> </a:t>
            </a:r>
            <a:r>
              <a:rPr lang="en-US" sz="2000" dirty="0" err="1"/>
              <a:t>implică</a:t>
            </a:r>
            <a:r>
              <a:rPr lang="en-US" sz="2000" dirty="0"/>
              <a:t> </a:t>
            </a:r>
            <a:r>
              <a:rPr lang="en-US" sz="2000" dirty="0" err="1"/>
              <a:t>criptarea</a:t>
            </a:r>
            <a:r>
              <a:rPr lang="en-US" sz="2000" dirty="0"/>
              <a:t> </a:t>
            </a:r>
            <a:r>
              <a:rPr lang="en-US" sz="2000" dirty="0" err="1"/>
              <a:t>unui</a:t>
            </a:r>
            <a:r>
              <a:rPr lang="en-US" sz="2000" dirty="0"/>
              <a:t> </a:t>
            </a:r>
            <a:r>
              <a:rPr lang="en-US" sz="2000" dirty="0" err="1"/>
              <a:t>rezumat</a:t>
            </a:r>
            <a:r>
              <a:rPr lang="en-US" sz="2000" dirty="0"/>
              <a:t> al </a:t>
            </a:r>
            <a:r>
              <a:rPr lang="en-US" sz="2000" dirty="0" err="1"/>
              <a:t>mesajului</a:t>
            </a:r>
            <a:r>
              <a:rPr lang="en-US" sz="2000" dirty="0"/>
              <a:t> (</a:t>
            </a:r>
            <a:r>
              <a:rPr lang="en-US" sz="2000" dirty="0" err="1"/>
              <a:t>numit</a:t>
            </a:r>
            <a:r>
              <a:rPr lang="en-US" sz="2000" dirty="0"/>
              <a:t> hash) cu </a:t>
            </a:r>
            <a:r>
              <a:rPr lang="en-US" sz="2000" dirty="0" err="1"/>
              <a:t>cheia</a:t>
            </a:r>
            <a:r>
              <a:rPr lang="en-US" sz="2000" dirty="0"/>
              <a:t> </a:t>
            </a:r>
            <a:r>
              <a:rPr lang="en-US" sz="2000" dirty="0" err="1"/>
              <a:t>privată</a:t>
            </a:r>
            <a:r>
              <a:rPr lang="en-US" sz="2000" dirty="0"/>
              <a:t> a </a:t>
            </a:r>
            <a:r>
              <a:rPr lang="en-US" sz="2000" dirty="0" err="1"/>
              <a:t>expeditorului</a:t>
            </a:r>
            <a:r>
              <a:rPr lang="en-US" sz="2000" dirty="0"/>
              <a:t>. </a:t>
            </a:r>
            <a:r>
              <a:rPr lang="en-US" sz="2000" dirty="0" err="1"/>
              <a:t>Orice</a:t>
            </a:r>
            <a:r>
              <a:rPr lang="en-US" sz="2000" dirty="0"/>
              <a:t> </a:t>
            </a:r>
            <a:r>
              <a:rPr lang="en-US" sz="2000" dirty="0" err="1"/>
              <a:t>destinatar</a:t>
            </a:r>
            <a:r>
              <a:rPr lang="en-US" sz="2000" dirty="0"/>
              <a:t> </a:t>
            </a:r>
            <a:r>
              <a:rPr lang="en-US" sz="2000" dirty="0" err="1"/>
              <a:t>poate</a:t>
            </a:r>
            <a:r>
              <a:rPr lang="en-US" sz="2000" dirty="0"/>
              <a:t> </a:t>
            </a:r>
            <a:r>
              <a:rPr lang="en-US" sz="2000" dirty="0" err="1"/>
              <a:t>verifica</a:t>
            </a:r>
            <a:r>
              <a:rPr lang="en-US" sz="2000" dirty="0"/>
              <a:t> </a:t>
            </a:r>
            <a:r>
              <a:rPr lang="en-US" sz="2000" dirty="0" err="1"/>
              <a:t>apoi</a:t>
            </a:r>
            <a:r>
              <a:rPr lang="en-US" sz="2000" dirty="0"/>
              <a:t> </a:t>
            </a:r>
            <a:r>
              <a:rPr lang="en-US" sz="2000" dirty="0" err="1"/>
              <a:t>semnătura</a:t>
            </a:r>
            <a:r>
              <a:rPr lang="en-US" sz="2000" dirty="0"/>
              <a:t> </a:t>
            </a:r>
            <a:r>
              <a:rPr lang="en-US" sz="2000" dirty="0" err="1"/>
              <a:t>digitală</a:t>
            </a:r>
            <a:r>
              <a:rPr lang="en-US" sz="2000" dirty="0"/>
              <a:t> </a:t>
            </a:r>
            <a:r>
              <a:rPr lang="en-US" sz="2000" dirty="0" err="1"/>
              <a:t>folosind</a:t>
            </a:r>
            <a:r>
              <a:rPr lang="en-US" sz="2000" dirty="0"/>
              <a:t> </a:t>
            </a:r>
            <a:r>
              <a:rPr lang="en-US" sz="2000" dirty="0" err="1"/>
              <a:t>cheia</a:t>
            </a:r>
            <a:r>
              <a:rPr lang="en-US" sz="2000" dirty="0"/>
              <a:t> </a:t>
            </a:r>
            <a:r>
              <a:rPr lang="en-US" sz="2000" dirty="0" err="1"/>
              <a:t>publică</a:t>
            </a:r>
            <a:r>
              <a:rPr lang="en-US" sz="2000" dirty="0"/>
              <a:t> a </a:t>
            </a:r>
            <a:r>
              <a:rPr lang="en-US" sz="2000" dirty="0" err="1"/>
              <a:t>expeditorului</a:t>
            </a:r>
            <a:r>
              <a:rPr lang="en-US" sz="2000" dirty="0"/>
              <a:t> </a:t>
            </a:r>
            <a:r>
              <a:rPr lang="en-US" sz="2000" dirty="0" err="1"/>
              <a:t>pentru</a:t>
            </a:r>
            <a:r>
              <a:rPr lang="en-US" sz="2000" dirty="0"/>
              <a:t> a </a:t>
            </a:r>
            <a:r>
              <a:rPr lang="en-US" sz="2000" dirty="0" err="1"/>
              <a:t>decripta</a:t>
            </a:r>
            <a:r>
              <a:rPr lang="en-US" sz="2000" dirty="0"/>
              <a:t> </a:t>
            </a:r>
            <a:r>
              <a:rPr lang="en-US" sz="2000" dirty="0" err="1"/>
              <a:t>și</a:t>
            </a:r>
            <a:r>
              <a:rPr lang="en-US" sz="2000" dirty="0"/>
              <a:t> </a:t>
            </a:r>
            <a:r>
              <a:rPr lang="en-US" sz="2000" dirty="0" err="1"/>
              <a:t>compara</a:t>
            </a:r>
            <a:r>
              <a:rPr lang="en-US" sz="2000" dirty="0"/>
              <a:t> </a:t>
            </a:r>
            <a:r>
              <a:rPr lang="en-US" sz="2000" dirty="0" err="1"/>
              <a:t>rezumatul</a:t>
            </a:r>
            <a:r>
              <a:rPr lang="en-US" sz="2000" dirty="0"/>
              <a:t> </a:t>
            </a:r>
            <a:r>
              <a:rPr lang="en-US" sz="2000" dirty="0" err="1"/>
              <a:t>mesajului</a:t>
            </a:r>
            <a:r>
              <a:rPr lang="en-US" sz="2000" dirty="0"/>
              <a:t> cu </a:t>
            </a:r>
            <a:r>
              <a:rPr lang="en-US" sz="2000" dirty="0" err="1"/>
              <a:t>rezumatul</a:t>
            </a:r>
            <a:r>
              <a:rPr lang="en-US" sz="2000" dirty="0"/>
              <a:t> original. </a:t>
            </a:r>
            <a:r>
              <a:rPr lang="en-US" sz="2000" dirty="0" err="1"/>
              <a:t>Dacă</a:t>
            </a:r>
            <a:r>
              <a:rPr lang="en-US" sz="2000" dirty="0"/>
              <a:t> </a:t>
            </a:r>
            <a:r>
              <a:rPr lang="en-US" sz="2000" dirty="0" err="1"/>
              <a:t>acestea</a:t>
            </a:r>
            <a:r>
              <a:rPr lang="en-US" sz="2000" dirty="0"/>
              <a:t> se </a:t>
            </a:r>
            <a:r>
              <a:rPr lang="en-US" sz="2000" dirty="0" err="1"/>
              <a:t>potrivesc</a:t>
            </a:r>
            <a:r>
              <a:rPr lang="en-US" sz="2000" dirty="0"/>
              <a:t>, </a:t>
            </a:r>
            <a:r>
              <a:rPr lang="en-US" sz="2000" dirty="0" err="1"/>
              <a:t>semnătura</a:t>
            </a:r>
            <a:r>
              <a:rPr lang="en-US" sz="2000" dirty="0"/>
              <a:t> </a:t>
            </a:r>
            <a:r>
              <a:rPr lang="en-US" sz="2000" dirty="0" err="1"/>
              <a:t>este</a:t>
            </a:r>
            <a:r>
              <a:rPr lang="en-US" sz="2000" dirty="0"/>
              <a:t> </a:t>
            </a:r>
            <a:r>
              <a:rPr lang="en-US" sz="2000" dirty="0" err="1"/>
              <a:t>considerată</a:t>
            </a:r>
            <a:r>
              <a:rPr lang="en-US" sz="2000" dirty="0"/>
              <a:t> </a:t>
            </a:r>
            <a:r>
              <a:rPr lang="en-US" sz="2000" dirty="0" err="1"/>
              <a:t>validă</a:t>
            </a:r>
            <a:r>
              <a:rPr lang="en-US" sz="2000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0E8A3A3-72C4-CC57-D7BD-D2BF68BA76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6223" y="2818007"/>
            <a:ext cx="4045063" cy="256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24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487D46-444E-3E0A-2572-5BA7FF827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o-RO" dirty="0"/>
              <a:t>Semnătura Digitală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ABD21F4-DBD9-8D2E-05D8-D7E8672D7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9809" y="2337009"/>
            <a:ext cx="8432381" cy="4100261"/>
          </a:xfrm>
        </p:spPr>
      </p:pic>
    </p:spTree>
    <p:extLst>
      <p:ext uri="{BB962C8B-B14F-4D97-AF65-F5344CB8AC3E}">
        <p14:creationId xmlns:p14="http://schemas.microsoft.com/office/powerpoint/2010/main" val="2930144887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TM10001115[[fn=Parcel]]</Template>
  <TotalTime>71</TotalTime>
  <Words>476</Words>
  <Application>Microsoft Office PowerPoint</Application>
  <PresentationFormat>Widescreen</PresentationFormat>
  <Paragraphs>23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Gill Sans MT</vt:lpstr>
      <vt:lpstr>Parcel</vt:lpstr>
      <vt:lpstr>Algoritmul RSA</vt:lpstr>
      <vt:lpstr>PowerPoint Presentation</vt:lpstr>
      <vt:lpstr>Modelul matematic Și generarea cheilor</vt:lpstr>
      <vt:lpstr>Domenii de aplicare</vt:lpstr>
      <vt:lpstr>PowerPoint Presentation</vt:lpstr>
      <vt:lpstr>Semnătura digitală</vt:lpstr>
      <vt:lpstr>Semnătura Digitală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Algoritmul RSA</dc:title>
  <dc:creator>Cristina Serba</dc:creator>
  <cp:lastModifiedBy>Cristina Serba</cp:lastModifiedBy>
  <cp:revision>6</cp:revision>
  <dcterms:created xsi:type="dcterms:W3CDTF">2024-03-13T20:29:53Z</dcterms:created>
  <dcterms:modified xsi:type="dcterms:W3CDTF">2024-03-16T12:55:35Z</dcterms:modified>
</cp:coreProperties>
</file>