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7" r:id="rId5"/>
    <p:sldId id="260" r:id="rId6"/>
    <p:sldId id="268" r:id="rId7"/>
    <p:sldId id="258" r:id="rId8"/>
    <p:sldId id="262" r:id="rId9"/>
    <p:sldId id="263" r:id="rId10"/>
    <p:sldId id="264" r:id="rId11"/>
    <p:sldId id="265" r:id="rId12"/>
    <p:sldId id="25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37" autoAdjust="0"/>
    <p:restoredTop sz="94660"/>
  </p:normalViewPr>
  <p:slideViewPr>
    <p:cSldViewPr snapToGrid="0">
      <p:cViewPr>
        <p:scale>
          <a:sx n="125" d="100"/>
          <a:sy n="125" d="100"/>
        </p:scale>
        <p:origin x="44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14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87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52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9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1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8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5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6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3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98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8C524B-E9F6-4AB1-9FC8-C6429770E6F1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5E4634-604F-4D67-8300-D45DC974DD3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3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vbsca.ca/login/login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963C-DE56-2E34-14EE-5295EAA7B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4395"/>
            <a:ext cx="9144000" cy="2996679"/>
          </a:xfrm>
        </p:spPr>
        <p:txBody>
          <a:bodyPr>
            <a:normAutofit/>
          </a:bodyPr>
          <a:lstStyle/>
          <a:p>
            <a:r>
              <a:rPr lang="en-US" sz="3600" b="1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Tehnologii</a:t>
            </a:r>
            <a:r>
              <a:rPr lang="en-US" sz="3600" b="1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ale </a:t>
            </a:r>
            <a:r>
              <a:rPr lang="en-US" sz="3600" b="1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Securitatii</a:t>
            </a:r>
            <a:r>
              <a:rPr lang="en-US" sz="3600" b="1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b="1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Informationale</a:t>
            </a:r>
            <a:endParaRPr lang="ru-RU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25C1E-5030-E48A-9217-E09BD47E2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Gestionarea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drepturilor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de </a:t>
            </a:r>
            <a:r>
              <a:rPr lang="en-US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sistemele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en-US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operare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Windows </a:t>
            </a:r>
            <a:r>
              <a:rPr lang="en-US" sz="1800" i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Linux</a:t>
            </a:r>
          </a:p>
          <a:p>
            <a:pPr algn="ctr"/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Echipa 4</a:t>
            </a:r>
          </a:p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E1DB2-B173-CD18-DEB9-EDD296002619}"/>
              </a:ext>
            </a:extLst>
          </p:cNvPr>
          <p:cNvSpPr txBox="1"/>
          <p:nvPr/>
        </p:nvSpPr>
        <p:spPr>
          <a:xfrm>
            <a:off x="1902823" y="6471251"/>
            <a:ext cx="86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Presentat: 	 Cocieru Emil		 Serba Cristina 	Svet Vitalie 	Josu Ion </a:t>
            </a:r>
          </a:p>
        </p:txBody>
      </p:sp>
    </p:spTree>
    <p:extLst>
      <p:ext uri="{BB962C8B-B14F-4D97-AF65-F5344CB8AC3E}">
        <p14:creationId xmlns:p14="http://schemas.microsoft.com/office/powerpoint/2010/main" val="272731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542E-1B03-5374-D5CE-2A3E8E4148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169228"/>
            <a:ext cx="10058400" cy="1449387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Setarea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Security Key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66E8A-EA5E-D34C-8C40-29D086072BC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1534504"/>
            <a:ext cx="2416175" cy="29956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17FE9-D450-E712-7139-D594BB5D3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315738"/>
            <a:ext cx="3000707" cy="2995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D1EC50-9B49-8778-0F05-0CC0BE8BF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507" y="1534504"/>
            <a:ext cx="2804474" cy="298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F95048-753D-3108-0637-03A62F56C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980" y="3326307"/>
            <a:ext cx="3284881" cy="298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1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2406A-3EB0-0FE4-C3B6-BD264F44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scurte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Security Key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B5AFC5-CBB1-BF53-78A1-01FDB397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hardware security key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cheie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securitate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hardware)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dispozitiv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fizic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proiectat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furniza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puternică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sistemelor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factori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(2FA)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multifactorială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(MFA)</a:t>
            </a:r>
          </a:p>
          <a:p>
            <a:pPr marL="201168" lvl="1" indent="0">
              <a:buNone/>
            </a:pPr>
            <a:r>
              <a:rPr lang="en-US" b="1" i="1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Aspecte</a:t>
            </a:r>
            <a:r>
              <a:rPr lang="en-US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en-US" b="1" i="1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legate de hardware security key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Funcționare</a:t>
            </a: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Conectare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fizică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Protecție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împotriva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atacurilor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Compatibilitate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hardware security keys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autentificarea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multifactorială</a:t>
            </a: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89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2EDE-C4C9-A17D-0F51-F15F8B11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Analiza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management al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parolelor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(KeePass,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eWallet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LastPass, 1Password, RoboForm,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Dashline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StickyPassword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etc.). </a:t>
            </a:r>
            <a:b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86AADA-CC45-A5F6-08CF-8264F572B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8240" y="1836318"/>
            <a:ext cx="4937760" cy="402336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KeePass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-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aplicație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open-source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gestionare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parolelor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care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oferă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un mod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securizat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stoca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organiza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parolele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utilizatorilor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Iată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câteva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aspecte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cheie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despre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aplicația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KeePass:</a:t>
            </a:r>
          </a:p>
          <a:p>
            <a:pPr lvl="1"/>
            <a:r>
              <a:rPr lang="en-US" b="1" i="0" dirty="0">
                <a:effectLst/>
                <a:latin typeface="Söhne"/>
              </a:rPr>
              <a:t>Open Source</a:t>
            </a:r>
          </a:p>
          <a:p>
            <a:pPr lvl="1"/>
            <a:r>
              <a:rPr lang="en-US" b="1" i="0" dirty="0">
                <a:effectLst/>
                <a:latin typeface="Söhne"/>
              </a:rPr>
              <a:t>Securitate </a:t>
            </a:r>
            <a:r>
              <a:rPr lang="en-US" b="1" i="0" dirty="0" err="1">
                <a:effectLst/>
                <a:latin typeface="Söhne"/>
              </a:rPr>
              <a:t>puternică</a:t>
            </a:r>
            <a:endParaRPr lang="en-US" b="1" dirty="0">
              <a:latin typeface="Söhne"/>
            </a:endParaRPr>
          </a:p>
          <a:p>
            <a:pPr lvl="1"/>
            <a:r>
              <a:rPr lang="fr-FR" b="1" i="0" dirty="0" err="1">
                <a:effectLst/>
                <a:latin typeface="Söhne"/>
              </a:rPr>
              <a:t>Bază</a:t>
            </a:r>
            <a:r>
              <a:rPr lang="fr-FR" b="1" i="0" dirty="0">
                <a:effectLst/>
                <a:latin typeface="Söhne"/>
              </a:rPr>
              <a:t> de date de parole </a:t>
            </a:r>
            <a:r>
              <a:rPr lang="fr-FR" b="1" i="0" dirty="0" err="1">
                <a:effectLst/>
                <a:latin typeface="Söhne"/>
              </a:rPr>
              <a:t>securizată</a:t>
            </a:r>
            <a:endParaRPr lang="en-US" b="1" i="0" dirty="0">
              <a:effectLst/>
              <a:latin typeface="Söhne"/>
            </a:endParaRPr>
          </a:p>
          <a:p>
            <a:pPr lvl="1"/>
            <a:r>
              <a:rPr lang="en-US" b="1" i="0" dirty="0" err="1">
                <a:effectLst/>
                <a:latin typeface="Söhne"/>
              </a:rPr>
              <a:t>Generare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automată</a:t>
            </a:r>
            <a:r>
              <a:rPr lang="en-US" b="1" i="0" dirty="0">
                <a:effectLst/>
                <a:latin typeface="Söhne"/>
              </a:rPr>
              <a:t> a </a:t>
            </a:r>
            <a:r>
              <a:rPr lang="en-US" b="1" i="0" dirty="0" err="1">
                <a:effectLst/>
                <a:latin typeface="Söhne"/>
              </a:rPr>
              <a:t>parolelor</a:t>
            </a:r>
            <a:endParaRPr lang="en-US" b="1" i="0" dirty="0">
              <a:effectLst/>
              <a:latin typeface="Söhne"/>
            </a:endParaRPr>
          </a:p>
          <a:p>
            <a:pPr lvl="1"/>
            <a:r>
              <a:rPr lang="en-US" b="1" i="0" dirty="0" err="1">
                <a:effectLst/>
                <a:latin typeface="Söhne"/>
              </a:rPr>
              <a:t>Suport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pentru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grupuri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și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categorii</a:t>
            </a:r>
            <a:endParaRPr lang="en-US" b="1" dirty="0">
              <a:latin typeface="Söhne"/>
            </a:endParaRPr>
          </a:p>
          <a:p>
            <a:pPr lvl="1"/>
            <a:r>
              <a:rPr lang="en-US" b="1" i="0" dirty="0" err="1">
                <a:effectLst/>
                <a:latin typeface="Söhne"/>
              </a:rPr>
              <a:t>Suport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pentru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atașarea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fișiere</a:t>
            </a:r>
            <a:endParaRPr lang="en-US" b="1" i="0" dirty="0">
              <a:effectLst/>
              <a:latin typeface="Söhne"/>
            </a:endParaRPr>
          </a:p>
          <a:p>
            <a:pPr lvl="1"/>
            <a:r>
              <a:rPr lang="en-US" b="1" i="0" dirty="0" err="1">
                <a:effectLst/>
                <a:latin typeface="Söhne"/>
              </a:rPr>
              <a:t>Integrare</a:t>
            </a:r>
            <a:r>
              <a:rPr lang="en-US" b="1" i="0" dirty="0">
                <a:effectLst/>
                <a:latin typeface="Söhne"/>
              </a:rPr>
              <a:t> cu browser-</a:t>
            </a:r>
            <a:r>
              <a:rPr lang="en-US" b="1" i="0" dirty="0" err="1">
                <a:effectLst/>
                <a:latin typeface="Söhne"/>
              </a:rPr>
              <a:t>ele</a:t>
            </a:r>
            <a:endParaRPr lang="en-US" b="1" dirty="0">
              <a:latin typeface="Söhne"/>
            </a:endParaRPr>
          </a:p>
          <a:p>
            <a:pPr lvl="1"/>
            <a:r>
              <a:rPr lang="en-US" b="1" i="0" dirty="0" err="1">
                <a:effectLst/>
                <a:latin typeface="Söhne"/>
              </a:rPr>
              <a:t>Autentificare</a:t>
            </a:r>
            <a:r>
              <a:rPr lang="en-US" b="1" i="0" dirty="0">
                <a:effectLst/>
                <a:latin typeface="Söhne"/>
              </a:rPr>
              <a:t> cu </a:t>
            </a:r>
            <a:r>
              <a:rPr lang="en-US" b="1" i="0" dirty="0" err="1">
                <a:effectLst/>
                <a:latin typeface="Söhne"/>
              </a:rPr>
              <a:t>doi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factori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605031-EA98-0924-6352-B0617074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2" y="1836318"/>
            <a:ext cx="511708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59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97200E-521A-C14D-0A73-5D080B56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Configurarea</a:t>
            </a:r>
            <a:r>
              <a:rPr lang="en-US" sz="2800" dirty="0"/>
              <a:t> KeePass-</a:t>
            </a:r>
            <a:r>
              <a:rPr lang="en-US" sz="2800" dirty="0" err="1"/>
              <a:t>ului</a:t>
            </a:r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http://vbsca.ca/login/login.asp</a:t>
            </a:r>
            <a:br>
              <a:rPr lang="en-US" sz="2800" dirty="0"/>
            </a:br>
            <a:endParaRPr lang="ru-RU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66415D-C2FA-4946-CA60-8BC499BC0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6930" y="1780945"/>
            <a:ext cx="5525271" cy="24387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17BEBA-4C86-8E29-321D-002DA874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4263271"/>
            <a:ext cx="886901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2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83C5-9FA6-8F53-EF99-CA60E08D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Tipuri de conturi de utilizator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Windows</a:t>
            </a:r>
            <a:b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D55E-36E0-2DF4-A9C8-C78B0F0D9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privilegii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dezinstala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programele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setările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gestiona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standard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privilegii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comparație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modificări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nivelul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instala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afectează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întregul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Este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potrivit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obișnuiți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utilizeze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fără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face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modificări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semnificative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nivelul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Oaspete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(Guest):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temporar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potrivit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doresc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acceseze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fără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permanent.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obicei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restrâns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resursele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modificări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semnificative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30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159D5-2C9C-5D57-E6CF-61BD2993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005" y="688595"/>
            <a:ext cx="4792702" cy="5580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A2F0B1-28F5-F3A8-D076-D5630899A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9" y="2185853"/>
            <a:ext cx="6339526" cy="4057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1EFDBD-B146-9885-FA5D-AD5BA3595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79" y="263357"/>
            <a:ext cx="3076584" cy="18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9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E28A-1B40-1AC4-B463-A55F54A1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263527"/>
            <a:ext cx="10058400" cy="1450757"/>
          </a:xfrm>
        </p:spPr>
        <p:txBody>
          <a:bodyPr/>
          <a:lstStyle/>
          <a:p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utilizatori</a:t>
            </a:r>
            <a:r>
              <a:rPr lang="en-US" dirty="0"/>
              <a:t> in Linux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8657E-48C4-E9C7-7882-51731D5D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981114"/>
            <a:ext cx="5600700" cy="169756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Utilizatorul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root (superuser)</a:t>
            </a:r>
          </a:p>
          <a:p>
            <a:pPr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Utilizatori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obișnuiți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utilizatori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standard)</a:t>
            </a:r>
          </a:p>
          <a:p>
            <a:pPr>
              <a:buFont typeface="+mj-lt"/>
              <a:buAutoNum type="arabicPeriod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Utilizatori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de system</a:t>
            </a: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114E0-E966-D299-E0BB-1414622A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0" y="1941074"/>
            <a:ext cx="3479770" cy="404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9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727B9-9A90-8132-BDDE-F5C29C0A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Drepturi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de 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la 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fișiere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dosare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inWindows</a:t>
            </a:r>
            <a:b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D484-3DFE-F32E-F561-93D56A46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(Read):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drepturi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citire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permisiunea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vizualiza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conținutul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 pot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execute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acțiuni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asupra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(Write):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drepturi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scriere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modifica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actualiza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conținutul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dosar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Aceștia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șterge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informațiile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existente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Execuție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(Execute):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permisiune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sistemele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UNIX/Linux,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crucială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fișierele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tip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executabil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Proprietarul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(Owner):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deține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dosarul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(Group): Un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asociați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fișierul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dosarul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Alții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(Others):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ceilalți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care nu sunt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proprietari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nu fac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grup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D1C0C-2ADD-C597-F2D9-8088E17D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507" y="4234816"/>
            <a:ext cx="3381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0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33EE-808E-BDAB-493B-7789900B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Drepturi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de 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la 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fișiere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și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dosare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Linux</a:t>
            </a:r>
            <a:b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67582-57DB-A476-DBE2-E40D26C2E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15740" cy="402336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Primul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grup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caractere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proprietar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rwx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doilea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grup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caractere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grup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(r-x).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treilea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grup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trei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caractere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este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alți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(r--).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Drepturile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sunt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citire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(r),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scriere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(w)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execuție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(x).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exemplu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"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rwxr-xr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--"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reprezintă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drepturile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pentru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proprietar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grup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și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alți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respectiv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ru-RU" dirty="0"/>
          </a:p>
        </p:txBody>
      </p:sp>
      <p:pic>
        <p:nvPicPr>
          <p:cNvPr id="2052" name="Picture 4" descr="Mode and permissions breakdown">
            <a:extLst>
              <a:ext uri="{FF2B5EF4-FFF2-40B4-BE49-F238E27FC236}">
                <a16:creationId xmlns:a16="http://schemas.microsoft.com/office/drawing/2014/main" id="{0C211446-143D-4140-C98E-C7AD0C7A7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27" y="1203928"/>
            <a:ext cx="5069205" cy="265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CC0DF-4229-5F25-09A4-C5363BD33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80" y="3878690"/>
            <a:ext cx="6210300" cy="19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0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E17F-366F-9623-1CFC-63852912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Metodele de autentificare ale utilizatorilor</a:t>
            </a:r>
            <a:b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8D75-3C31-A249-97EC-3218D4DE1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pt-BR" b="1" i="0" dirty="0">
                <a:effectLst/>
                <a:latin typeface="Söhne"/>
              </a:rPr>
              <a:t>Nume de utilizator și parolă:		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2705D-F465-3BC1-034F-1A317BFE3E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Autentificare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prin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SMS (OTP - One-Time Password):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A1BC87-6416-2B6C-A7C2-E46912F4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63" y="2538398"/>
            <a:ext cx="3810532" cy="2924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0AE637-8D4F-2D26-BA13-52B5617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865" y="2685302"/>
            <a:ext cx="3183792" cy="318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9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2B89-1E13-D790-8086-A0AC080E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Metodele de autentificare ale utilizatorilor</a:t>
            </a:r>
            <a:b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5A1094-2DC9-ABFF-9D99-ED09C678E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872" y="3792583"/>
            <a:ext cx="10058400" cy="232694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B0F0B8-EE9D-EF9C-B751-3C0036E2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635" y="131236"/>
            <a:ext cx="3931869" cy="3505980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164C558-4CEE-6222-A0ED-53225F4DE934}"/>
              </a:ext>
            </a:extLst>
          </p:cNvPr>
          <p:cNvSpPr txBox="1">
            <a:spLocks/>
          </p:cNvSpPr>
          <p:nvPr/>
        </p:nvSpPr>
        <p:spPr>
          <a:xfrm>
            <a:off x="1095104" y="2031091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latin typeface="Söhne"/>
              </a:rPr>
              <a:t>Autentificare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bazată</a:t>
            </a:r>
            <a:r>
              <a:rPr lang="en-US" b="1" dirty="0">
                <a:latin typeface="Söhne"/>
              </a:rPr>
              <a:t> pe </a:t>
            </a:r>
            <a:r>
              <a:rPr lang="en-US" b="1" dirty="0" err="1">
                <a:latin typeface="Söhne"/>
              </a:rPr>
              <a:t>chei</a:t>
            </a:r>
            <a:r>
              <a:rPr lang="en-US" b="1" dirty="0">
                <a:latin typeface="Söhne"/>
              </a:rPr>
              <a:t> de </a:t>
            </a:r>
            <a:r>
              <a:rPr lang="en-US" b="1" dirty="0" err="1">
                <a:latin typeface="Söhne"/>
              </a:rPr>
              <a:t>acces</a:t>
            </a:r>
            <a:r>
              <a:rPr lang="en-US" b="1" dirty="0">
                <a:latin typeface="Söhne"/>
              </a:rPr>
              <a:t> </a:t>
            </a:r>
            <a:r>
              <a:rPr lang="en-US" b="1" dirty="0" err="1">
                <a:latin typeface="Söhne"/>
              </a:rPr>
              <a:t>și</a:t>
            </a:r>
            <a:r>
              <a:rPr lang="en-US" b="1" dirty="0">
                <a:latin typeface="Söhne"/>
              </a:rPr>
              <a:t> secrete</a:t>
            </a:r>
            <a:endParaRPr lang="ru-RU" dirty="0"/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Utilizatorii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primesc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pereche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chei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 access care 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sunt utilizate pentru autentificarea la servicii</a:t>
            </a:r>
            <a:br>
              <a:rPr lang="it-IT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it-IT" b="0" i="0" dirty="0">
                <a:solidFill>
                  <a:srgbClr val="374151"/>
                </a:solidFill>
                <a:effectLst/>
                <a:latin typeface="Söhne"/>
              </a:rPr>
              <a:t>prin intermediul API-urilor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16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2AE3-C1F2-B4EB-7A14-73CADB25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Metodele de autentificare ale utilizatorilor</a:t>
            </a:r>
            <a:b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A4CAE-BDAB-B574-D7F2-0DA29DFDA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10900"/>
            <a:ext cx="10058400" cy="402336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Security Key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38055-0665-4900-CD75-1361F4BB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6" y="2455817"/>
            <a:ext cx="7709903" cy="3609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774AC-7A46-9BEC-6333-4C7D91AA7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672" y="2455817"/>
            <a:ext cx="3238781" cy="12802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92BD46F-3553-049F-D01E-7C3DF3799D52}"/>
              </a:ext>
            </a:extLst>
          </p:cNvPr>
          <p:cNvGrpSpPr/>
          <p:nvPr/>
        </p:nvGrpSpPr>
        <p:grpSpPr>
          <a:xfrm>
            <a:off x="8299672" y="4148575"/>
            <a:ext cx="3596952" cy="1312383"/>
            <a:chOff x="8299672" y="4148575"/>
            <a:chExt cx="3596952" cy="13123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2A9FEC-9C45-6952-2F13-B58951F74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9672" y="4148575"/>
              <a:ext cx="3596952" cy="46486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F370F1-B6D9-34C9-05DB-D9C791FF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5860" y="4561631"/>
              <a:ext cx="3053215" cy="89932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9D5C3CD-842F-B7E8-6A9A-3D703F9F0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679" y="5522785"/>
            <a:ext cx="3406435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525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668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Symbol</vt:lpstr>
      <vt:lpstr>Times New Roman</vt:lpstr>
      <vt:lpstr>Retrospect</vt:lpstr>
      <vt:lpstr>Tehnologii ale Securitatii Informationale</vt:lpstr>
      <vt:lpstr>Tipuri de conturi de utilizator in Windows </vt:lpstr>
      <vt:lpstr>PowerPoint Presentation</vt:lpstr>
      <vt:lpstr>Tipuri de utilizatori in Linux</vt:lpstr>
      <vt:lpstr>Drepturi de acces la fișiere și dosare inWindows </vt:lpstr>
      <vt:lpstr>Drepturi de acces la fișiere și dosare in Linux </vt:lpstr>
      <vt:lpstr>Metodele de autentificare ale utilizatorilor </vt:lpstr>
      <vt:lpstr>Metodele de autentificare ale utilizatorilor  </vt:lpstr>
      <vt:lpstr>Metodele de autentificare ale utilizatorilor  </vt:lpstr>
      <vt:lpstr>Setarea autentificarii prin hardware Security Key   </vt:lpstr>
      <vt:lpstr>Informatii scurte despre hardware Security Key </vt:lpstr>
      <vt:lpstr>Analiza unui  sistem de management al parolelor (KeePass, eWallet, LastPass, 1Password, RoboForm, Dashline, StickyPassword etc.).  </vt:lpstr>
      <vt:lpstr>Configurarea KeePass-ului http://vbsca.ca/login/login.asp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Tehnologii ale Securitatii Informationale</dc:title>
  <dc:creator>Emil Cocieru</dc:creator>
  <cp:lastModifiedBy>Emil Cocieru</cp:lastModifiedBy>
  <cp:revision>46</cp:revision>
  <dcterms:created xsi:type="dcterms:W3CDTF">2024-01-13T13:38:33Z</dcterms:created>
  <dcterms:modified xsi:type="dcterms:W3CDTF">2024-01-14T06:32:50Z</dcterms:modified>
</cp:coreProperties>
</file>