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6" r:id="rId2"/>
    <p:sldId id="267" r:id="rId3"/>
    <p:sldId id="268" r:id="rId4"/>
    <p:sldId id="269" r:id="rId5"/>
    <p:sldId id="256" r:id="rId6"/>
    <p:sldId id="257" r:id="rId7"/>
    <p:sldId id="258" r:id="rId8"/>
    <p:sldId id="259" r:id="rId9"/>
    <p:sldId id="260" r:id="rId10"/>
    <p:sldId id="261" r:id="rId11"/>
    <p:sldId id="262" r:id="rId12"/>
    <p:sldId id="263" r:id="rId13"/>
    <p:sldId id="264" r:id="rId14"/>
    <p:sldId id="270" r:id="rId15"/>
    <p:sldId id="271" r:id="rId16"/>
    <p:sldId id="272" r:id="rId17"/>
    <p:sldId id="273" r:id="rId18"/>
  </p:sldIdLst>
  <p:sldSz cx="9144000" cy="5715000" type="screen16x10"/>
  <p:notesSz cx="6858000" cy="9144000"/>
  <p:defaultTextStyle>
    <a:defPPr>
      <a:defRPr lang="en-US"/>
    </a:defPPr>
    <a:lvl1pPr marL="0" algn="l" defTabSz="556839" rtl="0" eaLnBrk="1" latinLnBrk="0" hangingPunct="1">
      <a:defRPr sz="1100" kern="1200">
        <a:solidFill>
          <a:schemeClr val="tx1"/>
        </a:solidFill>
        <a:latin typeface="+mn-lt"/>
        <a:ea typeface="+mn-ea"/>
        <a:cs typeface="+mn-cs"/>
      </a:defRPr>
    </a:lvl1pPr>
    <a:lvl2pPr marL="278419" algn="l" defTabSz="556839" rtl="0" eaLnBrk="1" latinLnBrk="0" hangingPunct="1">
      <a:defRPr sz="1100" kern="1200">
        <a:solidFill>
          <a:schemeClr val="tx1"/>
        </a:solidFill>
        <a:latin typeface="+mn-lt"/>
        <a:ea typeface="+mn-ea"/>
        <a:cs typeface="+mn-cs"/>
      </a:defRPr>
    </a:lvl2pPr>
    <a:lvl3pPr marL="556839" algn="l" defTabSz="556839" rtl="0" eaLnBrk="1" latinLnBrk="0" hangingPunct="1">
      <a:defRPr sz="1100" kern="1200">
        <a:solidFill>
          <a:schemeClr val="tx1"/>
        </a:solidFill>
        <a:latin typeface="+mn-lt"/>
        <a:ea typeface="+mn-ea"/>
        <a:cs typeface="+mn-cs"/>
      </a:defRPr>
    </a:lvl3pPr>
    <a:lvl4pPr marL="835260" algn="l" defTabSz="556839" rtl="0" eaLnBrk="1" latinLnBrk="0" hangingPunct="1">
      <a:defRPr sz="1100" kern="1200">
        <a:solidFill>
          <a:schemeClr val="tx1"/>
        </a:solidFill>
        <a:latin typeface="+mn-lt"/>
        <a:ea typeface="+mn-ea"/>
        <a:cs typeface="+mn-cs"/>
      </a:defRPr>
    </a:lvl4pPr>
    <a:lvl5pPr marL="1113679" algn="l" defTabSz="556839" rtl="0" eaLnBrk="1" latinLnBrk="0" hangingPunct="1">
      <a:defRPr sz="1100" kern="1200">
        <a:solidFill>
          <a:schemeClr val="tx1"/>
        </a:solidFill>
        <a:latin typeface="+mn-lt"/>
        <a:ea typeface="+mn-ea"/>
        <a:cs typeface="+mn-cs"/>
      </a:defRPr>
    </a:lvl5pPr>
    <a:lvl6pPr marL="1392098" algn="l" defTabSz="556839" rtl="0" eaLnBrk="1" latinLnBrk="0" hangingPunct="1">
      <a:defRPr sz="1100" kern="1200">
        <a:solidFill>
          <a:schemeClr val="tx1"/>
        </a:solidFill>
        <a:latin typeface="+mn-lt"/>
        <a:ea typeface="+mn-ea"/>
        <a:cs typeface="+mn-cs"/>
      </a:defRPr>
    </a:lvl6pPr>
    <a:lvl7pPr marL="1670518" algn="l" defTabSz="556839" rtl="0" eaLnBrk="1" latinLnBrk="0" hangingPunct="1">
      <a:defRPr sz="1100" kern="1200">
        <a:solidFill>
          <a:schemeClr val="tx1"/>
        </a:solidFill>
        <a:latin typeface="+mn-lt"/>
        <a:ea typeface="+mn-ea"/>
        <a:cs typeface="+mn-cs"/>
      </a:defRPr>
    </a:lvl7pPr>
    <a:lvl8pPr marL="1948939" algn="l" defTabSz="556839" rtl="0" eaLnBrk="1" latinLnBrk="0" hangingPunct="1">
      <a:defRPr sz="1100" kern="1200">
        <a:solidFill>
          <a:schemeClr val="tx1"/>
        </a:solidFill>
        <a:latin typeface="+mn-lt"/>
        <a:ea typeface="+mn-ea"/>
        <a:cs typeface="+mn-cs"/>
      </a:defRPr>
    </a:lvl8pPr>
    <a:lvl9pPr marL="2227358" algn="l" defTabSz="556839" rtl="0" eaLnBrk="1" latinLnBrk="0" hangingPunct="1">
      <a:defRPr sz="1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92" y="-60"/>
      </p:cViewPr>
      <p:guideLst>
        <p:guide orient="horz" pos="1801"/>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603500"/>
            <a:ext cx="6172200" cy="1578635"/>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4169435"/>
            <a:ext cx="6172200" cy="11430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955121" y="946664"/>
            <a:ext cx="1905000" cy="381000"/>
          </a:xfrm>
        </p:spPr>
        <p:txBody>
          <a:bodyPr/>
          <a:lstStyle/>
          <a:p>
            <a:fld id="{B2CF85DA-45CE-4359-A82D-5125893CF0E9}" type="datetimeFigureOut">
              <a:rPr lang="en-US" smtClean="0"/>
              <a:pPr/>
              <a:t>5/20/2019</a:t>
            </a:fld>
            <a:endParaRPr lang="en-US"/>
          </a:p>
        </p:txBody>
      </p:sp>
      <p:sp>
        <p:nvSpPr>
          <p:cNvPr id="17" name="Footer Placeholder 16"/>
          <p:cNvSpPr>
            <a:spLocks noGrp="1"/>
          </p:cNvSpPr>
          <p:nvPr>
            <p:ph type="ftr" sz="quarter" idx="11"/>
          </p:nvPr>
        </p:nvSpPr>
        <p:spPr bwMode="auto">
          <a:xfrm rot="5400000">
            <a:off x="7382069" y="3452720"/>
            <a:ext cx="3048000" cy="384048"/>
          </a:xfrm>
        </p:spPr>
        <p:txBody>
          <a:bodyPr/>
          <a:lstStyle/>
          <a:p>
            <a:endParaRPr lang="en-US"/>
          </a:p>
        </p:txBody>
      </p:sp>
      <p:sp>
        <p:nvSpPr>
          <p:cNvPr id="10" name="Rectangle 9"/>
          <p:cNvSpPr/>
          <p:nvPr/>
        </p:nvSpPr>
        <p:spPr bwMode="auto">
          <a:xfrm>
            <a:off x="381000" y="0"/>
            <a:ext cx="609600" cy="5715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715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715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715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715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715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715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715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715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715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715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857500"/>
            <a:ext cx="1295400" cy="10795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055627"/>
            <a:ext cx="641424" cy="5345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583860"/>
            <a:ext cx="137160" cy="11430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823460"/>
            <a:ext cx="274320" cy="22860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746500"/>
            <a:ext cx="365760" cy="30480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107252"/>
            <a:ext cx="609600" cy="431270"/>
          </a:xfrm>
        </p:spPr>
        <p:txBody>
          <a:bodyPr/>
          <a:lstStyle/>
          <a:p>
            <a:fld id="{C32331F1-B609-4244-97AD-36AED00625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CF85DA-45CE-4359-A82D-5125893CF0E9}"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331F1-B609-4244-97AD-36AED00625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1676400" cy="487627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CF85DA-45CE-4359-A82D-5125893CF0E9}"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331F1-B609-4244-97AD-36AED00625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333500"/>
            <a:ext cx="7467600" cy="40614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2CF85DA-45CE-4359-A82D-5125893CF0E9}" type="datetimeFigureOut">
              <a:rPr lang="en-US" smtClean="0"/>
              <a:pPr/>
              <a:t>5/20/2019</a:t>
            </a:fld>
            <a:endParaRPr lang="en-US"/>
          </a:p>
        </p:txBody>
      </p:sp>
      <p:sp>
        <p:nvSpPr>
          <p:cNvPr id="9" name="Slide Number Placeholder 8"/>
          <p:cNvSpPr>
            <a:spLocks noGrp="1"/>
          </p:cNvSpPr>
          <p:nvPr>
            <p:ph type="sldNum" sz="quarter" idx="15"/>
          </p:nvPr>
        </p:nvSpPr>
        <p:spPr/>
        <p:txBody>
          <a:bodyPr rtlCol="0"/>
          <a:lstStyle/>
          <a:p>
            <a:fld id="{C32331F1-B609-4244-97AD-36AED006258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413000"/>
            <a:ext cx="6172200" cy="1711325"/>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4175125"/>
            <a:ext cx="6172200" cy="11430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953756" y="943610"/>
            <a:ext cx="1905000" cy="381000"/>
          </a:xfrm>
        </p:spPr>
        <p:txBody>
          <a:bodyPr/>
          <a:lstStyle/>
          <a:p>
            <a:fld id="{B2CF85DA-45CE-4359-A82D-5125893CF0E9}" type="datetimeFigureOut">
              <a:rPr lang="en-US" smtClean="0"/>
              <a:pPr/>
              <a:t>5/20/2019</a:t>
            </a:fld>
            <a:endParaRPr lang="en-US"/>
          </a:p>
        </p:txBody>
      </p:sp>
      <p:sp>
        <p:nvSpPr>
          <p:cNvPr id="5" name="Footer Placeholder 4"/>
          <p:cNvSpPr>
            <a:spLocks noGrp="1"/>
          </p:cNvSpPr>
          <p:nvPr>
            <p:ph type="ftr" sz="quarter" idx="11"/>
          </p:nvPr>
        </p:nvSpPr>
        <p:spPr bwMode="auto">
          <a:xfrm rot="5400000">
            <a:off x="7382256" y="3450336"/>
            <a:ext cx="3048000" cy="384048"/>
          </a:xfrm>
        </p:spPr>
        <p:txBody>
          <a:bodyPr/>
          <a:lstStyle/>
          <a:p>
            <a:endParaRPr lang="en-US"/>
          </a:p>
        </p:txBody>
      </p:sp>
      <p:sp>
        <p:nvSpPr>
          <p:cNvPr id="9" name="Rectangle 8"/>
          <p:cNvSpPr/>
          <p:nvPr/>
        </p:nvSpPr>
        <p:spPr bwMode="auto">
          <a:xfrm>
            <a:off x="381000" y="0"/>
            <a:ext cx="609600" cy="5715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715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715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715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715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715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715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715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715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715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857500"/>
            <a:ext cx="1295400" cy="10795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055627"/>
            <a:ext cx="641424" cy="5345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583860"/>
            <a:ext cx="137160" cy="11430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826000"/>
            <a:ext cx="274320" cy="22860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733240"/>
            <a:ext cx="365760" cy="30480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715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107252"/>
            <a:ext cx="609600" cy="431270"/>
          </a:xfrm>
        </p:spPr>
        <p:txBody>
          <a:bodyPr/>
          <a:lstStyle/>
          <a:p>
            <a:fld id="{C32331F1-B609-4244-97AD-36AED006258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2CF85DA-45CE-4359-A82D-5125893CF0E9}" type="datetimeFigureOut">
              <a:rPr lang="en-US" smtClean="0"/>
              <a:pPr/>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331F1-B609-4244-97AD-36AED006258B}" type="slidenum">
              <a:rPr lang="en-US" smtClean="0"/>
              <a:pPr/>
              <a:t>‹#›</a:t>
            </a:fld>
            <a:endParaRPr lang="en-US"/>
          </a:p>
        </p:txBody>
      </p:sp>
      <p:sp>
        <p:nvSpPr>
          <p:cNvPr id="9" name="Content Placeholder 8"/>
          <p:cNvSpPr>
            <a:spLocks noGrp="1"/>
          </p:cNvSpPr>
          <p:nvPr>
            <p:ph sz="quarter" idx="1"/>
          </p:nvPr>
        </p:nvSpPr>
        <p:spPr>
          <a:xfrm>
            <a:off x="457200" y="1333500"/>
            <a:ext cx="3657600" cy="3810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333500"/>
            <a:ext cx="3657600" cy="3810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7542"/>
            <a:ext cx="7543800" cy="9525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2CF85DA-45CE-4359-A82D-5125893CF0E9}" type="datetimeFigureOut">
              <a:rPr lang="en-US" smtClean="0"/>
              <a:pPr/>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2331F1-B609-4244-97AD-36AED006258B}" type="slidenum">
              <a:rPr lang="en-US" smtClean="0"/>
              <a:pPr/>
              <a:t>‹#›</a:t>
            </a:fld>
            <a:endParaRPr lang="en-US"/>
          </a:p>
        </p:txBody>
      </p:sp>
      <p:sp>
        <p:nvSpPr>
          <p:cNvPr id="11" name="Content Placeholder 10"/>
          <p:cNvSpPr>
            <a:spLocks noGrp="1"/>
          </p:cNvSpPr>
          <p:nvPr>
            <p:ph sz="quarter" idx="2"/>
          </p:nvPr>
        </p:nvSpPr>
        <p:spPr>
          <a:xfrm>
            <a:off x="457200" y="1968500"/>
            <a:ext cx="3657600" cy="32385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968500"/>
            <a:ext cx="3657600" cy="32385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308100"/>
            <a:ext cx="3657600" cy="548640"/>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308100"/>
            <a:ext cx="3657600" cy="548640"/>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2CF85DA-45CE-4359-A82D-5125893CF0E9}" type="datetimeFigureOut">
              <a:rPr lang="en-US" smtClean="0"/>
              <a:pPr/>
              <a:t>5/20/2019</a:t>
            </a:fld>
            <a:endParaRPr lang="en-US"/>
          </a:p>
        </p:txBody>
      </p:sp>
      <p:sp>
        <p:nvSpPr>
          <p:cNvPr id="7" name="Slide Number Placeholder 6"/>
          <p:cNvSpPr>
            <a:spLocks noGrp="1"/>
          </p:cNvSpPr>
          <p:nvPr>
            <p:ph type="sldNum" sz="quarter" idx="11"/>
          </p:nvPr>
        </p:nvSpPr>
        <p:spPr/>
        <p:txBody>
          <a:bodyPr rtlCol="0"/>
          <a:lstStyle/>
          <a:p>
            <a:fld id="{C32331F1-B609-4244-97AD-36AED006258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F85DA-45CE-4359-A82D-5125893CF0E9}" type="datetimeFigureOut">
              <a:rPr lang="en-US" smtClean="0"/>
              <a:pPr/>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2331F1-B609-4244-97AD-36AED00625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715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897630" y="2628900"/>
            <a:ext cx="525780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28600"/>
            <a:ext cx="1527048" cy="415290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715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715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715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715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715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762500"/>
            <a:ext cx="548640" cy="4572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28600"/>
            <a:ext cx="5638800" cy="527304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2CF85DA-45CE-4359-A82D-5125893CF0E9}" type="datetimeFigureOut">
              <a:rPr lang="en-US" smtClean="0"/>
              <a:pPr/>
              <a:t>5/20/2019</a:t>
            </a:fld>
            <a:endParaRPr lang="en-US"/>
          </a:p>
        </p:txBody>
      </p:sp>
      <p:sp>
        <p:nvSpPr>
          <p:cNvPr id="22" name="Slide Number Placeholder 21"/>
          <p:cNvSpPr>
            <a:spLocks noGrp="1"/>
          </p:cNvSpPr>
          <p:nvPr>
            <p:ph type="sldNum" sz="quarter" idx="15"/>
          </p:nvPr>
        </p:nvSpPr>
        <p:spPr/>
        <p:txBody>
          <a:bodyPr rtlCol="0"/>
          <a:lstStyle/>
          <a:p>
            <a:fld id="{C32331F1-B609-4244-97AD-36AED006258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715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762500"/>
            <a:ext cx="548640" cy="4572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875913" y="2628900"/>
            <a:ext cx="525780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715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20663"/>
            <a:ext cx="1524000" cy="4130040"/>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715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715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715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715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715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2CF85DA-45CE-4359-A82D-5125893CF0E9}" type="datetimeFigureOut">
              <a:rPr lang="en-US" smtClean="0"/>
              <a:pPr/>
              <a:t>5/20/2019</a:t>
            </a:fld>
            <a:endParaRPr lang="en-US"/>
          </a:p>
        </p:txBody>
      </p:sp>
      <p:sp>
        <p:nvSpPr>
          <p:cNvPr id="18" name="Slide Number Placeholder 17"/>
          <p:cNvSpPr>
            <a:spLocks noGrp="1"/>
          </p:cNvSpPr>
          <p:nvPr>
            <p:ph type="sldNum" sz="quarter" idx="11"/>
          </p:nvPr>
        </p:nvSpPr>
        <p:spPr/>
        <p:txBody>
          <a:bodyPr rtlCol="0"/>
          <a:lstStyle/>
          <a:p>
            <a:fld id="{C32331F1-B609-4244-97AD-36AED006258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715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28865"/>
            <a:ext cx="7467600" cy="9525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333500"/>
            <a:ext cx="7467600" cy="40614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757160" y="869539"/>
            <a:ext cx="1676400" cy="384048"/>
          </a:xfrm>
          <a:prstGeom prst="rect">
            <a:avLst/>
          </a:prstGeom>
        </p:spPr>
        <p:txBody>
          <a:bodyPr vert="horz" anchor="ctr" anchorCtr="0"/>
          <a:lstStyle>
            <a:lvl1pPr algn="r" eaLnBrk="1" latinLnBrk="0" hangingPunct="1">
              <a:defRPr kumimoji="0" sz="1200">
                <a:solidFill>
                  <a:schemeClr val="tx2"/>
                </a:solidFill>
              </a:defRPr>
            </a:lvl1pPr>
          </a:lstStyle>
          <a:p>
            <a:fld id="{B2CF85DA-45CE-4359-A82D-5125893CF0E9}" type="datetimeFigureOut">
              <a:rPr lang="en-US" smtClean="0"/>
              <a:pPr/>
              <a:t>5/20/2019</a:t>
            </a:fld>
            <a:endParaRPr lang="en-US"/>
          </a:p>
        </p:txBody>
      </p:sp>
      <p:sp>
        <p:nvSpPr>
          <p:cNvPr id="3" name="Footer Placeholder 2"/>
          <p:cNvSpPr>
            <a:spLocks noGrp="1"/>
          </p:cNvSpPr>
          <p:nvPr>
            <p:ph type="ftr" sz="quarter" idx="3"/>
          </p:nvPr>
        </p:nvSpPr>
        <p:spPr>
          <a:xfrm rot="5400000">
            <a:off x="7256886" y="3083887"/>
            <a:ext cx="26670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5715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715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715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715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762500"/>
            <a:ext cx="548640" cy="4572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778375"/>
            <a:ext cx="609600" cy="434340"/>
          </a:xfrm>
          <a:prstGeom prst="rect">
            <a:avLst/>
          </a:prstGeom>
        </p:spPr>
        <p:txBody>
          <a:bodyPr vert="horz" anchor="ctr"/>
          <a:lstStyle>
            <a:lvl1pPr algn="ctr" eaLnBrk="1" latinLnBrk="0" hangingPunct="1">
              <a:defRPr kumimoji="0" sz="1400" b="1">
                <a:solidFill>
                  <a:srgbClr val="FFFFFF"/>
                </a:solidFill>
              </a:defRPr>
            </a:lvl1pPr>
          </a:lstStyle>
          <a:p>
            <a:fld id="{C32331F1-B609-4244-97AD-36AED00625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66700"/>
            <a:ext cx="6172200" cy="1578635"/>
          </a:xfrm>
        </p:spPr>
        <p:txBody>
          <a:bodyPr/>
          <a:lstStyle/>
          <a:p>
            <a:pPr algn="ctr"/>
            <a:r>
              <a:rPr lang="en-US" sz="3200" u="sng" dirty="0" smtClean="0">
                <a:latin typeface="Arial Rounded MT Bold" pitchFamily="34" charset="0"/>
              </a:rPr>
              <a:t>Home Automation &amp; Security System For Elderly People</a:t>
            </a:r>
            <a:endParaRPr lang="en-US" dirty="0">
              <a:latin typeface="Arial Rounded MT Bold" pitchFamily="34" charset="0"/>
            </a:endParaRPr>
          </a:p>
        </p:txBody>
      </p:sp>
      <p:sp>
        <p:nvSpPr>
          <p:cNvPr id="3" name="Subtitle 2"/>
          <p:cNvSpPr>
            <a:spLocks noGrp="1"/>
          </p:cNvSpPr>
          <p:nvPr>
            <p:ph type="subTitle" idx="1"/>
          </p:nvPr>
        </p:nvSpPr>
        <p:spPr>
          <a:xfrm>
            <a:off x="2667000" y="2476500"/>
            <a:ext cx="5410200" cy="2971800"/>
          </a:xfrm>
        </p:spPr>
        <p:txBody>
          <a:bodyPr/>
          <a:lstStyle/>
          <a:p>
            <a:pPr algn="ctr"/>
            <a:r>
              <a:rPr lang="en-US" dirty="0" smtClean="0">
                <a:solidFill>
                  <a:schemeClr val="tx1"/>
                </a:solidFill>
                <a:latin typeface="Times New Roman" pitchFamily="18" charset="0"/>
                <a:cs typeface="Times New Roman" pitchFamily="18" charset="0"/>
              </a:rPr>
              <a:t> Under the guidance of</a:t>
            </a:r>
          </a:p>
          <a:p>
            <a:pPr algn="ctr"/>
            <a:r>
              <a:rPr lang="en-US" dirty="0" smtClean="0">
                <a:solidFill>
                  <a:schemeClr val="tx1"/>
                </a:solidFill>
                <a:latin typeface="Times New Roman" pitchFamily="18" charset="0"/>
                <a:cs typeface="Times New Roman" pitchFamily="18" charset="0"/>
              </a:rPr>
              <a:t>         </a:t>
            </a:r>
            <a:r>
              <a:rPr lang="en-US" u="sng" dirty="0" smtClean="0">
                <a:solidFill>
                  <a:schemeClr val="tx1"/>
                </a:solidFill>
                <a:latin typeface="Times New Roman" pitchFamily="18" charset="0"/>
                <a:cs typeface="Times New Roman" pitchFamily="18" charset="0"/>
              </a:rPr>
              <a:t>Mrs. </a:t>
            </a:r>
            <a:r>
              <a:rPr lang="en-US" u="sng" dirty="0" err="1" smtClean="0">
                <a:solidFill>
                  <a:schemeClr val="tx1"/>
                </a:solidFill>
                <a:latin typeface="Times New Roman" pitchFamily="18" charset="0"/>
                <a:cs typeface="Times New Roman" pitchFamily="18" charset="0"/>
              </a:rPr>
              <a:t>Bansari</a:t>
            </a:r>
            <a:r>
              <a:rPr lang="en-US" u="sng" dirty="0" smtClean="0">
                <a:solidFill>
                  <a:schemeClr val="tx1"/>
                </a:solidFill>
                <a:latin typeface="Times New Roman" pitchFamily="18" charset="0"/>
                <a:cs typeface="Times New Roman" pitchFamily="18" charset="0"/>
              </a:rPr>
              <a:t> Deb </a:t>
            </a:r>
            <a:r>
              <a:rPr lang="en-US" u="sng" dirty="0" err="1" smtClean="0">
                <a:solidFill>
                  <a:schemeClr val="tx1"/>
                </a:solidFill>
                <a:latin typeface="Times New Roman" pitchFamily="18" charset="0"/>
                <a:cs typeface="Times New Roman" pitchFamily="18" charset="0"/>
              </a:rPr>
              <a:t>Majumder</a:t>
            </a:r>
            <a:r>
              <a:rPr lang="en-US" dirty="0" smtClean="0">
                <a:solidFill>
                  <a:schemeClr val="tx1"/>
                </a:solidFill>
                <a:latin typeface="Times New Roman" pitchFamily="18" charset="0"/>
                <a:cs typeface="Times New Roman" pitchFamily="18" charset="0"/>
              </a:rPr>
              <a:t> </a:t>
            </a:r>
          </a:p>
          <a:p>
            <a:pPr algn="ctr"/>
            <a:r>
              <a:rPr lang="en-US" dirty="0" smtClean="0">
                <a:solidFill>
                  <a:schemeClr val="tx1"/>
                </a:solidFill>
                <a:latin typeface="Times New Roman" pitchFamily="18" charset="0"/>
                <a:cs typeface="Times New Roman" pitchFamily="18" charset="0"/>
              </a:rPr>
              <a:t>         Head of Department, EIE</a:t>
            </a:r>
          </a:p>
          <a:p>
            <a:endParaRPr lang="en-US" dirty="0" smtClean="0">
              <a:solidFill>
                <a:schemeClr val="tx1"/>
              </a:solidFill>
              <a:latin typeface="Times New Roman" pitchFamily="18" charset="0"/>
              <a:cs typeface="Times New Roman" pitchFamily="18" charset="0"/>
            </a:endParaRPr>
          </a:p>
          <a:p>
            <a:pPr algn="ctr"/>
            <a:r>
              <a:rPr lang="en-US" i="1" dirty="0" smtClean="0">
                <a:solidFill>
                  <a:schemeClr val="tx1"/>
                </a:solidFill>
                <a:latin typeface="Times New Roman" pitchFamily="18" charset="0"/>
                <a:cs typeface="Times New Roman" pitchFamily="18" charset="0"/>
              </a:rPr>
              <a:t>              </a:t>
            </a:r>
            <a:r>
              <a:rPr lang="en-US" i="1" u="sng" dirty="0" smtClean="0">
                <a:solidFill>
                  <a:schemeClr val="tx1"/>
                </a:solidFill>
                <a:latin typeface="Times New Roman" pitchFamily="18" charset="0"/>
                <a:cs typeface="Times New Roman" pitchFamily="18" charset="0"/>
              </a:rPr>
              <a:t>Electronics and Instrumentation Engineering </a:t>
            </a:r>
          </a:p>
          <a:p>
            <a:pPr algn="ctr"/>
            <a:r>
              <a:rPr lang="en-US" i="1" dirty="0" smtClean="0">
                <a:solidFill>
                  <a:schemeClr val="tx1"/>
                </a:solidFill>
                <a:latin typeface="Times New Roman" pitchFamily="18" charset="0"/>
                <a:cs typeface="Times New Roman" pitchFamily="18" charset="0"/>
              </a:rPr>
              <a:t>              </a:t>
            </a:r>
            <a:r>
              <a:rPr lang="en-US" u="sng" dirty="0" smtClean="0">
                <a:solidFill>
                  <a:schemeClr val="tx1"/>
                </a:solidFill>
                <a:latin typeface="Times New Roman" pitchFamily="18" charset="0"/>
                <a:cs typeface="Times New Roman" pitchFamily="18" charset="0"/>
              </a:rPr>
              <a:t>NARULA INSTITUTE OF TECHNOLOG</a:t>
            </a:r>
            <a:r>
              <a:rPr lang="en-US" u="sng" dirty="0" smtClean="0">
                <a:solidFill>
                  <a:schemeClr val="tx1"/>
                </a:solidFill>
              </a:rPr>
              <a:t>Y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3733800" cy="444500"/>
          </a:xfrm>
        </p:spPr>
        <p:txBody>
          <a:bodyPr>
            <a:noAutofit/>
          </a:bodyPr>
          <a:lstStyle/>
          <a:p>
            <a:pPr algn="l"/>
            <a:r>
              <a:rPr lang="en-US" sz="3200" u="sng" dirty="0">
                <a:latin typeface="Arial Rounded MT Bold" pitchFamily="34" charset="0"/>
              </a:rPr>
              <a:t>Methodology</a:t>
            </a:r>
          </a:p>
        </p:txBody>
      </p:sp>
      <p:sp>
        <p:nvSpPr>
          <p:cNvPr id="3" name="Content Placeholder 2"/>
          <p:cNvSpPr>
            <a:spLocks noGrp="1"/>
          </p:cNvSpPr>
          <p:nvPr>
            <p:ph sz="quarter" idx="1"/>
          </p:nvPr>
        </p:nvSpPr>
        <p:spPr>
          <a:xfrm>
            <a:off x="228601" y="508000"/>
            <a:ext cx="8534400" cy="5207000"/>
          </a:xfrm>
        </p:spPr>
        <p:txBody>
          <a:bodyPr>
            <a:normAutofit/>
          </a:bodyPr>
          <a:lstStyle/>
          <a:p>
            <a:pPr>
              <a:buNone/>
            </a:pPr>
            <a:r>
              <a:rPr lang="en-US" sz="2000" b="1" dirty="0">
                <a:latin typeface="Times New Roman" pitchFamily="18" charset="0"/>
                <a:cs typeface="Times New Roman" pitchFamily="18" charset="0"/>
              </a:rPr>
              <a:t>Getting Started With The </a:t>
            </a:r>
            <a:r>
              <a:rPr lang="en-US" sz="2000" b="1" dirty="0" err="1">
                <a:latin typeface="Times New Roman" pitchFamily="18" charset="0"/>
                <a:cs typeface="Times New Roman" pitchFamily="18" charset="0"/>
              </a:rPr>
              <a:t>Blynk</a:t>
            </a:r>
            <a:r>
              <a:rPr lang="en-US" sz="2000" b="1" dirty="0">
                <a:latin typeface="Times New Roman" pitchFamily="18" charset="0"/>
                <a:cs typeface="Times New Roman" pitchFamily="18" charset="0"/>
              </a:rPr>
              <a:t> App</a:t>
            </a:r>
          </a:p>
          <a:p>
            <a:pPr>
              <a:buNone/>
            </a:pPr>
            <a:endParaRPr lang="en-US" sz="1200" b="1" dirty="0">
              <a:latin typeface="Times New Roman" pitchFamily="18" charset="0"/>
              <a:cs typeface="Times New Roman" pitchFamily="18" charset="0"/>
            </a:endParaRPr>
          </a:p>
          <a:p>
            <a:pPr marL="342900" indent="-342900">
              <a:buNone/>
            </a:pPr>
            <a:r>
              <a:rPr lang="en-US" sz="1800" dirty="0" smtClean="0">
                <a:latin typeface="Times New Roman"/>
                <a:ea typeface="Calibri"/>
              </a:rPr>
              <a:t>1.   Create </a:t>
            </a:r>
            <a:r>
              <a:rPr lang="en-US" sz="1800" dirty="0">
                <a:latin typeface="Times New Roman"/>
                <a:ea typeface="Calibri"/>
              </a:rPr>
              <a:t>a </a:t>
            </a:r>
            <a:r>
              <a:rPr lang="en-US" sz="1800" dirty="0" err="1">
                <a:latin typeface="Times New Roman"/>
                <a:ea typeface="Calibri"/>
              </a:rPr>
              <a:t>Blynk</a:t>
            </a:r>
            <a:r>
              <a:rPr lang="en-US" sz="1800" dirty="0">
                <a:latin typeface="Times New Roman"/>
                <a:ea typeface="Calibri"/>
              </a:rPr>
              <a:t> </a:t>
            </a:r>
            <a:r>
              <a:rPr lang="en-US" sz="1800" dirty="0" smtClean="0">
                <a:latin typeface="Times New Roman"/>
                <a:ea typeface="Calibri"/>
              </a:rPr>
              <a:t>Account.</a:t>
            </a:r>
            <a:endParaRPr lang="en-US" sz="1800" dirty="0">
              <a:latin typeface="Times New Roman"/>
              <a:ea typeface="Calibri"/>
            </a:endParaRPr>
          </a:p>
          <a:p>
            <a:pPr marL="278419" indent="-278419">
              <a:buNone/>
            </a:pPr>
            <a:endParaRPr lang="en-US" sz="1200" b="1" dirty="0">
              <a:latin typeface="Times New Roman"/>
              <a:cs typeface="Times New Roman" pitchFamily="18" charset="0"/>
            </a:endParaRPr>
          </a:p>
          <a:p>
            <a:pPr marL="278419" indent="-278419">
              <a:buFont typeface="+mj-lt"/>
              <a:buAutoNum type="arabicPeriod"/>
            </a:pPr>
            <a:endParaRPr lang="en-US" sz="1200" b="1" dirty="0">
              <a:latin typeface="Times New Roman"/>
              <a:cs typeface="Times New Roman" pitchFamily="18" charset="0"/>
            </a:endParaRPr>
          </a:p>
          <a:p>
            <a:pPr marL="278419" indent="-278419">
              <a:buFont typeface="+mj-lt"/>
              <a:buAutoNum type="arabicPeriod"/>
            </a:pPr>
            <a:endParaRPr lang="en-US" sz="1200" b="1" dirty="0">
              <a:latin typeface="Times New Roman"/>
              <a:cs typeface="Times New Roman" pitchFamily="18" charset="0"/>
            </a:endParaRPr>
          </a:p>
          <a:p>
            <a:pPr marL="278419" indent="-278419">
              <a:buFont typeface="+mj-lt"/>
              <a:buAutoNum type="arabicPeriod"/>
            </a:pPr>
            <a:endParaRPr lang="en-US" sz="1200" b="1" dirty="0">
              <a:latin typeface="Times New Roman"/>
              <a:cs typeface="Times New Roman" pitchFamily="18" charset="0"/>
            </a:endParaRPr>
          </a:p>
          <a:p>
            <a:pPr marL="278419" indent="-278419">
              <a:buFont typeface="+mj-lt"/>
              <a:buAutoNum type="arabicPeriod"/>
            </a:pPr>
            <a:endParaRPr lang="en-US" sz="1200" b="1" dirty="0">
              <a:latin typeface="Times New Roman"/>
              <a:cs typeface="Times New Roman" pitchFamily="18" charset="0"/>
            </a:endParaRPr>
          </a:p>
          <a:p>
            <a:pPr marL="278419" indent="-278419">
              <a:buFont typeface="+mj-lt"/>
              <a:buAutoNum type="arabicPeriod"/>
            </a:pPr>
            <a:endParaRPr lang="en-US" sz="1200" b="1" dirty="0">
              <a:latin typeface="Times New Roman"/>
              <a:cs typeface="Times New Roman" pitchFamily="18" charset="0"/>
            </a:endParaRPr>
          </a:p>
          <a:p>
            <a:pPr marL="278419" indent="-278419">
              <a:buFont typeface="+mj-lt"/>
              <a:buAutoNum type="arabicPeriod"/>
            </a:pPr>
            <a:endParaRPr lang="en-US" sz="1200" b="1" dirty="0">
              <a:latin typeface="Times New Roman"/>
              <a:cs typeface="Times New Roman" pitchFamily="18" charset="0"/>
            </a:endParaRPr>
          </a:p>
          <a:p>
            <a:pPr marL="278419" indent="-278419">
              <a:buFont typeface="+mj-lt"/>
              <a:buAutoNum type="arabicPeriod"/>
            </a:pPr>
            <a:endParaRPr lang="en-US" sz="1200" b="1" dirty="0">
              <a:latin typeface="Times New Roman"/>
              <a:cs typeface="Times New Roman" pitchFamily="18" charset="0"/>
            </a:endParaRPr>
          </a:p>
          <a:p>
            <a:pPr marL="342900" indent="-342900">
              <a:buNone/>
            </a:pPr>
            <a:r>
              <a:rPr lang="en-US" sz="1800" dirty="0" smtClean="0">
                <a:latin typeface="Times New Roman"/>
                <a:ea typeface="Calibri"/>
              </a:rPr>
              <a:t>2.   Create </a:t>
            </a:r>
            <a:r>
              <a:rPr lang="en-US" sz="1800" dirty="0">
                <a:latin typeface="Times New Roman"/>
                <a:ea typeface="Calibri"/>
              </a:rPr>
              <a:t>a New </a:t>
            </a:r>
            <a:r>
              <a:rPr lang="en-US" sz="1800" dirty="0" smtClean="0">
                <a:latin typeface="Times New Roman"/>
                <a:ea typeface="Calibri"/>
              </a:rPr>
              <a:t>Project.</a:t>
            </a:r>
            <a:endParaRPr lang="en-US" sz="1800" dirty="0">
              <a:latin typeface="Times New Roman"/>
              <a:ea typeface="Calibri"/>
            </a:endParaRPr>
          </a:p>
          <a:p>
            <a:pPr marL="278419" indent="-278419">
              <a:buNone/>
            </a:pPr>
            <a:endParaRPr lang="en-US" sz="1200" b="1" dirty="0">
              <a:latin typeface="Times New Roman" pitchFamily="18" charset="0"/>
              <a:cs typeface="Times New Roman" pitchFamily="18" charset="0"/>
            </a:endParaRPr>
          </a:p>
          <a:p>
            <a:pPr>
              <a:buNone/>
            </a:pPr>
            <a:endParaRPr lang="en-US" dirty="0"/>
          </a:p>
        </p:txBody>
      </p:sp>
      <p:pic>
        <p:nvPicPr>
          <p:cNvPr id="4" name="Picture 3" descr="1.png"/>
          <p:cNvPicPr/>
          <p:nvPr/>
        </p:nvPicPr>
        <p:blipFill>
          <a:blip r:embed="rId2"/>
          <a:stretch>
            <a:fillRect/>
          </a:stretch>
        </p:blipFill>
        <p:spPr>
          <a:xfrm>
            <a:off x="5029200" y="1028700"/>
            <a:ext cx="1219200" cy="2057400"/>
          </a:xfrm>
          <a:prstGeom prst="rect">
            <a:avLst/>
          </a:prstGeom>
        </p:spPr>
      </p:pic>
      <p:pic>
        <p:nvPicPr>
          <p:cNvPr id="5" name="Picture 4" descr="2.png"/>
          <p:cNvPicPr/>
          <p:nvPr/>
        </p:nvPicPr>
        <p:blipFill>
          <a:blip r:embed="rId3"/>
          <a:stretch>
            <a:fillRect/>
          </a:stretch>
        </p:blipFill>
        <p:spPr>
          <a:xfrm>
            <a:off x="5029200" y="3314700"/>
            <a:ext cx="1219200" cy="2247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686800" cy="5715000"/>
          </a:xfrm>
        </p:spPr>
        <p:txBody>
          <a:bodyPr/>
          <a:lstStyle/>
          <a:p>
            <a:pPr marL="457200" indent="-457200">
              <a:buNone/>
            </a:pPr>
            <a:r>
              <a:rPr lang="en-US" sz="1800" dirty="0" smtClean="0">
                <a:latin typeface="Times New Roman" pitchFamily="18" charset="0"/>
                <a:cs typeface="Times New Roman" pitchFamily="18" charset="0"/>
              </a:rPr>
              <a:t>3.   </a:t>
            </a:r>
            <a:r>
              <a:rPr lang="en-US" sz="1800" dirty="0" smtClean="0">
                <a:latin typeface="Times New Roman"/>
                <a:ea typeface="Calibri"/>
              </a:rPr>
              <a:t>Choose Your Hardware.</a:t>
            </a:r>
          </a:p>
          <a:p>
            <a:pPr marL="457200" indent="-457200">
              <a:buNone/>
            </a:pPr>
            <a:endParaRPr lang="en-US" sz="1800" dirty="0">
              <a:latin typeface="Times New Roman"/>
              <a:ea typeface="Calibri"/>
            </a:endParaRPr>
          </a:p>
          <a:p>
            <a:pPr marL="457200" indent="-457200">
              <a:buNone/>
            </a:pPr>
            <a:endParaRPr lang="en-US" sz="1800" dirty="0" smtClean="0">
              <a:latin typeface="Times New Roman"/>
              <a:ea typeface="Calibri"/>
            </a:endParaRPr>
          </a:p>
          <a:p>
            <a:pPr marL="457200" indent="-457200">
              <a:buNone/>
            </a:pPr>
            <a:endParaRPr lang="en-US" sz="1800" dirty="0">
              <a:latin typeface="Times New Roman"/>
              <a:ea typeface="Calibri"/>
            </a:endParaRPr>
          </a:p>
          <a:p>
            <a:pPr marL="457200" indent="-457200">
              <a:buNone/>
            </a:pPr>
            <a:endParaRPr lang="en-US" sz="1800" dirty="0" smtClean="0">
              <a:latin typeface="Times New Roman"/>
              <a:ea typeface="Calibri"/>
            </a:endParaRPr>
          </a:p>
          <a:p>
            <a:pPr marL="457200" indent="-457200">
              <a:buNone/>
            </a:pPr>
            <a:endParaRPr lang="en-US" sz="1800" dirty="0">
              <a:latin typeface="Times New Roman"/>
              <a:ea typeface="Calibri"/>
            </a:endParaRPr>
          </a:p>
          <a:p>
            <a:pPr marL="457200" indent="-457200">
              <a:buNone/>
            </a:pPr>
            <a:endParaRPr lang="en-US" sz="1800" dirty="0" smtClean="0">
              <a:latin typeface="Times New Roman"/>
              <a:ea typeface="Calibri"/>
            </a:endParaRPr>
          </a:p>
          <a:p>
            <a:pPr marL="457200" indent="-457200">
              <a:buNone/>
            </a:pPr>
            <a:endParaRPr lang="en-US" sz="1800" dirty="0">
              <a:latin typeface="Times New Roman"/>
              <a:ea typeface="Calibri"/>
            </a:endParaRPr>
          </a:p>
          <a:p>
            <a:pPr marL="457200" indent="-457200">
              <a:buNone/>
            </a:pPr>
            <a:r>
              <a:rPr lang="en-US" sz="1800" dirty="0" smtClean="0">
                <a:latin typeface="Times New Roman"/>
                <a:ea typeface="Calibri"/>
              </a:rPr>
              <a:t>4.     Auth Token . (Click on the new device). </a:t>
            </a:r>
          </a:p>
          <a:p>
            <a:pPr marL="457200" indent="-457200">
              <a:buNone/>
            </a:pPr>
            <a:r>
              <a:rPr lang="en-US" sz="1800" dirty="0" smtClean="0">
                <a:latin typeface="Times New Roman"/>
                <a:ea typeface="Calibri"/>
              </a:rPr>
              <a:t>  			</a:t>
            </a:r>
            <a:endParaRPr lang="en-US" sz="1800" dirty="0"/>
          </a:p>
        </p:txBody>
      </p:sp>
      <p:pic>
        <p:nvPicPr>
          <p:cNvPr id="4" name="Picture 3" descr="3.png"/>
          <p:cNvPicPr/>
          <p:nvPr/>
        </p:nvPicPr>
        <p:blipFill>
          <a:blip r:embed="rId2"/>
          <a:stretch>
            <a:fillRect/>
          </a:stretch>
        </p:blipFill>
        <p:spPr>
          <a:xfrm>
            <a:off x="5181600" y="190500"/>
            <a:ext cx="1295400" cy="2514600"/>
          </a:xfrm>
          <a:prstGeom prst="rect">
            <a:avLst/>
          </a:prstGeom>
        </p:spPr>
      </p:pic>
      <p:pic>
        <p:nvPicPr>
          <p:cNvPr id="5" name="Picture 4" descr="token_1.png"/>
          <p:cNvPicPr/>
          <p:nvPr/>
        </p:nvPicPr>
        <p:blipFill>
          <a:blip r:embed="rId3"/>
          <a:stretch>
            <a:fillRect/>
          </a:stretch>
        </p:blipFill>
        <p:spPr>
          <a:xfrm>
            <a:off x="5181600" y="3009900"/>
            <a:ext cx="1295400" cy="2590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90500"/>
            <a:ext cx="8229600" cy="5410200"/>
          </a:xfrm>
        </p:spPr>
        <p:txBody>
          <a:bodyPr>
            <a:normAutofit/>
          </a:bodyPr>
          <a:lstStyle/>
          <a:p>
            <a:pPr marL="342900" indent="-342900">
              <a:buNone/>
            </a:pPr>
            <a:r>
              <a:rPr lang="en-US" sz="1800" dirty="0" smtClean="0">
                <a:latin typeface="Times New Roman" pitchFamily="18" charset="0"/>
                <a:cs typeface="Times New Roman" pitchFamily="18" charset="0"/>
              </a:rPr>
              <a:t>5.   Token.(Now press the “Create” button).</a:t>
            </a:r>
          </a:p>
          <a:p>
            <a:pPr marL="342900" indent="-342900">
              <a:buAutoNum type="arabicPeriod" startAt="4"/>
            </a:pPr>
            <a:endParaRPr lang="en-US" sz="1800" dirty="0" smtClean="0">
              <a:latin typeface="Times New Roman" pitchFamily="18" charset="0"/>
              <a:cs typeface="Times New Roman" pitchFamily="18" charset="0"/>
            </a:endParaRPr>
          </a:p>
          <a:p>
            <a:pPr marL="342900" indent="-342900">
              <a:buAutoNum type="arabicPeriod" startAt="4"/>
            </a:pPr>
            <a:endParaRPr lang="en-US" sz="1800" dirty="0" smtClean="0">
              <a:latin typeface="Times New Roman" pitchFamily="18" charset="0"/>
              <a:cs typeface="Times New Roman" pitchFamily="18" charset="0"/>
            </a:endParaRPr>
          </a:p>
          <a:p>
            <a:pPr marL="342900" indent="-342900">
              <a:buAutoNum type="arabicPeriod" startAt="4"/>
            </a:pPr>
            <a:endParaRPr lang="en-US" sz="1800" dirty="0" smtClean="0">
              <a:latin typeface="Times New Roman" pitchFamily="18" charset="0"/>
              <a:cs typeface="Times New Roman" pitchFamily="18" charset="0"/>
            </a:endParaRPr>
          </a:p>
          <a:p>
            <a:pPr marL="342900" indent="-342900">
              <a:buAutoNum type="arabicPeriod" startAt="4"/>
            </a:pPr>
            <a:endParaRPr lang="en-US" sz="1800" dirty="0" smtClean="0">
              <a:latin typeface="Times New Roman" pitchFamily="18" charset="0"/>
              <a:cs typeface="Times New Roman" pitchFamily="18" charset="0"/>
            </a:endParaRPr>
          </a:p>
          <a:p>
            <a:pPr marL="342900" indent="-342900">
              <a:buAutoNum type="arabicPeriod" startAt="4"/>
            </a:pPr>
            <a:endParaRPr lang="en-US" sz="1800" dirty="0" smtClean="0">
              <a:latin typeface="Times New Roman" pitchFamily="18" charset="0"/>
              <a:cs typeface="Times New Roman" pitchFamily="18" charset="0"/>
            </a:endParaRPr>
          </a:p>
          <a:p>
            <a:pPr marL="342900" indent="-342900">
              <a:buAutoNum type="arabicPeriod" startAt="4"/>
            </a:pPr>
            <a:endParaRPr lang="en-US" sz="1800" dirty="0" smtClean="0">
              <a:latin typeface="Times New Roman" pitchFamily="18" charset="0"/>
              <a:cs typeface="Times New Roman" pitchFamily="18" charset="0"/>
            </a:endParaRPr>
          </a:p>
          <a:p>
            <a:pPr marL="342900" indent="-342900">
              <a:buAutoNum type="arabicPeriod" startAt="4"/>
            </a:pPr>
            <a:endParaRPr lang="en-US" sz="1800" dirty="0" smtClean="0">
              <a:latin typeface="Times New Roman" pitchFamily="18" charset="0"/>
              <a:cs typeface="Times New Roman" pitchFamily="18" charset="0"/>
            </a:endParaRPr>
          </a:p>
          <a:p>
            <a:pPr marL="342900" indent="-342900">
              <a:buNone/>
            </a:pPr>
            <a:r>
              <a:rPr lang="en-US" sz="1800" dirty="0" smtClean="0">
                <a:latin typeface="Times New Roman" pitchFamily="18" charset="0"/>
                <a:cs typeface="Times New Roman" pitchFamily="18" charset="0"/>
              </a:rPr>
              <a:t>6.   Set PIN.</a:t>
            </a:r>
          </a:p>
          <a:p>
            <a:pPr marL="342900" indent="-342900">
              <a:buAutoNum type="arabicPeriod" startAt="4"/>
            </a:pPr>
            <a:endParaRPr lang="en-US" sz="1800" dirty="0">
              <a:latin typeface="Times New Roman" pitchFamily="18" charset="0"/>
              <a:cs typeface="Times New Roman" pitchFamily="18" charset="0"/>
            </a:endParaRPr>
          </a:p>
        </p:txBody>
      </p:sp>
      <p:pic>
        <p:nvPicPr>
          <p:cNvPr id="4" name="Picture 3" descr="new_device.png"/>
          <p:cNvPicPr/>
          <p:nvPr/>
        </p:nvPicPr>
        <p:blipFill>
          <a:blip r:embed="rId2"/>
          <a:stretch>
            <a:fillRect/>
          </a:stretch>
        </p:blipFill>
        <p:spPr>
          <a:xfrm>
            <a:off x="5257800" y="190500"/>
            <a:ext cx="1371600" cy="2590800"/>
          </a:xfrm>
          <a:prstGeom prst="rect">
            <a:avLst/>
          </a:prstGeom>
        </p:spPr>
      </p:pic>
      <p:pic>
        <p:nvPicPr>
          <p:cNvPr id="5" name="Picture 4" descr="pin_selection.png"/>
          <p:cNvPicPr/>
          <p:nvPr/>
        </p:nvPicPr>
        <p:blipFill>
          <a:blip r:embed="rId3"/>
          <a:stretch>
            <a:fillRect/>
          </a:stretch>
        </p:blipFill>
        <p:spPr>
          <a:xfrm>
            <a:off x="5257800" y="3009900"/>
            <a:ext cx="1371600" cy="2514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0"/>
            <a:ext cx="8534400" cy="5715000"/>
          </a:xfrm>
        </p:spPr>
        <p:txBody>
          <a:bodyPr>
            <a:normAutofit/>
          </a:bodyPr>
          <a:lstStyle/>
          <a:p>
            <a:pPr marL="342900" indent="-342900">
              <a:buNone/>
            </a:pPr>
            <a:r>
              <a:rPr lang="en-US" sz="1800" dirty="0" smtClean="0">
                <a:latin typeface="Times New Roman" pitchFamily="18" charset="0"/>
                <a:cs typeface="Times New Roman" pitchFamily="18" charset="0"/>
              </a:rPr>
              <a:t>7.   Run The Project.</a:t>
            </a:r>
          </a:p>
          <a:p>
            <a:pPr marL="342900" indent="-342900">
              <a:buAutoNum type="arabicPeriod" startAt="6"/>
            </a:pPr>
            <a:endParaRPr lang="en-US" sz="1800" dirty="0" smtClean="0">
              <a:latin typeface="Times New Roman" pitchFamily="18" charset="0"/>
              <a:cs typeface="Times New Roman" pitchFamily="18" charset="0"/>
            </a:endParaRPr>
          </a:p>
          <a:p>
            <a:pPr marL="342900" indent="-342900">
              <a:buAutoNum type="arabicPeriod" startAt="6"/>
            </a:pPr>
            <a:endParaRPr lang="en-US" sz="1800" dirty="0" smtClean="0">
              <a:latin typeface="Times New Roman" pitchFamily="18" charset="0"/>
              <a:cs typeface="Times New Roman" pitchFamily="18" charset="0"/>
            </a:endParaRPr>
          </a:p>
          <a:p>
            <a:pPr marL="342900" indent="-342900">
              <a:buAutoNum type="arabicPeriod" startAt="6"/>
            </a:pPr>
            <a:endParaRPr lang="en-US" sz="1800" dirty="0" smtClean="0">
              <a:latin typeface="Times New Roman" pitchFamily="18" charset="0"/>
              <a:cs typeface="Times New Roman" pitchFamily="18" charset="0"/>
            </a:endParaRPr>
          </a:p>
          <a:p>
            <a:pPr marL="342900" indent="-342900">
              <a:buAutoNum type="arabicPeriod" startAt="6"/>
            </a:pPr>
            <a:endParaRPr lang="en-US" sz="1800" dirty="0" smtClean="0">
              <a:latin typeface="Times New Roman" pitchFamily="18" charset="0"/>
              <a:cs typeface="Times New Roman" pitchFamily="18" charset="0"/>
            </a:endParaRPr>
          </a:p>
          <a:p>
            <a:pPr marL="342900" indent="-342900">
              <a:buAutoNum type="arabicPeriod" startAt="6"/>
            </a:pPr>
            <a:endParaRPr lang="en-US" sz="1800" dirty="0" smtClean="0">
              <a:latin typeface="Times New Roman" pitchFamily="18" charset="0"/>
              <a:cs typeface="Times New Roman" pitchFamily="18" charset="0"/>
            </a:endParaRPr>
          </a:p>
          <a:p>
            <a:pPr marL="342900" indent="-342900">
              <a:buAutoNum type="arabicPeriod" startAt="6"/>
            </a:pPr>
            <a:endParaRPr lang="en-US" sz="1800" dirty="0" smtClean="0">
              <a:latin typeface="Times New Roman" pitchFamily="18" charset="0"/>
              <a:cs typeface="Times New Roman" pitchFamily="18" charset="0"/>
            </a:endParaRPr>
          </a:p>
          <a:p>
            <a:pPr marL="0">
              <a:lnSpc>
                <a:spcPct val="115000"/>
              </a:lnSpc>
              <a:spcBef>
                <a:spcPts val="0"/>
              </a:spcBef>
              <a:spcAft>
                <a:spcPts val="1000"/>
              </a:spcAft>
              <a:buNone/>
            </a:pPr>
            <a:endParaRPr lang="en-US" sz="1800" dirty="0" smtClean="0">
              <a:latin typeface="Times New Roman" pitchFamily="18" charset="0"/>
              <a:cs typeface="Times New Roman" pitchFamily="18" charset="0"/>
            </a:endParaRPr>
          </a:p>
          <a:p>
            <a:pPr marL="0">
              <a:lnSpc>
                <a:spcPct val="115000"/>
              </a:lnSpc>
              <a:spcBef>
                <a:spcPts val="0"/>
              </a:spcBef>
              <a:spcAft>
                <a:spcPts val="1000"/>
              </a:spcAft>
              <a:buNone/>
            </a:pPr>
            <a:r>
              <a:rPr lang="en-US" sz="1800" dirty="0" smtClean="0">
                <a:latin typeface="Times New Roman" pitchFamily="18" charset="0"/>
                <a:cs typeface="Times New Roman" pitchFamily="18" charset="0"/>
              </a:rPr>
              <a:t>8.   </a:t>
            </a:r>
            <a:r>
              <a:rPr lang="en-US" sz="1800" dirty="0" err="1" smtClean="0">
                <a:latin typeface="Times New Roman"/>
                <a:ea typeface="Calibri"/>
                <a:cs typeface="Times New Roman"/>
              </a:rPr>
              <a:t>Blynking</a:t>
            </a:r>
            <a:r>
              <a:rPr lang="en-US" sz="1800" dirty="0" smtClean="0">
                <a:latin typeface="Times New Roman"/>
                <a:ea typeface="Calibri"/>
                <a:cs typeface="Times New Roman"/>
              </a:rPr>
              <a:t>.</a:t>
            </a:r>
            <a:endParaRPr lang="en-US" sz="1600" dirty="0" smtClean="0">
              <a:latin typeface="Times New Roman" pitchFamily="18" charset="0"/>
              <a:cs typeface="Times New Roman" pitchFamily="18" charset="0"/>
            </a:endParaRPr>
          </a:p>
          <a:p>
            <a:pPr marL="0" marR="0">
              <a:lnSpc>
                <a:spcPct val="115000"/>
              </a:lnSpc>
              <a:spcBef>
                <a:spcPts val="0"/>
              </a:spcBef>
              <a:spcAft>
                <a:spcPts val="1000"/>
              </a:spcAft>
              <a:buNone/>
            </a:pPr>
            <a:endParaRPr lang="en-US" sz="1600" dirty="0" smtClean="0">
              <a:latin typeface="Calibri"/>
              <a:ea typeface="Calibri"/>
              <a:cs typeface="Times New Roman"/>
            </a:endParaRPr>
          </a:p>
        </p:txBody>
      </p:sp>
      <p:pic>
        <p:nvPicPr>
          <p:cNvPr id="4" name="Picture 3" descr="play_button.png"/>
          <p:cNvPicPr/>
          <p:nvPr/>
        </p:nvPicPr>
        <p:blipFill>
          <a:blip r:embed="rId2"/>
          <a:stretch>
            <a:fillRect/>
          </a:stretch>
        </p:blipFill>
        <p:spPr>
          <a:xfrm>
            <a:off x="5257800" y="114300"/>
            <a:ext cx="1295400" cy="2438400"/>
          </a:xfrm>
          <a:prstGeom prst="rect">
            <a:avLst/>
          </a:prstGeom>
        </p:spPr>
      </p:pic>
      <p:pic>
        <p:nvPicPr>
          <p:cNvPr id="5" name="Picture 4" descr="button_pressed.png"/>
          <p:cNvPicPr/>
          <p:nvPr/>
        </p:nvPicPr>
        <p:blipFill>
          <a:blip r:embed="rId3"/>
          <a:stretch>
            <a:fillRect/>
          </a:stretch>
        </p:blipFill>
        <p:spPr>
          <a:xfrm>
            <a:off x="5257800" y="3086100"/>
            <a:ext cx="1295400" cy="2476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5300"/>
            <a:ext cx="4114800" cy="761999"/>
          </a:xfrm>
        </p:spPr>
        <p:txBody>
          <a:bodyPr>
            <a:normAutofit/>
          </a:bodyPr>
          <a:lstStyle/>
          <a:p>
            <a:r>
              <a:rPr lang="en-US" sz="3200" b="1" u="sng" dirty="0" smtClean="0">
                <a:latin typeface="Arial Rounded MT Bold" pitchFamily="34" charset="0"/>
              </a:rPr>
              <a:t>CONCLUSION</a:t>
            </a:r>
            <a:endParaRPr lang="en-US" sz="3200" dirty="0">
              <a:latin typeface="Arial Rounded MT Bold" pitchFamily="34" charset="0"/>
            </a:endParaRPr>
          </a:p>
        </p:txBody>
      </p:sp>
      <p:sp>
        <p:nvSpPr>
          <p:cNvPr id="3" name="Content Placeholder 2"/>
          <p:cNvSpPr>
            <a:spLocks noGrp="1"/>
          </p:cNvSpPr>
          <p:nvPr>
            <p:ph sz="quarter" idx="1"/>
          </p:nvPr>
        </p:nvSpPr>
        <p:spPr>
          <a:xfrm>
            <a:off x="457200" y="1333500"/>
            <a:ext cx="6705600" cy="2438400"/>
          </a:xfrm>
        </p:spPr>
        <p:txBody>
          <a:bodyPr/>
          <a:lstStyle/>
          <a:p>
            <a:pPr>
              <a:buNone/>
            </a:pPr>
            <a:r>
              <a:rPr lang="en-US" sz="1800" dirty="0" smtClean="0">
                <a:latin typeface="Times New Roman" pitchFamily="18" charset="0"/>
                <a:cs typeface="Times New Roman" pitchFamily="18" charset="0"/>
              </a:rPr>
              <a:t>     The </a:t>
            </a:r>
            <a:r>
              <a:rPr lang="en-US" sz="1800" dirty="0" smtClean="0">
                <a:latin typeface="Times New Roman" pitchFamily="18" charset="0"/>
                <a:cs typeface="Times New Roman" pitchFamily="18" charset="0"/>
              </a:rPr>
              <a:t>purpose of the project is to construct an </a:t>
            </a:r>
            <a:r>
              <a:rPr lang="en-US" sz="1800" dirty="0" smtClean="0">
                <a:latin typeface="Times New Roman" pitchFamily="18" charset="0"/>
                <a:cs typeface="Times New Roman" pitchFamily="18" charset="0"/>
              </a:rPr>
              <a:t>user friendly </a:t>
            </a:r>
            <a:r>
              <a:rPr lang="en-US" sz="1800" dirty="0" smtClean="0">
                <a:latin typeface="Times New Roman" pitchFamily="18" charset="0"/>
                <a:cs typeface="Times New Roman" pitchFamily="18" charset="0"/>
              </a:rPr>
              <a:t>wireless </a:t>
            </a:r>
            <a:r>
              <a:rPr lang="en-US" sz="1800" dirty="0" smtClean="0">
                <a:latin typeface="Times New Roman" pitchFamily="18" charset="0"/>
                <a:cs typeface="Times New Roman" pitchFamily="18" charset="0"/>
              </a:rPr>
              <a:t>home automation </a:t>
            </a:r>
            <a:r>
              <a:rPr lang="en-US" sz="1800" dirty="0" smtClean="0">
                <a:latin typeface="Times New Roman" pitchFamily="18" charset="0"/>
                <a:cs typeface="Times New Roman" pitchFamily="18" charset="0"/>
              </a:rPr>
              <a:t>system. </a:t>
            </a:r>
            <a:r>
              <a:rPr lang="en-US" sz="1800" dirty="0" smtClean="0">
                <a:latin typeface="Times New Roman" pitchFamily="18" charset="0"/>
                <a:cs typeface="Times New Roman" pitchFamily="18" charset="0"/>
              </a:rPr>
              <a:t>The </a:t>
            </a:r>
            <a:r>
              <a:rPr lang="en-US" sz="1800" b="1" dirty="0" smtClean="0">
                <a:latin typeface="Times New Roman" pitchFamily="18" charset="0"/>
                <a:cs typeface="Times New Roman" pitchFamily="18" charset="0"/>
              </a:rPr>
              <a:t>WIFI</a:t>
            </a:r>
            <a:r>
              <a:rPr lang="en-US" sz="1800" dirty="0" smtClean="0">
                <a:latin typeface="Times New Roman" pitchFamily="18" charset="0"/>
                <a:cs typeface="Times New Roman" pitchFamily="18" charset="0"/>
              </a:rPr>
              <a:t> connection is going to replace the </a:t>
            </a:r>
            <a:r>
              <a:rPr lang="en-US" sz="1800" dirty="0" smtClean="0">
                <a:latin typeface="Times New Roman" pitchFamily="18" charset="0"/>
                <a:cs typeface="Times New Roman" pitchFamily="18" charset="0"/>
              </a:rPr>
              <a:t>wired connections </a:t>
            </a:r>
            <a:r>
              <a:rPr lang="en-US" sz="1800" dirty="0" smtClean="0">
                <a:latin typeface="Times New Roman" pitchFamily="18" charset="0"/>
                <a:cs typeface="Times New Roman" pitchFamily="18" charset="0"/>
              </a:rPr>
              <a:t>that we used to have in our </a:t>
            </a:r>
            <a:r>
              <a:rPr lang="en-US" sz="1800" dirty="0" smtClean="0">
                <a:latin typeface="Times New Roman" pitchFamily="18" charset="0"/>
                <a:cs typeface="Times New Roman" pitchFamily="18" charset="0"/>
              </a:rPr>
              <a:t>households. We </a:t>
            </a:r>
            <a:r>
              <a:rPr lang="en-US" sz="1800" dirty="0" smtClean="0">
                <a:latin typeface="Times New Roman" pitchFamily="18" charset="0"/>
                <a:cs typeface="Times New Roman" pitchFamily="18" charset="0"/>
              </a:rPr>
              <a:t>can switch on and off almost all the </a:t>
            </a:r>
            <a:r>
              <a:rPr lang="en-US" sz="1800" dirty="0" smtClean="0">
                <a:latin typeface="Times New Roman" pitchFamily="18" charset="0"/>
                <a:cs typeface="Times New Roman" pitchFamily="18" charset="0"/>
              </a:rPr>
              <a:t>in-house electronic </a:t>
            </a:r>
            <a:r>
              <a:rPr lang="en-US" sz="1800" dirty="0" smtClean="0">
                <a:latin typeface="Times New Roman" pitchFamily="18" charset="0"/>
                <a:cs typeface="Times New Roman" pitchFamily="18" charset="0"/>
              </a:rPr>
              <a:t>instruments with the help of simple </a:t>
            </a:r>
            <a:r>
              <a:rPr lang="en-US" sz="1800" dirty="0" smtClean="0">
                <a:latin typeface="Times New Roman" pitchFamily="18" charset="0"/>
                <a:cs typeface="Times New Roman" pitchFamily="18" charset="0"/>
              </a:rPr>
              <a:t>voice commands</a:t>
            </a:r>
            <a:r>
              <a:rPr lang="en-US" sz="1800" dirty="0" smtClean="0">
                <a:latin typeface="Times New Roman" pitchFamily="18" charset="0"/>
                <a:cs typeface="Times New Roman" pitchFamily="18" charset="0"/>
              </a:rPr>
              <a: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rgbClr val="575F6D"/>
                </a:solidFill>
                <a:latin typeface="Arial Rounded MT Bold" pitchFamily="34" charset="0"/>
              </a:rPr>
              <a:t>ACKNOWLEDGEMENT</a:t>
            </a:r>
            <a:endParaRPr lang="en-US" sz="3200" dirty="0">
              <a:latin typeface="Arial Rounded MT Bold" pitchFamily="34" charset="0"/>
            </a:endParaRPr>
          </a:p>
        </p:txBody>
      </p:sp>
      <p:sp>
        <p:nvSpPr>
          <p:cNvPr id="3" name="Content Placeholder 2"/>
          <p:cNvSpPr>
            <a:spLocks noGrp="1"/>
          </p:cNvSpPr>
          <p:nvPr>
            <p:ph sz="quarter" idx="1"/>
          </p:nvPr>
        </p:nvSpPr>
        <p:spPr>
          <a:xfrm>
            <a:off x="457200" y="1333500"/>
            <a:ext cx="7467600" cy="2133600"/>
          </a:xfrm>
        </p:spPr>
        <p:txBody>
          <a:bodyPr/>
          <a:lstStyle/>
          <a:p>
            <a:pPr>
              <a:buNone/>
            </a:pPr>
            <a:r>
              <a:rPr lang="en-US"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We </a:t>
            </a:r>
            <a:r>
              <a:rPr lang="en-US" sz="1800" dirty="0" smtClean="0">
                <a:latin typeface="Times New Roman" pitchFamily="18" charset="0"/>
                <a:cs typeface="Times New Roman" pitchFamily="18" charset="0"/>
              </a:rPr>
              <a:t>would like to express our gratitude to </a:t>
            </a:r>
            <a:r>
              <a:rPr lang="en-US" sz="1800" b="1" dirty="0" smtClean="0">
                <a:latin typeface="Times New Roman" pitchFamily="18" charset="0"/>
                <a:cs typeface="Times New Roman" pitchFamily="18" charset="0"/>
              </a:rPr>
              <a:t>Mrs. </a:t>
            </a:r>
            <a:r>
              <a:rPr lang="en-US" sz="1800" b="1" dirty="0" err="1" smtClean="0">
                <a:latin typeface="Times New Roman" pitchFamily="18" charset="0"/>
                <a:cs typeface="Times New Roman" pitchFamily="18" charset="0"/>
              </a:rPr>
              <a:t>Bansari</a:t>
            </a:r>
            <a:r>
              <a:rPr lang="en-US" sz="1800" b="1" dirty="0" smtClean="0">
                <a:latin typeface="Times New Roman" pitchFamily="18" charset="0"/>
                <a:cs typeface="Times New Roman" pitchFamily="18" charset="0"/>
              </a:rPr>
              <a:t> Deb </a:t>
            </a:r>
            <a:r>
              <a:rPr lang="en-US" sz="1800" b="1" dirty="0" err="1" smtClean="0">
                <a:latin typeface="Times New Roman" pitchFamily="18" charset="0"/>
                <a:cs typeface="Times New Roman" pitchFamily="18" charset="0"/>
              </a:rPr>
              <a:t>Majumder</a:t>
            </a:r>
            <a:r>
              <a:rPr lang="en-US" sz="1800" b="1" dirty="0" smtClean="0">
                <a:latin typeface="Times New Roman" pitchFamily="18" charset="0"/>
                <a:cs typeface="Times New Roman" pitchFamily="18" charset="0"/>
              </a:rPr>
              <a:t>, HOD</a:t>
            </a:r>
            <a:r>
              <a:rPr lang="en-US" sz="1800" b="1" i="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Electronics and Instrumentation Engineering Department, Narula Institute of Technology</a:t>
            </a:r>
            <a:r>
              <a:rPr lang="en-US" sz="1800" dirty="0" smtClean="0">
                <a:latin typeface="Times New Roman" pitchFamily="18" charset="0"/>
                <a:cs typeface="Times New Roman" pitchFamily="18" charset="0"/>
              </a:rPr>
              <a:t> for her valuable guidance which helped us a lot in due course of the project work, for giving all the support for performing experiments in this regard and extending all the facilities of the department for the project work.  </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Arial Rounded MT Bold" pitchFamily="34" charset="0"/>
              </a:rPr>
              <a:t>REFERENCES</a:t>
            </a:r>
            <a:endParaRPr lang="en-US" sz="3200" dirty="0">
              <a:latin typeface="Arial Rounded MT Bold" pitchFamily="34" charset="0"/>
            </a:endParaRPr>
          </a:p>
        </p:txBody>
      </p:sp>
      <p:sp>
        <p:nvSpPr>
          <p:cNvPr id="3" name="Content Placeholder 2"/>
          <p:cNvSpPr>
            <a:spLocks noGrp="1"/>
          </p:cNvSpPr>
          <p:nvPr>
            <p:ph sz="quarter" idx="1"/>
          </p:nvPr>
        </p:nvSpPr>
        <p:spPr/>
        <p:txBody>
          <a:bodyPr>
            <a:normAutofit fontScale="70000" lnSpcReduction="20000"/>
          </a:bodyPr>
          <a:lstStyle/>
          <a:p>
            <a:pPr lvl="0">
              <a:buFont typeface="Wingdings" pitchFamily="2" charset="2"/>
              <a:buChar char="Ø"/>
            </a:pPr>
            <a:r>
              <a:rPr lang="en-US" sz="2600" b="1" dirty="0" err="1" smtClean="0">
                <a:latin typeface="Times New Roman" pitchFamily="18" charset="0"/>
                <a:cs typeface="Times New Roman" pitchFamily="18" charset="0"/>
              </a:rPr>
              <a:t>Charith</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Perera</a:t>
            </a:r>
            <a:r>
              <a:rPr lang="en-US" sz="2600" dirty="0" smtClean="0">
                <a:latin typeface="Times New Roman" pitchFamily="18" charset="0"/>
                <a:cs typeface="Times New Roman" pitchFamily="18" charset="0"/>
              </a:rPr>
              <a:t>, Student Member, IEEE, </a:t>
            </a:r>
            <a:r>
              <a:rPr lang="en-US" sz="2600" dirty="0" err="1" smtClean="0">
                <a:latin typeface="Times New Roman" pitchFamily="18" charset="0"/>
                <a:cs typeface="Times New Roman" pitchFamily="18" charset="0"/>
              </a:rPr>
              <a:t>Arkady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Zaslavsky</a:t>
            </a:r>
            <a:r>
              <a:rPr lang="en-US" sz="2600" dirty="0" smtClean="0">
                <a:latin typeface="Times New Roman" pitchFamily="18" charset="0"/>
                <a:cs typeface="Times New Roman" pitchFamily="18" charset="0"/>
              </a:rPr>
              <a:t>, Member, IEEE, “Context Aware Computing for The Internet of Things: A Survey”. IEEE COMMUNICATIONS SURVEYS &amp; TUTORIAL </a:t>
            </a:r>
          </a:p>
          <a:p>
            <a:pPr lvl="0">
              <a:buFont typeface="Wingdings" pitchFamily="2" charset="2"/>
              <a:buChar char="Ø"/>
            </a:pP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Bill N. </a:t>
            </a:r>
            <a:r>
              <a:rPr lang="en-US" sz="2600" b="1" dirty="0" err="1" smtClean="0">
                <a:latin typeface="Times New Roman" pitchFamily="18" charset="0"/>
                <a:cs typeface="Times New Roman" pitchFamily="18" charset="0"/>
              </a:rPr>
              <a:t>Schilit</a:t>
            </a:r>
            <a:r>
              <a:rPr lang="en-US" sz="2600" b="1" dirty="0" smtClean="0">
                <a:latin typeface="Times New Roman" pitchFamily="18" charset="0"/>
                <a:cs typeface="Times New Roman" pitchFamily="18" charset="0"/>
              </a:rPr>
              <a:t>, Norman Adams</a:t>
            </a:r>
            <a:r>
              <a:rPr lang="en-US" sz="2600" dirty="0" smtClean="0">
                <a:latin typeface="Times New Roman" pitchFamily="18" charset="0"/>
                <a:cs typeface="Times New Roman" pitchFamily="18" charset="0"/>
              </a:rPr>
              <a:t>, and </a:t>
            </a:r>
            <a:r>
              <a:rPr lang="en-US" sz="2600" b="1" dirty="0" smtClean="0">
                <a:latin typeface="Times New Roman" pitchFamily="18" charset="0"/>
                <a:cs typeface="Times New Roman" pitchFamily="18" charset="0"/>
              </a:rPr>
              <a:t>Roy Want</a:t>
            </a:r>
            <a:r>
              <a:rPr lang="en-US" sz="2600" dirty="0" smtClean="0">
                <a:latin typeface="Times New Roman" pitchFamily="18" charset="0"/>
                <a:cs typeface="Times New Roman" pitchFamily="18" charset="0"/>
              </a:rPr>
              <a:t>, “Context-Aware Computing Applications”.</a:t>
            </a:r>
          </a:p>
          <a:p>
            <a:pPr lvl="0">
              <a:buFont typeface="Wingdings" pitchFamily="2" charset="2"/>
              <a:buChar char="Ø"/>
            </a:pPr>
            <a:r>
              <a:rPr lang="en-US" sz="2600" b="1" dirty="0" err="1" smtClean="0">
                <a:latin typeface="Times New Roman" pitchFamily="18" charset="0"/>
                <a:cs typeface="Times New Roman" pitchFamily="18" charset="0"/>
              </a:rPr>
              <a:t>Inderpreet</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Kaur</a:t>
            </a:r>
            <a:r>
              <a:rPr lang="en-US" sz="2600" dirty="0" smtClean="0">
                <a:latin typeface="Times New Roman" pitchFamily="18" charset="0"/>
                <a:cs typeface="Times New Roman" pitchFamily="18" charset="0"/>
              </a:rPr>
              <a:t>, “Microcontroller Based Home Automation System with Security” at IJACSA) International Journal of Advanced Computer Science and Applications. Vol.1 , No. 6, December 2010. </a:t>
            </a:r>
          </a:p>
          <a:p>
            <a:pPr lvl="0">
              <a:buFont typeface="Wingdings" pitchFamily="2" charset="2"/>
              <a:buChar char="Ø"/>
            </a:pPr>
            <a:r>
              <a:rPr lang="en-US" sz="2600" dirty="0" smtClean="0">
                <a:latin typeface="Times New Roman" pitchFamily="18" charset="0"/>
                <a:cs typeface="Times New Roman" pitchFamily="18" charset="0"/>
              </a:rPr>
              <a:t>Paul </a:t>
            </a:r>
            <a:r>
              <a:rPr lang="en-US" sz="2600" dirty="0" err="1" smtClean="0">
                <a:latin typeface="Times New Roman" pitchFamily="18" charset="0"/>
                <a:cs typeface="Times New Roman" pitchFamily="18" charset="0"/>
              </a:rPr>
              <a:t>Jasmin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Rani</a:t>
            </a:r>
            <a:r>
              <a:rPr lang="en-US" sz="2600" dirty="0" smtClean="0">
                <a:latin typeface="Times New Roman" pitchFamily="18" charset="0"/>
                <a:cs typeface="Times New Roman" pitchFamily="18" charset="0"/>
              </a:rPr>
              <a:t>(student member IEEE) ;  Jason </a:t>
            </a:r>
            <a:r>
              <a:rPr lang="en-US" sz="2600" dirty="0" err="1" smtClean="0">
                <a:latin typeface="Times New Roman" pitchFamily="18" charset="0"/>
                <a:cs typeface="Times New Roman" pitchFamily="18" charset="0"/>
              </a:rPr>
              <a:t>Bakthakumar</a:t>
            </a:r>
            <a:r>
              <a:rPr lang="en-US" sz="2600" dirty="0" smtClean="0">
                <a:latin typeface="Times New Roman" pitchFamily="18" charset="0"/>
                <a:cs typeface="Times New Roman" pitchFamily="18" charset="0"/>
              </a:rPr>
              <a:t>  Voice controlled home automation system using Natural Language Processing (NLP) and Internet of Things (</a:t>
            </a:r>
            <a:r>
              <a:rPr lang="en-US" sz="2600" dirty="0" err="1" smtClean="0">
                <a:latin typeface="Times New Roman" pitchFamily="18" charset="0"/>
                <a:cs typeface="Times New Roman" pitchFamily="18" charset="0"/>
              </a:rPr>
              <a:t>IoT</a:t>
            </a:r>
            <a:r>
              <a:rPr lang="en-US" sz="2600" dirty="0" smtClean="0">
                <a:latin typeface="Times New Roman" pitchFamily="18" charset="0"/>
                <a:cs typeface="Times New Roman" pitchFamily="18" charset="0"/>
              </a:rPr>
              <a:t>).</a:t>
            </a:r>
          </a:p>
          <a:p>
            <a:pPr lvl="0">
              <a:buFont typeface="Wingdings" pitchFamily="2" charset="2"/>
              <a:buChar char="Ø"/>
            </a:pPr>
            <a:r>
              <a:rPr lang="en-US" sz="2600" dirty="0" smtClean="0">
                <a:latin typeface="Times New Roman" pitchFamily="18" charset="0"/>
                <a:cs typeface="Times New Roman" pitchFamily="18" charset="0"/>
              </a:rPr>
              <a:t>Abdul Aziz </a:t>
            </a:r>
            <a:r>
              <a:rPr lang="en-US" sz="2600" dirty="0" err="1" smtClean="0">
                <a:latin typeface="Times New Roman" pitchFamily="18" charset="0"/>
                <a:cs typeface="Times New Roman" pitchFamily="18" charset="0"/>
              </a:rPr>
              <a:t>Md</a:t>
            </a:r>
            <a:r>
              <a:rPr lang="en-US" sz="2600" dirty="0" smtClean="0">
                <a:latin typeface="Times New Roman" pitchFamily="18" charset="0"/>
                <a:cs typeface="Times New Roman" pitchFamily="18" charset="0"/>
              </a:rPr>
              <a:t> (lecturer, CSE dept RGUKT,APIIIT ), “cost effective voice control home automation using IOT”.</a:t>
            </a:r>
          </a:p>
          <a:p>
            <a:pPr lvl="0">
              <a:buFont typeface="Wingdings" pitchFamily="2" charset="2"/>
              <a:buChar char="Ø"/>
            </a:pPr>
            <a:r>
              <a:rPr lang="en-US" sz="2600" dirty="0" smtClean="0">
                <a:latin typeface="Times New Roman" pitchFamily="18" charset="0"/>
                <a:cs typeface="Times New Roman" pitchFamily="18" charset="0"/>
              </a:rPr>
              <a:t>Design of an Intelligent Voice Controlled Home Automation System </a:t>
            </a:r>
            <a:r>
              <a:rPr lang="en-US" sz="2600" dirty="0" err="1" smtClean="0">
                <a:latin typeface="Times New Roman" pitchFamily="18" charset="0"/>
                <a:cs typeface="Times New Roman" pitchFamily="18" charset="0"/>
              </a:rPr>
              <a:t>Sonali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Shamik</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Chakrabarty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Ankita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Bhaumik</a:t>
            </a:r>
            <a:r>
              <a:rPr lang="en-US" sz="2600" dirty="0" smtClean="0">
                <a:latin typeface="Times New Roman" pitchFamily="18" charset="0"/>
                <a:cs typeface="Times New Roman" pitchFamily="18" charset="0"/>
              </a:rPr>
              <a:t>, Department of Computer Science, St. Xavier’s College, Kolkata</a:t>
            </a:r>
          </a:p>
          <a:p>
            <a:pPr>
              <a:buFont typeface="Wingdings" pitchFamily="2" charset="2"/>
              <a:buChar char="Ø"/>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effectLst>
                  <a:outerShdw blurRad="38100" dist="38100" dir="2700000" algn="tl">
                    <a:srgbClr val="000000">
                      <a:alpha val="43137"/>
                    </a:srgbClr>
                  </a:outerShdw>
                </a:effectLst>
                <a:latin typeface="Arial Rounded MT Bold" pitchFamily="34" charset="0"/>
                <a:cs typeface="Andalus" pitchFamily="18" charset="-78"/>
              </a:rPr>
              <a:t>Thank You</a:t>
            </a:r>
            <a:endParaRPr lang="en-US" sz="6000" dirty="0">
              <a:latin typeface="Arial Rounded MT Bol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1"/>
            <a:ext cx="5791200" cy="990600"/>
          </a:xfrm>
        </p:spPr>
        <p:txBody>
          <a:bodyPr>
            <a:normAutofit/>
          </a:bodyPr>
          <a:lstStyle/>
          <a:p>
            <a:pPr algn="ctr"/>
            <a:r>
              <a:rPr lang="en-US" sz="3200" b="1" u="sng" dirty="0" smtClean="0">
                <a:latin typeface="Arial Rounded MT Bold" pitchFamily="34" charset="0"/>
                <a:cs typeface="Times New Roman" pitchFamily="18" charset="0"/>
              </a:rPr>
              <a:t>CONTENTS</a:t>
            </a:r>
            <a:endParaRPr lang="en-US" sz="3200" dirty="0">
              <a:latin typeface="Arial Rounded MT Bold" pitchFamily="34" charset="0"/>
            </a:endParaRPr>
          </a:p>
        </p:txBody>
      </p:sp>
      <p:sp>
        <p:nvSpPr>
          <p:cNvPr id="3" name="Content Placeholder 2"/>
          <p:cNvSpPr>
            <a:spLocks noGrp="1"/>
          </p:cNvSpPr>
          <p:nvPr>
            <p:ph sz="quarter" idx="1"/>
          </p:nvPr>
        </p:nvSpPr>
        <p:spPr/>
        <p:txBody>
          <a:bodyPr/>
          <a:lstStyle/>
          <a:p>
            <a:r>
              <a:rPr lang="en-US" sz="1800" dirty="0" smtClean="0">
                <a:latin typeface="Times New Roman" pitchFamily="18" charset="0"/>
                <a:cs typeface="Times New Roman" pitchFamily="18" charset="0"/>
              </a:rPr>
              <a:t>Introduction</a:t>
            </a:r>
          </a:p>
          <a:p>
            <a:r>
              <a:rPr lang="en-US" sz="1800" dirty="0" smtClean="0">
                <a:latin typeface="Times New Roman" pitchFamily="18" charset="0"/>
                <a:cs typeface="Times New Roman" pitchFamily="18" charset="0"/>
              </a:rPr>
              <a:t>Components </a:t>
            </a:r>
            <a:r>
              <a:rPr lang="en-US" sz="1800" dirty="0" smtClean="0">
                <a:latin typeface="Times New Roman" pitchFamily="18" charset="0"/>
                <a:cs typeface="Times New Roman" pitchFamily="18" charset="0"/>
              </a:rPr>
              <a:t>Used</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Conclusion</a:t>
            </a:r>
          </a:p>
          <a:p>
            <a:r>
              <a:rPr lang="en-US" sz="1800" dirty="0" smtClean="0">
                <a:latin typeface="Times New Roman" pitchFamily="18" charset="0"/>
                <a:cs typeface="Times New Roman" pitchFamily="18" charset="0"/>
              </a:rPr>
              <a:t>Acknowledgement</a:t>
            </a:r>
          </a:p>
          <a:p>
            <a:r>
              <a:rPr lang="en-US" sz="1800" dirty="0" smtClean="0">
                <a:latin typeface="Times New Roman" pitchFamily="18" charset="0"/>
                <a:cs typeface="Times New Roman" pitchFamily="18" charset="0"/>
              </a:rPr>
              <a:t>References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latin typeface="Arial Rounded MT Bold" pitchFamily="34" charset="0"/>
              </a:rPr>
              <a:t>Introduction</a:t>
            </a:r>
            <a:endParaRPr lang="en-US" sz="3200" dirty="0">
              <a:latin typeface="Arial Rounded MT Bold" pitchFamily="34" charset="0"/>
            </a:endParaRPr>
          </a:p>
        </p:txBody>
      </p:sp>
      <p:sp>
        <p:nvSpPr>
          <p:cNvPr id="3" name="Content Placeholder 2"/>
          <p:cNvSpPr>
            <a:spLocks noGrp="1"/>
          </p:cNvSpPr>
          <p:nvPr>
            <p:ph sz="quarter" idx="1"/>
          </p:nvPr>
        </p:nvSpPr>
        <p:spPr/>
        <p:txBody>
          <a:bodyPr>
            <a:normAutofit/>
          </a:bodyPr>
          <a:lstStyle/>
          <a:p>
            <a:r>
              <a:rPr lang="en-US" sz="1900" dirty="0" smtClean="0">
                <a:latin typeface="Times New Roman" pitchFamily="18" charset="0"/>
                <a:cs typeface="Times New Roman" pitchFamily="18" charset="0"/>
              </a:rPr>
              <a:t>This project aims to reduce human efforts. </a:t>
            </a:r>
            <a:endParaRPr lang="en-IN" sz="1900" dirty="0" smtClean="0">
              <a:latin typeface="Times New Roman" pitchFamily="18" charset="0"/>
              <a:cs typeface="Times New Roman" pitchFamily="18" charset="0"/>
            </a:endParaRPr>
          </a:p>
          <a:p>
            <a:r>
              <a:rPr lang="en-IN" sz="1900" dirty="0" smtClean="0">
                <a:latin typeface="Times New Roman" pitchFamily="18" charset="0"/>
                <a:cs typeface="Times New Roman" pitchFamily="18" charset="0"/>
              </a:rPr>
              <a:t>Automatic systems are being preferred over manual systems</a:t>
            </a:r>
            <a:r>
              <a:rPr lang="en-IN" dirty="0" smtClean="0">
                <a:latin typeface="Times New Roman" pitchFamily="18" charset="0"/>
                <a:cs typeface="Times New Roman" pitchFamily="18" charset="0"/>
              </a:rPr>
              <a:t>.</a:t>
            </a:r>
          </a:p>
          <a:p>
            <a:r>
              <a:rPr lang="en-IN" sz="1900" b="1" dirty="0" smtClean="0">
                <a:latin typeface="Times New Roman" pitchFamily="18" charset="0"/>
                <a:cs typeface="Times New Roman" pitchFamily="18" charset="0"/>
              </a:rPr>
              <a:t>Internet of things</a:t>
            </a:r>
            <a:r>
              <a:rPr lang="en-IN" sz="1900" dirty="0" smtClean="0">
                <a:latin typeface="Times New Roman" pitchFamily="18" charset="0"/>
                <a:cs typeface="Times New Roman" pitchFamily="18" charset="0"/>
              </a:rPr>
              <a:t> is a growing network of everyday object.  </a:t>
            </a:r>
            <a:endParaRPr lang="en-US" sz="19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The aim of this project is to design and implement home automation on the basis of voice recognition.</a:t>
            </a:r>
          </a:p>
          <a:p>
            <a:r>
              <a:rPr lang="en-IN" sz="1800" dirty="0" smtClean="0">
                <a:latin typeface="Times New Roman" pitchFamily="18" charset="0"/>
                <a:cs typeface="Times New Roman" pitchFamily="18" charset="0"/>
              </a:rPr>
              <a:t>The project is implemented in hardware and software components that interact through </a:t>
            </a:r>
            <a:r>
              <a:rPr lang="en-IN" sz="1800" b="1" dirty="0" smtClean="0">
                <a:latin typeface="Times New Roman" pitchFamily="18" charset="0"/>
                <a:cs typeface="Times New Roman" pitchFamily="18" charset="0"/>
              </a:rPr>
              <a:t>WIFI</a:t>
            </a:r>
            <a:r>
              <a:rPr lang="en-IN" sz="1800" dirty="0" smtClean="0">
                <a:latin typeface="Times New Roman" pitchFamily="18" charset="0"/>
                <a:cs typeface="Times New Roman" pitchFamily="18" charset="0"/>
              </a:rPr>
              <a:t>(wireless fidelity) connections. </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An </a:t>
            </a:r>
            <a:r>
              <a:rPr lang="en-IN" sz="1800" b="1" dirty="0" smtClean="0">
                <a:latin typeface="Times New Roman" pitchFamily="18" charset="0"/>
                <a:cs typeface="Times New Roman" pitchFamily="18" charset="0"/>
              </a:rPr>
              <a:t>ESP8266 WIFI</a:t>
            </a:r>
            <a:r>
              <a:rPr lang="en-IN" sz="1800" dirty="0" smtClean="0">
                <a:latin typeface="Times New Roman" pitchFamily="18" charset="0"/>
                <a:cs typeface="Times New Roman" pitchFamily="18" charset="0"/>
              </a:rPr>
              <a:t> module, relay and a mobile phone with an Android platform running on top of it are the hardware and software used</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4495800" cy="876035"/>
          </a:xfrm>
        </p:spPr>
        <p:txBody>
          <a:bodyPr>
            <a:normAutofit/>
          </a:bodyPr>
          <a:lstStyle/>
          <a:p>
            <a:r>
              <a:rPr lang="en-US" sz="3200" dirty="0" smtClean="0">
                <a:latin typeface="Arial Rounded MT Bold" pitchFamily="34" charset="0"/>
              </a:rPr>
              <a:t>Component Used</a:t>
            </a:r>
            <a:endParaRPr lang="en-US" sz="3200" dirty="0">
              <a:latin typeface="Arial Rounded MT Bold" pitchFamily="34" charset="0"/>
            </a:endParaRPr>
          </a:p>
        </p:txBody>
      </p:sp>
      <p:sp>
        <p:nvSpPr>
          <p:cNvPr id="3" name="Content Placeholder 2"/>
          <p:cNvSpPr>
            <a:spLocks noGrp="1"/>
          </p:cNvSpPr>
          <p:nvPr>
            <p:ph sz="quarter" idx="1"/>
          </p:nvPr>
        </p:nvSpPr>
        <p:spPr>
          <a:xfrm>
            <a:off x="457200" y="1181100"/>
            <a:ext cx="7467600" cy="4061460"/>
          </a:xfrm>
        </p:spPr>
        <p:txBody>
          <a:bodyPr>
            <a:normAutofit fontScale="92500" lnSpcReduction="20000"/>
          </a:bodyPr>
          <a:lstStyle/>
          <a:p>
            <a:pPr algn="just">
              <a:buFont typeface="Wingdings" pitchFamily="2" charset="2"/>
              <a:buChar char="§"/>
            </a:pPr>
            <a:r>
              <a:rPr lang="en-US" sz="1800" dirty="0" err="1" smtClean="0">
                <a:latin typeface="Times New Roman" pitchFamily="18" charset="0"/>
                <a:cs typeface="Times New Roman" pitchFamily="18" charset="0"/>
              </a:rPr>
              <a:t>Blynk</a:t>
            </a:r>
            <a:r>
              <a:rPr lang="en-US" sz="1800" dirty="0" smtClean="0">
                <a:latin typeface="Times New Roman" pitchFamily="18" charset="0"/>
                <a:cs typeface="Times New Roman" pitchFamily="18" charset="0"/>
              </a:rPr>
              <a:t>.</a:t>
            </a:r>
          </a:p>
          <a:p>
            <a:pPr algn="just">
              <a:buFont typeface="Wingdings" pitchFamily="2" charset="2"/>
              <a:buChar char="§"/>
            </a:pPr>
            <a:r>
              <a:rPr lang="en-US" sz="1800" dirty="0" smtClean="0">
                <a:latin typeface="Times New Roman" pitchFamily="18" charset="0"/>
                <a:cs typeface="Times New Roman" pitchFamily="18" charset="0"/>
              </a:rPr>
              <a:t>Cloud </a:t>
            </a:r>
            <a:r>
              <a:rPr lang="en-US" sz="1800" dirty="0" smtClean="0">
                <a:latin typeface="Times New Roman" pitchFamily="18" charset="0"/>
                <a:cs typeface="Times New Roman" pitchFamily="18" charset="0"/>
              </a:rPr>
              <a:t>Storage.</a:t>
            </a:r>
          </a:p>
          <a:p>
            <a:pPr algn="just">
              <a:buFont typeface="Wingdings" pitchFamily="2" charset="2"/>
              <a:buChar char="§"/>
            </a:pPr>
            <a:r>
              <a:rPr lang="en-US" sz="1800" dirty="0" smtClean="0">
                <a:latin typeface="Times New Roman" pitchFamily="18" charset="0"/>
                <a:cs typeface="Times New Roman" pitchFamily="18" charset="0"/>
              </a:rPr>
              <a:t>Google </a:t>
            </a:r>
            <a:r>
              <a:rPr lang="en-US" sz="1800" dirty="0" smtClean="0">
                <a:latin typeface="Times New Roman" pitchFamily="18" charset="0"/>
                <a:cs typeface="Times New Roman" pitchFamily="18" charset="0"/>
              </a:rPr>
              <a:t>Assistant.</a:t>
            </a:r>
          </a:p>
          <a:p>
            <a:pPr algn="just">
              <a:buFont typeface="Wingdings" pitchFamily="2" charset="2"/>
              <a:buChar char="§"/>
            </a:pPr>
            <a:r>
              <a:rPr lang="en-US" sz="1800" dirty="0" err="1" smtClean="0">
                <a:latin typeface="Times New Roman" pitchFamily="18" charset="0"/>
                <a:cs typeface="Times New Roman" pitchFamily="18" charset="0"/>
              </a:rPr>
              <a:t>NodeMCU</a:t>
            </a:r>
            <a:r>
              <a:rPr lang="en-US" sz="1800" dirty="0" smtClean="0">
                <a:latin typeface="Times New Roman" pitchFamily="18" charset="0"/>
                <a:cs typeface="Times New Roman" pitchFamily="18" charset="0"/>
              </a:rPr>
              <a:t>.</a:t>
            </a:r>
          </a:p>
          <a:p>
            <a:pPr algn="just">
              <a:buFont typeface="Wingdings" pitchFamily="2" charset="2"/>
              <a:buChar char="§"/>
            </a:pPr>
            <a:r>
              <a:rPr lang="en-US" sz="1800" dirty="0" err="1" smtClean="0">
                <a:latin typeface="Times New Roman" pitchFamily="18" charset="0"/>
                <a:cs typeface="Times New Roman" pitchFamily="18" charset="0"/>
              </a:rPr>
              <a:t>Arduino</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Mega.</a:t>
            </a:r>
          </a:p>
          <a:p>
            <a:pPr algn="just">
              <a:buFont typeface="Wingdings" pitchFamily="2" charset="2"/>
              <a:buChar char="§"/>
            </a:pPr>
            <a:r>
              <a:rPr lang="en-US" sz="1800" dirty="0" smtClean="0">
                <a:latin typeface="Times New Roman" pitchFamily="18" charset="0"/>
                <a:cs typeface="Times New Roman" pitchFamily="18" charset="0"/>
              </a:rPr>
              <a:t>Relay.</a:t>
            </a:r>
          </a:p>
          <a:p>
            <a:pPr algn="just">
              <a:buFont typeface="Wingdings" pitchFamily="2" charset="2"/>
              <a:buChar char="§"/>
            </a:pPr>
            <a:r>
              <a:rPr lang="en-US" sz="1800" dirty="0" smtClean="0">
                <a:latin typeface="Times New Roman" pitchFamily="18" charset="0"/>
                <a:cs typeface="Times New Roman" pitchFamily="18" charset="0"/>
              </a:rPr>
              <a:t>Servo </a:t>
            </a:r>
            <a:r>
              <a:rPr lang="en-US" sz="1800" dirty="0" smtClean="0">
                <a:latin typeface="Times New Roman" pitchFamily="18" charset="0"/>
                <a:cs typeface="Times New Roman" pitchFamily="18" charset="0"/>
              </a:rPr>
              <a:t>Motor.</a:t>
            </a:r>
          </a:p>
          <a:p>
            <a:pPr algn="just">
              <a:buFont typeface="Wingdings" pitchFamily="2" charset="2"/>
              <a:buChar char="§"/>
            </a:pPr>
            <a:r>
              <a:rPr lang="en-US" sz="1800" dirty="0" smtClean="0">
                <a:latin typeface="Times New Roman" pitchFamily="18" charset="0"/>
                <a:cs typeface="Times New Roman" pitchFamily="18" charset="0"/>
              </a:rPr>
              <a:t>PIR Motion </a:t>
            </a:r>
            <a:r>
              <a:rPr lang="en-US" sz="1800" dirty="0" smtClean="0">
                <a:latin typeface="Times New Roman" pitchFamily="18" charset="0"/>
                <a:cs typeface="Times New Roman" pitchFamily="18" charset="0"/>
              </a:rPr>
              <a:t>Sensor.</a:t>
            </a:r>
          </a:p>
          <a:p>
            <a:pPr algn="just">
              <a:buFont typeface="Wingdings" pitchFamily="2" charset="2"/>
              <a:buChar char="§"/>
            </a:pPr>
            <a:r>
              <a:rPr lang="en-US" sz="1800" dirty="0" smtClean="0">
                <a:latin typeface="Times New Roman" pitchFamily="18" charset="0"/>
                <a:cs typeface="Times New Roman" pitchFamily="18" charset="0"/>
              </a:rPr>
              <a:t>Gas </a:t>
            </a:r>
            <a:r>
              <a:rPr lang="en-US" sz="1800" dirty="0" smtClean="0">
                <a:latin typeface="Times New Roman" pitchFamily="18" charset="0"/>
                <a:cs typeface="Times New Roman" pitchFamily="18" charset="0"/>
              </a:rPr>
              <a:t>sensor.</a:t>
            </a:r>
          </a:p>
          <a:p>
            <a:pPr algn="just">
              <a:buFont typeface="Wingdings" pitchFamily="2" charset="2"/>
              <a:buChar char="§"/>
            </a:pPr>
            <a:r>
              <a:rPr lang="en-US" sz="1800" dirty="0" smtClean="0">
                <a:latin typeface="Times New Roman" pitchFamily="18" charset="0"/>
                <a:cs typeface="Times New Roman" pitchFamily="18" charset="0"/>
              </a:rPr>
              <a:t>12 Volt DC </a:t>
            </a:r>
            <a:r>
              <a:rPr lang="en-US" sz="1800" dirty="0" smtClean="0">
                <a:latin typeface="Times New Roman" pitchFamily="18" charset="0"/>
                <a:cs typeface="Times New Roman" pitchFamily="18" charset="0"/>
              </a:rPr>
              <a:t>Fan.</a:t>
            </a:r>
          </a:p>
          <a:p>
            <a:pPr algn="just">
              <a:buFont typeface="Wingdings" pitchFamily="2" charset="2"/>
              <a:buChar char="§"/>
            </a:pPr>
            <a:r>
              <a:rPr lang="en-US" sz="1800" dirty="0" smtClean="0">
                <a:latin typeface="Times New Roman" pitchFamily="18" charset="0"/>
                <a:cs typeface="Times New Roman" pitchFamily="18" charset="0"/>
              </a:rPr>
              <a:t>Night </a:t>
            </a:r>
            <a:r>
              <a:rPr lang="en-US" sz="1800" dirty="0" smtClean="0">
                <a:latin typeface="Times New Roman" pitchFamily="18" charset="0"/>
                <a:cs typeface="Times New Roman" pitchFamily="18" charset="0"/>
              </a:rPr>
              <a:t>Bulb.</a:t>
            </a:r>
          </a:p>
          <a:p>
            <a:pPr lvl="0">
              <a:buFont typeface="Wingdings" pitchFamily="2" charset="2"/>
              <a:buChar char="§"/>
            </a:pPr>
            <a:r>
              <a:rPr lang="en-US" sz="1800" dirty="0" smtClean="0">
                <a:latin typeface="Times New Roman" pitchFamily="18" charset="0"/>
                <a:cs typeface="Times New Roman" pitchFamily="18" charset="0"/>
              </a:rPr>
              <a:t>Buzzer.</a:t>
            </a:r>
          </a:p>
          <a:p>
            <a:pPr>
              <a:buFont typeface="Wingdings" pitchFamily="2" charset="2"/>
              <a:buChar char="§"/>
            </a:pPr>
            <a:r>
              <a:rPr lang="en-US" sz="1800" dirty="0" smtClean="0">
                <a:latin typeface="Times New Roman" pitchFamily="18" charset="0"/>
                <a:cs typeface="Times New Roman" pitchFamily="18" charset="0"/>
              </a:rPr>
              <a:t>9 Volt </a:t>
            </a:r>
            <a:r>
              <a:rPr lang="en-US" sz="1800" dirty="0" smtClean="0">
                <a:latin typeface="Times New Roman" pitchFamily="18" charset="0"/>
                <a:cs typeface="Times New Roman" pitchFamily="18" charset="0"/>
              </a:rPr>
              <a:t>Battery.</a:t>
            </a:r>
          </a:p>
          <a:p>
            <a:pPr lvl="0">
              <a:buFont typeface="Wingdings" pitchFamily="2" charset="2"/>
              <a:buChar char="§"/>
            </a:pPr>
            <a:r>
              <a:rPr lang="en-US" sz="1800" dirty="0" smtClean="0">
                <a:latin typeface="Times New Roman" pitchFamily="18" charset="0"/>
                <a:cs typeface="Times New Roman" pitchFamily="18" charset="0"/>
              </a:rPr>
              <a:t>Connecting </a:t>
            </a:r>
            <a:r>
              <a:rPr lang="en-US" sz="1800" dirty="0" smtClean="0">
                <a:latin typeface="Times New Roman" pitchFamily="18" charset="0"/>
                <a:cs typeface="Times New Roman" pitchFamily="18" charset="0"/>
              </a:rPr>
              <a:t>Wires.</a:t>
            </a:r>
            <a:endParaRPr lang="en-US" sz="1800" dirty="0" smtClean="0">
              <a:latin typeface="Times New Roman" pitchFamily="18" charset="0"/>
              <a:cs typeface="Times New Roman" pitchFamily="18" charset="0"/>
            </a:endParaRPr>
          </a:p>
          <a:p>
            <a:pPr>
              <a:buFont typeface="Wingdings" pitchFamily="2" charset="2"/>
              <a:buChar char="§"/>
            </a:pPr>
            <a:endParaRPr lang="en-US" sz="1800" dirty="0" smtClean="0">
              <a:latin typeface="Times New Roman" pitchFamily="18" charset="0"/>
              <a:cs typeface="Times New Roman" pitchFamily="18" charset="0"/>
            </a:endParaRPr>
          </a:p>
          <a:p>
            <a:pPr lvl="0">
              <a:buFont typeface="Wingdings" pitchFamily="2" charset="2"/>
              <a:buChar char="§"/>
            </a:pPr>
            <a:endParaRPr lang="en-US" sz="1800" dirty="0" smtClean="0">
              <a:latin typeface="Times New Roman" pitchFamily="18" charset="0"/>
              <a:cs typeface="Times New Roman" pitchFamily="18" charset="0"/>
            </a:endParaRPr>
          </a:p>
          <a:p>
            <a:pPr lvl="0">
              <a:buFont typeface="Wingdings" pitchFamily="2" charset="2"/>
              <a:buChar char="§"/>
            </a:pPr>
            <a:endParaRPr lang="en-US" sz="1800" dirty="0" smtClean="0">
              <a:latin typeface="Times New Roman" pitchFamily="18" charset="0"/>
              <a:cs typeface="Times New Roman" pitchFamily="18" charset="0"/>
            </a:endParaRPr>
          </a:p>
          <a:p>
            <a:pPr algn="just">
              <a:buFont typeface="Wingdings" pitchFamily="2" charset="2"/>
              <a:buChar char="§"/>
            </a:pPr>
            <a:endParaRPr lang="en-US" sz="1800" dirty="0" smtClean="0">
              <a:latin typeface="Times New Roman" pitchFamily="18" charset="0"/>
              <a:cs typeface="Times New Roman" pitchFamily="18" charset="0"/>
            </a:endParaRPr>
          </a:p>
          <a:p>
            <a:pPr algn="just">
              <a:buFont typeface="Wingdings" pitchFamily="2" charset="2"/>
              <a:buChar char="§"/>
            </a:pPr>
            <a:endParaRPr lang="en-US" sz="1800" dirty="0" smtClean="0">
              <a:latin typeface="Times New Roman" pitchFamily="18" charset="0"/>
              <a:cs typeface="Times New Roman" pitchFamily="18" charset="0"/>
            </a:endParaRPr>
          </a:p>
          <a:p>
            <a:pPr>
              <a:buFont typeface="Wingdings" pitchFamily="2" charset="2"/>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19100"/>
            <a:ext cx="5334000" cy="635000"/>
          </a:xfrm>
        </p:spPr>
        <p:txBody>
          <a:bodyPr>
            <a:normAutofit fontScale="90000"/>
          </a:bodyPr>
          <a:lstStyle/>
          <a:p>
            <a:pPr algn="l"/>
            <a:r>
              <a:rPr lang="en-US" sz="3600" u="sng" dirty="0">
                <a:latin typeface="Arial Rounded MT Bold" pitchFamily="34" charset="0"/>
                <a:cs typeface="Times New Roman" pitchFamily="18" charset="0"/>
              </a:rPr>
              <a:t>Block Diagram</a:t>
            </a:r>
            <a:r>
              <a:rPr lang="en-US" sz="3600" u="sng" dirty="0">
                <a:latin typeface="Arial Rounded MT Bold" pitchFamily="34" charset="0"/>
              </a:rPr>
              <a:t> </a:t>
            </a:r>
            <a:r>
              <a:rPr lang="en-US" dirty="0"/>
              <a:t/>
            </a:r>
            <a:br>
              <a:rPr lang="en-US" dirty="0"/>
            </a:br>
            <a:endParaRPr lang="en-US" dirty="0"/>
          </a:p>
        </p:txBody>
      </p:sp>
      <p:pic>
        <p:nvPicPr>
          <p:cNvPr id="4" name="Picture 3" descr="Block Diagram"/>
          <p:cNvPicPr/>
          <p:nvPr/>
        </p:nvPicPr>
        <p:blipFill>
          <a:blip r:embed="rId2" cstate="print"/>
          <a:srcRect/>
          <a:stretch>
            <a:fillRect/>
          </a:stretch>
        </p:blipFill>
        <p:spPr bwMode="auto">
          <a:xfrm>
            <a:off x="457201" y="1587501"/>
            <a:ext cx="8153400" cy="368299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1" y="190501"/>
            <a:ext cx="6248400" cy="635000"/>
          </a:xfrm>
        </p:spPr>
        <p:txBody>
          <a:bodyPr>
            <a:noAutofit/>
          </a:bodyPr>
          <a:lstStyle/>
          <a:p>
            <a:pPr algn="l"/>
            <a:r>
              <a:rPr lang="en-US" sz="3200" u="sng" dirty="0">
                <a:latin typeface="Arial Rounded MT Bold" pitchFamily="34" charset="0"/>
                <a:cs typeface="Times New Roman" pitchFamily="18" charset="0"/>
              </a:rPr>
              <a:t>Description of Block Diagram</a:t>
            </a:r>
            <a:endParaRPr lang="en-US" sz="3200" u="sng" dirty="0">
              <a:latin typeface="Arial Rounded MT Bold" pitchFamily="34" charset="0"/>
            </a:endParaRPr>
          </a:p>
        </p:txBody>
      </p:sp>
      <p:sp>
        <p:nvSpPr>
          <p:cNvPr id="4" name="Subtitle 3"/>
          <p:cNvSpPr>
            <a:spLocks noGrp="1"/>
          </p:cNvSpPr>
          <p:nvPr>
            <p:ph type="subTitle" idx="1"/>
          </p:nvPr>
        </p:nvSpPr>
        <p:spPr>
          <a:xfrm>
            <a:off x="228600" y="952500"/>
            <a:ext cx="8686800" cy="4572000"/>
          </a:xfrm>
        </p:spPr>
        <p:txBody>
          <a:bodyPr>
            <a:normAutofit/>
          </a:bodyPr>
          <a:lstStyle/>
          <a:p>
            <a:pPr>
              <a:buFont typeface="Arial" pitchFamily="34" charset="0"/>
              <a:buChar char="•"/>
            </a:pPr>
            <a:r>
              <a:rPr lang="en-US" dirty="0">
                <a:solidFill>
                  <a:schemeClr val="tx1"/>
                </a:solidFill>
                <a:latin typeface="Times New Roman" pitchFamily="18" charset="0"/>
                <a:cs typeface="Times New Roman" pitchFamily="18" charset="0"/>
              </a:rPr>
              <a:t> </a:t>
            </a:r>
            <a:r>
              <a:rPr lang="en-US" u="sng" dirty="0">
                <a:solidFill>
                  <a:schemeClr val="tx1"/>
                </a:solidFill>
                <a:latin typeface="Times New Roman" pitchFamily="18" charset="0"/>
                <a:cs typeface="Times New Roman" pitchFamily="18" charset="0"/>
              </a:rPr>
              <a:t>Mobile application: </a:t>
            </a:r>
            <a:r>
              <a:rPr lang="en-US" b="0" dirty="0">
                <a:solidFill>
                  <a:schemeClr val="tx1"/>
                </a:solidFill>
                <a:latin typeface="Times New Roman" pitchFamily="18" charset="0"/>
                <a:cs typeface="Times New Roman" pitchFamily="18" charset="0"/>
              </a:rPr>
              <a:t>Using this (</a:t>
            </a:r>
            <a:r>
              <a:rPr lang="en-US" b="0" dirty="0" err="1">
                <a:solidFill>
                  <a:schemeClr val="tx1"/>
                </a:solidFill>
                <a:latin typeface="Times New Roman" pitchFamily="18" charset="0"/>
                <a:cs typeface="Times New Roman" pitchFamily="18" charset="0"/>
              </a:rPr>
              <a:t>blynk</a:t>
            </a:r>
            <a:r>
              <a:rPr lang="en-US" b="0" dirty="0">
                <a:solidFill>
                  <a:schemeClr val="tx1"/>
                </a:solidFill>
                <a:latin typeface="Times New Roman" pitchFamily="18" charset="0"/>
                <a:cs typeface="Times New Roman" pitchFamily="18" charset="0"/>
              </a:rPr>
              <a:t>)application we can control the </a:t>
            </a:r>
            <a:r>
              <a:rPr lang="en-US" b="0" dirty="0" smtClean="0">
                <a:solidFill>
                  <a:schemeClr val="tx1"/>
                </a:solidFill>
                <a:latin typeface="Times New Roman" pitchFamily="18" charset="0"/>
                <a:cs typeface="Times New Roman" pitchFamily="18" charset="0"/>
              </a:rPr>
              <a:t>switches 			     accordingly. </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l">
              <a:buFont typeface="Arial" pitchFamily="34" charset="0"/>
              <a:buChar char="•"/>
            </a:pPr>
            <a:r>
              <a:rPr lang="en-US" u="sng" dirty="0" err="1" smtClean="0">
                <a:solidFill>
                  <a:schemeClr val="tx1"/>
                </a:solidFill>
                <a:latin typeface="Times New Roman" pitchFamily="18" charset="0"/>
                <a:cs typeface="Times New Roman" pitchFamily="18" charset="0"/>
              </a:rPr>
              <a:t>Nodemcu</a:t>
            </a:r>
            <a:r>
              <a:rPr lang="en-US" u="sng" dirty="0" smtClean="0">
                <a:solidFill>
                  <a:schemeClr val="tx1"/>
                </a:solidFill>
                <a:latin typeface="Times New Roman" pitchFamily="18" charset="0"/>
                <a:cs typeface="Times New Roman" pitchFamily="18" charset="0"/>
              </a:rPr>
              <a:t> </a:t>
            </a:r>
            <a:r>
              <a:rPr lang="en-US" u="sng" dirty="0">
                <a:solidFill>
                  <a:schemeClr val="tx1"/>
                </a:solidFill>
                <a:latin typeface="Times New Roman" pitchFamily="18" charset="0"/>
                <a:cs typeface="Times New Roman" pitchFamily="18" charset="0"/>
              </a:rPr>
              <a:t>(</a:t>
            </a:r>
            <a:r>
              <a:rPr lang="en-US" u="sng" dirty="0" err="1">
                <a:solidFill>
                  <a:schemeClr val="tx1"/>
                </a:solidFill>
                <a:latin typeface="Times New Roman" pitchFamily="18" charset="0"/>
                <a:cs typeface="Times New Roman" pitchFamily="18" charset="0"/>
              </a:rPr>
              <a:t>Esp</a:t>
            </a:r>
            <a:r>
              <a:rPr lang="en-US" u="sng" dirty="0">
                <a:solidFill>
                  <a:schemeClr val="tx1"/>
                </a:solidFill>
                <a:latin typeface="Times New Roman" pitchFamily="18" charset="0"/>
                <a:cs typeface="Times New Roman" pitchFamily="18" charset="0"/>
              </a:rPr>
              <a:t> 8266): </a:t>
            </a:r>
            <a:r>
              <a:rPr lang="en-US" b="0" dirty="0">
                <a:solidFill>
                  <a:schemeClr val="tx1"/>
                </a:solidFill>
                <a:latin typeface="Times New Roman" pitchFamily="18" charset="0"/>
                <a:cs typeface="Times New Roman" pitchFamily="18" charset="0"/>
              </a:rPr>
              <a:t>The command from mobile application or Google </a:t>
            </a:r>
            <a:r>
              <a:rPr lang="en-US" b="0" dirty="0" smtClean="0">
                <a:solidFill>
                  <a:schemeClr val="tx1"/>
                </a:solidFill>
                <a:latin typeface="Times New Roman" pitchFamily="18" charset="0"/>
                <a:cs typeface="Times New Roman" pitchFamily="18" charset="0"/>
              </a:rPr>
              <a:t>assistant 			       (through </a:t>
            </a:r>
            <a:r>
              <a:rPr lang="en-US" b="0" dirty="0" err="1" smtClean="0">
                <a:solidFill>
                  <a:schemeClr val="tx1"/>
                </a:solidFill>
                <a:latin typeface="Times New Roman" pitchFamily="18" charset="0"/>
                <a:cs typeface="Times New Roman" pitchFamily="18" charset="0"/>
              </a:rPr>
              <a:t>blynk</a:t>
            </a:r>
            <a:r>
              <a:rPr lang="en-US" b="0" dirty="0" smtClean="0">
                <a:solidFill>
                  <a:schemeClr val="tx1"/>
                </a:solidFill>
                <a:latin typeface="Times New Roman" pitchFamily="18" charset="0"/>
                <a:cs typeface="Times New Roman" pitchFamily="18" charset="0"/>
              </a:rPr>
              <a:t> cloud ) is </a:t>
            </a:r>
            <a:r>
              <a:rPr lang="en-US" b="0" dirty="0">
                <a:solidFill>
                  <a:schemeClr val="tx1"/>
                </a:solidFill>
                <a:latin typeface="Times New Roman" pitchFamily="18" charset="0"/>
                <a:cs typeface="Times New Roman" pitchFamily="18" charset="0"/>
              </a:rPr>
              <a:t>being processed </a:t>
            </a:r>
            <a:r>
              <a:rPr lang="en-US" b="0" dirty="0" smtClean="0">
                <a:solidFill>
                  <a:schemeClr val="tx1"/>
                </a:solidFill>
                <a:latin typeface="Times New Roman" pitchFamily="18" charset="0"/>
                <a:cs typeface="Times New Roman" pitchFamily="18" charset="0"/>
              </a:rPr>
              <a:t>accordingly and this 		       	        signal is transmitted </a:t>
            </a:r>
            <a:r>
              <a:rPr lang="en-US" b="0" dirty="0">
                <a:solidFill>
                  <a:schemeClr val="tx1"/>
                </a:solidFill>
                <a:latin typeface="Times New Roman" pitchFamily="18" charset="0"/>
                <a:cs typeface="Times New Roman" pitchFamily="18" charset="0"/>
              </a:rPr>
              <a:t>to relay driver.</a:t>
            </a:r>
          </a:p>
          <a:p>
            <a:pPr algn="l"/>
            <a:endParaRPr lang="en-US" u="sng" dirty="0" smtClean="0">
              <a:solidFill>
                <a:schemeClr val="tx1"/>
              </a:solidFill>
              <a:latin typeface="Times New Roman" pitchFamily="18" charset="0"/>
              <a:cs typeface="Times New Roman" pitchFamily="18" charset="0"/>
            </a:endParaRPr>
          </a:p>
          <a:p>
            <a:pPr algn="l">
              <a:buFont typeface="Arial" pitchFamily="34" charset="0"/>
              <a:buChar char="•"/>
            </a:pPr>
            <a:r>
              <a:rPr lang="en-US" u="sng" dirty="0" smtClean="0">
                <a:solidFill>
                  <a:schemeClr val="tx1"/>
                </a:solidFill>
                <a:latin typeface="Times New Roman" pitchFamily="18" charset="0"/>
                <a:cs typeface="Times New Roman" pitchFamily="18" charset="0"/>
              </a:rPr>
              <a:t>PIR </a:t>
            </a:r>
            <a:r>
              <a:rPr lang="en-US" u="sng" dirty="0">
                <a:solidFill>
                  <a:schemeClr val="tx1"/>
                </a:solidFill>
                <a:latin typeface="Times New Roman" pitchFamily="18" charset="0"/>
                <a:cs typeface="Times New Roman" pitchFamily="18" charset="0"/>
              </a:rPr>
              <a:t>sensor: </a:t>
            </a:r>
            <a:r>
              <a:rPr lang="en-US" b="0" dirty="0">
                <a:solidFill>
                  <a:schemeClr val="tx1"/>
                </a:solidFill>
                <a:latin typeface="Times New Roman" pitchFamily="18" charset="0"/>
                <a:cs typeface="Times New Roman" pitchFamily="18" charset="0"/>
              </a:rPr>
              <a:t>A sensor connected with </a:t>
            </a:r>
            <a:r>
              <a:rPr lang="en-US" b="0" dirty="0" err="1">
                <a:solidFill>
                  <a:schemeClr val="tx1"/>
                </a:solidFill>
                <a:latin typeface="Times New Roman" pitchFamily="18" charset="0"/>
                <a:cs typeface="Times New Roman" pitchFamily="18" charset="0"/>
              </a:rPr>
              <a:t>NodeMCU</a:t>
            </a:r>
            <a:r>
              <a:rPr lang="en-US" b="0" dirty="0">
                <a:solidFill>
                  <a:schemeClr val="tx1"/>
                </a:solidFill>
                <a:latin typeface="Times New Roman" pitchFamily="18" charset="0"/>
                <a:cs typeface="Times New Roman" pitchFamily="18" charset="0"/>
              </a:rPr>
              <a:t> .If  any deviation </a:t>
            </a:r>
            <a:r>
              <a:rPr lang="en-US" b="0" dirty="0" smtClean="0">
                <a:solidFill>
                  <a:schemeClr val="tx1"/>
                </a:solidFill>
                <a:latin typeface="Times New Roman" pitchFamily="18" charset="0"/>
                <a:cs typeface="Times New Roman" pitchFamily="18" charset="0"/>
              </a:rPr>
              <a:t>occurs across the 		      PIR sensor </a:t>
            </a:r>
            <a:r>
              <a:rPr lang="en-US" b="0" dirty="0">
                <a:solidFill>
                  <a:schemeClr val="tx1"/>
                </a:solidFill>
                <a:latin typeface="Times New Roman" pitchFamily="18" charset="0"/>
                <a:cs typeface="Times New Roman" pitchFamily="18" charset="0"/>
              </a:rPr>
              <a:t>an alert is send to the user through </a:t>
            </a:r>
            <a:r>
              <a:rPr lang="en-US" b="0" dirty="0" err="1" smtClean="0">
                <a:solidFill>
                  <a:schemeClr val="tx1"/>
                </a:solidFill>
                <a:latin typeface="Times New Roman" pitchFamily="18" charset="0"/>
                <a:cs typeface="Times New Roman" pitchFamily="18" charset="0"/>
              </a:rPr>
              <a:t>blynk</a:t>
            </a:r>
            <a:r>
              <a:rPr lang="en-US" b="0" dirty="0" smtClean="0">
                <a:solidFill>
                  <a:schemeClr val="tx1"/>
                </a:solidFill>
                <a:latin typeface="Times New Roman" pitchFamily="18" charset="0"/>
                <a:cs typeface="Times New Roman" pitchFamily="18" charset="0"/>
              </a:rPr>
              <a:t> </a:t>
            </a:r>
            <a:r>
              <a:rPr lang="en-US" b="0" dirty="0">
                <a:solidFill>
                  <a:schemeClr val="tx1"/>
                </a:solidFill>
                <a:latin typeface="Times New Roman" pitchFamily="18" charset="0"/>
                <a:cs typeface="Times New Roman" pitchFamily="18" charset="0"/>
              </a:rPr>
              <a:t>cloud</a:t>
            </a:r>
            <a:r>
              <a:rPr lang="en-US" b="0" dirty="0" smtClean="0">
                <a:solidFill>
                  <a:schemeClr val="tx1"/>
                </a:solidFill>
                <a:latin typeface="Times New Roman" pitchFamily="18" charset="0"/>
                <a:cs typeface="Times New Roman" pitchFamily="18" charset="0"/>
              </a:rPr>
              <a:t>.</a:t>
            </a:r>
            <a:endParaRPr lang="en-US" b="0" dirty="0">
              <a:solidFill>
                <a:schemeClr val="tx1"/>
              </a:solidFill>
              <a:latin typeface="Times New Roman" pitchFamily="18" charset="0"/>
              <a:cs typeface="Times New Roman" pitchFamily="18" charset="0"/>
            </a:endParaRPr>
          </a:p>
          <a:p>
            <a:pPr algn="l">
              <a:buFont typeface="Arial" pitchFamily="34" charset="0"/>
              <a:buChar char="•"/>
            </a:pPr>
            <a:endParaRPr lang="en-US" dirty="0">
              <a:solidFill>
                <a:schemeClr val="tx1"/>
              </a:solidFill>
              <a:latin typeface="Times New Roman" pitchFamily="18" charset="0"/>
              <a:cs typeface="Times New Roman" pitchFamily="18" charset="0"/>
            </a:endParaRPr>
          </a:p>
          <a:p>
            <a:pPr algn="l">
              <a:buFont typeface="Arial" pitchFamily="34" charset="0"/>
              <a:buChar char="•"/>
            </a:pPr>
            <a:r>
              <a:rPr lang="en-US" u="sng" dirty="0">
                <a:solidFill>
                  <a:schemeClr val="tx1"/>
                </a:solidFill>
                <a:latin typeface="Times New Roman" pitchFamily="18" charset="0"/>
                <a:cs typeface="Times New Roman" pitchFamily="18" charset="0"/>
              </a:rPr>
              <a:t>Relay Driver: </a:t>
            </a:r>
            <a:r>
              <a:rPr lang="en-US" b="0" dirty="0">
                <a:solidFill>
                  <a:schemeClr val="tx1"/>
                </a:solidFill>
                <a:latin typeface="Times New Roman" pitchFamily="18" charset="0"/>
                <a:cs typeface="Times New Roman" pitchFamily="18" charset="0"/>
              </a:rPr>
              <a:t>It acts like a switch. It receives input from </a:t>
            </a:r>
            <a:r>
              <a:rPr lang="en-US" b="0" dirty="0" err="1">
                <a:solidFill>
                  <a:schemeClr val="tx1"/>
                </a:solidFill>
                <a:latin typeface="Times New Roman" pitchFamily="18" charset="0"/>
                <a:cs typeface="Times New Roman" pitchFamily="18" charset="0"/>
              </a:rPr>
              <a:t>NodeMCU</a:t>
            </a:r>
            <a:r>
              <a:rPr lang="en-US" b="0" dirty="0">
                <a:solidFill>
                  <a:schemeClr val="tx1"/>
                </a:solidFill>
                <a:latin typeface="Times New Roman" pitchFamily="18" charset="0"/>
                <a:cs typeface="Times New Roman" pitchFamily="18" charset="0"/>
              </a:rPr>
              <a:t> to </a:t>
            </a:r>
            <a:r>
              <a:rPr lang="en-US" b="0" dirty="0" smtClean="0">
                <a:solidFill>
                  <a:schemeClr val="tx1"/>
                </a:solidFill>
                <a:latin typeface="Times New Roman" pitchFamily="18" charset="0"/>
                <a:cs typeface="Times New Roman" pitchFamily="18" charset="0"/>
              </a:rPr>
              <a:t>respective 		          relays (</a:t>
            </a:r>
            <a:r>
              <a:rPr lang="en-US" b="0" dirty="0">
                <a:solidFill>
                  <a:schemeClr val="tx1"/>
                </a:solidFill>
                <a:latin typeface="Times New Roman" pitchFamily="18" charset="0"/>
                <a:cs typeface="Times New Roman" pitchFamily="18" charset="0"/>
              </a:rPr>
              <a:t>like relay 1, relay 2).The loads (like </a:t>
            </a:r>
            <a:r>
              <a:rPr lang="en-US" b="0" dirty="0" smtClean="0">
                <a:solidFill>
                  <a:schemeClr val="tx1"/>
                </a:solidFill>
                <a:latin typeface="Times New Roman" pitchFamily="18" charset="0"/>
                <a:cs typeface="Times New Roman" pitchFamily="18" charset="0"/>
              </a:rPr>
              <a:t>fan, lights </a:t>
            </a:r>
            <a:r>
              <a:rPr lang="en-US" b="0" dirty="0">
                <a:solidFill>
                  <a:schemeClr val="tx1"/>
                </a:solidFill>
                <a:latin typeface="Times New Roman" pitchFamily="18" charset="0"/>
                <a:cs typeface="Times New Roman" pitchFamily="18" charset="0"/>
              </a:rPr>
              <a:t>etc) are connected </a:t>
            </a:r>
            <a:r>
              <a:rPr lang="en-US" b="0" dirty="0" smtClean="0">
                <a:solidFill>
                  <a:schemeClr val="tx1"/>
                </a:solidFill>
                <a:latin typeface="Times New Roman" pitchFamily="18" charset="0"/>
                <a:cs typeface="Times New Roman" pitchFamily="18" charset="0"/>
              </a:rPr>
              <a:t>	          	          to </a:t>
            </a:r>
            <a:r>
              <a:rPr lang="en-US" b="0" dirty="0">
                <a:solidFill>
                  <a:schemeClr val="tx1"/>
                </a:solidFill>
                <a:latin typeface="Times New Roman" pitchFamily="18" charset="0"/>
                <a:cs typeface="Times New Roman" pitchFamily="18" charset="0"/>
              </a:rPr>
              <a:t>the </a:t>
            </a:r>
            <a:r>
              <a:rPr lang="en-US" b="0" dirty="0" smtClean="0">
                <a:solidFill>
                  <a:schemeClr val="tx1"/>
                </a:solidFill>
                <a:latin typeface="Times New Roman" pitchFamily="18" charset="0"/>
                <a:cs typeface="Times New Roman" pitchFamily="18" charset="0"/>
              </a:rPr>
              <a:t>relay1</a:t>
            </a:r>
            <a:r>
              <a:rPr lang="en-US" b="0" dirty="0">
                <a:solidFill>
                  <a:schemeClr val="tx1"/>
                </a:solidFill>
                <a:latin typeface="Times New Roman" pitchFamily="18" charset="0"/>
                <a:cs typeface="Times New Roman" pitchFamily="18" charset="0"/>
              </a:rPr>
              <a:t>, relay2, relay3, </a:t>
            </a:r>
            <a:r>
              <a:rPr lang="en-US" b="0" dirty="0" smtClean="0">
                <a:solidFill>
                  <a:schemeClr val="tx1"/>
                </a:solidFill>
                <a:latin typeface="Times New Roman" pitchFamily="18" charset="0"/>
                <a:cs typeface="Times New Roman" pitchFamily="18" charset="0"/>
              </a:rPr>
              <a:t>relay4 accordingly</a:t>
            </a:r>
            <a:r>
              <a:rPr lang="en-US" b="0" dirty="0">
                <a:solidFill>
                  <a:schemeClr val="tx1"/>
                </a:solidFill>
                <a:latin typeface="Times New Roman" pitchFamily="18" charset="0"/>
                <a:cs typeface="Times New Roman" pitchFamily="18" charset="0"/>
              </a:rPr>
              <a:t>. So if relay is turn on </a:t>
            </a:r>
            <a:r>
              <a:rPr lang="en-US" b="0" dirty="0" smtClean="0">
                <a:solidFill>
                  <a:schemeClr val="tx1"/>
                </a:solidFill>
                <a:latin typeface="Times New Roman" pitchFamily="18" charset="0"/>
                <a:cs typeface="Times New Roman" pitchFamily="18" charset="0"/>
              </a:rPr>
              <a:t>then 	          the </a:t>
            </a:r>
            <a:r>
              <a:rPr lang="en-US" b="0" dirty="0">
                <a:solidFill>
                  <a:schemeClr val="tx1"/>
                </a:solidFill>
                <a:latin typeface="Times New Roman" pitchFamily="18" charset="0"/>
                <a:cs typeface="Times New Roman" pitchFamily="18" charset="0"/>
              </a:rPr>
              <a:t>load </a:t>
            </a:r>
            <a:r>
              <a:rPr lang="en-US" b="0" dirty="0" smtClean="0">
                <a:solidFill>
                  <a:schemeClr val="tx1"/>
                </a:solidFill>
                <a:latin typeface="Times New Roman" pitchFamily="18" charset="0"/>
                <a:cs typeface="Times New Roman" pitchFamily="18" charset="0"/>
              </a:rPr>
              <a:t>will </a:t>
            </a:r>
            <a:r>
              <a:rPr lang="en-US" b="0" dirty="0">
                <a:solidFill>
                  <a:schemeClr val="tx1"/>
                </a:solidFill>
                <a:latin typeface="Times New Roman" pitchFamily="18" charset="0"/>
                <a:cs typeface="Times New Roman" pitchFamily="18" charset="0"/>
              </a:rPr>
              <a:t>be activated </a:t>
            </a:r>
            <a:r>
              <a:rPr lang="en-US" b="0" dirty="0" smtClean="0">
                <a:solidFill>
                  <a:schemeClr val="tx1"/>
                </a:solidFill>
                <a:latin typeface="Times New Roman" pitchFamily="18" charset="0"/>
                <a:cs typeface="Times New Roman" pitchFamily="18" charset="0"/>
              </a:rPr>
              <a:t> and </a:t>
            </a:r>
            <a:r>
              <a:rPr lang="en-US" b="0" dirty="0">
                <a:solidFill>
                  <a:schemeClr val="tx1"/>
                </a:solidFill>
                <a:latin typeface="Times New Roman" pitchFamily="18" charset="0"/>
                <a:cs typeface="Times New Roman" pitchFamily="18" charset="0"/>
              </a:rPr>
              <a:t>vice versa.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1" y="253999"/>
            <a:ext cx="8229600" cy="4660638"/>
          </a:xfrm>
        </p:spPr>
        <p:txBody>
          <a:bodyPr>
            <a:normAutofit/>
          </a:bodyPr>
          <a:lstStyle/>
          <a:p>
            <a:r>
              <a:rPr lang="en-US" sz="1800" b="1" u="sng" dirty="0">
                <a:latin typeface="Times New Roman" pitchFamily="18" charset="0"/>
                <a:cs typeface="Times New Roman" pitchFamily="18" charset="0"/>
              </a:rPr>
              <a:t>Power Supply: </a:t>
            </a:r>
            <a:r>
              <a:rPr lang="en-US" sz="1800" dirty="0">
                <a:latin typeface="Times New Roman" pitchFamily="18" charset="0"/>
                <a:cs typeface="Times New Roman" pitchFamily="18" charset="0"/>
              </a:rPr>
              <a:t>A single external power supply is connected to relay </a:t>
            </a:r>
            <a:r>
              <a:rPr lang="en-US" sz="1800" dirty="0" smtClean="0">
                <a:latin typeface="Times New Roman" pitchFamily="18" charset="0"/>
                <a:cs typeface="Times New Roman" pitchFamily="18" charset="0"/>
              </a:rPr>
              <a:t> driver(5v</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nodemcu</a:t>
            </a:r>
            <a:r>
              <a:rPr lang="en-US" sz="1800" dirty="0" smtClean="0">
                <a:latin typeface="Times New Roman" pitchFamily="18" charset="0"/>
                <a:cs typeface="Times New Roman" pitchFamily="18" charset="0"/>
              </a:rPr>
              <a:t>(3.3v</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arduino</a:t>
            </a:r>
            <a:r>
              <a:rPr lang="en-US" sz="1800" dirty="0">
                <a:latin typeface="Times New Roman" pitchFamily="18" charset="0"/>
                <a:cs typeface="Times New Roman" pitchFamily="18" charset="0"/>
              </a:rPr>
              <a:t> mega (5v).</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a:t>
            </a:r>
            <a:r>
              <a:rPr lang="en-US" sz="1800" b="1" u="sng" dirty="0" err="1">
                <a:latin typeface="Times New Roman" pitchFamily="18" charset="0"/>
                <a:cs typeface="Times New Roman" pitchFamily="18" charset="0"/>
              </a:rPr>
              <a:t>Arduino</a:t>
            </a:r>
            <a:r>
              <a:rPr lang="en-US" sz="1800" b="1" u="sng" dirty="0">
                <a:latin typeface="Times New Roman" pitchFamily="18" charset="0"/>
                <a:cs typeface="Times New Roman" pitchFamily="18" charset="0"/>
              </a:rPr>
              <a:t> mega</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It’s a microcontroller which is connected to gas sensor </a:t>
            </a:r>
            <a:r>
              <a:rPr lang="en-US" sz="1800" dirty="0" smtClean="0">
                <a:latin typeface="Times New Roman" pitchFamily="18" charset="0"/>
                <a:cs typeface="Times New Roman" pitchFamily="18" charset="0"/>
              </a:rPr>
              <a:t>(MQ6) and 			   temperature sensor (</a:t>
            </a:r>
            <a:r>
              <a:rPr lang="en-US" sz="1800" dirty="0" err="1" smtClean="0">
                <a:latin typeface="Times New Roman" pitchFamily="18" charset="0"/>
                <a:cs typeface="Times New Roman" pitchFamily="18" charset="0"/>
              </a:rPr>
              <a:t>thermistor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1" y="127000"/>
            <a:ext cx="4267200" cy="508000"/>
          </a:xfrm>
        </p:spPr>
        <p:txBody>
          <a:bodyPr>
            <a:noAutofit/>
          </a:bodyPr>
          <a:lstStyle/>
          <a:p>
            <a:pPr algn="l"/>
            <a:r>
              <a:rPr lang="en-US" sz="3200" u="sng" dirty="0">
                <a:latin typeface="Arial Rounded MT Bold" pitchFamily="34" charset="0"/>
              </a:rPr>
              <a:t>Project Objective</a:t>
            </a:r>
          </a:p>
        </p:txBody>
      </p:sp>
      <p:sp>
        <p:nvSpPr>
          <p:cNvPr id="3" name="Content Placeholder 2"/>
          <p:cNvSpPr>
            <a:spLocks noGrp="1"/>
          </p:cNvSpPr>
          <p:nvPr>
            <p:ph sz="quarter" idx="1"/>
          </p:nvPr>
        </p:nvSpPr>
        <p:spPr>
          <a:xfrm>
            <a:off x="152400" y="762000"/>
            <a:ext cx="8839200" cy="4762500"/>
          </a:xfrm>
        </p:spPr>
        <p:txBody>
          <a:bodyPr>
            <a:normAutofit/>
          </a:bodyPr>
          <a:lstStyle/>
          <a:p>
            <a:r>
              <a:rPr lang="en-US" sz="1800" dirty="0">
                <a:latin typeface="Times New Roman" pitchFamily="18" charset="0"/>
                <a:cs typeface="Times New Roman" pitchFamily="18" charset="0"/>
              </a:rPr>
              <a:t>Objective of the project is to design and construct a home automation and security system that will  remotely switch on and off any household appliances connected to it.</a:t>
            </a:r>
          </a:p>
          <a:p>
            <a:endParaRPr lang="en-US" sz="1800" dirty="0">
              <a:latin typeface="Times New Roman" pitchFamily="18" charset="0"/>
              <a:cs typeface="Times New Roman" pitchFamily="18" charset="0"/>
            </a:endParaRPr>
          </a:p>
          <a:p>
            <a:r>
              <a:rPr lang="en-US" sz="1800" dirty="0">
                <a:latin typeface="Times New Roman"/>
                <a:ea typeface="Times New Roman"/>
              </a:rPr>
              <a:t>The range of implementation of home automation is gigantic but for the time being we have accomplished the following things:</a:t>
            </a:r>
          </a:p>
          <a:p>
            <a:endParaRPr lang="en-US" sz="1200" dirty="0">
              <a:latin typeface="Times New Roman"/>
              <a:ea typeface="Times New Roman"/>
            </a:endParaRPr>
          </a:p>
          <a:p>
            <a:pPr marL="522037" lvl="1" indent="-278419">
              <a:buFont typeface="+mj-lt"/>
              <a:buAutoNum type="arabicPeriod"/>
            </a:pPr>
            <a:r>
              <a:rPr lang="en-US" sz="1600" dirty="0">
                <a:latin typeface="Times New Roman" pitchFamily="18" charset="0"/>
                <a:cs typeface="Times New Roman" pitchFamily="18" charset="0"/>
              </a:rPr>
              <a:t>Suppose in your absence a fire broken out in your house. It would have been easier if you had the knowledge about this event before you reached home only to find the debris. This can happen with the installation of home automation, where a temperature sensor (</a:t>
            </a:r>
            <a:r>
              <a:rPr lang="en-US" sz="1600" dirty="0" err="1">
                <a:latin typeface="Times New Roman" pitchFamily="18" charset="0"/>
                <a:cs typeface="Times New Roman" pitchFamily="18" charset="0"/>
              </a:rPr>
              <a:t>thermistor</a:t>
            </a:r>
            <a:r>
              <a:rPr lang="en-US" sz="1600" dirty="0">
                <a:latin typeface="Times New Roman" pitchFamily="18" charset="0"/>
                <a:cs typeface="Times New Roman" pitchFamily="18" charset="0"/>
              </a:rPr>
              <a:t> 10k) is needed to be placed within your house which will constantly keep a check on the temperature. Any uncanny behavior in the temperature would be noted by the sensor and a buzzer might go off to alarm the people </a:t>
            </a:r>
            <a:r>
              <a:rPr lang="en-US" sz="1600" dirty="0" smtClean="0">
                <a:latin typeface="Times New Roman" pitchFamily="18" charset="0"/>
                <a:cs typeface="Times New Roman" pitchFamily="18" charset="0"/>
              </a:rPr>
              <a:t>nearby.</a:t>
            </a:r>
            <a:endParaRPr lang="en-US" sz="1600" dirty="0">
              <a:solidFill>
                <a:srgbClr val="FF9966"/>
              </a:solidFill>
              <a:latin typeface="Times New Roman" pitchFamily="18" charset="0"/>
              <a:cs typeface="Times New Roman" pitchFamily="18" charset="0"/>
            </a:endParaRPr>
          </a:p>
          <a:p>
            <a:pPr marL="522037" lvl="1" indent="-278419">
              <a:buNone/>
            </a:pPr>
            <a:endParaRPr lang="en-US" sz="1600" dirty="0">
              <a:latin typeface="Times New Roman" pitchFamily="18" charset="0"/>
              <a:cs typeface="Times New Roman" pitchFamily="18" charset="0"/>
            </a:endParaRPr>
          </a:p>
          <a:p>
            <a:pPr marL="522037" lvl="1" indent="-278419">
              <a:buNone/>
            </a:pPr>
            <a:r>
              <a:rPr lang="en-US" sz="1600" dirty="0" smtClean="0">
                <a:solidFill>
                  <a:schemeClr val="accent1"/>
                </a:solidFill>
                <a:latin typeface="Times New Roman" pitchFamily="18" charset="0"/>
                <a:cs typeface="Times New Roman" pitchFamily="18" charset="0"/>
              </a:rPr>
              <a:t>2.   </a:t>
            </a:r>
            <a:r>
              <a:rPr lang="en-US" sz="1600" dirty="0" smtClean="0">
                <a:latin typeface="Times New Roman" pitchFamily="18" charset="0"/>
                <a:cs typeface="Times New Roman" pitchFamily="18" charset="0"/>
              </a:rPr>
              <a:t>A gas leak is a result of human negligence. This human error can be taken care of  by mounting a gas sensor (MQ6 Smoke &amp; Flammable gas sensor) in your house. This Gas Sensor is sensitive to flammable/combustible gasses like LPG, Propane &amp; Hydrogen. As soon as it detects a gas leak, a buzzer will go off and the windows will be flung open automatically.</a:t>
            </a:r>
            <a:endParaRPr lang="en-US" sz="1600" dirty="0">
              <a:latin typeface="Times New Roman" pitchFamily="18" charset="0"/>
              <a:cs typeface="Times New Roman" pitchFamily="18" charset="0"/>
            </a:endParaRPr>
          </a:p>
          <a:p>
            <a:pPr marL="522037" lvl="1" indent="-278419">
              <a:buNone/>
            </a:pPr>
            <a:endParaRPr lang="en-US" sz="1200" dirty="0">
              <a:latin typeface="Times New Roman" pitchFamily="18" charset="0"/>
              <a:cs typeface="Times New Roman" pitchFamily="18" charset="0"/>
            </a:endParaRPr>
          </a:p>
          <a:p>
            <a:pPr marL="522037" lvl="1" indent="-278419">
              <a:buFont typeface="+mj-lt"/>
              <a:buAutoNum type="arabicPeriod"/>
            </a:pPr>
            <a:endParaRPr lang="en-US" sz="1100" dirty="0">
              <a:latin typeface="Times New Roman" pitchFamily="18" charset="0"/>
              <a:cs typeface="Times New Roman" pitchFamily="18" charset="0"/>
            </a:endParaRPr>
          </a:p>
          <a:p>
            <a:pPr marL="522037" lvl="1" indent="-278419">
              <a:buFont typeface="+mj-lt"/>
              <a:buAutoNum type="arabicPeriod"/>
            </a:pPr>
            <a:endParaRPr lang="en-US" sz="9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1" y="127000"/>
            <a:ext cx="8382000" cy="5397500"/>
          </a:xfrm>
        </p:spPr>
        <p:txBody>
          <a:bodyPr>
            <a:normAutofit/>
          </a:bodyPr>
          <a:lstStyle/>
          <a:p>
            <a:pPr lvl="0" algn="just">
              <a:buNone/>
            </a:pPr>
            <a:r>
              <a:rPr lang="en-US" sz="1100" dirty="0">
                <a:latin typeface="Times New Roman" pitchFamily="18" charset="0"/>
                <a:cs typeface="Times New Roman" pitchFamily="18" charset="0"/>
              </a:rPr>
              <a:t>	</a:t>
            </a:r>
            <a:r>
              <a:rPr lang="en-US" sz="1600" dirty="0" smtClean="0">
                <a:solidFill>
                  <a:schemeClr val="accent1"/>
                </a:solidFill>
                <a:latin typeface="Times New Roman" pitchFamily="18" charset="0"/>
                <a:cs typeface="Times New Roman" pitchFamily="18" charset="0"/>
              </a:rPr>
              <a:t>  3.  </a:t>
            </a:r>
            <a:r>
              <a:rPr lang="en-US" sz="1600" dirty="0" smtClean="0">
                <a:latin typeface="Times New Roman" pitchFamily="18" charset="0"/>
                <a:cs typeface="Times New Roman" pitchFamily="18" charset="0"/>
              </a:rPr>
              <a:t>In </a:t>
            </a:r>
            <a:r>
              <a:rPr lang="en-US" sz="1600" dirty="0">
                <a:latin typeface="Times New Roman" pitchFamily="18" charset="0"/>
                <a:cs typeface="Times New Roman" pitchFamily="18" charset="0"/>
              </a:rPr>
              <a:t>your </a:t>
            </a:r>
            <a:r>
              <a:rPr lang="en-US" sz="1600" dirty="0" smtClean="0">
                <a:latin typeface="Times New Roman" pitchFamily="18" charset="0"/>
                <a:cs typeface="Times New Roman" pitchFamily="18" charset="0"/>
              </a:rPr>
              <a:t>absence, a </a:t>
            </a:r>
            <a:r>
              <a:rPr lang="en-US" sz="1600" dirty="0">
                <a:latin typeface="Times New Roman" pitchFamily="18" charset="0"/>
                <a:cs typeface="Times New Roman" pitchFamily="18" charset="0"/>
              </a:rPr>
              <a:t>case of  burglary take place in your household, you can be </a:t>
            </a:r>
            <a:r>
              <a:rPr lang="en-US" sz="1600" dirty="0" smtClean="0">
                <a:latin typeface="Times New Roman" pitchFamily="18" charset="0"/>
                <a:cs typeface="Times New Roman" pitchFamily="18" charset="0"/>
              </a:rPr>
              <a:t>instantly                           	notified about </a:t>
            </a:r>
            <a:r>
              <a:rPr lang="en-US" sz="1600" dirty="0">
                <a:latin typeface="Times New Roman" pitchFamily="18" charset="0"/>
                <a:cs typeface="Times New Roman" pitchFamily="18" charset="0"/>
              </a:rPr>
              <a:t>the event with the help of home automation. This needs </a:t>
            </a: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installation of </a:t>
            </a:r>
            <a:r>
              <a:rPr lang="en-US" sz="1600" dirty="0" smtClean="0">
                <a:latin typeface="Times New Roman" pitchFamily="18" charset="0"/>
                <a:cs typeface="Times New Roman" pitchFamily="18" charset="0"/>
              </a:rPr>
              <a:t>	a </a:t>
            </a:r>
            <a:r>
              <a:rPr lang="en-US" sz="1600" dirty="0">
                <a:latin typeface="Times New Roman" pitchFamily="18" charset="0"/>
                <a:cs typeface="Times New Roman" pitchFamily="18" charset="0"/>
              </a:rPr>
              <a:t>PIR sensors </a:t>
            </a:r>
            <a:r>
              <a:rPr lang="en-US" sz="1600" dirty="0" smtClean="0">
                <a:latin typeface="Times New Roman" pitchFamily="18" charset="0"/>
                <a:cs typeface="Times New Roman" pitchFamily="18" charset="0"/>
              </a:rPr>
              <a:t>which </a:t>
            </a:r>
            <a:r>
              <a:rPr lang="en-US" sz="1600" dirty="0">
                <a:latin typeface="Times New Roman" pitchFamily="18" charset="0"/>
                <a:cs typeface="Times New Roman" pitchFamily="18" charset="0"/>
              </a:rPr>
              <a:t>detect any movement at a particular </a:t>
            </a:r>
            <a:r>
              <a:rPr lang="en-US" sz="1600" dirty="0" smtClean="0">
                <a:latin typeface="Times New Roman" pitchFamily="18" charset="0"/>
                <a:cs typeface="Times New Roman" pitchFamily="18" charset="0"/>
              </a:rPr>
              <a:t>place</a:t>
            </a:r>
            <a:r>
              <a:rPr lang="en-US" sz="1600" dirty="0">
                <a:latin typeface="Times New Roman" pitchFamily="18" charset="0"/>
                <a:cs typeface="Times New Roman" pitchFamily="18" charset="0"/>
              </a:rPr>
              <a:t>. As soon as it </a:t>
            </a:r>
            <a:r>
              <a:rPr lang="en-US" sz="1600" dirty="0" smtClean="0">
                <a:latin typeface="Times New Roman" pitchFamily="18" charset="0"/>
                <a:cs typeface="Times New Roman" pitchFamily="18" charset="0"/>
              </a:rPr>
              <a:t>detects</a:t>
            </a:r>
            <a:r>
              <a:rPr lang="en-US" sz="1600" dirty="0">
                <a:latin typeface="Times New Roman" pitchFamily="18" charset="0"/>
                <a:cs typeface="Times New Roman" pitchFamily="18" charset="0"/>
              </a:rPr>
              <a:t>, a </a:t>
            </a:r>
            <a:r>
              <a:rPr lang="en-US" sz="1600" dirty="0" smtClean="0">
                <a:latin typeface="Times New Roman" pitchFamily="18" charset="0"/>
                <a:cs typeface="Times New Roman" pitchFamily="18" charset="0"/>
              </a:rPr>
              <a:t>	message </a:t>
            </a:r>
            <a:r>
              <a:rPr lang="en-US" sz="1600" dirty="0">
                <a:latin typeface="Times New Roman" pitchFamily="18" charset="0"/>
                <a:cs typeface="Times New Roman" pitchFamily="18" charset="0"/>
              </a:rPr>
              <a:t>would </a:t>
            </a:r>
            <a:r>
              <a:rPr lang="en-US" sz="1600" dirty="0" smtClean="0">
                <a:latin typeface="Times New Roman" pitchFamily="18" charset="0"/>
                <a:cs typeface="Times New Roman" pitchFamily="18" charset="0"/>
              </a:rPr>
              <a:t>be sent </a:t>
            </a:r>
            <a:r>
              <a:rPr lang="en-US" sz="1600" dirty="0">
                <a:latin typeface="Times New Roman" pitchFamily="18" charset="0"/>
                <a:cs typeface="Times New Roman" pitchFamily="18" charset="0"/>
              </a:rPr>
              <a:t>in your cell phone and </a:t>
            </a:r>
            <a:r>
              <a:rPr lang="en-US" sz="1600" dirty="0" smtClean="0">
                <a:latin typeface="Times New Roman" pitchFamily="18" charset="0"/>
                <a:cs typeface="Times New Roman" pitchFamily="18" charset="0"/>
              </a:rPr>
              <a:t> accordingly </a:t>
            </a:r>
            <a:r>
              <a:rPr lang="en-US" sz="1600" dirty="0">
                <a:latin typeface="Times New Roman" pitchFamily="18" charset="0"/>
                <a:cs typeface="Times New Roman" pitchFamily="18" charset="0"/>
              </a:rPr>
              <a:t>you can take an action.</a:t>
            </a:r>
          </a:p>
          <a:p>
            <a:pPr lvl="0">
              <a:buNone/>
            </a:pPr>
            <a:endParaRPr lang="en-US" sz="11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But these  above  “range of  implementation “ can  only be  applied  in contrast  to a  wireless </a:t>
            </a:r>
            <a:r>
              <a:rPr lang="en-US" sz="1800" dirty="0" smtClean="0">
                <a:latin typeface="Times New Roman" pitchFamily="18" charset="0"/>
                <a:cs typeface="Times New Roman" pitchFamily="18" charset="0"/>
              </a:rPr>
              <a:t>system. </a:t>
            </a:r>
            <a:r>
              <a:rPr lang="en-US" sz="1800" dirty="0" smtClean="0">
                <a:latin typeface="Times New Roman"/>
                <a:cs typeface="Times New Roman" pitchFamily="18" charset="0"/>
              </a:rPr>
              <a:t>The </a:t>
            </a:r>
            <a:r>
              <a:rPr lang="en-US" sz="1800" dirty="0">
                <a:latin typeface="Times New Roman"/>
                <a:cs typeface="Times New Roman" pitchFamily="18" charset="0"/>
              </a:rPr>
              <a:t>t</a:t>
            </a:r>
            <a:r>
              <a:rPr lang="en-US" sz="1800" dirty="0">
                <a:latin typeface="Times New Roman"/>
                <a:ea typeface="Times New Roman"/>
              </a:rPr>
              <a:t>echnologies which uses a wireless system (such as </a:t>
            </a:r>
            <a:r>
              <a:rPr lang="en-US" sz="1800" b="1" dirty="0">
                <a:latin typeface="Times New Roman"/>
                <a:ea typeface="Times New Roman"/>
              </a:rPr>
              <a:t>Wi-Fi</a:t>
            </a:r>
            <a:r>
              <a:rPr lang="en-US" sz="1800" dirty="0">
                <a:latin typeface="Times New Roman"/>
                <a:ea typeface="Times New Roman"/>
              </a:rPr>
              <a:t>, </a:t>
            </a:r>
            <a:r>
              <a:rPr lang="en-US" sz="1800" b="1" dirty="0">
                <a:latin typeface="Times New Roman"/>
                <a:ea typeface="Times New Roman"/>
              </a:rPr>
              <a:t>Cloud Networks)</a:t>
            </a:r>
            <a:r>
              <a:rPr lang="en-US" sz="1800" dirty="0">
                <a:latin typeface="Times New Roman"/>
                <a:ea typeface="Times New Roman"/>
              </a:rPr>
              <a:t> are of great use  in  everyday and everywhere. </a:t>
            </a:r>
            <a:endParaRPr lang="en-US" sz="1800" dirty="0">
              <a:latin typeface="Times New Roman" pitchFamily="18" charset="0"/>
              <a:cs typeface="Times New Roman" pitchFamily="18" charset="0"/>
            </a:endParaRPr>
          </a:p>
          <a:p>
            <a:pPr lvl="0">
              <a:buNone/>
            </a:pPr>
            <a:endParaRPr lang="en-US" sz="1100" dirty="0">
              <a:latin typeface="Times New Roman" pitchFamily="18" charset="0"/>
              <a:cs typeface="Times New Roman" pitchFamily="18" charset="0"/>
            </a:endParaRPr>
          </a:p>
          <a:p>
            <a:pPr lvl="0">
              <a:buNone/>
            </a:pPr>
            <a:endParaRPr lang="en-US" sz="1100" dirty="0">
              <a:latin typeface="Times New Roman" pitchFamily="18" charset="0"/>
              <a:cs typeface="Times New Roman" pitchFamily="18" charset="0"/>
            </a:endParaRPr>
          </a:p>
          <a:p>
            <a:pPr>
              <a:buNone/>
            </a:pPr>
            <a:endParaRPr lang="en-US" sz="11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TotalTime>
  <Words>789</Words>
  <Application>Microsoft Office PowerPoint</Application>
  <PresentationFormat>On-screen Show (16:10)</PresentationFormat>
  <Paragraphs>116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Home Automation &amp; Security System For Elderly People</vt:lpstr>
      <vt:lpstr>CONTENTS</vt:lpstr>
      <vt:lpstr>Introduction</vt:lpstr>
      <vt:lpstr>Component Used</vt:lpstr>
      <vt:lpstr>Block Diagram  </vt:lpstr>
      <vt:lpstr>Description of Block Diagram</vt:lpstr>
      <vt:lpstr>Slide 7</vt:lpstr>
      <vt:lpstr>Project Objective</vt:lpstr>
      <vt:lpstr>Slide 9</vt:lpstr>
      <vt:lpstr>Methodology</vt:lpstr>
      <vt:lpstr>Slide 11</vt:lpstr>
      <vt:lpstr>Slide 12</vt:lpstr>
      <vt:lpstr>Slide 13</vt:lpstr>
      <vt:lpstr>CONCLUSION</vt:lpstr>
      <vt:lpstr>ACKNOWLEDGEMENT</vt:lpstr>
      <vt:lpstr>REFERENCES</vt:lpstr>
      <vt:lpstr>Thank You</vt:lpstr>
    </vt:vector>
  </TitlesOfParts>
  <Company>AAA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Diagram  </dc:title>
  <dc:creator>KUSHAL</dc:creator>
  <cp:lastModifiedBy>KUSHAL</cp:lastModifiedBy>
  <cp:revision>23</cp:revision>
  <dcterms:created xsi:type="dcterms:W3CDTF">2019-05-20T13:02:51Z</dcterms:created>
  <dcterms:modified xsi:type="dcterms:W3CDTF">2019-05-20T17:18:16Z</dcterms:modified>
</cp:coreProperties>
</file>