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93" r:id="rId4"/>
    <p:sldId id="280" r:id="rId5"/>
    <p:sldId id="298" r:id="rId6"/>
    <p:sldId id="299" r:id="rId7"/>
    <p:sldId id="297" r:id="rId8"/>
    <p:sldId id="294" r:id="rId9"/>
    <p:sldId id="296" r:id="rId10"/>
    <p:sldId id="292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 showGuides="1">
      <p:cViewPr varScale="1">
        <p:scale>
          <a:sx n="102" d="100"/>
          <a:sy n="102" d="100"/>
        </p:scale>
        <p:origin x="900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CFA23-11E8-4C5D-9D6A-8BF897C03B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08380-18BC-4B1D-BC9C-F9B2C015710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2D6876-F133-46D3-95E2-A34AD9BDC8CB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A40400-4F5E-4E00-9BB5-F457594CE77A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36801" y="5943600"/>
            <a:ext cx="98425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Final Year Defense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 smtClean="0"/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 smtClean="0"/>
            </a:fld>
            <a:endParaRPr lang="en-US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951845"/>
            <a:ext cx="1538817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2336801" y="5943600"/>
            <a:ext cx="98425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B.Sc. Title Defense</a:t>
            </a:r>
            <a:endParaRPr lang="en-US" sz="2000" b="1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59200" y="0"/>
            <a:ext cx="8432800" cy="6858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B.Sc. Title Defense</a:t>
            </a:r>
            <a:endParaRPr lang="en-US" b="1" dirty="0"/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6051" y="80964"/>
            <a:ext cx="2901949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914400" y="3200400"/>
            <a:ext cx="5080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Presented by</a:t>
            </a:r>
            <a:endParaRPr lang="en-US" sz="2400" b="1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400800" y="3200400"/>
            <a:ext cx="5283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Supervised by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10363200" cy="17526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5181600" cy="2209800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6400800" y="3886200"/>
            <a:ext cx="5283200" cy="2209800"/>
          </a:xfrm>
        </p:spPr>
        <p:txBody>
          <a:bodyPr>
            <a:normAutofit/>
          </a:bodyPr>
          <a:lstStyle>
            <a:lvl1pPr algn="ctr">
              <a:buNone/>
              <a:defRPr sz="27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254C3-6D07-4044-A98A-C7B9FCC216AA}" type="datetime1">
              <a:rPr lang="en-US"/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AF6E4-9F0F-4D32-8D8E-755B2E69BAD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1" y="5943600"/>
            <a:ext cx="153881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336801" y="5943600"/>
            <a:ext cx="98425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B.Sc. Title Defense</a:t>
            </a:r>
            <a:endParaRPr lang="en-US" b="1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/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5161A3-B757-4210-8554-6B2250A4A5D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01EAB7-4B8F-4B70-B0ED-2782ACD77B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38300" y="1219200"/>
            <a:ext cx="8915400" cy="9906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4000" dirty="0">
                <a:solidFill>
                  <a:srgbClr val="7030A0"/>
                </a:solidFill>
              </a:rPr>
              <a:t>Title: </a:t>
            </a:r>
            <a:r>
              <a:rPr lang="en-US" altLang="en-US" sz="4000" dirty="0">
                <a:solidFill>
                  <a:srgbClr val="7030A0"/>
                </a:solidFill>
              </a:rPr>
              <a:t>AI-Powered Skin Disease Detection: A Multi-Class Classification Approach</a:t>
            </a:r>
            <a:endParaRPr lang="en-US" altLang="en-US" sz="4000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797432"/>
            <a:ext cx="4572000" cy="20574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Kazi Sameer Bin Hasan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221-15-5786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Daffodil International University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10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781800" y="3797432"/>
            <a:ext cx="4572000" cy="2057400"/>
          </a:xfrm>
        </p:spPr>
        <p:txBody>
          <a:bodyPr>
            <a:noAutofit/>
          </a:bodyPr>
          <a:lstStyle/>
          <a:p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Abdullah Al Mamun</a:t>
            </a:r>
            <a:endParaRPr lang="en-US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 (Senior Scale)  </a:t>
            </a:r>
            <a:endParaRPr lang="en-US" alt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 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Daffodil International University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en-US" sz="30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Objective:</a:t>
            </a:r>
            <a:endParaRPr lang="en-US" altLang="en-US" sz="3000" dirty="0">
              <a:solidFill>
                <a:schemeClr val="tx1"/>
              </a:solidFill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*To develop an AI-based system for multi-class classification of skin diseases using deep learning models.</a:t>
            </a:r>
            <a:endParaRPr lang="en-US" alt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0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Sub-Objectives:</a:t>
            </a:r>
            <a:endParaRPr lang="en-US" alt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*Improve accuracy in automated skin disease classification.</a:t>
            </a:r>
            <a:endParaRPr lang="en-US" alt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*Address the challenges of misdiagnosis in dermatology.</a:t>
            </a:r>
            <a:endParaRPr lang="en-US" alt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*Develop a model capable of classifying multiple skin diseases efficiently.</a:t>
            </a:r>
            <a:endParaRPr lang="en-US" alt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*Explore CNN and Transfer Learning for better feature extraction.</a:t>
            </a:r>
            <a:endParaRPr lang="en-US" alt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63200" y="556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000">
                <a:sym typeface="+mn-ea"/>
              </a:rPr>
              <a:t>Early Detection</a:t>
            </a:r>
            <a:endParaRPr lang="zh-CN" altLang="en-US" sz="3000"/>
          </a:p>
          <a:p>
            <a:pPr lvl="1"/>
            <a:r>
              <a:rPr lang="zh-CN" altLang="en-US" sz="3000">
                <a:sym typeface="+mn-ea"/>
              </a:rPr>
              <a:t>Enables earlier diagnosis and treatment of skin conditions.</a:t>
            </a:r>
            <a:endParaRPr lang="zh-CN" altLang="en-US" sz="3000"/>
          </a:p>
          <a:p>
            <a:r>
              <a:rPr lang="zh-CN" altLang="en-US" sz="3000">
                <a:sym typeface="+mn-ea"/>
              </a:rPr>
              <a:t>Improved Accuracy</a:t>
            </a:r>
            <a:endParaRPr lang="zh-CN" altLang="en-US" sz="3000"/>
          </a:p>
          <a:p>
            <a:pPr lvl="1"/>
            <a:r>
              <a:rPr lang="zh-CN" altLang="en-US" sz="3000">
                <a:sym typeface="+mn-ea"/>
              </a:rPr>
              <a:t>Reduces misdiagnosis and enhances diagnostic confidence.</a:t>
            </a:r>
            <a:endParaRPr lang="zh-CN" altLang="en-US" sz="3000"/>
          </a:p>
          <a:p>
            <a:r>
              <a:rPr lang="zh-CN" altLang="en-US" sz="3000">
                <a:sym typeface="+mn-ea"/>
              </a:rPr>
              <a:t>Personalized Care</a:t>
            </a:r>
            <a:endParaRPr lang="zh-CN" altLang="en-US" sz="3000"/>
          </a:p>
          <a:p>
            <a:pPr lvl="1"/>
            <a:r>
              <a:rPr lang="zh-CN" altLang="en-US" sz="3000">
                <a:sym typeface="+mn-ea"/>
              </a:rPr>
              <a:t>Tailors treatment plans to individual patient needs.</a:t>
            </a:r>
            <a:endParaRPr lang="zh-CN" altLang="en-US" sz="3000"/>
          </a:p>
          <a:p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1600" y="533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1600" y="533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en-US" altLang="en-US"/>
              <a:t>1.What is Skin Disease?</a:t>
            </a:r>
            <a:endParaRPr lang="en-US" altLang="en-US"/>
          </a:p>
          <a:p>
            <a:r>
              <a:rPr lang="en-US" altLang="en-US"/>
              <a:t>A broad category of conditions affecting the skin, including infections, inflammations, and autoimmune diseases.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2. Traditional Detection Methods:</a:t>
            </a:r>
            <a:endParaRPr lang="en-US" altLang="en-US"/>
          </a:p>
          <a:p>
            <a:r>
              <a:rPr lang="en-US" altLang="en-US"/>
              <a:t>Visual Inspection by Dermatologists</a:t>
            </a:r>
            <a:endParaRPr lang="en-US" altLang="en-US"/>
          </a:p>
          <a:p>
            <a:r>
              <a:rPr lang="en-US" altLang="en-US"/>
              <a:t>Biopsy &amp; Lab Tests</a:t>
            </a:r>
            <a:endParaRPr lang="en-US" altLang="en-US"/>
          </a:p>
          <a:p>
            <a:r>
              <a:rPr lang="en-US" altLang="en-US"/>
              <a:t>Dermatoscopy (Microscopic Examination)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3. AI in Skin Disease Detection</a:t>
            </a:r>
            <a:endParaRPr lang="en-US" altLang="en-US"/>
          </a:p>
          <a:p>
            <a:r>
              <a:rPr lang="en-US" altLang="en-US"/>
              <a:t>AI and Deep Learning enable automated image-based diagnosis.</a:t>
            </a:r>
            <a:endParaRPr lang="en-US" altLang="en-US"/>
          </a:p>
          <a:p>
            <a:r>
              <a:rPr lang="en-US" altLang="en-US"/>
              <a:t>CNNs (Convolutional Neural Networks) have been successful in image classification tasks.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1600" y="533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0000"/>
          </a:bodyPr>
          <a:lstStyle/>
          <a:p>
            <a:r>
              <a:rPr lang="en-US" altLang="en-US"/>
              <a:t>Existing Challenges in Skin Disease Diagnosis:</a:t>
            </a:r>
            <a:endParaRPr lang="en-US" altLang="en-US"/>
          </a:p>
          <a:p>
            <a:r>
              <a:rPr lang="en-US" altLang="en-US"/>
              <a:t>❌ High Variability: Different skin tones, lighting conditions, and image quality affect detection.</a:t>
            </a:r>
            <a:endParaRPr lang="en-US" altLang="en-US"/>
          </a:p>
          <a:p>
            <a:r>
              <a:rPr lang="en-US" altLang="en-US"/>
              <a:t>❌ Limited Datasets: Many AI models lack diverse and large datasets for training.</a:t>
            </a:r>
            <a:endParaRPr lang="en-US" altLang="en-US"/>
          </a:p>
          <a:p>
            <a:r>
              <a:rPr lang="en-US" altLang="en-US"/>
              <a:t>❌ Misclassification: Certain diseases have similar visual symptoms, making AI classification difficult.</a:t>
            </a:r>
            <a:endParaRPr lang="en-US" altLang="en-US"/>
          </a:p>
          <a:p>
            <a:r>
              <a:rPr lang="en-US" altLang="en-US"/>
              <a:t>❌ Lack of Deployment: Most models are not integrated into clinical settings.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Why This Research is Needed?</a:t>
            </a:r>
            <a:endParaRPr lang="en-US" altLang="en-US"/>
          </a:p>
          <a:p>
            <a:r>
              <a:rPr lang="en-US" altLang="en-US"/>
              <a:t>✔</a:t>
            </a:r>
            <a:r>
              <a:rPr lang="en-US" altLang="en-US"/>
              <a:t>️</a:t>
            </a:r>
            <a:r>
              <a:rPr lang="en-US" altLang="en-US"/>
              <a:t> Enhance accuracy with a well-trained multi-class classifier.</a:t>
            </a:r>
            <a:endParaRPr lang="en-US" altLang="en-US"/>
          </a:p>
          <a:p>
            <a:r>
              <a:rPr lang="en-US" altLang="en-US"/>
              <a:t>✔</a:t>
            </a:r>
            <a:r>
              <a:rPr lang="en-US" altLang="en-US"/>
              <a:t>️</a:t>
            </a:r>
            <a:r>
              <a:rPr lang="en-US" altLang="en-US"/>
              <a:t> Use diverse datasets to reduce bias in diagnosis.</a:t>
            </a:r>
            <a:endParaRPr lang="en-US" altLang="en-US"/>
          </a:p>
          <a:p>
            <a:r>
              <a:rPr lang="en-US" altLang="en-US"/>
              <a:t>✔</a:t>
            </a:r>
            <a:r>
              <a:rPr lang="en-US" altLang="en-US"/>
              <a:t>️</a:t>
            </a:r>
            <a:r>
              <a:rPr lang="en-US" altLang="en-US"/>
              <a:t> Optimize deep learning models for real-world use.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1600" y="533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100" b="1"/>
              <a:t>1. Dataset Selection</a:t>
            </a:r>
            <a:endParaRPr lang="en-US" altLang="en-US" sz="1100" b="1"/>
          </a:p>
          <a:p>
            <a:r>
              <a:rPr lang="en-US" altLang="en-US" sz="1100" b="1"/>
              <a:t>Public Datasets:</a:t>
            </a:r>
            <a:endParaRPr lang="en-US" altLang="en-US" sz="1100" b="1"/>
          </a:p>
          <a:p>
            <a:r>
              <a:rPr lang="en-US" altLang="en-US" sz="1100" b="1"/>
              <a:t>ISIC Archive (International Skin Imaging Collaboration)</a:t>
            </a:r>
            <a:endParaRPr lang="en-US" altLang="en-US" sz="1100" b="1"/>
          </a:p>
          <a:p>
            <a:r>
              <a:rPr lang="en-US" altLang="en-US" sz="1100" b="1"/>
              <a:t>DermNet</a:t>
            </a:r>
            <a:endParaRPr lang="en-US" altLang="en-US" sz="1100" b="1"/>
          </a:p>
          <a:p>
            <a:r>
              <a:rPr lang="en-US" altLang="en-US" sz="1100" b="1"/>
              <a:t>HAM10000 (Large dataset with different skin diseases)</a:t>
            </a:r>
            <a:endParaRPr lang="en-US" altLang="en-US" sz="1100" b="1"/>
          </a:p>
          <a:p>
            <a:r>
              <a:rPr lang="en-US" altLang="en-US" sz="1100" b="1"/>
              <a:t>Private Datasets: Hospital-based images if available.</a:t>
            </a:r>
            <a:endParaRPr lang="en-US" altLang="en-US" sz="1100" b="1"/>
          </a:p>
          <a:p>
            <a:pPr marL="0" indent="0">
              <a:buNone/>
            </a:pPr>
            <a:r>
              <a:rPr lang="en-US" altLang="en-US" sz="1100" b="1"/>
              <a:t>2. Data Preprocessing</a:t>
            </a:r>
            <a:endParaRPr lang="en-US" altLang="en-US" sz="1100" b="1"/>
          </a:p>
          <a:p>
            <a:r>
              <a:rPr lang="en-US" altLang="en-US" sz="1100" b="1"/>
              <a:t>Image Resizing &amp; Normalization</a:t>
            </a:r>
            <a:endParaRPr lang="en-US" altLang="en-US" sz="1100" b="1"/>
          </a:p>
          <a:p>
            <a:r>
              <a:rPr lang="en-US" altLang="en-US" sz="1100" b="1"/>
              <a:t>Data Augmentation (Rotation, Flipping, Contrast Adjustments)</a:t>
            </a:r>
            <a:endParaRPr lang="en-US" altLang="en-US" sz="1100" b="1"/>
          </a:p>
          <a:p>
            <a:r>
              <a:rPr lang="en-US" altLang="en-US" sz="1100" b="1"/>
              <a:t>Removing noise and artifacts</a:t>
            </a:r>
            <a:endParaRPr lang="en-US" altLang="en-US" sz="1100" b="1"/>
          </a:p>
          <a:p>
            <a:pPr marL="0" indent="0">
              <a:buNone/>
            </a:pPr>
            <a:r>
              <a:rPr lang="en-US" altLang="en-US" sz="1100" b="1"/>
              <a:t>3. Model Architecture</a:t>
            </a:r>
            <a:endParaRPr lang="en-US" altLang="en-US" sz="1100" b="1"/>
          </a:p>
          <a:p>
            <a:r>
              <a:rPr lang="en-US" altLang="en-US" sz="1100" b="1"/>
              <a:t>CNN-based Deep Learning Model</a:t>
            </a:r>
            <a:endParaRPr lang="en-US" altLang="en-US" sz="1100" b="1"/>
          </a:p>
          <a:p>
            <a:r>
              <a:rPr lang="en-US" altLang="en-US" sz="1100" b="1"/>
              <a:t>Pretrained models: ResNet50, EfficientNet, MobileNet</a:t>
            </a:r>
            <a:endParaRPr lang="en-US" altLang="en-US" sz="1100" b="1"/>
          </a:p>
          <a:p>
            <a:r>
              <a:rPr lang="en-US" altLang="en-US" sz="1100" b="1"/>
              <a:t>Custom layers for feature extraction and classification</a:t>
            </a:r>
            <a:endParaRPr lang="en-US" altLang="en-US" sz="1100" b="1"/>
          </a:p>
          <a:p>
            <a:pPr marL="0" indent="0">
              <a:buNone/>
            </a:pPr>
            <a:r>
              <a:rPr lang="en-US" altLang="en-US" sz="1100" b="1"/>
              <a:t>4. Training &amp; Evaluation</a:t>
            </a:r>
            <a:endParaRPr lang="en-US" altLang="en-US" sz="1100" b="1"/>
          </a:p>
          <a:p>
            <a:r>
              <a:rPr lang="en-US" altLang="en-US" sz="1100" b="1"/>
              <a:t>Loss Function: Cross-Entropy Loss for multi-class classification.</a:t>
            </a:r>
            <a:endParaRPr lang="en-US" altLang="en-US" sz="1100" b="1"/>
          </a:p>
          <a:p>
            <a:r>
              <a:rPr lang="en-US" altLang="en-US" sz="1100" b="1"/>
              <a:t>Metrics: Accuracy, Precision, Recall, F1-score, Confusion Matrix.</a:t>
            </a:r>
            <a:endParaRPr lang="en-US" altLang="en-US" sz="1100" b="1"/>
          </a:p>
          <a:p>
            <a:r>
              <a:rPr lang="en-US" altLang="en-US" sz="1100" b="1"/>
              <a:t>Validation: K-Fold Cross Validation to improve generalization.</a:t>
            </a:r>
            <a:endParaRPr lang="en-US" altLang="en-US" sz="1100" b="1"/>
          </a:p>
          <a:p>
            <a:pPr marL="0" indent="0">
              <a:buNone/>
            </a:pPr>
            <a:r>
              <a:rPr lang="en-US" altLang="en-US" sz="1100" b="1"/>
              <a:t>5. Deployment Approach</a:t>
            </a:r>
            <a:endParaRPr lang="en-US" altLang="en-US" sz="1100" b="1"/>
          </a:p>
          <a:p>
            <a:r>
              <a:rPr lang="en-US" altLang="en-US" sz="1100" b="1"/>
              <a:t>Developing a Web/Mobile Application for real-time skin disease detection.</a:t>
            </a:r>
            <a:endParaRPr lang="en-US" altLang="en-US" sz="1100" b="1"/>
          </a:p>
          <a:p>
            <a:endParaRPr lang="en-US" altLang="en-US" sz="3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✅ High-accuracy multi-class classification model for skin disease detection.</a:t>
            </a:r>
            <a:endParaRPr lang="en-US" alt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✅ Early detection to reduce misdiagnosis and speed up treatment.</a:t>
            </a:r>
            <a:endParaRPr lang="en-US" alt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✅ Improved accessibility to dermatology services through AI-powered apps.</a:t>
            </a:r>
            <a:endParaRPr lang="en-US" alt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✅ Deployment of AI model as a web/mobile application for public and clinical use.</a:t>
            </a:r>
            <a:endParaRPr lang="en-US" alt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📈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Potential Impact:</a:t>
            </a:r>
            <a:endParaRPr lang="en-US" alt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help millions of people with early-stage skin disease detection.</a:t>
            </a:r>
            <a:endParaRPr lang="en-US" alt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Assists dermatologists in reducing workload and improving diagnosis efficiency.</a:t>
            </a:r>
            <a:endParaRPr lang="en-US" alt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1600" y="533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1600" y="533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altLang="en-US" dirty="0"/>
              <a:t> Key Takeaways</a:t>
            </a:r>
            <a:endParaRPr lang="en-US" altLang="en-US" dirty="0"/>
          </a:p>
          <a:p>
            <a:r>
              <a:rPr lang="en-US" altLang="en-US" dirty="0"/>
              <a:t>AI-based models can significantly improve skin disease diagnosis.</a:t>
            </a:r>
            <a:endParaRPr lang="en-US" altLang="en-US" dirty="0"/>
          </a:p>
          <a:p>
            <a:r>
              <a:rPr lang="en-US" altLang="en-US" dirty="0"/>
              <a:t>Multi-class classification helps in detecting various skin conditions accurately.</a:t>
            </a:r>
            <a:endParaRPr lang="en-US" altLang="en-US" dirty="0"/>
          </a:p>
          <a:p>
            <a:r>
              <a:rPr lang="en-US" altLang="en-US" dirty="0"/>
              <a:t>Deep learning models like CNNs and transfer learning improve results.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Future Work</a:t>
            </a:r>
            <a:endParaRPr lang="en-US" altLang="en-US" dirty="0"/>
          </a:p>
          <a:p>
            <a:r>
              <a:rPr lang="zh-CN" altLang="en-US" dirty="0"/>
              <a:t>🔹</a:t>
            </a:r>
            <a:r>
              <a:rPr lang="en-US" altLang="en-US" dirty="0"/>
              <a:t> Improve Dataset Diversity – Incorporate images from different ethnic backgrounds.</a:t>
            </a:r>
            <a:endParaRPr lang="en-US" altLang="en-US" dirty="0"/>
          </a:p>
          <a:p>
            <a:r>
              <a:rPr lang="zh-CN" altLang="en-US" dirty="0"/>
              <a:t>🔹</a:t>
            </a:r>
            <a:r>
              <a:rPr lang="en-US" altLang="en-US" dirty="0"/>
              <a:t> Enhance Model Interpretability – Make AI decisions more transparent for doctors.</a:t>
            </a:r>
            <a:endParaRPr lang="en-US" altLang="en-US" dirty="0"/>
          </a:p>
          <a:p>
            <a:r>
              <a:rPr lang="zh-CN" altLang="en-US" dirty="0"/>
              <a:t>🔹</a:t>
            </a:r>
            <a:r>
              <a:rPr lang="en-US" altLang="en-US" dirty="0"/>
              <a:t> Integration into Telemedicine Apps – Enable remote diagnosis for patients.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4968973" y="5225133"/>
            <a:ext cx="2261912" cy="713479"/>
          </a:xfrm>
          <a:prstGeom prst="rect">
            <a:avLst/>
          </a:prstGeom>
          <a:noFill/>
        </p:spPr>
        <p:txBody>
          <a:bodyPr wrap="square" lIns="0" tIns="0" rIns="0" bIns="0" anchor="t" anchorCtr="0">
            <a:normAutofit/>
          </a:bodyPr>
          <a:lstStyle>
            <a:defPPr>
              <a:defRPr lang="en-US">
                <a:latin typeface="+mn-lt"/>
              </a:defRPr>
            </a:defPPr>
            <a:lvl1pPr algn="just">
              <a:defRPr sz="1400" spc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n>
                <a:noFill/>
                <a:prstDash val="sysDot"/>
              </a:ln>
              <a:solidFill>
                <a:schemeClr val="accent5"/>
              </a:solidFill>
              <a:latin typeface="+mj-lt"/>
              <a:sym typeface="+mn-ea"/>
            </a:endParaRPr>
          </a:p>
        </p:txBody>
      </p:sp>
      <p:sp>
        <p:nvSpPr>
          <p:cNvPr id="3" name="文本框 32"/>
          <p:cNvSpPr txBox="1"/>
          <p:nvPr>
            <p:custDataLst>
              <p:tags r:id="rId2"/>
            </p:custDataLst>
          </p:nvPr>
        </p:nvSpPr>
        <p:spPr>
          <a:xfrm>
            <a:off x="2590898" y="4343118"/>
            <a:ext cx="2261912" cy="713479"/>
          </a:xfrm>
          <a:prstGeom prst="rect">
            <a:avLst/>
          </a:prstGeom>
          <a:noFill/>
        </p:spPr>
        <p:txBody>
          <a:bodyPr wrap="square" lIns="0" tIns="0" rIns="0" bIns="0" anchor="t" anchorCtr="0">
            <a:normAutofit/>
          </a:bodyPr>
          <a:lstStyle>
            <a:defPPr>
              <a:defRPr lang="en-US">
                <a:latin typeface="+mn-lt"/>
              </a:defRPr>
            </a:defPPr>
            <a:lvl1pPr algn="just">
              <a:defRPr sz="1400" spc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n>
                <a:noFill/>
                <a:prstDash val="sysDot"/>
              </a:ln>
              <a:solidFill>
                <a:schemeClr val="accent5"/>
              </a:solidFill>
              <a:latin typeface="+mj-lt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82.142125801627,&quot;left&quot;:0.0069417734222042785,&quot;top&quot;:139.17118128498706,&quot;width&quot;:904.5641479492188}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8414_1*l_h_f*1_2_1"/>
  <p:tag name="KSO_WM_TEMPLATE_CATEGORY" val="diagram"/>
  <p:tag name="KSO_WM_TEMPLATE_INDEX" val="20238414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"/>
  <p:tag name="KSO_WM_UNIT_TEXT_FILL_FORE_SCHEMECOLOR_INDEX" val="1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DIAGRAM_VIRTUALLY_FRAME" val="{&quot;height&quot;:382.142125801627,&quot;left&quot;:0.0069417734222042785,&quot;top&quot;:139.17118128498706,&quot;width&quot;:904.5641479492188}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8414_1*l_h_f*1_2_1"/>
  <p:tag name="KSO_WM_TEMPLATE_CATEGORY" val="diagram"/>
  <p:tag name="KSO_WM_TEMPLATE_INDEX" val="20238414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"/>
  <p:tag name="KSO_WM_UNIT_TEXT_FILL_FORE_SCHEMECOLOR_INDEX" val="1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New Microsoft PowerPoin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Microsoft PowerPoint Presentation</Template>
  <TotalTime>0</TotalTime>
  <Words>3809</Words>
  <Application>WPS Presentation</Application>
  <PresentationFormat>Widescreen</PresentationFormat>
  <Paragraphs>146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New Microsoft PowerPoint Presentation</vt:lpstr>
      <vt:lpstr>Title: AI-Powered Skin Disease Detection: A Multi-Class Classification Approach</vt:lpstr>
      <vt:lpstr>Objective</vt:lpstr>
      <vt:lpstr>Motivation</vt:lpstr>
      <vt:lpstr>Background Study</vt:lpstr>
      <vt:lpstr>Gap Analysis</vt:lpstr>
      <vt:lpstr>Methodology</vt:lpstr>
      <vt:lpstr>Expected Outcomes</vt:lpstr>
      <vt:lpstr>Conclusion</vt:lpstr>
      <vt:lpstr>PowerPoint 演示文稿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Acer Customer</dc:creator>
  <cp:lastModifiedBy>KSBH</cp:lastModifiedBy>
  <cp:revision>242</cp:revision>
  <dcterms:created xsi:type="dcterms:W3CDTF">2011-07-17T02:56:00Z</dcterms:created>
  <dcterms:modified xsi:type="dcterms:W3CDTF">2025-03-12T08:16:19Z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1C5B28F918DC4C1FA8E70B529BF93ED5_13</vt:lpwstr>
  </property>
  <property fmtid="{D5CDD505-2E9C-101B-9397-08002B2CF9AE}" pid="3" name="KSOProductBuildVer">
    <vt:lpwstr>1033-12.2.0.20326</vt:lpwstr>
  </property>
</Properties>
</file>