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57707" y="1853739"/>
            <a:ext cx="9448800" cy="182509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Basic data type in C programming</a:t>
            </a:r>
          </a:p>
        </p:txBody>
      </p:sp>
    </p:spTree>
    <p:extLst>
      <p:ext uri="{BB962C8B-B14F-4D97-AF65-F5344CB8AC3E}">
        <p14:creationId xmlns:p14="http://schemas.microsoft.com/office/powerpoint/2010/main" val="3695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In C programming, basic data types are the fundamental building blocks used to define variables</a:t>
            </a:r>
            <a:r>
              <a:rPr lang="en-US" dirty="0"/>
              <a:t>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94" y="2145630"/>
            <a:ext cx="7254467" cy="4270034"/>
          </a:xfrm>
        </p:spPr>
      </p:pic>
    </p:spTree>
    <p:extLst>
      <p:ext uri="{BB962C8B-B14F-4D97-AF65-F5344CB8AC3E}">
        <p14:creationId xmlns:p14="http://schemas.microsoft.com/office/powerpoint/2010/main" val="167912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717" y="1626903"/>
            <a:ext cx="8610600" cy="4899732"/>
          </a:xfrm>
        </p:spPr>
        <p:txBody>
          <a:bodyPr>
            <a:normAutofit/>
          </a:bodyPr>
          <a:lstStyle/>
          <a:p>
            <a:r>
              <a:rPr lang="en-US" sz="1200" dirty="0" err="1">
                <a:solidFill>
                  <a:srgbClr val="00B050"/>
                </a:solidFill>
                <a:latin typeface="+mn-lt"/>
              </a:rPr>
              <a:t>int</a:t>
            </a:r>
            <a:r>
              <a:rPr lang="en-US" sz="1200" dirty="0">
                <a:solidFill>
                  <a:srgbClr val="00B050"/>
                </a:solidFill>
                <a:latin typeface="+mn-lt"/>
              </a:rPr>
              <a:t>: Used to store integer values. For example:</a:t>
            </a:r>
            <a:br>
              <a:rPr lang="en-US" sz="1200" dirty="0">
                <a:solidFill>
                  <a:srgbClr val="00B050"/>
                </a:solidFill>
                <a:latin typeface="+mn-lt"/>
              </a:rPr>
            </a:br>
            <a:r>
              <a:rPr lang="en-US" sz="1200" dirty="0">
                <a:solidFill>
                  <a:srgbClr val="00B050"/>
                </a:solidFill>
                <a:latin typeface="+mn-lt"/>
              </a:rPr>
              <a:t/>
            </a:r>
            <a:br>
              <a:rPr lang="en-US" sz="1200" dirty="0">
                <a:solidFill>
                  <a:srgbClr val="00B050"/>
                </a:solidFill>
                <a:latin typeface="+mn-lt"/>
              </a:rPr>
            </a:br>
            <a:r>
              <a:rPr lang="en-US" sz="1200" dirty="0">
                <a:solidFill>
                  <a:srgbClr val="00B050"/>
                </a:solidFill>
                <a:latin typeface="+mn-lt"/>
              </a:rPr>
              <a:t/>
            </a:r>
            <a:br>
              <a:rPr lang="en-US" sz="1200" dirty="0">
                <a:solidFill>
                  <a:srgbClr val="00B050"/>
                </a:solidFill>
                <a:latin typeface="+mn-lt"/>
              </a:rPr>
            </a:br>
            <a:r>
              <a:rPr lang="en-US" sz="1200" dirty="0">
                <a:solidFill>
                  <a:srgbClr val="00B050"/>
                </a:solidFill>
                <a:latin typeface="+mn-lt"/>
              </a:rPr>
              <a:t/>
            </a:r>
            <a:br>
              <a:rPr lang="en-US" sz="1200" dirty="0">
                <a:solidFill>
                  <a:srgbClr val="00B050"/>
                </a:solidFill>
                <a:latin typeface="+mn-lt"/>
              </a:rPr>
            </a:br>
            <a:r>
              <a:rPr lang="en-US" sz="1200" dirty="0" err="1">
                <a:solidFill>
                  <a:srgbClr val="00B050"/>
                </a:solidFill>
                <a:latin typeface="+mn-lt"/>
              </a:rPr>
              <a:t>int</a:t>
            </a:r>
            <a:r>
              <a:rPr lang="en-US" sz="1200" dirty="0">
                <a:solidFill>
                  <a:srgbClr val="00B050"/>
                </a:solidFill>
                <a:latin typeface="+mn-lt"/>
              </a:rPr>
              <a:t> age = 25;</a:t>
            </a:r>
            <a:br>
              <a:rPr lang="en-US" sz="1200" dirty="0">
                <a:solidFill>
                  <a:srgbClr val="00B050"/>
                </a:solidFill>
                <a:latin typeface="+mn-lt"/>
              </a:rPr>
            </a:br>
            <a:r>
              <a:rPr lang="en-US" sz="1200" dirty="0">
                <a:solidFill>
                  <a:srgbClr val="00B050"/>
                </a:solidFill>
                <a:latin typeface="+mn-lt"/>
              </a:rPr>
              <a:t>float: Used to store floating-point (decimal) values. For example:</a:t>
            </a:r>
            <a:br>
              <a:rPr lang="en-US" sz="1200" dirty="0">
                <a:solidFill>
                  <a:srgbClr val="00B050"/>
                </a:solidFill>
                <a:latin typeface="+mn-lt"/>
              </a:rPr>
            </a:br>
            <a:r>
              <a:rPr lang="en-US" sz="1200" dirty="0">
                <a:solidFill>
                  <a:srgbClr val="00B050"/>
                </a:solidFill>
                <a:latin typeface="+mn-lt"/>
              </a:rPr>
              <a:t/>
            </a:r>
            <a:br>
              <a:rPr lang="en-US" sz="1200" dirty="0">
                <a:solidFill>
                  <a:srgbClr val="00B050"/>
                </a:solidFill>
                <a:latin typeface="+mn-lt"/>
              </a:rPr>
            </a:br>
            <a:r>
              <a:rPr lang="en-US" sz="1200" dirty="0">
                <a:solidFill>
                  <a:srgbClr val="00B050"/>
                </a:solidFill>
                <a:latin typeface="+mn-lt"/>
              </a:rPr>
              <a:t/>
            </a:r>
            <a:br>
              <a:rPr lang="en-US" sz="1200" dirty="0">
                <a:solidFill>
                  <a:srgbClr val="00B050"/>
                </a:solidFill>
                <a:latin typeface="+mn-lt"/>
              </a:rPr>
            </a:br>
            <a:r>
              <a:rPr lang="en-US" sz="1200" dirty="0">
                <a:solidFill>
                  <a:srgbClr val="00B050"/>
                </a:solidFill>
                <a:latin typeface="+mn-lt"/>
              </a:rPr>
              <a:t/>
            </a:r>
            <a:br>
              <a:rPr lang="en-US" sz="1200" dirty="0">
                <a:solidFill>
                  <a:srgbClr val="00B050"/>
                </a:solidFill>
                <a:latin typeface="+mn-lt"/>
              </a:rPr>
            </a:br>
            <a:r>
              <a:rPr lang="en-US" sz="1200" dirty="0">
                <a:solidFill>
                  <a:srgbClr val="00B050"/>
                </a:solidFill>
                <a:latin typeface="+mn-lt"/>
              </a:rPr>
              <a:t>float salary = 3500.50;</a:t>
            </a:r>
            <a:br>
              <a:rPr lang="en-US" sz="1200" dirty="0">
                <a:solidFill>
                  <a:srgbClr val="00B050"/>
                </a:solidFill>
                <a:latin typeface="+mn-lt"/>
              </a:rPr>
            </a:br>
            <a:r>
              <a:rPr lang="en-US" sz="1200" dirty="0">
                <a:solidFill>
                  <a:srgbClr val="00B050"/>
                </a:solidFill>
                <a:latin typeface="+mn-lt"/>
              </a:rPr>
              <a:t>double: Similar to float but with double precision, allowing for a greater range and more significant digits. For example:</a:t>
            </a:r>
            <a:br>
              <a:rPr lang="en-US" sz="1200" dirty="0">
                <a:solidFill>
                  <a:srgbClr val="00B050"/>
                </a:solidFill>
                <a:latin typeface="+mn-lt"/>
              </a:rPr>
            </a:br>
            <a:r>
              <a:rPr lang="en-US" sz="1200" dirty="0">
                <a:solidFill>
                  <a:srgbClr val="00B050"/>
                </a:solidFill>
                <a:latin typeface="+mn-lt"/>
              </a:rPr>
              <a:t/>
            </a:r>
            <a:br>
              <a:rPr lang="en-US" sz="1200" dirty="0">
                <a:solidFill>
                  <a:srgbClr val="00B050"/>
                </a:solidFill>
                <a:latin typeface="+mn-lt"/>
              </a:rPr>
            </a:br>
            <a:r>
              <a:rPr lang="en-US" sz="1200" dirty="0">
                <a:solidFill>
                  <a:srgbClr val="00B050"/>
                </a:solidFill>
                <a:latin typeface="+mn-lt"/>
              </a:rPr>
              <a:t/>
            </a:r>
            <a:br>
              <a:rPr lang="en-US" sz="1200" dirty="0">
                <a:solidFill>
                  <a:srgbClr val="00B050"/>
                </a:solidFill>
                <a:latin typeface="+mn-lt"/>
              </a:rPr>
            </a:br>
            <a:r>
              <a:rPr lang="en-US" sz="1200" dirty="0">
                <a:solidFill>
                  <a:srgbClr val="00B050"/>
                </a:solidFill>
                <a:latin typeface="+mn-lt"/>
              </a:rPr>
              <a:t/>
            </a:r>
            <a:br>
              <a:rPr lang="en-US" sz="1200" dirty="0">
                <a:solidFill>
                  <a:srgbClr val="00B050"/>
                </a:solidFill>
                <a:latin typeface="+mn-lt"/>
              </a:rPr>
            </a:br>
            <a:r>
              <a:rPr lang="en-US" sz="1200" dirty="0">
                <a:solidFill>
                  <a:srgbClr val="00B050"/>
                </a:solidFill>
                <a:latin typeface="+mn-lt"/>
              </a:rPr>
              <a:t>double pi = 3.141592653589793;</a:t>
            </a:r>
            <a:br>
              <a:rPr lang="en-US" sz="1200" dirty="0">
                <a:solidFill>
                  <a:srgbClr val="00B050"/>
                </a:solidFill>
                <a:latin typeface="+mn-lt"/>
              </a:rPr>
            </a:br>
            <a:r>
              <a:rPr lang="en-US" sz="1200" dirty="0">
                <a:solidFill>
                  <a:srgbClr val="00B050"/>
                </a:solidFill>
                <a:latin typeface="+mn-lt"/>
              </a:rPr>
              <a:t>char: Used to store a single character. For example:</a:t>
            </a:r>
            <a:br>
              <a:rPr lang="en-US" sz="1200" dirty="0">
                <a:solidFill>
                  <a:srgbClr val="00B050"/>
                </a:solidFill>
                <a:latin typeface="+mn-lt"/>
              </a:rPr>
            </a:br>
            <a:r>
              <a:rPr lang="en-US" sz="1200" dirty="0">
                <a:solidFill>
                  <a:srgbClr val="00B050"/>
                </a:solidFill>
                <a:latin typeface="+mn-lt"/>
              </a:rPr>
              <a:t/>
            </a:r>
            <a:br>
              <a:rPr lang="en-US" sz="1200" dirty="0">
                <a:solidFill>
                  <a:srgbClr val="00B050"/>
                </a:solidFill>
                <a:latin typeface="+mn-lt"/>
              </a:rPr>
            </a:br>
            <a:r>
              <a:rPr lang="en-US" sz="1200" dirty="0">
                <a:solidFill>
                  <a:srgbClr val="00B050"/>
                </a:solidFill>
                <a:latin typeface="+mn-lt"/>
              </a:rPr>
              <a:t/>
            </a:r>
            <a:br>
              <a:rPr lang="en-US" sz="1200" dirty="0">
                <a:solidFill>
                  <a:srgbClr val="00B050"/>
                </a:solidFill>
                <a:latin typeface="+mn-lt"/>
              </a:rPr>
            </a:br>
            <a:r>
              <a:rPr lang="en-US" sz="1200" dirty="0">
                <a:solidFill>
                  <a:srgbClr val="00B050"/>
                </a:solidFill>
                <a:latin typeface="+mn-lt"/>
              </a:rPr>
              <a:t/>
            </a:r>
            <a:br>
              <a:rPr lang="en-US" sz="1200" dirty="0">
                <a:solidFill>
                  <a:srgbClr val="00B050"/>
                </a:solidFill>
                <a:latin typeface="+mn-lt"/>
              </a:rPr>
            </a:br>
            <a:r>
              <a:rPr lang="en-US" sz="1200" dirty="0">
                <a:solidFill>
                  <a:srgbClr val="00B050"/>
                </a:solidFill>
                <a:latin typeface="+mn-lt"/>
              </a:rPr>
              <a:t>char grade = 'A';</a:t>
            </a:r>
            <a:br>
              <a:rPr lang="en-US" sz="1200" dirty="0">
                <a:solidFill>
                  <a:srgbClr val="00B050"/>
                </a:solidFill>
                <a:latin typeface="+mn-lt"/>
              </a:rPr>
            </a:br>
            <a:r>
              <a:rPr lang="en-US" sz="1200" dirty="0">
                <a:solidFill>
                  <a:srgbClr val="00B050"/>
                </a:solidFill>
                <a:latin typeface="+mn-lt"/>
              </a:rPr>
              <a:t>_Bool: Used to store Boolean values (true or false). In C, 0 represents false, and any non-zero value represents true. For example:</a:t>
            </a:r>
            <a:br>
              <a:rPr lang="en-US" sz="1200" dirty="0">
                <a:solidFill>
                  <a:srgbClr val="00B050"/>
                </a:solidFill>
                <a:latin typeface="+mn-lt"/>
              </a:rPr>
            </a:br>
            <a:r>
              <a:rPr lang="en-US" sz="1200" dirty="0">
                <a:solidFill>
                  <a:srgbClr val="00B050"/>
                </a:solidFill>
                <a:latin typeface="+mn-lt"/>
              </a:rPr>
              <a:t/>
            </a:r>
            <a:br>
              <a:rPr lang="en-US" sz="1200" dirty="0">
                <a:solidFill>
                  <a:srgbClr val="00B050"/>
                </a:solidFill>
                <a:latin typeface="+mn-lt"/>
              </a:rPr>
            </a:br>
            <a:r>
              <a:rPr lang="en-US" sz="1200" dirty="0">
                <a:solidFill>
                  <a:srgbClr val="00B050"/>
                </a:solidFill>
                <a:latin typeface="+mn-lt"/>
              </a:rPr>
              <a:t/>
            </a:r>
            <a:br>
              <a:rPr lang="en-US" sz="1200" dirty="0">
                <a:solidFill>
                  <a:srgbClr val="00B050"/>
                </a:solidFill>
                <a:latin typeface="+mn-lt"/>
              </a:rPr>
            </a:br>
            <a:r>
              <a:rPr lang="en-US" sz="1200" dirty="0">
                <a:solidFill>
                  <a:srgbClr val="00B050"/>
                </a:solidFill>
                <a:latin typeface="+mn-lt"/>
              </a:rPr>
              <a:t/>
            </a:r>
            <a:br>
              <a:rPr lang="en-US" sz="1200" dirty="0">
                <a:solidFill>
                  <a:srgbClr val="00B050"/>
                </a:solidFill>
                <a:latin typeface="+mn-lt"/>
              </a:rPr>
            </a:br>
            <a:r>
              <a:rPr lang="en-US" sz="1200" dirty="0">
                <a:solidFill>
                  <a:srgbClr val="00B050"/>
                </a:solidFill>
                <a:latin typeface="+mn-lt"/>
              </a:rPr>
              <a:t>_Bool </a:t>
            </a:r>
            <a:r>
              <a:rPr lang="en-US" sz="1200" dirty="0" err="1">
                <a:solidFill>
                  <a:srgbClr val="00B050"/>
                </a:solidFill>
                <a:latin typeface="+mn-lt"/>
              </a:rPr>
              <a:t>isStudent</a:t>
            </a:r>
            <a:r>
              <a:rPr lang="en-US" sz="1200" dirty="0">
                <a:solidFill>
                  <a:srgbClr val="00B050"/>
                </a:solidFill>
                <a:latin typeface="+mn-lt"/>
              </a:rPr>
              <a:t> = 1; // true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73417"/>
            <a:ext cx="3064079" cy="3945268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#include &lt;</a:t>
            </a:r>
            <a:r>
              <a:rPr lang="en-US" dirty="0" err="1">
                <a:solidFill>
                  <a:srgbClr val="FF0000"/>
                </a:solidFill>
              </a:rPr>
              <a:t>stdio.h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main() {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age = 25;</a:t>
            </a:r>
          </a:p>
          <a:p>
            <a:r>
              <a:rPr lang="en-US" dirty="0">
                <a:solidFill>
                  <a:srgbClr val="FF0000"/>
                </a:solidFill>
              </a:rPr>
              <a:t>    float salary = 3500.50;</a:t>
            </a:r>
          </a:p>
          <a:p>
            <a:r>
              <a:rPr lang="en-US" dirty="0">
                <a:solidFill>
                  <a:srgbClr val="FF0000"/>
                </a:solidFill>
              </a:rPr>
              <a:t>    double pi = 3.141592653589793;</a:t>
            </a:r>
          </a:p>
          <a:p>
            <a:r>
              <a:rPr lang="en-US" dirty="0">
                <a:solidFill>
                  <a:srgbClr val="FF0000"/>
                </a:solidFill>
              </a:rPr>
              <a:t>    char grade = 'A';</a:t>
            </a:r>
          </a:p>
          <a:p>
            <a:r>
              <a:rPr lang="en-US" dirty="0">
                <a:solidFill>
                  <a:srgbClr val="FF0000"/>
                </a:solidFill>
              </a:rPr>
              <a:t>    _Bool </a:t>
            </a:r>
            <a:r>
              <a:rPr lang="en-US" dirty="0" err="1">
                <a:solidFill>
                  <a:srgbClr val="FF0000"/>
                </a:solidFill>
              </a:rPr>
              <a:t>isStudent</a:t>
            </a:r>
            <a:r>
              <a:rPr lang="en-US" dirty="0">
                <a:solidFill>
                  <a:srgbClr val="FF0000"/>
                </a:solidFill>
              </a:rPr>
              <a:t> = 1;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("Age: %d\n", age);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("Salary: %.2f\n", salary);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("PI: %f\n", pi);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("Grade: %c\n", grade);</a:t>
            </a:r>
          </a:p>
          <a:p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("Is student? %d\n", </a:t>
            </a:r>
            <a:r>
              <a:rPr lang="en-US" dirty="0" err="1">
                <a:solidFill>
                  <a:srgbClr val="FF0000"/>
                </a:solidFill>
              </a:rPr>
              <a:t>isStudent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return 0;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42207" y="987696"/>
            <a:ext cx="3552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Overview of Basic Data Types</a:t>
            </a:r>
          </a:p>
        </p:txBody>
      </p:sp>
    </p:spTree>
    <p:extLst>
      <p:ext uri="{BB962C8B-B14F-4D97-AF65-F5344CB8AC3E}">
        <p14:creationId xmlns:p14="http://schemas.microsoft.com/office/powerpoint/2010/main" val="248729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0733" y="1393547"/>
            <a:ext cx="8610600" cy="129302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623" y="1082179"/>
            <a:ext cx="9076820" cy="5067001"/>
          </a:xfrm>
        </p:spPr>
      </p:pic>
    </p:spTree>
    <p:extLst>
      <p:ext uri="{BB962C8B-B14F-4D97-AF65-F5344CB8AC3E}">
        <p14:creationId xmlns:p14="http://schemas.microsoft.com/office/powerpoint/2010/main" val="94972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 and Qualifiers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900" dirty="0"/>
              <a:t>Modifiers:</a:t>
            </a:r>
          </a:p>
          <a:p>
            <a:endParaRPr lang="en-US" sz="900" dirty="0"/>
          </a:p>
          <a:p>
            <a:r>
              <a:rPr lang="en-US" sz="900" dirty="0"/>
              <a:t>short:</a:t>
            </a:r>
          </a:p>
          <a:p>
            <a:endParaRPr lang="en-US" sz="900" dirty="0"/>
          </a:p>
          <a:p>
            <a:r>
              <a:rPr lang="en-US" sz="900" dirty="0"/>
              <a:t>Example: short </a:t>
            </a:r>
            <a:r>
              <a:rPr lang="en-US" sz="900" dirty="0" err="1"/>
              <a:t>int</a:t>
            </a:r>
            <a:r>
              <a:rPr lang="en-US" sz="900" dirty="0"/>
              <a:t> </a:t>
            </a:r>
            <a:r>
              <a:rPr lang="en-US" sz="900" dirty="0" err="1"/>
              <a:t>num</a:t>
            </a:r>
            <a:r>
              <a:rPr lang="en-US" sz="900" dirty="0"/>
              <a:t> = 10;</a:t>
            </a:r>
          </a:p>
          <a:p>
            <a:r>
              <a:rPr lang="en-US" sz="900" dirty="0"/>
              <a:t>Explanation: "Reduces the size of the data type, typically used to save memory when a smaller range of values is sufficient."</a:t>
            </a:r>
          </a:p>
          <a:p>
            <a:r>
              <a:rPr lang="en-US" sz="900" dirty="0"/>
              <a:t>long:</a:t>
            </a:r>
          </a:p>
          <a:p>
            <a:endParaRPr lang="en-US" sz="900" dirty="0"/>
          </a:p>
          <a:p>
            <a:r>
              <a:rPr lang="en-US" sz="900" dirty="0"/>
              <a:t>Example: long </a:t>
            </a:r>
            <a:r>
              <a:rPr lang="en-US" sz="900" dirty="0" err="1"/>
              <a:t>int</a:t>
            </a:r>
            <a:r>
              <a:rPr lang="en-US" sz="900" dirty="0"/>
              <a:t> </a:t>
            </a:r>
            <a:r>
              <a:rPr lang="en-US" sz="900" dirty="0" err="1"/>
              <a:t>largeNum</a:t>
            </a:r>
            <a:r>
              <a:rPr lang="en-US" sz="900" dirty="0"/>
              <a:t> = 1000000;</a:t>
            </a:r>
          </a:p>
          <a:p>
            <a:r>
              <a:rPr lang="en-US" sz="900" dirty="0"/>
              <a:t>Explanation: "Increases the size of the data type, allowing for a larger range of values."</a:t>
            </a:r>
          </a:p>
          <a:p>
            <a:r>
              <a:rPr lang="en-US" sz="900" dirty="0"/>
              <a:t>Qualifiers:</a:t>
            </a:r>
          </a:p>
          <a:p>
            <a:endParaRPr lang="en-US" sz="900" dirty="0"/>
          </a:p>
          <a:p>
            <a:r>
              <a:rPr lang="en-US" sz="900" dirty="0"/>
              <a:t>unsigned:</a:t>
            </a:r>
          </a:p>
          <a:p>
            <a:endParaRPr lang="en-US" sz="900" dirty="0"/>
          </a:p>
          <a:p>
            <a:r>
              <a:rPr lang="en-US" sz="900" dirty="0"/>
              <a:t>Example: unsigned </a:t>
            </a:r>
            <a:r>
              <a:rPr lang="en-US" sz="900" dirty="0" err="1"/>
              <a:t>int</a:t>
            </a:r>
            <a:r>
              <a:rPr lang="en-US" sz="900" dirty="0"/>
              <a:t> </a:t>
            </a:r>
            <a:r>
              <a:rPr lang="en-US" sz="900" dirty="0" err="1"/>
              <a:t>positiveNum</a:t>
            </a:r>
            <a:r>
              <a:rPr lang="en-US" sz="900" dirty="0"/>
              <a:t> = 20;</a:t>
            </a:r>
          </a:p>
          <a:p>
            <a:r>
              <a:rPr lang="en-US" sz="900" dirty="0"/>
              <a:t>Explanation: "Specifies that the variable will only store non-negative values, effectively doubling the positive range."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4347720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</TotalTime>
  <Words>367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Arial Rounded MT Bold</vt:lpstr>
      <vt:lpstr>Century Gothic</vt:lpstr>
      <vt:lpstr>Vapor Trail</vt:lpstr>
      <vt:lpstr>Basic data type in C programming</vt:lpstr>
      <vt:lpstr>In C programming, basic data types are the fundamental building blocks used to define variables. </vt:lpstr>
      <vt:lpstr>int: Used to store integer values. For example:    int age = 25; float: Used to store floating-point (decimal) values. For example:    float salary = 3500.50; double: Similar to float but with double precision, allowing for a greater range and more significant digits. For example:    double pi = 3.141592653589793; char: Used to store a single character. For example:    char grade = 'A'; _Bool: Used to store Boolean values (true or false). In C, 0 represents false, and any non-zero value represents true. For example:    _Bool isStudent = 1; // true</vt:lpstr>
      <vt:lpstr>PowerPoint Presentation</vt:lpstr>
      <vt:lpstr>Modifiers and Qualifiers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 type in C programming</dc:title>
  <dc:creator>Kazi Sameer Bin Hasan</dc:creator>
  <cp:lastModifiedBy>Kazi Sameer Bin Hasan</cp:lastModifiedBy>
  <cp:revision>2</cp:revision>
  <dcterms:created xsi:type="dcterms:W3CDTF">2023-11-20T17:40:16Z</dcterms:created>
  <dcterms:modified xsi:type="dcterms:W3CDTF">2023-11-20T17:55:51Z</dcterms:modified>
</cp:coreProperties>
</file>