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61" r:id="rId4"/>
    <p:sldId id="260" r:id="rId5"/>
    <p:sldId id="262"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C097-7F01-4455-AAE7-5CB09398FDAC}" type="datetimeFigureOut">
              <a:rPr lang="en-US" smtClean="0"/>
              <a:t>10/09/2020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C14A7-1FAC-4463-9B15-FB847FA2DA13}" type="slidenum">
              <a:rPr lang="en-US" smtClean="0"/>
              <a:t>‹#›</a:t>
            </a:fld>
            <a:endParaRPr lang="en-US"/>
          </a:p>
        </p:txBody>
      </p:sp>
    </p:spTree>
    <p:extLst>
      <p:ext uri="{BB962C8B-B14F-4D97-AF65-F5344CB8AC3E}">
        <p14:creationId xmlns:p14="http://schemas.microsoft.com/office/powerpoint/2010/main" val="307973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C14A7-1FAC-4463-9B15-FB847FA2DA13}" type="slidenum">
              <a:rPr lang="en-US" smtClean="0"/>
              <a:t>5</a:t>
            </a:fld>
            <a:endParaRPr lang="en-US"/>
          </a:p>
        </p:txBody>
      </p:sp>
    </p:spTree>
    <p:extLst>
      <p:ext uri="{BB962C8B-B14F-4D97-AF65-F5344CB8AC3E}">
        <p14:creationId xmlns:p14="http://schemas.microsoft.com/office/powerpoint/2010/main" val="3964658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1FAE8F-ED43-4A90-B56A-CEA0515DF38F}" type="datetimeFigureOut">
              <a:rPr lang="en-US" smtClean="0"/>
              <a:t>10/09/2020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80242-3062-4948-83D2-2DED261525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6980242-3062-4948-83D2-2DED261525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6980242-3062-4948-83D2-2DED261525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6980242-3062-4948-83D2-2DED261525E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6980242-3062-4948-83D2-2DED261525E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6980242-3062-4948-83D2-2DED261525E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6980242-3062-4948-83D2-2DED261525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6980242-3062-4948-83D2-2DED261525E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1FAE8F-ED43-4A90-B56A-CEA0515DF38F}" type="datetimeFigureOut">
              <a:rPr lang="en-US" smtClean="0"/>
              <a:t>10/09/2020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6980242-3062-4948-83D2-2DED261525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61FAE8F-ED43-4A90-B56A-CEA0515DF38F}" type="datetimeFigureOut">
              <a:rPr lang="en-US" smtClean="0"/>
              <a:t>10/09/2020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6980242-3062-4948-83D2-2DED261525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1FAE8F-ED43-4A90-B56A-CEA0515DF38F}" type="datetimeFigureOut">
              <a:rPr lang="en-US" smtClean="0"/>
              <a:t>10/09/2020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80242-3062-4948-83D2-2DED261525E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1FAE8F-ED43-4A90-B56A-CEA0515DF38F}" type="datetimeFigureOut">
              <a:rPr lang="en-US" smtClean="0"/>
              <a:t>10/09/2020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6980242-3062-4948-83D2-2DED261525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ifferencebetween.info/difference-between-cryptography-and-cryptanalysis" TargetMode="External"/><Relationship Id="rId2" Type="http://schemas.openxmlformats.org/officeDocument/2006/relationships/hyperlink" Target="https://www.tutorialspoint.com/cryptography/cryptography_tutorial.pdf" TargetMode="External"/><Relationship Id="rId1" Type="http://schemas.openxmlformats.org/officeDocument/2006/relationships/slideLayout" Target="../slideLayouts/slideLayout2.xml"/><Relationship Id="rId4" Type="http://schemas.openxmlformats.org/officeDocument/2006/relationships/hyperlink" Target="http://www.infosectrai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fontScale="90000"/>
          </a:bodyPr>
          <a:lstStyle/>
          <a:p>
            <a:pPr algn="r"/>
            <a:r>
              <a:rPr lang="en-US" dirty="0" smtClean="0"/>
              <a:t>Information and Network Security</a:t>
            </a:r>
            <a:endParaRPr lang="en-US" dirty="0"/>
          </a:p>
        </p:txBody>
      </p:sp>
      <p:sp>
        <p:nvSpPr>
          <p:cNvPr id="3" name="Subtitle 2"/>
          <p:cNvSpPr>
            <a:spLocks noGrp="1"/>
          </p:cNvSpPr>
          <p:nvPr>
            <p:ph type="subTitle" idx="1"/>
          </p:nvPr>
        </p:nvSpPr>
        <p:spPr/>
        <p:txBody>
          <a:bodyPr>
            <a:noAutofit/>
          </a:bodyPr>
          <a:lstStyle/>
          <a:p>
            <a:pPr algn="l"/>
            <a:r>
              <a:rPr lang="en-US" sz="2800" dirty="0" smtClean="0">
                <a:solidFill>
                  <a:schemeClr val="tx1"/>
                </a:solidFill>
              </a:rPr>
              <a:t>         </a:t>
            </a:r>
            <a:r>
              <a:rPr lang="en-US" sz="2400" dirty="0" smtClean="0">
                <a:solidFill>
                  <a:schemeClr val="tx1"/>
                </a:solidFill>
              </a:rPr>
              <a:t>Name: </a:t>
            </a:r>
            <a:r>
              <a:rPr lang="en-US" sz="2400" dirty="0" err="1" smtClean="0">
                <a:solidFill>
                  <a:schemeClr val="tx1"/>
                </a:solidFill>
              </a:rPr>
              <a:t>Kanan</a:t>
            </a:r>
            <a:r>
              <a:rPr lang="en-US" sz="2400" dirty="0" smtClean="0">
                <a:solidFill>
                  <a:schemeClr val="tx1"/>
                </a:solidFill>
              </a:rPr>
              <a:t> Bhatt</a:t>
            </a:r>
          </a:p>
          <a:p>
            <a:pPr algn="l"/>
            <a:r>
              <a:rPr lang="en-US" sz="2400" dirty="0" smtClean="0">
                <a:solidFill>
                  <a:schemeClr val="tx1"/>
                </a:solidFill>
              </a:rPr>
              <a:t>           En No:170210107006</a:t>
            </a:r>
          </a:p>
          <a:p>
            <a:pPr algn="ctr"/>
            <a:r>
              <a:rPr lang="en-US" sz="2400" dirty="0" smtClean="0">
                <a:solidFill>
                  <a:schemeClr val="tx1"/>
                </a:solidFill>
              </a:rPr>
              <a:t>    Topic: Cryptography, Cryptanalysis and                        Attacks</a:t>
            </a:r>
          </a:p>
        </p:txBody>
      </p:sp>
    </p:spTree>
    <p:extLst>
      <p:ext uri="{BB962C8B-B14F-4D97-AF65-F5344CB8AC3E}">
        <p14:creationId xmlns:p14="http://schemas.microsoft.com/office/powerpoint/2010/main" val="189671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1800" dirty="0" smtClean="0"/>
              <a:t>Human being from ages had two characteristic needs: (a) to communicate and share information and (b) to communicate selectively. These two needs gave rise to the art of coding the messages in such a way that only the intended people could have access to the information. Unauthorized people could not extract any </a:t>
            </a:r>
            <a:r>
              <a:rPr lang="en-US" sz="1800" dirty="0" smtClean="0"/>
              <a:t>information. </a:t>
            </a:r>
            <a:r>
              <a:rPr lang="en-US" sz="1800" dirty="0" smtClean="0"/>
              <a:t>The art and science of hiding the messages to introduce secrecy in information security is recognized as cryptography. The word ‘cryptography’ was created by combining two Greek words, ‘</a:t>
            </a:r>
            <a:r>
              <a:rPr lang="en-US" sz="1800" dirty="0" err="1" smtClean="0"/>
              <a:t>Krypto</a:t>
            </a:r>
            <a:r>
              <a:rPr lang="en-US" sz="1800" dirty="0" smtClean="0"/>
              <a:t>’ meaning hidden and ‘</a:t>
            </a:r>
            <a:r>
              <a:rPr lang="en-US" sz="1800" dirty="0" err="1" smtClean="0"/>
              <a:t>graphene</a:t>
            </a:r>
            <a:r>
              <a:rPr lang="en-US" sz="1800" dirty="0" smtClean="0"/>
              <a:t>’ meaning writing.</a:t>
            </a:r>
          </a:p>
          <a:p>
            <a:endParaRPr lang="en-US" sz="1800" dirty="0" smtClean="0"/>
          </a:p>
          <a:p>
            <a:r>
              <a:rPr lang="en-US" sz="1800" dirty="0" smtClean="0"/>
              <a:t>Cryptography is the art and science of making a cryptosystem that is capable of providing information security. Cryptography deals with the actual securing of digital data. It refers to the design of mechanisms based on mathematical algorithms that provide fundamental information security services.</a:t>
            </a:r>
          </a:p>
          <a:p>
            <a:endParaRPr lang="en-US" sz="1800" dirty="0"/>
          </a:p>
          <a:p>
            <a:pPr marL="0" indent="0">
              <a:buNone/>
            </a:pPr>
            <a:endParaRPr lang="en-US" sz="1800" dirty="0"/>
          </a:p>
        </p:txBody>
      </p:sp>
      <p:sp>
        <p:nvSpPr>
          <p:cNvPr id="2" name="Title 1"/>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0616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745163"/>
          </a:xfrm>
        </p:spPr>
        <p:txBody>
          <a:bodyPr>
            <a:normAutofit/>
          </a:bodyPr>
          <a:lstStyle/>
          <a:p>
            <a:r>
              <a:rPr lang="en-US" sz="1800" dirty="0"/>
              <a:t>Cryptography involves creating written or generated codes that allow information to be kept secret. Cryptography converts data into a format that is unreadable for an unauthorized user, allowing it to be transmitted without unauthorized entities decoding it back into a readable format, thus compromising the data</a:t>
            </a:r>
            <a:r>
              <a:rPr lang="en-US" sz="1800" dirty="0" smtClean="0"/>
              <a:t>.</a:t>
            </a:r>
          </a:p>
          <a:p>
            <a:endParaRPr lang="en-US" sz="1800" dirty="0"/>
          </a:p>
          <a:p>
            <a:r>
              <a:rPr lang="en-US" sz="1800" dirty="0"/>
              <a:t>Information security uses cryptography on several levels. The information cannot be read without a key to decrypt it. The information maintains its integrity during transit and while being stored. Cryptography also </a:t>
            </a:r>
            <a:r>
              <a:rPr lang="en-US" sz="1800" dirty="0" smtClean="0"/>
              <a:t>helps </a:t>
            </a:r>
            <a:r>
              <a:rPr lang="en-US" sz="1800" dirty="0"/>
              <a:t>in nonrepudiation. This means that the sender and the delivery of a message can be verified</a:t>
            </a:r>
            <a:r>
              <a:rPr lang="en-US" sz="1800" dirty="0" smtClean="0"/>
              <a:t>.</a:t>
            </a:r>
          </a:p>
          <a:p>
            <a:endParaRPr lang="en-US" dirty="0"/>
          </a:p>
        </p:txBody>
      </p:sp>
      <p:pic>
        <p:nvPicPr>
          <p:cNvPr id="1026" name="Picture 2" descr="C:\Users\abc\Downloads\crypto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57600"/>
            <a:ext cx="5029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The art and science of breaking the cipher text without knowing a key is known as cryptanalysis. Cryptanalysis is the sister branch of cryptography and they both co-exist. The cryptographic process results in the cipher text for transmission or storage. It involves the study of cryptographic mechanism with the intention to break them. Cryptanalysis is also used during the design of the new cryptographic techniques to test their security strengths.</a:t>
            </a:r>
          </a:p>
          <a:p>
            <a:endParaRPr lang="en-US" sz="1800" dirty="0"/>
          </a:p>
          <a:p>
            <a:endParaRPr lang="en-US" sz="1800" dirty="0" smtClean="0"/>
          </a:p>
          <a:p>
            <a:endParaRPr lang="en-US" sz="1800" dirty="0"/>
          </a:p>
          <a:p>
            <a:endParaRPr lang="en-US" sz="1800" dirty="0"/>
          </a:p>
        </p:txBody>
      </p:sp>
      <p:sp>
        <p:nvSpPr>
          <p:cNvPr id="2" name="Title 1"/>
          <p:cNvSpPr>
            <a:spLocks noGrp="1"/>
          </p:cNvSpPr>
          <p:nvPr>
            <p:ph type="title"/>
          </p:nvPr>
        </p:nvSpPr>
        <p:spPr/>
        <p:txBody>
          <a:bodyPr/>
          <a:lstStyle/>
          <a:p>
            <a:r>
              <a:rPr lang="en-US" dirty="0" smtClean="0"/>
              <a:t>Cryptanalysis</a:t>
            </a:r>
            <a:endParaRPr lang="en-US" dirty="0"/>
          </a:p>
        </p:txBody>
      </p:sp>
      <p:sp>
        <p:nvSpPr>
          <p:cNvPr id="6" name="Rectangle 5"/>
          <p:cNvSpPr/>
          <p:nvPr/>
        </p:nvSpPr>
        <p:spPr>
          <a:xfrm>
            <a:off x="838200" y="4191000"/>
            <a:ext cx="20574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p:cNvSpPr/>
          <p:nvPr/>
        </p:nvSpPr>
        <p:spPr>
          <a:xfrm>
            <a:off x="3581400" y="4267200"/>
            <a:ext cx="19812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248400" y="4229101"/>
            <a:ext cx="2057400" cy="838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990600" y="4267200"/>
            <a:ext cx="1752600" cy="646331"/>
          </a:xfrm>
          <a:prstGeom prst="rect">
            <a:avLst/>
          </a:prstGeom>
          <a:noFill/>
        </p:spPr>
        <p:txBody>
          <a:bodyPr wrap="square" rtlCol="0">
            <a:spAutoFit/>
          </a:bodyPr>
          <a:lstStyle/>
          <a:p>
            <a:r>
              <a:rPr lang="en-US" dirty="0" smtClean="0"/>
              <a:t>Un-readable Format</a:t>
            </a:r>
            <a:endParaRPr lang="en-US" dirty="0"/>
          </a:p>
        </p:txBody>
      </p:sp>
      <p:sp>
        <p:nvSpPr>
          <p:cNvPr id="11" name="TextBox 10"/>
          <p:cNvSpPr txBox="1"/>
          <p:nvPr/>
        </p:nvSpPr>
        <p:spPr>
          <a:xfrm>
            <a:off x="3771900" y="4463534"/>
            <a:ext cx="2019300" cy="369332"/>
          </a:xfrm>
          <a:prstGeom prst="rect">
            <a:avLst/>
          </a:prstGeom>
          <a:noFill/>
        </p:spPr>
        <p:txBody>
          <a:bodyPr wrap="square" rtlCol="0">
            <a:spAutoFit/>
          </a:bodyPr>
          <a:lstStyle/>
          <a:p>
            <a:r>
              <a:rPr lang="en-US" dirty="0" smtClean="0"/>
              <a:t>Cryptanalysis</a:t>
            </a:r>
            <a:endParaRPr lang="en-US" dirty="0"/>
          </a:p>
        </p:txBody>
      </p:sp>
      <p:sp>
        <p:nvSpPr>
          <p:cNvPr id="12" name="TextBox 11"/>
          <p:cNvSpPr txBox="1"/>
          <p:nvPr/>
        </p:nvSpPr>
        <p:spPr>
          <a:xfrm>
            <a:off x="6477000" y="4306670"/>
            <a:ext cx="1752600" cy="646331"/>
          </a:xfrm>
          <a:prstGeom prst="rect">
            <a:avLst/>
          </a:prstGeom>
          <a:noFill/>
        </p:spPr>
        <p:txBody>
          <a:bodyPr wrap="square" rtlCol="0">
            <a:spAutoFit/>
          </a:bodyPr>
          <a:lstStyle/>
          <a:p>
            <a:r>
              <a:rPr lang="en-US" dirty="0"/>
              <a:t>R</a:t>
            </a:r>
            <a:r>
              <a:rPr lang="en-US" dirty="0" smtClean="0"/>
              <a:t>eadable Format</a:t>
            </a:r>
            <a:endParaRPr lang="en-US" dirty="0"/>
          </a:p>
        </p:txBody>
      </p:sp>
      <p:sp>
        <p:nvSpPr>
          <p:cNvPr id="13" name="Right Arrow 12"/>
          <p:cNvSpPr/>
          <p:nvPr/>
        </p:nvSpPr>
        <p:spPr>
          <a:xfrm>
            <a:off x="2895600" y="4463535"/>
            <a:ext cx="685800" cy="3693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562600" y="4463533"/>
            <a:ext cx="685800" cy="3693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620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67469758"/>
              </p:ext>
            </p:extLst>
          </p:nvPr>
        </p:nvGraphicFramePr>
        <p:xfrm>
          <a:off x="0" y="-1"/>
          <a:ext cx="9137073" cy="7384957"/>
        </p:xfrm>
        <a:graphic>
          <a:graphicData uri="http://schemas.openxmlformats.org/drawingml/2006/table">
            <a:tbl>
              <a:tblPr firstRow="1" bandRow="1">
                <a:tableStyleId>{073A0DAA-6AF3-43AB-8588-CEC1D06C72B9}</a:tableStyleId>
              </a:tblPr>
              <a:tblGrid>
                <a:gridCol w="3045691"/>
                <a:gridCol w="3045691"/>
                <a:gridCol w="3045691"/>
              </a:tblGrid>
              <a:tr h="365116">
                <a:tc>
                  <a:txBody>
                    <a:bodyPr/>
                    <a:lstStyle/>
                    <a:p>
                      <a:endParaRPr lang="en-US" dirty="0"/>
                    </a:p>
                  </a:txBody>
                  <a:tcPr/>
                </a:tc>
                <a:tc>
                  <a:txBody>
                    <a:bodyPr/>
                    <a:lstStyle/>
                    <a:p>
                      <a:r>
                        <a:rPr lang="en-US" sz="1800" b="0" i="0" kern="1200" dirty="0" smtClean="0">
                          <a:solidFill>
                            <a:schemeClr val="lt1"/>
                          </a:solidFill>
                          <a:effectLst/>
                          <a:latin typeface="+mn-lt"/>
                          <a:ea typeface="+mn-ea"/>
                          <a:cs typeface="+mn-cs"/>
                        </a:rPr>
                        <a:t>Cryptography</a:t>
                      </a:r>
                      <a:endParaRPr lang="en-US" dirty="0"/>
                    </a:p>
                  </a:txBody>
                  <a:tcPr/>
                </a:tc>
                <a:tc>
                  <a:txBody>
                    <a:bodyPr/>
                    <a:lstStyle/>
                    <a:p>
                      <a:r>
                        <a:rPr lang="en-US" sz="1800" b="0" i="0" kern="1200" dirty="0" smtClean="0">
                          <a:solidFill>
                            <a:schemeClr val="lt1"/>
                          </a:solidFill>
                          <a:effectLst/>
                          <a:latin typeface="+mn-lt"/>
                          <a:ea typeface="+mn-ea"/>
                          <a:cs typeface="+mn-cs"/>
                        </a:rPr>
                        <a:t>Cryptanalysis</a:t>
                      </a:r>
                      <a:endParaRPr lang="en-US" dirty="0"/>
                    </a:p>
                  </a:txBody>
                  <a:tcPr/>
                </a:tc>
              </a:tr>
              <a:tr h="1734299">
                <a:tc>
                  <a:txBody>
                    <a:bodyPr/>
                    <a:lstStyle/>
                    <a:p>
                      <a:r>
                        <a:rPr lang="en-US" sz="1800" b="0" i="0" kern="1200" dirty="0" err="1" smtClean="0">
                          <a:solidFill>
                            <a:schemeClr val="dk1"/>
                          </a:solidFill>
                          <a:effectLst/>
                          <a:latin typeface="+mn-lt"/>
                          <a:ea typeface="+mn-ea"/>
                          <a:cs typeface="+mn-cs"/>
                        </a:rPr>
                        <a:t>Defintion</a:t>
                      </a:r>
                      <a:endParaRPr lang="en-US" dirty="0"/>
                    </a:p>
                  </a:txBody>
                  <a:tcPr/>
                </a:tc>
                <a:tc>
                  <a:txBody>
                    <a:bodyPr/>
                    <a:lstStyle/>
                    <a:p>
                      <a:r>
                        <a:rPr lang="en-US" sz="1800" b="0" i="0" kern="1200" dirty="0" smtClean="0">
                          <a:solidFill>
                            <a:schemeClr val="dk1"/>
                          </a:solidFill>
                          <a:effectLst/>
                          <a:latin typeface="+mn-lt"/>
                          <a:ea typeface="+mn-ea"/>
                          <a:cs typeface="+mn-cs"/>
                        </a:rPr>
                        <a:t>The art or science of encrypting plain messages into cipher text for security of the messages especially while transmission.</a:t>
                      </a:r>
                      <a:endParaRPr lang="en-US" dirty="0"/>
                    </a:p>
                  </a:txBody>
                  <a:tcPr/>
                </a:tc>
                <a:tc>
                  <a:txBody>
                    <a:bodyPr/>
                    <a:lstStyle/>
                    <a:p>
                      <a:r>
                        <a:rPr lang="en-US" sz="1800" b="0" i="0" kern="1200" dirty="0" smtClean="0">
                          <a:solidFill>
                            <a:schemeClr val="dk1"/>
                          </a:solidFill>
                          <a:effectLst/>
                          <a:latin typeface="+mn-lt"/>
                          <a:ea typeface="+mn-ea"/>
                          <a:cs typeface="+mn-cs"/>
                        </a:rPr>
                        <a:t>The art of obtaining plain text from a cipher text without knowledge of key</a:t>
                      </a:r>
                      <a:endParaRPr lang="en-US" dirty="0"/>
                    </a:p>
                  </a:txBody>
                  <a:tcPr/>
                </a:tc>
              </a:tr>
              <a:tr h="365116">
                <a:tc>
                  <a:txBody>
                    <a:bodyPr/>
                    <a:lstStyle/>
                    <a:p>
                      <a:r>
                        <a:rPr lang="en-US" sz="1800" b="0" i="0" kern="1200" dirty="0" smtClean="0">
                          <a:solidFill>
                            <a:schemeClr val="dk1"/>
                          </a:solidFill>
                          <a:effectLst/>
                          <a:latin typeface="+mn-lt"/>
                          <a:ea typeface="+mn-ea"/>
                          <a:cs typeface="+mn-cs"/>
                        </a:rPr>
                        <a:t>Focus</a:t>
                      </a:r>
                      <a:endParaRPr lang="en-US" dirty="0"/>
                    </a:p>
                  </a:txBody>
                  <a:tcPr/>
                </a:tc>
                <a:tc>
                  <a:txBody>
                    <a:bodyPr/>
                    <a:lstStyle/>
                    <a:p>
                      <a:r>
                        <a:rPr lang="en-US" sz="1800" b="0" i="0" kern="1200" dirty="0" smtClean="0">
                          <a:solidFill>
                            <a:schemeClr val="dk1"/>
                          </a:solidFill>
                          <a:effectLst/>
                          <a:latin typeface="+mn-lt"/>
                          <a:ea typeface="+mn-ea"/>
                          <a:cs typeface="+mn-cs"/>
                        </a:rPr>
                        <a:t>Secret writing</a:t>
                      </a:r>
                      <a:endParaRPr lang="en-US" dirty="0"/>
                    </a:p>
                  </a:txBody>
                  <a:tcPr/>
                </a:tc>
                <a:tc>
                  <a:txBody>
                    <a:bodyPr/>
                    <a:lstStyle/>
                    <a:p>
                      <a:r>
                        <a:rPr lang="en-US" sz="1800" b="0" i="0" kern="1200" dirty="0" smtClean="0">
                          <a:solidFill>
                            <a:schemeClr val="dk1"/>
                          </a:solidFill>
                          <a:effectLst/>
                          <a:latin typeface="+mn-lt"/>
                          <a:ea typeface="+mn-ea"/>
                          <a:cs typeface="+mn-cs"/>
                        </a:rPr>
                        <a:t>Breaking secrets</a:t>
                      </a:r>
                      <a:endParaRPr lang="en-US" dirty="0"/>
                    </a:p>
                  </a:txBody>
                  <a:tcPr/>
                </a:tc>
              </a:tr>
              <a:tr h="1264921">
                <a:tc>
                  <a:txBody>
                    <a:bodyPr/>
                    <a:lstStyle/>
                    <a:p>
                      <a:r>
                        <a:rPr lang="en-US" sz="1800" b="0" i="0" kern="1200" dirty="0" smtClean="0">
                          <a:solidFill>
                            <a:schemeClr val="dk1"/>
                          </a:solidFill>
                          <a:effectLst/>
                          <a:latin typeface="+mn-lt"/>
                          <a:ea typeface="+mn-ea"/>
                          <a:cs typeface="+mn-cs"/>
                        </a:rPr>
                        <a:t>Concern for cipher or hash</a:t>
                      </a:r>
                      <a:endParaRPr lang="en-US" dirty="0"/>
                    </a:p>
                  </a:txBody>
                  <a:tcPr/>
                </a:tc>
                <a:tc>
                  <a:txBody>
                    <a:bodyPr/>
                    <a:lstStyle/>
                    <a:p>
                      <a:pPr marL="0" indent="0" fontAlgn="base">
                        <a:buFont typeface="Arial" panose="020B0604020202020204" pitchFamily="34" charset="0"/>
                        <a:buNone/>
                      </a:pPr>
                      <a:r>
                        <a:rPr lang="en-US" sz="1800" b="0" i="0" kern="1200" dirty="0" smtClean="0">
                          <a:solidFill>
                            <a:schemeClr val="dk1"/>
                          </a:solidFill>
                          <a:effectLst/>
                          <a:latin typeface="+mn-lt"/>
                          <a:ea typeface="+mn-ea"/>
                          <a:cs typeface="+mn-cs"/>
                        </a:rPr>
                        <a:t>Obtaining an original or completely new hash.</a:t>
                      </a:r>
                    </a:p>
                    <a:p>
                      <a:endParaRPr lang="en-US" dirty="0"/>
                    </a:p>
                  </a:txBody>
                  <a:tcPr/>
                </a:tc>
                <a:tc>
                  <a:txBody>
                    <a:bodyPr/>
                    <a:lstStyle/>
                    <a:p>
                      <a:pPr marL="0" indent="0" fontAlgn="base">
                        <a:buFont typeface="Arial" panose="020B0604020202020204" pitchFamily="34" charset="0"/>
                        <a:buNone/>
                      </a:pPr>
                      <a:r>
                        <a:rPr lang="en-US" sz="1800" b="0" i="0" kern="1200" dirty="0" smtClean="0">
                          <a:solidFill>
                            <a:schemeClr val="dk1"/>
                          </a:solidFill>
                          <a:effectLst/>
                          <a:latin typeface="+mn-lt"/>
                          <a:ea typeface="+mn-ea"/>
                          <a:cs typeface="+mn-cs"/>
                        </a:rPr>
                        <a:t>Hash or cypher needs to be more conservative and therefore slower</a:t>
                      </a:r>
                    </a:p>
                  </a:txBody>
                  <a:tcPr/>
                </a:tc>
              </a:tr>
              <a:tr h="3651156">
                <a:tc>
                  <a:txBody>
                    <a:bodyPr/>
                    <a:lstStyle/>
                    <a:p>
                      <a:r>
                        <a:rPr lang="en-US" sz="1800" b="0" i="0" kern="1200" dirty="0" smtClean="0">
                          <a:solidFill>
                            <a:schemeClr val="dk1"/>
                          </a:solidFill>
                          <a:effectLst/>
                          <a:latin typeface="+mn-lt"/>
                          <a:ea typeface="+mn-ea"/>
                          <a:cs typeface="+mn-cs"/>
                        </a:rPr>
                        <a:t>Characteristics</a:t>
                      </a:r>
                      <a:endParaRPr lang="en-US" dirty="0"/>
                    </a:p>
                  </a:txBody>
                  <a:tcPr/>
                </a:tc>
                <a:tc>
                  <a:txBody>
                    <a:bodyPr/>
                    <a:lstStyle/>
                    <a:p>
                      <a:pPr marL="285750" indent="-285750" fontAlgn="base">
                        <a:buFont typeface="Arial" panose="020B0604020202020204" pitchFamily="34" charset="0"/>
                        <a:buChar char="•"/>
                      </a:pPr>
                      <a:r>
                        <a:rPr lang="en-US" sz="1800" b="0" i="0" kern="1200" dirty="0" smtClean="0">
                          <a:solidFill>
                            <a:schemeClr val="dk1"/>
                          </a:solidFill>
                          <a:effectLst/>
                          <a:latin typeface="+mn-lt"/>
                          <a:ea typeface="+mn-ea"/>
                          <a:cs typeface="+mn-cs"/>
                        </a:rPr>
                        <a:t>It uses operations like substitution, transposition and product systems</a:t>
                      </a:r>
                    </a:p>
                    <a:p>
                      <a:pPr marL="285750" indent="-285750" fontAlgn="base">
                        <a:buFont typeface="Arial" panose="020B0604020202020204" pitchFamily="34" charset="0"/>
                        <a:buChar char="•"/>
                      </a:pPr>
                      <a:r>
                        <a:rPr lang="en-US" sz="1800" b="0" i="0" kern="1200" dirty="0" smtClean="0">
                          <a:solidFill>
                            <a:schemeClr val="dk1"/>
                          </a:solidFill>
                          <a:effectLst/>
                          <a:latin typeface="+mn-lt"/>
                          <a:ea typeface="+mn-ea"/>
                          <a:cs typeface="+mn-cs"/>
                        </a:rPr>
                        <a:t>The system may use same key or different keys for sender and receiver</a:t>
                      </a:r>
                    </a:p>
                    <a:p>
                      <a:pPr marL="285750" indent="-285750" fontAlgn="base">
                        <a:buFont typeface="Arial" panose="020B0604020202020204" pitchFamily="34" charset="0"/>
                        <a:buChar char="•"/>
                      </a:pPr>
                      <a:r>
                        <a:rPr lang="en-US" sz="1800" b="0" i="0" kern="1200" dirty="0" smtClean="0">
                          <a:solidFill>
                            <a:schemeClr val="dk1"/>
                          </a:solidFill>
                          <a:effectLst/>
                          <a:latin typeface="+mn-lt"/>
                          <a:ea typeface="+mn-ea"/>
                          <a:cs typeface="+mn-cs"/>
                        </a:rPr>
                        <a:t>Processing techniques include block cipher and stream cipher</a:t>
                      </a:r>
                    </a:p>
                    <a:p>
                      <a:r>
                        <a:rPr lang="en-US" dirty="0" smtClean="0"/>
                        <a:t>    </a:t>
                      </a:r>
                      <a:endParaRPr lang="en-US" dirty="0"/>
                    </a:p>
                  </a:txBody>
                  <a:tcPr/>
                </a:tc>
                <a:tc>
                  <a:txBody>
                    <a:bodyPr/>
                    <a:lstStyle/>
                    <a:p>
                      <a:pPr marL="285750" indent="-285750" fontAlgn="base">
                        <a:buFont typeface="Arial" panose="020B0604020202020204" pitchFamily="34" charset="0"/>
                        <a:buChar char="•"/>
                      </a:pPr>
                      <a:r>
                        <a:rPr lang="en-US" sz="1800" b="0" i="0" kern="1200" dirty="0" smtClean="0">
                          <a:solidFill>
                            <a:schemeClr val="dk1"/>
                          </a:solidFill>
                          <a:effectLst/>
                          <a:latin typeface="+mn-lt"/>
                          <a:ea typeface="+mn-ea"/>
                          <a:cs typeface="+mn-cs"/>
                        </a:rPr>
                        <a:t>Depends on the nature of the algorithm and mostly at some knowledge of the characteristics of plaintext</a:t>
                      </a:r>
                    </a:p>
                    <a:p>
                      <a:pPr marL="285750" indent="-285750" fontAlgn="base">
                        <a:buFont typeface="Arial" panose="020B0604020202020204" pitchFamily="34" charset="0"/>
                        <a:buChar char="•"/>
                      </a:pPr>
                      <a:r>
                        <a:rPr lang="en-US" sz="1800" b="0" i="0" kern="1200" dirty="0" smtClean="0">
                          <a:solidFill>
                            <a:schemeClr val="dk1"/>
                          </a:solidFill>
                          <a:effectLst/>
                          <a:latin typeface="+mn-lt"/>
                          <a:ea typeface="+mn-ea"/>
                          <a:cs typeface="+mn-cs"/>
                        </a:rPr>
                        <a:t>It attempts to find out the </a:t>
                      </a:r>
                      <a:r>
                        <a:rPr lang="en-US" sz="1800" b="0" i="0" kern="1200" dirty="0" err="1" smtClean="0">
                          <a:solidFill>
                            <a:schemeClr val="dk1"/>
                          </a:solidFill>
                          <a:effectLst/>
                          <a:latin typeface="+mn-lt"/>
                          <a:ea typeface="+mn-ea"/>
                          <a:cs typeface="+mn-cs"/>
                        </a:rPr>
                        <a:t>ciphertext</a:t>
                      </a:r>
                      <a:r>
                        <a:rPr lang="en-US" sz="1800" b="0" i="0" kern="1200" dirty="0" smtClean="0">
                          <a:solidFill>
                            <a:schemeClr val="dk1"/>
                          </a:solidFill>
                          <a:effectLst/>
                          <a:latin typeface="+mn-lt"/>
                          <a:ea typeface="+mn-ea"/>
                          <a:cs typeface="+mn-cs"/>
                        </a:rPr>
                        <a:t> or the key</a:t>
                      </a:r>
                    </a:p>
                    <a:p>
                      <a:endParaRPr lang="en-US" dirty="0"/>
                    </a:p>
                  </a:txBody>
                  <a:tcPr/>
                </a:tc>
              </a:tr>
            </a:tbl>
          </a:graphicData>
        </a:graphic>
      </p:graphicFrame>
    </p:spTree>
    <p:extLst>
      <p:ext uri="{BB962C8B-B14F-4D97-AF65-F5344CB8AC3E}">
        <p14:creationId xmlns:p14="http://schemas.microsoft.com/office/powerpoint/2010/main" val="730061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indent="-285750" algn="just"/>
            <a:r>
              <a:rPr lang="en-US" sz="1800" b="1" dirty="0" err="1" smtClean="0"/>
              <a:t>Ciphertext</a:t>
            </a:r>
            <a:r>
              <a:rPr lang="en-US" sz="1800" b="1" dirty="0" smtClean="0"/>
              <a:t>-only </a:t>
            </a:r>
            <a:r>
              <a:rPr lang="en-US" sz="1800" b="1" dirty="0" smtClean="0"/>
              <a:t>attack: </a:t>
            </a:r>
            <a:r>
              <a:rPr lang="en-US" sz="1800" dirty="0" smtClean="0"/>
              <a:t>In this attack the attacker knows only the </a:t>
            </a:r>
            <a:r>
              <a:rPr lang="en-US" sz="1800" dirty="0" err="1" smtClean="0"/>
              <a:t>ciphertext</a:t>
            </a:r>
            <a:r>
              <a:rPr lang="en-US" sz="1800" dirty="0" smtClean="0"/>
              <a:t> to be decoded. The attacker will try to find the key or decrypt one or more pieces of </a:t>
            </a:r>
            <a:r>
              <a:rPr lang="en-US" sz="1800" dirty="0" err="1" smtClean="0"/>
              <a:t>ciphertext</a:t>
            </a:r>
            <a:r>
              <a:rPr lang="en-US" sz="1800" dirty="0" smtClean="0"/>
              <a:t> (only relatively weak algorithms fail to withstand a </a:t>
            </a:r>
            <a:r>
              <a:rPr lang="en-US" sz="1800" dirty="0" err="1" smtClean="0"/>
              <a:t>ciphertext</a:t>
            </a:r>
            <a:r>
              <a:rPr lang="en-US" sz="1800" dirty="0" smtClean="0"/>
              <a:t>-only attack). </a:t>
            </a:r>
          </a:p>
          <a:p>
            <a:pPr marL="0" indent="0" algn="just">
              <a:buNone/>
            </a:pPr>
            <a:endParaRPr lang="en-US" sz="1800" dirty="0" smtClean="0"/>
          </a:p>
          <a:p>
            <a:pPr marL="285750" indent="-285750" algn="just"/>
            <a:r>
              <a:rPr lang="en-US" sz="1800" b="1" dirty="0" smtClean="0"/>
              <a:t>Known </a:t>
            </a:r>
            <a:r>
              <a:rPr lang="en-US" sz="1800" b="1" dirty="0" smtClean="0"/>
              <a:t>plaintext attack</a:t>
            </a:r>
            <a:r>
              <a:rPr lang="en-US" sz="1800" dirty="0" smtClean="0"/>
              <a:t>: The attacker has a collection of plaintext-</a:t>
            </a:r>
            <a:r>
              <a:rPr lang="en-US" sz="1800" dirty="0" err="1" smtClean="0"/>
              <a:t>ciphertext</a:t>
            </a:r>
            <a:r>
              <a:rPr lang="en-US" sz="1800" dirty="0" smtClean="0"/>
              <a:t> pairs and is trying to find the key or to decrypt some other </a:t>
            </a:r>
            <a:r>
              <a:rPr lang="en-US" sz="1800" dirty="0" err="1" smtClean="0"/>
              <a:t>ciphertext</a:t>
            </a:r>
            <a:r>
              <a:rPr lang="en-US" sz="1800" dirty="0" smtClean="0"/>
              <a:t> that has been encrypted with the same key.</a:t>
            </a:r>
          </a:p>
          <a:p>
            <a:pPr marL="0" indent="0" algn="just">
              <a:buNone/>
            </a:pPr>
            <a:endParaRPr lang="en-US" sz="1800" dirty="0"/>
          </a:p>
          <a:p>
            <a:pPr marL="285750" indent="-285750" algn="just"/>
            <a:r>
              <a:rPr lang="en-US" sz="1800" b="1" dirty="0" smtClean="0"/>
              <a:t>Chosen </a:t>
            </a:r>
            <a:r>
              <a:rPr lang="en-US" sz="1800" b="1" dirty="0"/>
              <a:t>Plaintext attack: </a:t>
            </a:r>
            <a:r>
              <a:rPr lang="en-US" sz="1800" dirty="0"/>
              <a:t>This is a known plaintext attack in which the attacker can choose the plaintext to be encrypted and read the corresponding </a:t>
            </a:r>
            <a:r>
              <a:rPr lang="en-US" sz="1800" dirty="0" err="1"/>
              <a:t>ciphertext</a:t>
            </a:r>
            <a:r>
              <a:rPr lang="en-US" sz="1800" dirty="0"/>
              <a:t>. </a:t>
            </a:r>
          </a:p>
          <a:p>
            <a:pPr marL="0" indent="0" algn="just">
              <a:buNone/>
            </a:pPr>
            <a:endParaRPr lang="en-US" sz="1800" b="1" dirty="0"/>
          </a:p>
          <a:p>
            <a:pPr marL="0" indent="0" algn="just">
              <a:buNone/>
            </a:pPr>
            <a:endParaRPr lang="en-US" sz="1800" dirty="0" smtClean="0"/>
          </a:p>
          <a:p>
            <a:pPr marL="0" indent="0" algn="just">
              <a:buNone/>
            </a:pPr>
            <a:endParaRPr lang="en-US" sz="2400" dirty="0" smtClean="0"/>
          </a:p>
          <a:p>
            <a:pPr marL="0" indent="0" algn="just">
              <a:buNone/>
            </a:pPr>
            <a:endParaRPr lang="en-US" sz="2400" dirty="0"/>
          </a:p>
        </p:txBody>
      </p:sp>
      <p:sp>
        <p:nvSpPr>
          <p:cNvPr id="2" name="Title 1"/>
          <p:cNvSpPr>
            <a:spLocks noGrp="1"/>
          </p:cNvSpPr>
          <p:nvPr>
            <p:ph type="title"/>
          </p:nvPr>
        </p:nvSpPr>
        <p:spPr/>
        <p:txBody>
          <a:bodyPr/>
          <a:lstStyle/>
          <a:p>
            <a:r>
              <a:rPr lang="en-US" dirty="0" smtClean="0"/>
              <a:t>Cryptanalytic Attacks</a:t>
            </a:r>
            <a:endParaRPr lang="en-US" dirty="0"/>
          </a:p>
        </p:txBody>
      </p:sp>
    </p:spTree>
    <p:extLst>
      <p:ext uri="{BB962C8B-B14F-4D97-AF65-F5344CB8AC3E}">
        <p14:creationId xmlns:p14="http://schemas.microsoft.com/office/powerpoint/2010/main" val="4290560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86800" cy="5516563"/>
          </a:xfrm>
        </p:spPr>
        <p:txBody>
          <a:bodyPr>
            <a:normAutofit/>
          </a:bodyPr>
          <a:lstStyle/>
          <a:p>
            <a:pPr marL="285750" indent="-285750" algn="just"/>
            <a:r>
              <a:rPr lang="en-US" sz="1800" b="1" dirty="0" smtClean="0"/>
              <a:t>Chosen </a:t>
            </a:r>
            <a:r>
              <a:rPr lang="en-US" sz="1800" b="1" dirty="0" err="1" smtClean="0"/>
              <a:t>Ciphertext</a:t>
            </a:r>
            <a:r>
              <a:rPr lang="en-US" sz="1800" b="1" dirty="0" smtClean="0"/>
              <a:t> attack: </a:t>
            </a:r>
            <a:r>
              <a:rPr lang="en-US" sz="1800" dirty="0" smtClean="0"/>
              <a:t>The attacker has the able to select any </a:t>
            </a:r>
            <a:r>
              <a:rPr lang="en-US" sz="1800" dirty="0" err="1" smtClean="0"/>
              <a:t>ciphertext</a:t>
            </a:r>
            <a:r>
              <a:rPr lang="en-US" sz="1800" dirty="0" smtClean="0"/>
              <a:t> and study the plaintext produced by decrypting them. </a:t>
            </a:r>
          </a:p>
          <a:p>
            <a:pPr marL="0" indent="0" algn="just">
              <a:buNone/>
            </a:pPr>
            <a:endParaRPr lang="en-US" sz="1800" dirty="0" smtClean="0"/>
          </a:p>
          <a:p>
            <a:pPr marL="285750" indent="-285750" algn="just"/>
            <a:r>
              <a:rPr lang="en-US" sz="1800" b="1" dirty="0" smtClean="0"/>
              <a:t>Chosen </a:t>
            </a:r>
            <a:r>
              <a:rPr lang="en-US" sz="1800" b="1" dirty="0" smtClean="0"/>
              <a:t>text attack: </a:t>
            </a:r>
            <a:r>
              <a:rPr lang="en-US" sz="1800" dirty="0" smtClean="0"/>
              <a:t>The attacker has the abilities required in the previous two attacks.</a:t>
            </a:r>
          </a:p>
          <a:p>
            <a:pPr marL="0" indent="0" algn="just">
              <a:buNone/>
            </a:pPr>
            <a:endParaRPr lang="en-US" sz="1800" dirty="0"/>
          </a:p>
          <a:p>
            <a:pPr marL="0" indent="0" algn="just">
              <a:buNone/>
            </a:pPr>
            <a:endParaRPr lang="en-US" sz="1800" dirty="0" smtClean="0"/>
          </a:p>
          <a:p>
            <a:pPr marL="0" indent="0" algn="just">
              <a:buNone/>
            </a:pPr>
            <a:r>
              <a:rPr lang="en-US" sz="1800" dirty="0" smtClean="0"/>
              <a:t>References</a:t>
            </a:r>
            <a:r>
              <a:rPr lang="en-US" sz="1800" dirty="0"/>
              <a:t>: </a:t>
            </a:r>
            <a:endParaRPr lang="en-US" sz="1800" dirty="0" smtClean="0"/>
          </a:p>
          <a:p>
            <a:pPr marL="285750" indent="-285750" algn="just"/>
            <a:r>
              <a:rPr lang="en-US" sz="1800" dirty="0" smtClean="0">
                <a:hlinkClick r:id="rId2"/>
              </a:rPr>
              <a:t>https</a:t>
            </a:r>
            <a:r>
              <a:rPr lang="en-US" sz="1800" dirty="0">
                <a:hlinkClick r:id="rId2"/>
              </a:rPr>
              <a:t>://</a:t>
            </a:r>
            <a:r>
              <a:rPr lang="en-US" sz="1800" dirty="0" smtClean="0">
                <a:hlinkClick r:id="rId2"/>
              </a:rPr>
              <a:t>www.tutorialspoint.com/cryptography/cryptography_tutorial.pdf</a:t>
            </a:r>
            <a:endParaRPr lang="en-US" sz="1800" dirty="0" smtClean="0"/>
          </a:p>
          <a:p>
            <a:pPr marL="285750" indent="-285750" algn="just"/>
            <a:r>
              <a:rPr lang="en-US" sz="1800" dirty="0">
                <a:hlinkClick r:id="rId3"/>
              </a:rPr>
              <a:t>http://www.differencebetween.info/difference-between-cryptography-and-cryptanalysis </a:t>
            </a:r>
            <a:endParaRPr lang="en-US" sz="1800" dirty="0"/>
          </a:p>
          <a:p>
            <a:pPr marL="285750" indent="-285750" algn="just"/>
            <a:r>
              <a:rPr lang="en-US" sz="1800" dirty="0" smtClean="0">
                <a:hlinkClick r:id="rId4"/>
              </a:rPr>
              <a:t>www.infosectrain.com</a:t>
            </a:r>
            <a:endParaRPr lang="en-US" sz="1800" b="1" dirty="0" smtClean="0"/>
          </a:p>
          <a:p>
            <a:pPr marL="0" indent="0" algn="ctr">
              <a:buNone/>
            </a:pPr>
            <a:endParaRPr lang="en-US" sz="5400" b="1" dirty="0"/>
          </a:p>
          <a:p>
            <a:pPr marL="0" indent="0" algn="r">
              <a:buNone/>
            </a:pPr>
            <a:r>
              <a:rPr lang="en-US" sz="4400" b="1" dirty="0" smtClean="0"/>
              <a:t>Thank You</a:t>
            </a:r>
            <a:endParaRPr lang="en-US" sz="1400" b="1" dirty="0"/>
          </a:p>
        </p:txBody>
      </p:sp>
    </p:spTree>
    <p:extLst>
      <p:ext uri="{BB962C8B-B14F-4D97-AF65-F5344CB8AC3E}">
        <p14:creationId xmlns:p14="http://schemas.microsoft.com/office/powerpoint/2010/main" val="1716911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547</TotalTime>
  <Words>639</Words>
  <Application>Microsoft Office PowerPoint</Application>
  <PresentationFormat>On-screen Show (4:3)</PresentationFormat>
  <Paragraphs>56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Information and Network Security</vt:lpstr>
      <vt:lpstr>Cryptography</vt:lpstr>
      <vt:lpstr>PowerPoint Presentation</vt:lpstr>
      <vt:lpstr>Cryptanalysis</vt:lpstr>
      <vt:lpstr>PowerPoint Presentation</vt:lpstr>
      <vt:lpstr>Cryptanalytic Attacks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dc:title>
  <dc:creator>Kanan Bhatt</dc:creator>
  <cp:lastModifiedBy>Kanan Bhatt</cp:lastModifiedBy>
  <cp:revision>19</cp:revision>
  <dcterms:created xsi:type="dcterms:W3CDTF">2020-09-08T04:29:31Z</dcterms:created>
  <dcterms:modified xsi:type="dcterms:W3CDTF">2020-09-10T07:47:22Z</dcterms:modified>
</cp:coreProperties>
</file>