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FE8D47-2A40-4678-BED4-EA6FE2C1A7BC}" type="datetimeFigureOut">
              <a:rPr lang="en-US" smtClean="0"/>
              <a:t>26/09/2020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C6FE1-357F-47E8-905C-B0E67160D0D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E8D47-2A40-4678-BED4-EA6FE2C1A7BC}" type="datetimeFigureOut">
              <a:rPr lang="en-US" smtClean="0"/>
              <a:t>26/09/2020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C6FE1-357F-47E8-905C-B0E67160D0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E8D47-2A40-4678-BED4-EA6FE2C1A7BC}" type="datetimeFigureOut">
              <a:rPr lang="en-US" smtClean="0"/>
              <a:t>26/09/2020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C6FE1-357F-47E8-905C-B0E67160D0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E8D47-2A40-4678-BED4-EA6FE2C1A7BC}" type="datetimeFigureOut">
              <a:rPr lang="en-US" smtClean="0"/>
              <a:t>26/09/2020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C6FE1-357F-47E8-905C-B0E67160D0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E8D47-2A40-4678-BED4-EA6FE2C1A7BC}" type="datetimeFigureOut">
              <a:rPr lang="en-US" smtClean="0"/>
              <a:t>26/09/2020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C6FE1-357F-47E8-905C-B0E67160D0D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FE8D47-2A40-4678-BED4-EA6FE2C1A7BC}" type="datetimeFigureOut">
              <a:rPr lang="en-US" smtClean="0"/>
              <a:t>26/09/2020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C6FE1-357F-47E8-905C-B0E67160D0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FE8D47-2A40-4678-BED4-EA6FE2C1A7BC}" type="datetimeFigureOut">
              <a:rPr lang="en-US" smtClean="0"/>
              <a:t>26/09/2020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EC6FE1-357F-47E8-905C-B0E67160D0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FE8D47-2A40-4678-BED4-EA6FE2C1A7BC}" type="datetimeFigureOut">
              <a:rPr lang="en-US" smtClean="0"/>
              <a:t>26/09/2020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EC6FE1-357F-47E8-905C-B0E67160D0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E8D47-2A40-4678-BED4-EA6FE2C1A7BC}" type="datetimeFigureOut">
              <a:rPr lang="en-US" smtClean="0"/>
              <a:t>26/09/2020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EC6FE1-357F-47E8-905C-B0E67160D0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E8D47-2A40-4678-BED4-EA6FE2C1A7BC}" type="datetimeFigureOut">
              <a:rPr lang="en-US" smtClean="0"/>
              <a:t>26/09/2020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C6FE1-357F-47E8-905C-B0E67160D0D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DFE8D47-2A40-4678-BED4-EA6FE2C1A7BC}" type="datetimeFigureOut">
              <a:rPr lang="en-US" smtClean="0"/>
              <a:t>26/09/2020</a:t>
            </a:fld>
            <a:endParaRPr lang="en-US"/>
          </a:p>
        </p:txBody>
      </p:sp>
      <p:sp>
        <p:nvSpPr>
          <p:cNvPr id="9" name="Slide Number Placeholder 8"/>
          <p:cNvSpPr>
            <a:spLocks noGrp="1"/>
          </p:cNvSpPr>
          <p:nvPr>
            <p:ph type="sldNum" sz="quarter" idx="11"/>
          </p:nvPr>
        </p:nvSpPr>
        <p:spPr/>
        <p:txBody>
          <a:bodyPr/>
          <a:lstStyle/>
          <a:p>
            <a:fld id="{4DEC6FE1-357F-47E8-905C-B0E67160D0D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DEC6FE1-357F-47E8-905C-B0E67160D0D7}"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DFE8D47-2A40-4678-BED4-EA6FE2C1A7BC}" type="datetimeFigureOut">
              <a:rPr lang="en-US" smtClean="0"/>
              <a:t>26/09/2020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2438400"/>
          </a:xfrm>
        </p:spPr>
        <p:txBody>
          <a:bodyPr>
            <a:normAutofit fontScale="90000"/>
          </a:bodyPr>
          <a:lstStyle/>
          <a:p>
            <a:pPr algn="l"/>
            <a:r>
              <a:rPr lang="en-US" sz="5400" dirty="0" smtClean="0"/>
              <a:t>Digital Signature, its properties, requirements </a:t>
            </a:r>
            <a:br>
              <a:rPr lang="en-US" sz="5400" dirty="0" smtClean="0"/>
            </a:br>
            <a:r>
              <a:rPr lang="en-US" sz="5400" dirty="0" smtClean="0"/>
              <a:t>and security</a:t>
            </a:r>
            <a:endParaRPr lang="en-US" sz="5400" dirty="0"/>
          </a:p>
        </p:txBody>
      </p:sp>
      <p:sp>
        <p:nvSpPr>
          <p:cNvPr id="3" name="Subtitle 2"/>
          <p:cNvSpPr>
            <a:spLocks noGrp="1"/>
          </p:cNvSpPr>
          <p:nvPr>
            <p:ph type="subTitle" idx="1"/>
          </p:nvPr>
        </p:nvSpPr>
        <p:spPr>
          <a:xfrm>
            <a:off x="762000" y="4114800"/>
            <a:ext cx="7010400" cy="1524000"/>
          </a:xfrm>
        </p:spPr>
        <p:txBody>
          <a:bodyPr/>
          <a:lstStyle/>
          <a:p>
            <a:pPr algn="l"/>
            <a:r>
              <a:rPr lang="en-US" dirty="0" smtClean="0">
                <a:solidFill>
                  <a:schemeClr val="tx1"/>
                </a:solidFill>
              </a:rPr>
              <a:t>Name:   </a:t>
            </a:r>
            <a:r>
              <a:rPr lang="en-US" dirty="0" err="1" smtClean="0">
                <a:solidFill>
                  <a:schemeClr val="tx1"/>
                </a:solidFill>
              </a:rPr>
              <a:t>Dhruven</a:t>
            </a:r>
            <a:r>
              <a:rPr lang="en-US" dirty="0" smtClean="0">
                <a:solidFill>
                  <a:schemeClr val="tx1"/>
                </a:solidFill>
              </a:rPr>
              <a:t> </a:t>
            </a:r>
            <a:r>
              <a:rPr lang="en-US" dirty="0" err="1" smtClean="0">
                <a:solidFill>
                  <a:schemeClr val="tx1"/>
                </a:solidFill>
              </a:rPr>
              <a:t>Vaghela</a:t>
            </a:r>
            <a:endParaRPr lang="en-US" dirty="0" smtClean="0">
              <a:solidFill>
                <a:schemeClr val="tx1"/>
              </a:solidFill>
            </a:endParaRPr>
          </a:p>
          <a:p>
            <a:pPr algn="l"/>
            <a:r>
              <a:rPr lang="en-US" dirty="0" smtClean="0">
                <a:solidFill>
                  <a:schemeClr val="tx1"/>
                </a:solidFill>
              </a:rPr>
              <a:t>En. No:  170210107060</a:t>
            </a:r>
          </a:p>
          <a:p>
            <a:pPr algn="l"/>
            <a:r>
              <a:rPr lang="en-US" dirty="0" smtClean="0">
                <a:solidFill>
                  <a:schemeClr val="tx1"/>
                </a:solidFill>
              </a:rPr>
              <a:t>Subject: INS</a:t>
            </a:r>
          </a:p>
          <a:p>
            <a:pPr algn="l"/>
            <a:r>
              <a:rPr lang="en-US" dirty="0" smtClean="0">
                <a:solidFill>
                  <a:schemeClr val="tx1"/>
                </a:solidFill>
              </a:rPr>
              <a:t>Branch:  7</a:t>
            </a:r>
            <a:r>
              <a:rPr lang="en-US" baseline="30000" dirty="0" smtClean="0">
                <a:solidFill>
                  <a:schemeClr val="tx1"/>
                </a:solidFill>
              </a:rPr>
              <a:t>th</a:t>
            </a:r>
            <a:r>
              <a:rPr lang="en-US" dirty="0" smtClean="0">
                <a:solidFill>
                  <a:schemeClr val="tx1"/>
                </a:solidFill>
              </a:rPr>
              <a:t> </a:t>
            </a:r>
            <a:r>
              <a:rPr lang="en-US" dirty="0" err="1" smtClean="0">
                <a:solidFill>
                  <a:schemeClr val="tx1"/>
                </a:solidFill>
              </a:rPr>
              <a:t>sem</a:t>
            </a:r>
            <a:r>
              <a:rPr lang="en-US" dirty="0" smtClean="0">
                <a:solidFill>
                  <a:schemeClr val="tx1"/>
                </a:solidFill>
              </a:rPr>
              <a:t>, CE</a:t>
            </a:r>
            <a:endParaRPr lang="en-US" dirty="0">
              <a:solidFill>
                <a:schemeClr val="tx1"/>
              </a:solidFill>
            </a:endParaRPr>
          </a:p>
        </p:txBody>
      </p:sp>
    </p:spTree>
    <p:extLst>
      <p:ext uri="{BB962C8B-B14F-4D97-AF65-F5344CB8AC3E}">
        <p14:creationId xmlns:p14="http://schemas.microsoft.com/office/powerpoint/2010/main" val="401618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a:t>
            </a:r>
            <a:endParaRPr lang="en-US" dirty="0"/>
          </a:p>
        </p:txBody>
      </p:sp>
      <p:sp>
        <p:nvSpPr>
          <p:cNvPr id="3" name="Content Placeholder 2"/>
          <p:cNvSpPr>
            <a:spLocks noGrp="1"/>
          </p:cNvSpPr>
          <p:nvPr>
            <p:ph idx="1"/>
          </p:nvPr>
        </p:nvSpPr>
        <p:spPr/>
        <p:txBody>
          <a:bodyPr/>
          <a:lstStyle/>
          <a:p>
            <a:pPr>
              <a:lnSpc>
                <a:spcPct val="90000"/>
              </a:lnSpc>
            </a:pPr>
            <a:r>
              <a:rPr lang="tr-TR" altLang="en-US" dirty="0"/>
              <a:t>M</a:t>
            </a:r>
            <a:r>
              <a:rPr lang="en-AU" altLang="en-US" dirty="0" err="1"/>
              <a:t>essage</a:t>
            </a:r>
            <a:r>
              <a:rPr lang="en-AU" altLang="en-US" dirty="0"/>
              <a:t> authentication does not address issues of lack of trust</a:t>
            </a:r>
          </a:p>
          <a:p>
            <a:pPr>
              <a:lnSpc>
                <a:spcPct val="90000"/>
              </a:lnSpc>
            </a:pPr>
            <a:r>
              <a:rPr lang="en-AU" altLang="en-US" dirty="0" smtClean="0"/>
              <a:t>Digital </a:t>
            </a:r>
            <a:r>
              <a:rPr lang="en-AU" altLang="en-US" dirty="0"/>
              <a:t>signatures provide the ability to: </a:t>
            </a:r>
          </a:p>
          <a:p>
            <a:pPr lvl="1">
              <a:lnSpc>
                <a:spcPct val="90000"/>
              </a:lnSpc>
              <a:buClr>
                <a:schemeClr val="tx1"/>
              </a:buClr>
              <a:buFont typeface="Wingdings" panose="05000000000000000000" pitchFamily="2" charset="2"/>
              <a:buChar char="Ø"/>
            </a:pPr>
            <a:r>
              <a:rPr lang="en-AU" altLang="en-US" dirty="0">
                <a:solidFill>
                  <a:schemeClr val="tx1">
                    <a:lumMod val="90000"/>
                    <a:lumOff val="10000"/>
                  </a:schemeClr>
                </a:solidFill>
              </a:rPr>
              <a:t>verify author, date &amp; time of signature</a:t>
            </a:r>
          </a:p>
          <a:p>
            <a:pPr lvl="1">
              <a:lnSpc>
                <a:spcPct val="90000"/>
              </a:lnSpc>
              <a:buClrTx/>
              <a:buFont typeface="Wingdings" panose="05000000000000000000" pitchFamily="2" charset="2"/>
              <a:buChar char="Ø"/>
            </a:pPr>
            <a:r>
              <a:rPr lang="en-AU" altLang="en-US" dirty="0">
                <a:solidFill>
                  <a:schemeClr val="tx1">
                    <a:lumMod val="90000"/>
                    <a:lumOff val="10000"/>
                  </a:schemeClr>
                </a:solidFill>
              </a:rPr>
              <a:t>authenticate message contents </a:t>
            </a:r>
          </a:p>
          <a:p>
            <a:pPr lvl="1">
              <a:lnSpc>
                <a:spcPct val="90000"/>
              </a:lnSpc>
              <a:buClrTx/>
              <a:buFont typeface="Wingdings" panose="05000000000000000000" pitchFamily="2" charset="2"/>
              <a:buChar char="Ø"/>
            </a:pPr>
            <a:r>
              <a:rPr lang="en-AU" altLang="en-US" dirty="0">
                <a:solidFill>
                  <a:schemeClr val="tx1">
                    <a:lumMod val="90000"/>
                    <a:lumOff val="10000"/>
                  </a:schemeClr>
                </a:solidFill>
              </a:rPr>
              <a:t>be verified by third parties to resolve disputes</a:t>
            </a:r>
          </a:p>
          <a:p>
            <a:pPr>
              <a:lnSpc>
                <a:spcPct val="90000"/>
              </a:lnSpc>
            </a:pPr>
            <a:r>
              <a:rPr lang="tr-TR" altLang="en-US" dirty="0"/>
              <a:t>DS</a:t>
            </a:r>
            <a:r>
              <a:rPr lang="en-US" altLang="en-US" dirty="0"/>
              <a:t> include</a:t>
            </a:r>
            <a:r>
              <a:rPr lang="tr-TR" altLang="en-US" dirty="0"/>
              <a:t>s message</a:t>
            </a:r>
            <a:r>
              <a:rPr lang="en-US" altLang="en-US" dirty="0"/>
              <a:t> authentication function with additional capabilities</a:t>
            </a:r>
            <a:endParaRPr lang="en-AU" altLang="en-US" dirty="0"/>
          </a:p>
          <a:p>
            <a:pPr>
              <a:lnSpc>
                <a:spcPct val="90000"/>
              </a:lnSpc>
            </a:pPr>
            <a:endParaRPr lang="en-AU" altLang="en-US" dirty="0"/>
          </a:p>
          <a:p>
            <a:endParaRPr lang="en-US" dirty="0"/>
          </a:p>
        </p:txBody>
      </p:sp>
    </p:spTree>
    <p:extLst>
      <p:ext uri="{BB962C8B-B14F-4D97-AF65-F5344CB8AC3E}">
        <p14:creationId xmlns:p14="http://schemas.microsoft.com/office/powerpoint/2010/main" val="39623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pPr>
              <a:defRPr/>
            </a:pPr>
            <a:r>
              <a:rPr lang="en-AU" sz="2000" dirty="0" smtClean="0"/>
              <a:t>Must </a:t>
            </a:r>
            <a:r>
              <a:rPr lang="en-AU" sz="2000" dirty="0"/>
              <a:t>depend on the message signed</a:t>
            </a:r>
          </a:p>
          <a:p>
            <a:pPr>
              <a:defRPr/>
            </a:pPr>
            <a:r>
              <a:rPr lang="en-AU" sz="2000" dirty="0" smtClean="0"/>
              <a:t>Must </a:t>
            </a:r>
            <a:r>
              <a:rPr lang="en-AU" sz="2000" dirty="0"/>
              <a:t>use information unique to sender</a:t>
            </a:r>
          </a:p>
          <a:p>
            <a:pPr lvl="1">
              <a:buClrTx/>
              <a:buFont typeface="Wingdings" panose="05000000000000000000" pitchFamily="2" charset="2"/>
              <a:buChar char="Ø"/>
              <a:defRPr/>
            </a:pPr>
            <a:r>
              <a:rPr lang="en-AU" dirty="0"/>
              <a:t>to prevent both forgery and denial</a:t>
            </a:r>
          </a:p>
          <a:p>
            <a:pPr>
              <a:defRPr/>
            </a:pPr>
            <a:r>
              <a:rPr lang="en-AU" sz="2000" dirty="0" smtClean="0"/>
              <a:t>Must </a:t>
            </a:r>
            <a:r>
              <a:rPr lang="en-AU" sz="2000" dirty="0"/>
              <a:t>be relatively easy to produce</a:t>
            </a:r>
          </a:p>
          <a:p>
            <a:pPr>
              <a:defRPr/>
            </a:pPr>
            <a:r>
              <a:rPr lang="en-AU" sz="2000" dirty="0" smtClean="0"/>
              <a:t>Must </a:t>
            </a:r>
            <a:r>
              <a:rPr lang="en-AU" sz="2000" dirty="0"/>
              <a:t>be relatively easy to recognize &amp; verify</a:t>
            </a:r>
          </a:p>
          <a:p>
            <a:pPr>
              <a:defRPr/>
            </a:pPr>
            <a:r>
              <a:rPr lang="en-AU" sz="2000" dirty="0" smtClean="0"/>
              <a:t>Be </a:t>
            </a:r>
            <a:r>
              <a:rPr lang="en-AU" sz="2000" dirty="0"/>
              <a:t>computationally infeasible to forge </a:t>
            </a:r>
          </a:p>
          <a:p>
            <a:pPr lvl="1">
              <a:buClr>
                <a:schemeClr val="tx1"/>
              </a:buClr>
              <a:buFont typeface="Wingdings" panose="05000000000000000000" pitchFamily="2" charset="2"/>
              <a:buChar char="Ø"/>
              <a:defRPr/>
            </a:pPr>
            <a:r>
              <a:rPr lang="en-AU" dirty="0"/>
              <a:t>with new message for existing digital signature</a:t>
            </a:r>
          </a:p>
          <a:p>
            <a:pPr lvl="1">
              <a:buClr>
                <a:schemeClr val="tx1"/>
              </a:buClr>
              <a:buFont typeface="Wingdings" panose="05000000000000000000" pitchFamily="2" charset="2"/>
              <a:buChar char="Ø"/>
              <a:defRPr/>
            </a:pPr>
            <a:r>
              <a:rPr lang="en-AU" dirty="0"/>
              <a:t>with fraudulent digital signature for given message</a:t>
            </a:r>
          </a:p>
          <a:p>
            <a:pPr>
              <a:defRPr/>
            </a:pPr>
            <a:r>
              <a:rPr lang="en-AU" sz="2000" dirty="0" smtClean="0"/>
              <a:t>Be </a:t>
            </a:r>
            <a:r>
              <a:rPr lang="en-AU" sz="2000" dirty="0"/>
              <a:t>practical </a:t>
            </a:r>
            <a:r>
              <a:rPr lang="tr-TR" sz="2000" dirty="0"/>
              <a:t>to </a:t>
            </a:r>
            <a:r>
              <a:rPr lang="en-AU" sz="2000" dirty="0"/>
              <a:t>save digital signature in storage</a:t>
            </a:r>
          </a:p>
          <a:p>
            <a:endParaRPr lang="en-US" dirty="0"/>
          </a:p>
        </p:txBody>
      </p:sp>
    </p:spTree>
    <p:extLst>
      <p:ext uri="{BB962C8B-B14F-4D97-AF65-F5344CB8AC3E}">
        <p14:creationId xmlns:p14="http://schemas.microsoft.com/office/powerpoint/2010/main" val="298553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762000"/>
          </a:xfrm>
        </p:spPr>
        <p:txBody>
          <a:bodyPr/>
          <a:lstStyle/>
          <a:p>
            <a:r>
              <a:rPr lang="en-US" dirty="0" smtClean="0"/>
              <a:t>Requirements</a:t>
            </a:r>
            <a:endParaRPr lang="en-US" dirty="0"/>
          </a:p>
        </p:txBody>
      </p:sp>
      <p:sp>
        <p:nvSpPr>
          <p:cNvPr id="3" name="Content Placeholder 2"/>
          <p:cNvSpPr>
            <a:spLocks noGrp="1"/>
          </p:cNvSpPr>
          <p:nvPr>
            <p:ph idx="1"/>
          </p:nvPr>
        </p:nvSpPr>
        <p:spPr>
          <a:xfrm>
            <a:off x="457200" y="1143000"/>
            <a:ext cx="7620000" cy="5486400"/>
          </a:xfrm>
        </p:spPr>
        <p:txBody>
          <a:bodyPr>
            <a:normAutofit fontScale="92500" lnSpcReduction="10000"/>
          </a:bodyPr>
          <a:lstStyle/>
          <a:p>
            <a:pPr algn="just"/>
            <a:r>
              <a:rPr lang="en-US" b="1" dirty="0" smtClean="0"/>
              <a:t>Private Key</a:t>
            </a:r>
          </a:p>
          <a:p>
            <a:pPr algn="just">
              <a:buClrTx/>
              <a:buFont typeface="Wingdings" panose="05000000000000000000" pitchFamily="2" charset="2"/>
              <a:buChar char="Ø"/>
            </a:pPr>
            <a:r>
              <a:rPr lang="en-US" dirty="0" smtClean="0"/>
              <a:t>The private key is one which is accessible only to the signer. It is used to generate </a:t>
            </a:r>
            <a:r>
              <a:rPr lang="en-US" sz="2000" dirty="0" smtClean="0"/>
              <a:t>the digital signature which is then attached to the message.</a:t>
            </a:r>
          </a:p>
          <a:p>
            <a:pPr algn="just"/>
            <a:endParaRPr lang="en-US" sz="2000" dirty="0"/>
          </a:p>
          <a:p>
            <a:pPr algn="just"/>
            <a:r>
              <a:rPr lang="en-US" sz="2000" b="1" dirty="0" smtClean="0"/>
              <a:t>Public Key</a:t>
            </a:r>
          </a:p>
          <a:p>
            <a:pPr algn="just">
              <a:buClrTx/>
              <a:buFont typeface="Wingdings" panose="05000000000000000000" pitchFamily="2" charset="2"/>
              <a:buChar char="Ø"/>
            </a:pPr>
            <a:r>
              <a:rPr lang="en-US" sz="2000" dirty="0" smtClean="0"/>
              <a:t>The public key is made available to all those who receive the signed messages from the sender. It is used for verification of the received message.</a:t>
            </a:r>
          </a:p>
          <a:p>
            <a:pPr algn="just"/>
            <a:endParaRPr lang="en-US" sz="2000" dirty="0"/>
          </a:p>
          <a:p>
            <a:pPr algn="just"/>
            <a:r>
              <a:rPr lang="en-US" sz="2000" b="1" dirty="0" smtClean="0"/>
              <a:t>Digital Signature Certificate</a:t>
            </a:r>
          </a:p>
          <a:p>
            <a:pPr algn="just">
              <a:buClrTx/>
              <a:buFont typeface="Wingdings" panose="05000000000000000000" pitchFamily="2" charset="2"/>
              <a:buChar char="Ø"/>
            </a:pPr>
            <a:r>
              <a:rPr lang="en-US" sz="2000" dirty="0" smtClean="0"/>
              <a:t>A subscriber of the private key and public key pair makes the public key available to all those who are intended to receive the signed messages from the subscriber</a:t>
            </a:r>
            <a:r>
              <a:rPr lang="en-US" dirty="0" smtClean="0"/>
              <a:t>.</a:t>
            </a:r>
          </a:p>
          <a:p>
            <a:pPr algn="just">
              <a:buClrTx/>
              <a:buFont typeface="Wingdings" panose="05000000000000000000" pitchFamily="2" charset="2"/>
              <a:buChar char="Ø"/>
            </a:pPr>
            <a:r>
              <a:rPr lang="en-US" dirty="0" smtClean="0"/>
              <a:t>But in case of any dispute between the two sides, there must be some entity with receiver which will allow the receiver of the message to prove that the message was sent by the subscriber of the key pair. This can be done with the Digital Signature Certificate.</a:t>
            </a:r>
          </a:p>
          <a:p>
            <a:pPr algn="just"/>
            <a:endParaRPr lang="en-US" dirty="0"/>
          </a:p>
        </p:txBody>
      </p:sp>
    </p:spTree>
    <p:extLst>
      <p:ext uri="{BB962C8B-B14F-4D97-AF65-F5344CB8AC3E}">
        <p14:creationId xmlns:p14="http://schemas.microsoft.com/office/powerpoint/2010/main" val="1273328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dirty="0" smtClean="0"/>
              <a:t>Attacks</a:t>
            </a:r>
            <a:endParaRPr lang="en-US" dirty="0"/>
          </a:p>
        </p:txBody>
      </p:sp>
      <p:sp>
        <p:nvSpPr>
          <p:cNvPr id="3" name="Content Placeholder 2"/>
          <p:cNvSpPr>
            <a:spLocks noGrp="1"/>
          </p:cNvSpPr>
          <p:nvPr>
            <p:ph idx="1"/>
          </p:nvPr>
        </p:nvSpPr>
        <p:spPr>
          <a:xfrm>
            <a:off x="457200" y="990600"/>
            <a:ext cx="7620000" cy="5410200"/>
          </a:xfrm>
        </p:spPr>
        <p:txBody>
          <a:bodyPr>
            <a:normAutofit lnSpcReduction="10000"/>
          </a:bodyPr>
          <a:lstStyle/>
          <a:p>
            <a:r>
              <a:rPr lang="en-US" sz="2000" dirty="0" smtClean="0"/>
              <a:t>Attacks on digital signature</a:t>
            </a:r>
          </a:p>
          <a:p>
            <a:pPr marL="114300" indent="0">
              <a:buNone/>
            </a:pPr>
            <a:r>
              <a:rPr lang="en-US" sz="2000" dirty="0" smtClean="0"/>
              <a:t>1.) Attack Types</a:t>
            </a:r>
          </a:p>
          <a:p>
            <a:pPr marL="114300" indent="0">
              <a:buNone/>
            </a:pPr>
            <a:r>
              <a:rPr lang="en-US" sz="2000" dirty="0" smtClean="0"/>
              <a:t>2.) Forgery Types</a:t>
            </a:r>
          </a:p>
          <a:p>
            <a:pPr marL="114300" indent="0">
              <a:buNone/>
            </a:pPr>
            <a:endParaRPr lang="en-US" sz="2400" b="1" dirty="0"/>
          </a:p>
          <a:p>
            <a:pPr marL="114300" indent="0">
              <a:buNone/>
            </a:pPr>
            <a:r>
              <a:rPr lang="en-US" sz="2000" b="1" dirty="0" smtClean="0"/>
              <a:t>1.) Attack Types</a:t>
            </a:r>
          </a:p>
          <a:p>
            <a:r>
              <a:rPr lang="en-US" sz="2000" dirty="0" smtClean="0"/>
              <a:t>Key-Only Attack</a:t>
            </a:r>
          </a:p>
          <a:p>
            <a:pPr>
              <a:buClrTx/>
              <a:buFont typeface="Wingdings" panose="05000000000000000000" pitchFamily="2" charset="2"/>
              <a:buChar char="Ø"/>
            </a:pPr>
            <a:r>
              <a:rPr lang="en-US" sz="2000" dirty="0" smtClean="0"/>
              <a:t>The attacker is only given the public verification key.</a:t>
            </a:r>
          </a:p>
          <a:p>
            <a:pPr marL="114300" indent="0">
              <a:buNone/>
            </a:pPr>
            <a:endParaRPr lang="en-US" sz="2000" dirty="0"/>
          </a:p>
          <a:p>
            <a:r>
              <a:rPr lang="en-US" sz="2000" dirty="0" smtClean="0"/>
              <a:t>Known-Message Attack</a:t>
            </a:r>
          </a:p>
          <a:p>
            <a:pPr>
              <a:buClrTx/>
              <a:buFont typeface="Wingdings" panose="05000000000000000000" pitchFamily="2" charset="2"/>
              <a:buChar char="Ø"/>
            </a:pPr>
            <a:r>
              <a:rPr lang="en-US" sz="2000" dirty="0" smtClean="0"/>
              <a:t>The attacker is given valid signatures for a variety of messages known by the attacker but not chosen by the attacker.</a:t>
            </a:r>
          </a:p>
          <a:p>
            <a:pPr marL="114300" indent="0">
              <a:buNone/>
            </a:pPr>
            <a:endParaRPr lang="en-US" sz="2000" dirty="0"/>
          </a:p>
          <a:p>
            <a:r>
              <a:rPr lang="en-US" sz="2000" dirty="0" smtClean="0"/>
              <a:t>Chosen-Message Attack</a:t>
            </a:r>
          </a:p>
          <a:p>
            <a:pPr>
              <a:buClrTx/>
              <a:buFont typeface="Wingdings" panose="05000000000000000000" pitchFamily="2" charset="2"/>
              <a:buChar char="Ø"/>
            </a:pPr>
            <a:r>
              <a:rPr lang="en-US" sz="2000" dirty="0" smtClean="0"/>
              <a:t>The attacker first learns signatures on arbitrary messages of the attacker’s choice.</a:t>
            </a:r>
            <a:endParaRPr lang="en-US" sz="2000" dirty="0"/>
          </a:p>
        </p:txBody>
      </p:sp>
    </p:spTree>
    <p:extLst>
      <p:ext uri="{BB962C8B-B14F-4D97-AF65-F5344CB8AC3E}">
        <p14:creationId xmlns:p14="http://schemas.microsoft.com/office/powerpoint/2010/main" val="332974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5791200"/>
          </a:xfrm>
        </p:spPr>
        <p:txBody>
          <a:bodyPr>
            <a:normAutofit/>
          </a:bodyPr>
          <a:lstStyle/>
          <a:p>
            <a:pPr marL="114300" indent="0">
              <a:buNone/>
            </a:pPr>
            <a:r>
              <a:rPr lang="en-US" sz="2000" b="1" dirty="0" smtClean="0"/>
              <a:t>2.) Forgery Types</a:t>
            </a:r>
          </a:p>
          <a:p>
            <a:r>
              <a:rPr lang="en-US" sz="2000" dirty="0" smtClean="0"/>
              <a:t>Existential Forgery</a:t>
            </a:r>
          </a:p>
          <a:p>
            <a:pPr>
              <a:buClrTx/>
              <a:buFont typeface="Wingdings" panose="05000000000000000000" pitchFamily="2" charset="2"/>
              <a:buChar char="Ø"/>
            </a:pPr>
            <a:r>
              <a:rPr lang="en-US" sz="2000" dirty="0" smtClean="0"/>
              <a:t>Existential forgery is the creation of any message/signature pair</a:t>
            </a:r>
            <a:r>
              <a:rPr lang="en-US" sz="2000" dirty="0"/>
              <a:t>(m,</a:t>
            </a:r>
            <a:r>
              <a:rPr lang="el-GR" sz="2000" dirty="0"/>
              <a:t>σ</a:t>
            </a:r>
            <a:r>
              <a:rPr lang="en-US" sz="2000" dirty="0" smtClean="0"/>
              <a:t>), where </a:t>
            </a:r>
            <a:r>
              <a:rPr lang="el-GR" sz="2000" dirty="0" smtClean="0"/>
              <a:t>σ</a:t>
            </a:r>
            <a:r>
              <a:rPr lang="en-US" sz="2000" dirty="0" smtClean="0"/>
              <a:t> was not produced by the legitimate signer. </a:t>
            </a:r>
          </a:p>
          <a:p>
            <a:pPr marL="114300" indent="0">
              <a:buNone/>
            </a:pPr>
            <a:endParaRPr lang="en-US" sz="2000" dirty="0"/>
          </a:p>
          <a:p>
            <a:r>
              <a:rPr lang="en-US" sz="2000" dirty="0" smtClean="0"/>
              <a:t>Selective Forgery</a:t>
            </a:r>
          </a:p>
          <a:p>
            <a:pPr>
              <a:buClrTx/>
              <a:buFont typeface="Wingdings" panose="05000000000000000000" pitchFamily="2" charset="2"/>
              <a:buChar char="Ø"/>
            </a:pPr>
            <a:r>
              <a:rPr lang="en-US" sz="2000" dirty="0" smtClean="0"/>
              <a:t>Selective forgery is the creation of a message/signature pair</a:t>
            </a:r>
            <a:r>
              <a:rPr lang="en-US" sz="2000" dirty="0"/>
              <a:t>(m,</a:t>
            </a:r>
            <a:r>
              <a:rPr lang="el-GR" sz="2000" dirty="0"/>
              <a:t>σ</a:t>
            </a:r>
            <a:r>
              <a:rPr lang="en-US" sz="2000" dirty="0" smtClean="0"/>
              <a:t>) where m has been chosen by the adversary prior to the attack.</a:t>
            </a:r>
            <a:endParaRPr lang="en-US" sz="2000" dirty="0"/>
          </a:p>
        </p:txBody>
      </p:sp>
    </p:spTree>
    <p:extLst>
      <p:ext uri="{BB962C8B-B14F-4D97-AF65-F5344CB8AC3E}">
        <p14:creationId xmlns:p14="http://schemas.microsoft.com/office/powerpoint/2010/main" val="193724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dirty="0" smtClean="0"/>
              <a:t>Security</a:t>
            </a:r>
            <a:endParaRPr lang="en-US" dirty="0"/>
          </a:p>
        </p:txBody>
      </p:sp>
      <p:sp>
        <p:nvSpPr>
          <p:cNvPr id="3" name="Content Placeholder 2"/>
          <p:cNvSpPr>
            <a:spLocks noGrp="1"/>
          </p:cNvSpPr>
          <p:nvPr>
            <p:ph idx="1"/>
          </p:nvPr>
        </p:nvSpPr>
        <p:spPr>
          <a:xfrm>
            <a:off x="457200" y="1219200"/>
            <a:ext cx="7620000" cy="5181600"/>
          </a:xfrm>
        </p:spPr>
        <p:txBody>
          <a:bodyPr/>
          <a:lstStyle/>
          <a:p>
            <a:pPr marL="114300" indent="0">
              <a:buNone/>
            </a:pPr>
            <a:r>
              <a:rPr lang="en-US" dirty="0" smtClean="0"/>
              <a:t>1.) Message Authentication</a:t>
            </a:r>
          </a:p>
          <a:p>
            <a:pPr marL="114300" indent="0">
              <a:buNone/>
            </a:pPr>
            <a:r>
              <a:rPr lang="en-US" dirty="0" smtClean="0"/>
              <a:t>2.) Message Integrity</a:t>
            </a:r>
          </a:p>
          <a:p>
            <a:pPr marL="114300" indent="0">
              <a:buNone/>
            </a:pPr>
            <a:r>
              <a:rPr lang="en-US" dirty="0" smtClean="0"/>
              <a:t>3.) </a:t>
            </a:r>
            <a:r>
              <a:rPr lang="en-US" dirty="0"/>
              <a:t>Nonrepudiation</a:t>
            </a:r>
            <a:endParaRPr lang="en-US" dirty="0" smtClean="0"/>
          </a:p>
          <a:p>
            <a:pPr marL="114300" indent="0">
              <a:buNone/>
            </a:pPr>
            <a:r>
              <a:rPr lang="en-US" dirty="0" smtClean="0"/>
              <a:t>4.) Confidentiality</a:t>
            </a:r>
          </a:p>
          <a:p>
            <a:pPr marL="114300" indent="0">
              <a:buNone/>
            </a:pPr>
            <a:endParaRPr lang="en-US" dirty="0"/>
          </a:p>
          <a:p>
            <a:pPr marL="114300" indent="0">
              <a:buNone/>
            </a:pPr>
            <a:r>
              <a:rPr lang="en-US" b="1" dirty="0" smtClean="0"/>
              <a:t>1.) Message Authentication</a:t>
            </a:r>
            <a:endParaRPr lang="en-US" dirty="0" smtClean="0"/>
          </a:p>
          <a:p>
            <a:pPr>
              <a:buClrTx/>
              <a:buFont typeface="Wingdings" panose="05000000000000000000" pitchFamily="2" charset="2"/>
              <a:buChar char="Ø"/>
            </a:pPr>
            <a:r>
              <a:rPr lang="en-US" dirty="0"/>
              <a:t> </a:t>
            </a:r>
            <a:r>
              <a:rPr lang="en-US" dirty="0" smtClean="0"/>
              <a:t>A secure digital signature scheme, like </a:t>
            </a:r>
            <a:r>
              <a:rPr lang="en-US" dirty="0" err="1" smtClean="0"/>
              <a:t>asecure</a:t>
            </a:r>
            <a:r>
              <a:rPr lang="en-US" dirty="0" smtClean="0"/>
              <a:t> conventional signature can provide message authentication.</a:t>
            </a:r>
          </a:p>
          <a:p>
            <a:pPr>
              <a:buClrTx/>
              <a:buFont typeface="Wingdings" panose="05000000000000000000" pitchFamily="2" charset="2"/>
              <a:buChar char="Ø"/>
            </a:pPr>
            <a:endParaRPr lang="en-US" dirty="0"/>
          </a:p>
          <a:p>
            <a:pPr marL="114300" indent="0">
              <a:buClrTx/>
              <a:buNone/>
            </a:pPr>
            <a:r>
              <a:rPr lang="en-US" b="1" dirty="0"/>
              <a:t>2.) Message </a:t>
            </a:r>
            <a:r>
              <a:rPr lang="en-US" b="1" dirty="0" smtClean="0"/>
              <a:t>Integrity</a:t>
            </a:r>
            <a:endParaRPr lang="en-US" dirty="0" smtClean="0"/>
          </a:p>
          <a:p>
            <a:pPr>
              <a:buClrTx/>
              <a:buFont typeface="Wingdings" panose="05000000000000000000" pitchFamily="2" charset="2"/>
              <a:buChar char="Ø"/>
            </a:pPr>
            <a:r>
              <a:rPr lang="en-US" dirty="0"/>
              <a:t> </a:t>
            </a:r>
            <a:r>
              <a:rPr lang="en-US" dirty="0" smtClean="0"/>
              <a:t>The integrity of message is preserved even if we sign the whole message because we cannot get the same signature if the message is changed.</a:t>
            </a:r>
            <a:endParaRPr lang="en-US" dirty="0"/>
          </a:p>
          <a:p>
            <a:pPr marL="114300" indent="0">
              <a:buClrTx/>
              <a:buNone/>
            </a:pPr>
            <a:endParaRPr lang="en-US" dirty="0" smtClean="0"/>
          </a:p>
          <a:p>
            <a:pPr marL="114300" indent="0">
              <a:buNone/>
            </a:pPr>
            <a:endParaRPr lang="en-US" b="1" dirty="0"/>
          </a:p>
        </p:txBody>
      </p:sp>
    </p:spTree>
    <p:extLst>
      <p:ext uri="{BB962C8B-B14F-4D97-AF65-F5344CB8AC3E}">
        <p14:creationId xmlns:p14="http://schemas.microsoft.com/office/powerpoint/2010/main" val="2859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player.slideplayer.com/20/6035944/data/images/img1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4425" y="685800"/>
            <a:ext cx="6305550" cy="2971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343400"/>
            <a:ext cx="487680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10524" y="160338"/>
            <a:ext cx="2118016" cy="369332"/>
          </a:xfrm>
          <a:prstGeom prst="rect">
            <a:avLst/>
          </a:prstGeom>
        </p:spPr>
        <p:txBody>
          <a:bodyPr wrap="none">
            <a:spAutoFit/>
          </a:bodyPr>
          <a:lstStyle/>
          <a:p>
            <a:pPr marL="114300" indent="0">
              <a:buNone/>
            </a:pPr>
            <a:r>
              <a:rPr lang="en-US" b="1" dirty="0" smtClean="0"/>
              <a:t>3.) Nonrepudiation</a:t>
            </a:r>
            <a:endParaRPr lang="en-US" b="1" dirty="0" smtClean="0"/>
          </a:p>
        </p:txBody>
      </p:sp>
      <p:sp>
        <p:nvSpPr>
          <p:cNvPr id="6" name="Rectangle 5"/>
          <p:cNvSpPr/>
          <p:nvPr/>
        </p:nvSpPr>
        <p:spPr>
          <a:xfrm>
            <a:off x="544288" y="3798332"/>
            <a:ext cx="2011961" cy="369332"/>
          </a:xfrm>
          <a:prstGeom prst="rect">
            <a:avLst/>
          </a:prstGeom>
        </p:spPr>
        <p:txBody>
          <a:bodyPr wrap="none">
            <a:spAutoFit/>
          </a:bodyPr>
          <a:lstStyle/>
          <a:p>
            <a:pPr marL="114300" indent="0">
              <a:buNone/>
            </a:pPr>
            <a:r>
              <a:rPr lang="en-US" b="1" dirty="0" smtClean="0"/>
              <a:t>4.) Confidentiality</a:t>
            </a:r>
            <a:endParaRPr lang="en-US" b="1" dirty="0" smtClean="0"/>
          </a:p>
        </p:txBody>
      </p:sp>
    </p:spTree>
    <p:extLst>
      <p:ext uri="{BB962C8B-B14F-4D97-AF65-F5344CB8AC3E}">
        <p14:creationId xmlns:p14="http://schemas.microsoft.com/office/powerpoint/2010/main" val="421721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lstStyle/>
          <a:p>
            <a:endParaRPr lang="en-US" sz="2400" b="1" dirty="0" smtClean="0"/>
          </a:p>
          <a:p>
            <a:r>
              <a:rPr lang="en-US" sz="2400" b="1" dirty="0" smtClean="0"/>
              <a:t>References:</a:t>
            </a:r>
          </a:p>
          <a:p>
            <a:pPr>
              <a:buClrTx/>
              <a:buFont typeface="Wingdings" panose="05000000000000000000" pitchFamily="2" charset="2"/>
              <a:buChar char="Ø"/>
            </a:pPr>
            <a:r>
              <a:rPr lang="en-US" dirty="0" smtClean="0"/>
              <a:t>Reference book of </a:t>
            </a:r>
            <a:r>
              <a:rPr lang="en-US" dirty="0" err="1" smtClean="0"/>
              <a:t>william</a:t>
            </a:r>
            <a:r>
              <a:rPr lang="en-US" dirty="0" smtClean="0"/>
              <a:t> </a:t>
            </a:r>
            <a:r>
              <a:rPr lang="en-US" dirty="0" err="1" smtClean="0"/>
              <a:t>stallings</a:t>
            </a:r>
            <a:endParaRPr lang="en-US" dirty="0" smtClean="0"/>
          </a:p>
          <a:p>
            <a:pPr>
              <a:buClrTx/>
              <a:buFont typeface="Wingdings" panose="05000000000000000000" pitchFamily="2" charset="2"/>
              <a:buChar char="Ø"/>
            </a:pPr>
            <a:r>
              <a:rPr lang="en-US" dirty="0" smtClean="0"/>
              <a:t>slideplayer.com</a:t>
            </a:r>
          </a:p>
          <a:p>
            <a:pPr>
              <a:buClrTx/>
              <a:buFont typeface="Wingdings" panose="05000000000000000000" pitchFamily="2" charset="2"/>
              <a:buChar char="Ø"/>
            </a:pPr>
            <a:endParaRPr lang="en-US" dirty="0"/>
          </a:p>
          <a:p>
            <a:pPr>
              <a:buClrTx/>
              <a:buFont typeface="Wingdings" panose="05000000000000000000" pitchFamily="2" charset="2"/>
              <a:buChar char="Ø"/>
            </a:pPr>
            <a:endParaRPr lang="en-US" dirty="0" smtClean="0"/>
          </a:p>
          <a:p>
            <a:pPr>
              <a:buClrTx/>
              <a:buFont typeface="Wingdings" panose="05000000000000000000" pitchFamily="2" charset="2"/>
              <a:buChar char="Ø"/>
            </a:pPr>
            <a:endParaRPr lang="en-US" dirty="0"/>
          </a:p>
          <a:p>
            <a:pPr marL="114300" indent="0" algn="r">
              <a:buClrTx/>
              <a:buNone/>
            </a:pPr>
            <a:endParaRPr lang="en-US" sz="5400" b="1" dirty="0" smtClean="0"/>
          </a:p>
          <a:p>
            <a:pPr marL="114300" indent="0" algn="r">
              <a:buClrTx/>
              <a:buNone/>
            </a:pPr>
            <a:r>
              <a:rPr lang="en-US" sz="5400" b="1" dirty="0" smtClean="0"/>
              <a:t>THANK YOU</a:t>
            </a:r>
            <a:endParaRPr lang="en-US" sz="5400" b="1" dirty="0"/>
          </a:p>
        </p:txBody>
      </p:sp>
    </p:spTree>
    <p:extLst>
      <p:ext uri="{BB962C8B-B14F-4D97-AF65-F5344CB8AC3E}">
        <p14:creationId xmlns:p14="http://schemas.microsoft.com/office/powerpoint/2010/main" val="350284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640</TotalTime>
  <Words>482</Words>
  <Application>Microsoft Office PowerPoint</Application>
  <PresentationFormat>On-screen Show (4:3)</PresentationFormat>
  <Paragraphs>74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Adjacency</vt:lpstr>
      <vt:lpstr>Digital Signature, its properties, requirements  and security</vt:lpstr>
      <vt:lpstr>Digital Signature</vt:lpstr>
      <vt:lpstr>Properties</vt:lpstr>
      <vt:lpstr>Requirements</vt:lpstr>
      <vt:lpstr>Attacks</vt:lpstr>
      <vt:lpstr>PowerPoint Presentation</vt:lpstr>
      <vt:lpstr>Security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Signature, its properties, requirements and security</dc:title>
  <dc:creator>Kanan Bhatt</dc:creator>
  <cp:lastModifiedBy>Kanan Bhatt</cp:lastModifiedBy>
  <cp:revision>11</cp:revision>
  <dcterms:created xsi:type="dcterms:W3CDTF">2020-09-26T06:23:15Z</dcterms:created>
  <dcterms:modified xsi:type="dcterms:W3CDTF">2020-09-26T17:04:12Z</dcterms:modified>
</cp:coreProperties>
</file>