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7BCF57-1254-43F7-9963-8691D5C9B067}" type="datetimeFigureOut">
              <a:rPr lang="en-US" smtClean="0"/>
              <a:t>27/09/2020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5EABE-C0F7-4AA5-9542-B9AB933D000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BCF57-1254-43F7-9963-8691D5C9B067}" type="datetimeFigureOut">
              <a:rPr lang="en-US" smtClean="0"/>
              <a:t>27/09/2020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7BCF57-1254-43F7-9963-8691D5C9B067}" type="datetimeFigureOut">
              <a:rPr lang="en-US" smtClean="0"/>
              <a:t>27/09/2020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BCF57-1254-43F7-9963-8691D5C9B067}" type="datetimeFigureOut">
              <a:rPr lang="en-US" smtClean="0"/>
              <a:t>27/09/2020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BCF57-1254-43F7-9963-8691D5C9B067}" type="datetimeFigureOut">
              <a:rPr lang="en-US" smtClean="0"/>
              <a:t>27/09/2020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5EABE-C0F7-4AA5-9542-B9AB933D000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BCF57-1254-43F7-9963-8691D5C9B067}" type="datetimeFigureOut">
              <a:rPr lang="en-US" smtClean="0"/>
              <a:t>27/09/2020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7BCF57-1254-43F7-9963-8691D5C9B067}" type="datetimeFigureOut">
              <a:rPr lang="en-US" smtClean="0"/>
              <a:t>27/09/2020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5EABE-C0F7-4AA5-9542-B9AB933D000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BCF57-1254-43F7-9963-8691D5C9B067}" type="datetimeFigureOut">
              <a:rPr lang="en-US" smtClean="0"/>
              <a:t>27/09/2020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BCF57-1254-43F7-9963-8691D5C9B067}" type="datetimeFigureOut">
              <a:rPr lang="en-US" smtClean="0"/>
              <a:t>27/09/2020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BCF57-1254-43F7-9963-8691D5C9B067}" type="datetimeFigureOut">
              <a:rPr lang="en-US" smtClean="0"/>
              <a:t>27/09/2020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EABE-C0F7-4AA5-9542-B9AB933D000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BCF57-1254-43F7-9963-8691D5C9B067}" type="datetimeFigureOut">
              <a:rPr lang="en-US" smtClean="0"/>
              <a:t>27/09/2020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EABE-C0F7-4AA5-9542-B9AB933D00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E7BCF57-1254-43F7-9963-8691D5C9B067}" type="datetimeFigureOut">
              <a:rPr lang="en-US" smtClean="0"/>
              <a:t>27/09/2020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15EABE-C0F7-4AA5-9542-B9AB933D00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2362199"/>
          </a:xfrm>
        </p:spPr>
        <p:txBody>
          <a:bodyPr/>
          <a:lstStyle/>
          <a:p>
            <a:pPr algn="ctr"/>
            <a:r>
              <a:rPr lang="en-US" dirty="0" smtClean="0"/>
              <a:t/>
            </a:r>
            <a:br>
              <a:rPr lang="en-US" dirty="0" smtClean="0"/>
            </a:br>
            <a:r>
              <a:rPr lang="en-US" dirty="0"/>
              <a:t/>
            </a:r>
            <a:br>
              <a:rPr lang="en-US" dirty="0"/>
            </a:br>
            <a:r>
              <a:rPr lang="en-US" dirty="0" smtClean="0"/>
              <a:t>Android Architecture</a:t>
            </a:r>
            <a:endParaRPr lang="en-US" dirty="0"/>
          </a:p>
        </p:txBody>
      </p:sp>
      <p:sp>
        <p:nvSpPr>
          <p:cNvPr id="3" name="Subtitle 2"/>
          <p:cNvSpPr>
            <a:spLocks noGrp="1"/>
          </p:cNvSpPr>
          <p:nvPr>
            <p:ph type="subTitle" idx="1"/>
          </p:nvPr>
        </p:nvSpPr>
        <p:spPr>
          <a:xfrm>
            <a:off x="722376" y="4267200"/>
            <a:ext cx="7772400" cy="1447800"/>
          </a:xfrm>
        </p:spPr>
        <p:txBody>
          <a:bodyPr>
            <a:normAutofit fontScale="92500" lnSpcReduction="20000"/>
          </a:bodyPr>
          <a:lstStyle/>
          <a:p>
            <a:pPr algn="l"/>
            <a:r>
              <a:rPr lang="en-US" dirty="0" smtClean="0">
                <a:solidFill>
                  <a:schemeClr val="tx1"/>
                </a:solidFill>
              </a:rPr>
              <a:t>Name:   </a:t>
            </a:r>
            <a:r>
              <a:rPr lang="en-US" dirty="0" err="1" smtClean="0">
                <a:solidFill>
                  <a:schemeClr val="tx1"/>
                </a:solidFill>
              </a:rPr>
              <a:t>Kanan</a:t>
            </a:r>
            <a:r>
              <a:rPr lang="en-US" dirty="0" smtClean="0">
                <a:solidFill>
                  <a:schemeClr val="tx1"/>
                </a:solidFill>
              </a:rPr>
              <a:t> Bhatt (170210107006)</a:t>
            </a:r>
          </a:p>
          <a:p>
            <a:pPr algn="l"/>
            <a:r>
              <a:rPr lang="en-US" dirty="0" smtClean="0">
                <a:solidFill>
                  <a:schemeClr val="tx1"/>
                </a:solidFill>
              </a:rPr>
              <a:t>             </a:t>
            </a:r>
            <a:r>
              <a:rPr lang="en-US" dirty="0" err="1" smtClean="0">
                <a:solidFill>
                  <a:schemeClr val="tx1"/>
                </a:solidFill>
              </a:rPr>
              <a:t>Namrata</a:t>
            </a:r>
            <a:r>
              <a:rPr lang="en-US" dirty="0" smtClean="0">
                <a:solidFill>
                  <a:schemeClr val="tx1"/>
                </a:solidFill>
              </a:rPr>
              <a:t> </a:t>
            </a:r>
            <a:r>
              <a:rPr lang="en-US" dirty="0" err="1" smtClean="0">
                <a:solidFill>
                  <a:schemeClr val="tx1"/>
                </a:solidFill>
              </a:rPr>
              <a:t>Gotecha</a:t>
            </a:r>
            <a:r>
              <a:rPr lang="en-US" dirty="0" smtClean="0">
                <a:solidFill>
                  <a:schemeClr val="tx1"/>
                </a:solidFill>
              </a:rPr>
              <a:t> (170210107026)</a:t>
            </a:r>
          </a:p>
          <a:p>
            <a:pPr algn="l"/>
            <a:r>
              <a:rPr lang="en-US" dirty="0" smtClean="0">
                <a:solidFill>
                  <a:schemeClr val="tx1"/>
                </a:solidFill>
              </a:rPr>
              <a:t>Subject: MCWC</a:t>
            </a:r>
          </a:p>
          <a:p>
            <a:pPr algn="l"/>
            <a:r>
              <a:rPr lang="en-US" dirty="0" smtClean="0">
                <a:solidFill>
                  <a:schemeClr val="tx1"/>
                </a:solidFill>
              </a:rPr>
              <a:t>Branch:  7</a:t>
            </a:r>
            <a:r>
              <a:rPr lang="en-US" baseline="30000" dirty="0" smtClean="0">
                <a:solidFill>
                  <a:schemeClr val="tx1"/>
                </a:solidFill>
              </a:rPr>
              <a:t>th</a:t>
            </a:r>
            <a:r>
              <a:rPr lang="en-US" dirty="0" smtClean="0">
                <a:solidFill>
                  <a:schemeClr val="tx1"/>
                </a:solidFill>
              </a:rPr>
              <a:t> </a:t>
            </a:r>
            <a:r>
              <a:rPr lang="en-US" dirty="0" err="1" smtClean="0">
                <a:solidFill>
                  <a:schemeClr val="tx1"/>
                </a:solidFill>
              </a:rPr>
              <a:t>sem</a:t>
            </a:r>
            <a:r>
              <a:rPr lang="en-US" dirty="0" smtClean="0">
                <a:solidFill>
                  <a:schemeClr val="tx1"/>
                </a:solidFill>
              </a:rPr>
              <a:t>, CE</a:t>
            </a:r>
            <a:endParaRPr lang="en-US" dirty="0">
              <a:solidFill>
                <a:schemeClr val="tx1"/>
              </a:solidFill>
            </a:endParaRPr>
          </a:p>
        </p:txBody>
      </p:sp>
    </p:spTree>
    <p:extLst>
      <p:ext uri="{BB962C8B-B14F-4D97-AF65-F5344CB8AC3E}">
        <p14:creationId xmlns:p14="http://schemas.microsoft.com/office/powerpoint/2010/main" val="412178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6248400" cy="914400"/>
          </a:xfrm>
        </p:spPr>
        <p:txBody>
          <a:bodyPr>
            <a:normAutofit fontScale="90000"/>
          </a:bodyPr>
          <a:lstStyle/>
          <a:p>
            <a:r>
              <a:rPr lang="en-US" b="0" dirty="0">
                <a:effectLst/>
              </a:rPr>
              <a:t>Android Architecture</a:t>
            </a:r>
            <a:br>
              <a:rPr lang="en-US" b="0" dirty="0">
                <a:effectLst/>
              </a:rPr>
            </a:br>
            <a:endParaRPr lang="en-US" dirty="0"/>
          </a:p>
        </p:txBody>
      </p:sp>
      <p:sp>
        <p:nvSpPr>
          <p:cNvPr id="3" name="Content Placeholder 2"/>
          <p:cNvSpPr>
            <a:spLocks noGrp="1"/>
          </p:cNvSpPr>
          <p:nvPr>
            <p:ph idx="1"/>
          </p:nvPr>
        </p:nvSpPr>
        <p:spPr>
          <a:xfrm>
            <a:off x="502920" y="1371600"/>
            <a:ext cx="8183880" cy="4495800"/>
          </a:xfrm>
        </p:spPr>
        <p:txBody>
          <a:bodyPr/>
          <a:lstStyle/>
          <a:p>
            <a:r>
              <a:rPr lang="en-US" sz="2000" b="1" dirty="0"/>
              <a:t>A</a:t>
            </a:r>
            <a:r>
              <a:rPr lang="en-US" sz="2000" b="1" dirty="0" smtClean="0"/>
              <a:t>ndroid </a:t>
            </a:r>
            <a:r>
              <a:rPr lang="en-US" sz="2000" b="1" dirty="0"/>
              <a:t>architecture</a:t>
            </a:r>
            <a:r>
              <a:rPr lang="en-US" sz="2000" dirty="0"/>
              <a:t> or </a:t>
            </a:r>
            <a:r>
              <a:rPr lang="en-US" sz="2000" b="1" dirty="0"/>
              <a:t>Android software stack</a:t>
            </a:r>
            <a:r>
              <a:rPr lang="en-US" sz="2000" dirty="0"/>
              <a:t> is categorized into five parts:</a:t>
            </a:r>
          </a:p>
          <a:p>
            <a:pPr>
              <a:buFont typeface="Wingdings" panose="05000000000000000000" pitchFamily="2" charset="2"/>
              <a:buChar char="Ø"/>
            </a:pPr>
            <a:r>
              <a:rPr lang="en-US" sz="2000" dirty="0" err="1"/>
              <a:t>linux</a:t>
            </a:r>
            <a:r>
              <a:rPr lang="en-US" sz="2000" dirty="0"/>
              <a:t> kernel</a:t>
            </a:r>
          </a:p>
          <a:p>
            <a:pPr>
              <a:buFont typeface="Wingdings" panose="05000000000000000000" pitchFamily="2" charset="2"/>
              <a:buChar char="Ø"/>
            </a:pPr>
            <a:r>
              <a:rPr lang="en-US" sz="2000" dirty="0"/>
              <a:t>native libraries (middleware),</a:t>
            </a:r>
          </a:p>
          <a:p>
            <a:pPr>
              <a:buFont typeface="Wingdings" panose="05000000000000000000" pitchFamily="2" charset="2"/>
              <a:buChar char="Ø"/>
            </a:pPr>
            <a:r>
              <a:rPr lang="en-US" sz="2000" dirty="0"/>
              <a:t>Android Runtime</a:t>
            </a:r>
          </a:p>
          <a:p>
            <a:pPr>
              <a:buFont typeface="Wingdings" panose="05000000000000000000" pitchFamily="2" charset="2"/>
              <a:buChar char="Ø"/>
            </a:pPr>
            <a:r>
              <a:rPr lang="en-US" sz="2000" dirty="0"/>
              <a:t>Application Framework</a:t>
            </a:r>
          </a:p>
          <a:p>
            <a:pPr>
              <a:buFont typeface="Wingdings" panose="05000000000000000000" pitchFamily="2" charset="2"/>
              <a:buChar char="Ø"/>
            </a:pPr>
            <a:r>
              <a:rPr lang="en-US" sz="2000" dirty="0"/>
              <a:t>Applications</a:t>
            </a:r>
          </a:p>
          <a:p>
            <a:endParaRPr lang="en-US" dirty="0"/>
          </a:p>
        </p:txBody>
      </p:sp>
    </p:spTree>
    <p:extLst>
      <p:ext uri="{BB962C8B-B14F-4D97-AF65-F5344CB8AC3E}">
        <p14:creationId xmlns:p14="http://schemas.microsoft.com/office/powerpoint/2010/main" val="153902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lstStyle/>
          <a:p>
            <a:r>
              <a:rPr lang="en-US" sz="2000" dirty="0"/>
              <a:t>Let's see the android architecture first</a:t>
            </a:r>
            <a:r>
              <a:rPr lang="en-US" dirty="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915400"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71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19800"/>
          </a:xfrm>
        </p:spPr>
        <p:txBody>
          <a:bodyPr>
            <a:normAutofit fontScale="25000" lnSpcReduction="20000"/>
          </a:bodyPr>
          <a:lstStyle/>
          <a:p>
            <a:pPr marL="0" indent="0">
              <a:buNone/>
            </a:pPr>
            <a:r>
              <a:rPr lang="en-US" sz="8000" b="1" dirty="0" smtClean="0"/>
              <a:t>1) Linux kernel</a:t>
            </a:r>
            <a:endParaRPr lang="en-US" sz="7200" b="1" dirty="0" smtClean="0"/>
          </a:p>
          <a:p>
            <a:pPr algn="just" fontAlgn="base">
              <a:buFont typeface="Wingdings" panose="05000000000000000000" pitchFamily="2" charset="2"/>
              <a:buChar char="Ø"/>
            </a:pPr>
            <a:r>
              <a:rPr lang="en-US" sz="7200" dirty="0"/>
              <a:t>Linux Kernel is heart of the android architecture. It manages all the available drivers such as display drivers, camera drivers, Bluetooth drivers, audio drivers, memory drivers, etc. which are required during the runtime.</a:t>
            </a:r>
          </a:p>
          <a:p>
            <a:pPr algn="just" fontAlgn="base">
              <a:buFont typeface="Wingdings" panose="05000000000000000000" pitchFamily="2" charset="2"/>
              <a:buChar char="Ø"/>
            </a:pPr>
            <a:r>
              <a:rPr lang="en-US" sz="7200" dirty="0"/>
              <a:t>The Linux Kernel will provide an abstraction layer between the device hardware and the other components of android architecture. It is responsible for management of memory, power, devices etc.</a:t>
            </a:r>
          </a:p>
          <a:p>
            <a:pPr algn="just" fontAlgn="base">
              <a:buFont typeface="Wingdings" panose="05000000000000000000" pitchFamily="2" charset="2"/>
              <a:buChar char="Ø"/>
            </a:pPr>
            <a:r>
              <a:rPr lang="en-US" sz="7200" dirty="0"/>
              <a:t>The features of Linux kernel are:</a:t>
            </a:r>
          </a:p>
          <a:p>
            <a:pPr algn="just" fontAlgn="base">
              <a:buFont typeface="Wingdings" panose="05000000000000000000" pitchFamily="2" charset="2"/>
              <a:buChar char="Ø"/>
            </a:pPr>
            <a:r>
              <a:rPr lang="en-US" sz="7200" b="1" dirty="0"/>
              <a:t>Security:</a:t>
            </a:r>
            <a:r>
              <a:rPr lang="en-US" sz="7200" dirty="0"/>
              <a:t> The Linux kernel handles the security between the application and the system.</a:t>
            </a:r>
          </a:p>
          <a:p>
            <a:pPr algn="just" fontAlgn="base">
              <a:buFont typeface="Wingdings" panose="05000000000000000000" pitchFamily="2" charset="2"/>
              <a:buChar char="Ø"/>
            </a:pPr>
            <a:r>
              <a:rPr lang="en-US" sz="7200" b="1" dirty="0"/>
              <a:t>Memory Management:</a:t>
            </a:r>
            <a:r>
              <a:rPr lang="en-US" sz="7200" dirty="0"/>
              <a:t> It efficiently handles the memory management thereby providing the freedom to develop our apps.</a:t>
            </a:r>
          </a:p>
          <a:p>
            <a:pPr algn="just" fontAlgn="base">
              <a:buFont typeface="Wingdings" panose="05000000000000000000" pitchFamily="2" charset="2"/>
              <a:buChar char="Ø"/>
            </a:pPr>
            <a:r>
              <a:rPr lang="en-US" sz="7200" b="1" dirty="0"/>
              <a:t>Process Management:</a:t>
            </a:r>
            <a:r>
              <a:rPr lang="en-US" sz="7200" dirty="0"/>
              <a:t> It manages the process well, allocates resources to processes whenever they need them.</a:t>
            </a:r>
          </a:p>
          <a:p>
            <a:pPr algn="just" fontAlgn="base">
              <a:buFont typeface="Wingdings" panose="05000000000000000000" pitchFamily="2" charset="2"/>
              <a:buChar char="Ø"/>
            </a:pPr>
            <a:r>
              <a:rPr lang="en-US" sz="7200" b="1" dirty="0"/>
              <a:t>Network Stack:</a:t>
            </a:r>
            <a:r>
              <a:rPr lang="en-US" sz="7200" dirty="0"/>
              <a:t> It effectively handles the network communication.</a:t>
            </a:r>
          </a:p>
          <a:p>
            <a:pPr algn="just" fontAlgn="base">
              <a:buFont typeface="Wingdings" panose="05000000000000000000" pitchFamily="2" charset="2"/>
              <a:buChar char="Ø"/>
            </a:pPr>
            <a:r>
              <a:rPr lang="en-US" sz="7200" b="1" dirty="0"/>
              <a:t>Driver Model:</a:t>
            </a:r>
            <a:r>
              <a:rPr lang="en-US" sz="7200" dirty="0"/>
              <a:t> It ensures that the application works properly on the device and hardware manufacturers responsible for building their drivers into the Linux build</a:t>
            </a:r>
            <a:r>
              <a:rPr lang="en-US" sz="7200" dirty="0" smtClean="0"/>
              <a:t>.</a:t>
            </a:r>
          </a:p>
          <a:p>
            <a:pPr fontAlgn="base"/>
            <a:endParaRPr lang="en-US" sz="7200" dirty="0"/>
          </a:p>
          <a:p>
            <a:pPr marL="457200" indent="-457200">
              <a:buAutoNum type="arabicParenR"/>
            </a:pPr>
            <a:endParaRPr lang="en-US" sz="2200" b="1" dirty="0"/>
          </a:p>
          <a:p>
            <a:pPr marL="0" indent="0">
              <a:buNone/>
            </a:pPr>
            <a:r>
              <a:rPr lang="en-US" sz="8000" b="1" dirty="0"/>
              <a:t>2</a:t>
            </a:r>
            <a:r>
              <a:rPr lang="en-US" sz="8000" b="1" dirty="0" smtClean="0"/>
              <a:t>) </a:t>
            </a:r>
            <a:r>
              <a:rPr lang="en-US" sz="8000" b="1" dirty="0"/>
              <a:t>Native Libraries</a:t>
            </a:r>
          </a:p>
          <a:p>
            <a:pPr fontAlgn="base">
              <a:buFont typeface="Wingdings" panose="05000000000000000000" pitchFamily="2" charset="2"/>
              <a:buChar char="Ø"/>
            </a:pPr>
            <a:r>
              <a:rPr lang="en-US" sz="7200" dirty="0"/>
              <a:t>The Platform Libraries includes various C/C++ core libraries and Java based libraries such as Media, Graphics, Surface Manager, OpenGL etc. to provide a support for android development.</a:t>
            </a:r>
          </a:p>
          <a:p>
            <a:pPr marL="0" indent="0">
              <a:buNone/>
            </a:pPr>
            <a:endParaRPr lang="en-US" sz="4800" b="1" dirty="0"/>
          </a:p>
          <a:p>
            <a:pPr marL="0" indent="0" algn="just">
              <a:buNone/>
            </a:pPr>
            <a:r>
              <a:rPr lang="en-US" sz="4400" dirty="0"/>
              <a:t/>
            </a:r>
            <a:br>
              <a:rPr lang="en-US" sz="4400" dirty="0"/>
            </a:br>
            <a:endParaRPr lang="en-US" sz="4400" dirty="0"/>
          </a:p>
          <a:p>
            <a:endParaRPr lang="en-US" dirty="0"/>
          </a:p>
        </p:txBody>
      </p:sp>
    </p:spTree>
    <p:extLst>
      <p:ext uri="{BB962C8B-B14F-4D97-AF65-F5344CB8AC3E}">
        <p14:creationId xmlns:p14="http://schemas.microsoft.com/office/powerpoint/2010/main" val="179764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20000"/>
          </a:bodyPr>
          <a:lstStyle/>
          <a:p>
            <a:pPr algn="just" fontAlgn="base">
              <a:buFont typeface="Wingdings" panose="05000000000000000000" pitchFamily="2" charset="2"/>
              <a:buChar char="Ø"/>
            </a:pPr>
            <a:r>
              <a:rPr lang="en-US" sz="1900" b="1" dirty="0"/>
              <a:t>Media</a:t>
            </a:r>
            <a:r>
              <a:rPr lang="en-US" sz="1900" dirty="0"/>
              <a:t> library provides support to play and record an audio and video formats.</a:t>
            </a:r>
          </a:p>
          <a:p>
            <a:pPr algn="just" fontAlgn="base">
              <a:buFont typeface="Wingdings" panose="05000000000000000000" pitchFamily="2" charset="2"/>
              <a:buChar char="Ø"/>
            </a:pPr>
            <a:r>
              <a:rPr lang="en-US" sz="1900" b="1" dirty="0" smtClean="0"/>
              <a:t>Surface </a:t>
            </a:r>
            <a:r>
              <a:rPr lang="en-US" sz="1900" b="1" dirty="0"/>
              <a:t>manager</a:t>
            </a:r>
            <a:r>
              <a:rPr lang="en-US" sz="1900" dirty="0"/>
              <a:t> responsible for managing access to the display subsystem.</a:t>
            </a:r>
          </a:p>
          <a:p>
            <a:pPr algn="just" fontAlgn="base">
              <a:buFont typeface="Wingdings" panose="05000000000000000000" pitchFamily="2" charset="2"/>
              <a:buChar char="Ø"/>
            </a:pPr>
            <a:r>
              <a:rPr lang="en-US" sz="1900" b="1" dirty="0" smtClean="0"/>
              <a:t>SGL</a:t>
            </a:r>
            <a:r>
              <a:rPr lang="en-US" sz="1900" dirty="0"/>
              <a:t> and </a:t>
            </a:r>
            <a:r>
              <a:rPr lang="en-US" sz="1900" b="1" dirty="0"/>
              <a:t>OpenGL</a:t>
            </a:r>
            <a:r>
              <a:rPr lang="en-US" sz="1900" dirty="0"/>
              <a:t> both cross-language, cross-platform application program interface (API) are used for 2D and 3D computer graphics.</a:t>
            </a:r>
          </a:p>
          <a:p>
            <a:pPr algn="just" fontAlgn="base">
              <a:buFont typeface="Wingdings" panose="05000000000000000000" pitchFamily="2" charset="2"/>
              <a:buChar char="Ø"/>
            </a:pPr>
            <a:r>
              <a:rPr lang="en-US" sz="1900" b="1" dirty="0"/>
              <a:t>SQLite</a:t>
            </a:r>
            <a:r>
              <a:rPr lang="en-US" sz="1900" dirty="0"/>
              <a:t> provides database support and </a:t>
            </a:r>
            <a:r>
              <a:rPr lang="en-US" sz="1900" b="1" dirty="0" err="1"/>
              <a:t>FreeType</a:t>
            </a:r>
            <a:r>
              <a:rPr lang="en-US" sz="1900" dirty="0"/>
              <a:t> provides font support.</a:t>
            </a:r>
          </a:p>
          <a:p>
            <a:pPr algn="just" fontAlgn="base">
              <a:buFont typeface="Wingdings" panose="05000000000000000000" pitchFamily="2" charset="2"/>
              <a:buChar char="Ø"/>
            </a:pPr>
            <a:r>
              <a:rPr lang="en-US" sz="1900" b="1" dirty="0"/>
              <a:t>Web-Kit</a:t>
            </a:r>
            <a:r>
              <a:rPr lang="en-US" sz="1900" dirty="0"/>
              <a:t> This open source web browser engine provides all the functionality to display web content and to simplify page loading.</a:t>
            </a:r>
          </a:p>
          <a:p>
            <a:pPr algn="just" fontAlgn="base">
              <a:buFont typeface="Wingdings" panose="05000000000000000000" pitchFamily="2" charset="2"/>
              <a:buChar char="Ø"/>
            </a:pPr>
            <a:r>
              <a:rPr lang="en-US" sz="1900" b="1" dirty="0"/>
              <a:t>SSL (Secure Sockets Layer)</a:t>
            </a:r>
            <a:r>
              <a:rPr lang="en-US" sz="1900" dirty="0"/>
              <a:t> is security technology to establish an encrypted link between a web server and a web browser.</a:t>
            </a:r>
          </a:p>
          <a:p>
            <a:pPr marL="0" indent="0">
              <a:buNone/>
            </a:pPr>
            <a:endParaRPr lang="en-US" sz="2600" b="1" dirty="0" smtClean="0"/>
          </a:p>
          <a:p>
            <a:pPr marL="0" indent="0">
              <a:buNone/>
            </a:pPr>
            <a:r>
              <a:rPr lang="en-US" sz="2200" b="1" dirty="0" smtClean="0"/>
              <a:t>3</a:t>
            </a:r>
            <a:r>
              <a:rPr lang="en-US" sz="2600" b="1" dirty="0"/>
              <a:t>) Android Runtime</a:t>
            </a:r>
          </a:p>
          <a:p>
            <a:pPr algn="just" fontAlgn="base">
              <a:buFont typeface="Wingdings" panose="05000000000000000000" pitchFamily="2" charset="2"/>
              <a:buChar char="Ø"/>
            </a:pPr>
            <a:r>
              <a:rPr lang="en-US" sz="1900" dirty="0"/>
              <a:t>Android Runtime environment is one of the most important part of Android. It contains components like core libraries and the </a:t>
            </a:r>
            <a:r>
              <a:rPr lang="en-US" sz="1900" dirty="0" err="1"/>
              <a:t>Dalvik</a:t>
            </a:r>
            <a:r>
              <a:rPr lang="en-US" sz="1900" dirty="0"/>
              <a:t> virtual machine(DVM). Mainly, it provides the base for the application framework and powers our application with the help of the core libraries.</a:t>
            </a:r>
          </a:p>
          <a:p>
            <a:pPr algn="just" fontAlgn="base">
              <a:buFont typeface="Wingdings" panose="05000000000000000000" pitchFamily="2" charset="2"/>
              <a:buChar char="Ø"/>
            </a:pPr>
            <a:r>
              <a:rPr lang="en-US" sz="1900" dirty="0"/>
              <a:t>Like Java Virtual Machine (JVM), </a:t>
            </a:r>
            <a:r>
              <a:rPr lang="en-US" sz="1900" b="1" dirty="0" err="1"/>
              <a:t>Dalvik</a:t>
            </a:r>
            <a:r>
              <a:rPr lang="en-US" sz="1900" b="1" dirty="0"/>
              <a:t> Virtual Machine (DVM)</a:t>
            </a:r>
            <a:r>
              <a:rPr lang="en-US" sz="1900" dirty="0"/>
              <a:t> is a register-based virtual machine and specially designed and optimized for android to ensure that a device can run multiple instances efficiently. It depends on the layer Linux kernel for threading and low-level memory management. The core libraries enable us to implement android applications using the standard JAVA or </a:t>
            </a:r>
            <a:r>
              <a:rPr lang="en-US" sz="1900" dirty="0" err="1"/>
              <a:t>Kotlin</a:t>
            </a:r>
            <a:r>
              <a:rPr lang="en-US" sz="1900" dirty="0"/>
              <a:t> programming languages.</a:t>
            </a:r>
          </a:p>
          <a:p>
            <a:endParaRPr lang="en-US" dirty="0"/>
          </a:p>
        </p:txBody>
      </p:sp>
    </p:spTree>
    <p:extLst>
      <p:ext uri="{BB962C8B-B14F-4D97-AF65-F5344CB8AC3E}">
        <p14:creationId xmlns:p14="http://schemas.microsoft.com/office/powerpoint/2010/main" val="29693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a:bodyPr>
          <a:lstStyle/>
          <a:p>
            <a:pPr marL="0" indent="0">
              <a:buNone/>
            </a:pPr>
            <a:r>
              <a:rPr lang="en-US" sz="2000" b="1" dirty="0"/>
              <a:t>4) Android Framework</a:t>
            </a:r>
          </a:p>
          <a:p>
            <a:pPr algn="just" fontAlgn="base">
              <a:buFont typeface="Wingdings" panose="05000000000000000000" pitchFamily="2" charset="2"/>
              <a:buChar char="Ø"/>
            </a:pPr>
            <a:r>
              <a:rPr lang="en-US" sz="1800" dirty="0"/>
              <a:t>Application Framework provides several important classes which are used to create an Android application. It provides a generic abstraction for hardware access and also helps in managing the user interface with application resources. Generally, it provides the services with the help of which we can create a particular class and make that class helpful for the Applications creation.</a:t>
            </a:r>
          </a:p>
          <a:p>
            <a:pPr algn="just" fontAlgn="base">
              <a:buFont typeface="Wingdings" panose="05000000000000000000" pitchFamily="2" charset="2"/>
              <a:buChar char="Ø"/>
            </a:pPr>
            <a:r>
              <a:rPr lang="en-US" sz="1800" dirty="0"/>
              <a:t>It includes different types of services activity manager, notification manager, view system, package manager etc. which are helpful for the development of our application according to the prerequisite.</a:t>
            </a:r>
          </a:p>
          <a:p>
            <a:endParaRPr lang="en-US" sz="1800" dirty="0"/>
          </a:p>
          <a:p>
            <a:pPr marL="0" indent="0">
              <a:buNone/>
            </a:pPr>
            <a:r>
              <a:rPr lang="en-US" sz="2000" b="1" dirty="0"/>
              <a:t>5) </a:t>
            </a:r>
            <a:r>
              <a:rPr lang="en-US" sz="2000" b="1" dirty="0" smtClean="0"/>
              <a:t>Applications</a:t>
            </a:r>
          </a:p>
          <a:p>
            <a:pPr algn="just">
              <a:buFont typeface="Wingdings" panose="05000000000000000000" pitchFamily="2" charset="2"/>
              <a:buChar char="Ø"/>
            </a:pPr>
            <a:r>
              <a:rPr lang="en-US" sz="1800" dirty="0"/>
              <a:t>Applications is the top layer of android architecture. The pre-installed applications like home, contacts, camera, gallery </a:t>
            </a:r>
            <a:r>
              <a:rPr lang="en-US" sz="1800" dirty="0" smtClean="0"/>
              <a:t>etc. </a:t>
            </a:r>
            <a:r>
              <a:rPr lang="en-US" sz="1800" dirty="0"/>
              <a:t>and third party applications downloaded from the play store like chat applications, games etc. will be installed on this layer </a:t>
            </a:r>
            <a:r>
              <a:rPr lang="en-US" sz="1800" dirty="0" smtClean="0"/>
              <a:t>only.</a:t>
            </a:r>
          </a:p>
          <a:p>
            <a:pPr algn="just">
              <a:buFont typeface="Wingdings" panose="05000000000000000000" pitchFamily="2" charset="2"/>
              <a:buChar char="Ø"/>
            </a:pPr>
            <a:r>
              <a:rPr lang="en-US" sz="1800" dirty="0" smtClean="0"/>
              <a:t>It </a:t>
            </a:r>
            <a:r>
              <a:rPr lang="en-US" sz="1800" dirty="0"/>
              <a:t>runs within the Android run time with the help of the classes and services provided by the application framework.</a:t>
            </a:r>
            <a:endParaRPr lang="en-US" sz="2000" b="1" dirty="0"/>
          </a:p>
        </p:txBody>
      </p:sp>
    </p:spTree>
    <p:extLst>
      <p:ext uri="{BB962C8B-B14F-4D97-AF65-F5344CB8AC3E}">
        <p14:creationId xmlns:p14="http://schemas.microsoft.com/office/powerpoint/2010/main" val="418568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34000"/>
          </a:xfrm>
        </p:spPr>
        <p:txBody>
          <a:bodyPr/>
          <a:lstStyle/>
          <a:p>
            <a:r>
              <a:rPr lang="en-US" b="1" dirty="0" smtClean="0">
                <a:solidFill>
                  <a:srgbClr val="C00000"/>
                </a:solidFill>
              </a:rPr>
              <a:t>References:</a:t>
            </a:r>
          </a:p>
          <a:p>
            <a:pPr>
              <a:buFont typeface="Wingdings" panose="05000000000000000000" pitchFamily="2" charset="2"/>
              <a:buChar char="Ø"/>
            </a:pPr>
            <a:r>
              <a:rPr lang="en-US" sz="2000" dirty="0" err="1" smtClean="0"/>
              <a:t>Javatpoint</a:t>
            </a:r>
            <a:endParaRPr lang="en-US" sz="2000" dirty="0" smtClean="0"/>
          </a:p>
          <a:p>
            <a:pPr>
              <a:buFont typeface="Wingdings" panose="05000000000000000000" pitchFamily="2" charset="2"/>
              <a:buChar char="Ø"/>
            </a:pPr>
            <a:r>
              <a:rPr lang="en-US" sz="2000" dirty="0" err="1" smtClean="0"/>
              <a:t>Geeksforgeeks</a:t>
            </a:r>
            <a:endParaRPr lang="en-US" sz="4000" dirty="0" smtClean="0"/>
          </a:p>
          <a:p>
            <a:pPr>
              <a:buFont typeface="Wingdings" panose="05000000000000000000" pitchFamily="2" charset="2"/>
              <a:buChar char="Ø"/>
            </a:pPr>
            <a:endParaRPr lang="en-US" sz="4000" dirty="0"/>
          </a:p>
          <a:p>
            <a:pPr marL="0" indent="0" algn="ctr">
              <a:buNone/>
            </a:pPr>
            <a:endParaRPr lang="en-US" sz="4000" dirty="0" smtClean="0"/>
          </a:p>
          <a:p>
            <a:pPr marL="0" indent="0" algn="r">
              <a:buNone/>
            </a:pPr>
            <a:r>
              <a:rPr lang="en-US" sz="6600" b="1" dirty="0" smtClean="0"/>
              <a:t>Thank You</a:t>
            </a:r>
            <a:endParaRPr lang="en-US" sz="4000" b="1" dirty="0"/>
          </a:p>
        </p:txBody>
      </p:sp>
    </p:spTree>
    <p:extLst>
      <p:ext uri="{BB962C8B-B14F-4D97-AF65-F5344CB8AC3E}">
        <p14:creationId xmlns:p14="http://schemas.microsoft.com/office/powerpoint/2010/main" val="149027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87</TotalTime>
  <Words>296</Words>
  <Application>Microsoft Office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  Android Architecture</vt:lpstr>
      <vt:lpstr>Android Architecture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Architecture</dc:title>
  <dc:creator>Kanan Bhatt</dc:creator>
  <cp:lastModifiedBy>Kanan Bhatt</cp:lastModifiedBy>
  <cp:revision>5</cp:revision>
  <dcterms:created xsi:type="dcterms:W3CDTF">2020-09-27T14:12:19Z</dcterms:created>
  <dcterms:modified xsi:type="dcterms:W3CDTF">2020-09-27T15:40:18Z</dcterms:modified>
</cp:coreProperties>
</file>