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wholeTbl>
    <a:band2H>
      <a:tcTxStyle b="def" i="def"/>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9" name="Shape 199"/>
          <p:cNvSpPr/>
          <p:nvPr>
            <p:ph type="sldImg"/>
          </p:nvPr>
        </p:nvSpPr>
        <p:spPr>
          <a:xfrm>
            <a:off x="1143000" y="685800"/>
            <a:ext cx="4572000" cy="3429000"/>
          </a:xfrm>
          <a:prstGeom prst="rect">
            <a:avLst/>
          </a:prstGeom>
        </p:spPr>
        <p:txBody>
          <a:bodyPr/>
          <a:lstStyle/>
          <a:p>
            <a:pPr/>
          </a:p>
        </p:txBody>
      </p:sp>
      <p:sp>
        <p:nvSpPr>
          <p:cNvPr id="200" name="Shape 2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grpSp>
        <p:nvGrpSpPr>
          <p:cNvPr id="143" name="Google Shape;12;p1"/>
          <p:cNvGrpSpPr/>
          <p:nvPr/>
        </p:nvGrpSpPr>
        <p:grpSpPr>
          <a:xfrm>
            <a:off x="2" y="-11113"/>
            <a:ext cx="12272434" cy="6858001"/>
            <a:chOff x="0" y="0"/>
            <a:chExt cx="12272433" cy="6858000"/>
          </a:xfrm>
        </p:grpSpPr>
        <p:sp>
          <p:nvSpPr>
            <p:cNvPr id="138"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139"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140"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141"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142"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144" name="Title Text"/>
          <p:cNvSpPr txBox="1"/>
          <p:nvPr>
            <p:ph type="title"/>
          </p:nvPr>
        </p:nvSpPr>
        <p:spPr>
          <a:xfrm>
            <a:off x="839787" y="457200"/>
            <a:ext cx="3932239" cy="1600200"/>
          </a:xfrm>
          <a:prstGeom prst="rect">
            <a:avLst/>
          </a:prstGeom>
        </p:spPr>
        <p:txBody>
          <a:bodyPr anchor="b">
            <a:normAutofit fontScale="100000" lnSpcReduction="0"/>
          </a:bodyPr>
          <a:lstStyle>
            <a:lvl1pPr>
              <a:defRPr sz="2400"/>
            </a:lvl1pPr>
          </a:lstStyle>
          <a:p>
            <a:pPr/>
            <a:r>
              <a:t>Title Text</a:t>
            </a:r>
          </a:p>
        </p:txBody>
      </p:sp>
      <p:sp>
        <p:nvSpPr>
          <p:cNvPr id="145" name="Body Level One…"/>
          <p:cNvSpPr txBox="1"/>
          <p:nvPr>
            <p:ph type="body" sz="half" idx="1"/>
          </p:nvPr>
        </p:nvSpPr>
        <p:spPr>
          <a:xfrm>
            <a:off x="5183187" y="987428"/>
            <a:ext cx="6172201" cy="4873626"/>
          </a:xfrm>
          <a:prstGeom prst="rect">
            <a:avLst/>
          </a:prstGeom>
        </p:spPr>
        <p:txBody>
          <a:bodyPr>
            <a:normAutofit fontScale="100000" lnSpcReduction="0"/>
          </a:bodyPr>
          <a:lstStyle>
            <a:lvl1pPr indent="-381000">
              <a:buSzPts val="2400"/>
              <a:defRPr sz="2400"/>
            </a:lvl1pPr>
            <a:lvl2pPr marL="966107" indent="-413657">
              <a:buSzPts val="2400"/>
              <a:defRPr sz="2400"/>
            </a:lvl2pPr>
            <a:lvl3pPr marL="1485900" indent="-457200">
              <a:buSzPts val="2400"/>
              <a:defRPr sz="2400"/>
            </a:lvl3pPr>
            <a:lvl4pPr marL="2023110" indent="-518160">
              <a:buSzPts val="2400"/>
              <a:defRPr sz="2400"/>
            </a:lvl4pPr>
            <a:lvl5pPr marL="2480310" indent="-518160">
              <a:buSzPts val="2400"/>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Google Shape;70;p11"/>
          <p:cNvSpPr txBox="1"/>
          <p:nvPr>
            <p:ph type="body" sz="quarter" idx="21"/>
          </p:nvPr>
        </p:nvSpPr>
        <p:spPr>
          <a:xfrm>
            <a:off x="839787" y="2057400"/>
            <a:ext cx="3932239" cy="3811588"/>
          </a:xfrm>
          <a:prstGeom prst="rect">
            <a:avLst/>
          </a:prstGeom>
        </p:spPr>
        <p:txBody>
          <a:bodyPr>
            <a:normAutofit fontScale="100000" lnSpcReduction="0"/>
          </a:bodyPr>
          <a:lstStyle/>
          <a:p>
            <a:pPr marL="228600" indent="0">
              <a:buClrTx/>
              <a:buSzTx/>
              <a:buFontTx/>
              <a:buNone/>
              <a:defRPr sz="1200"/>
            </a:pPr>
          </a:p>
        </p:txBody>
      </p:sp>
      <p:sp>
        <p:nvSpPr>
          <p:cNvPr id="147"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grpSp>
        <p:nvGrpSpPr>
          <p:cNvPr id="159" name="Google Shape;12;p1"/>
          <p:cNvGrpSpPr/>
          <p:nvPr/>
        </p:nvGrpSpPr>
        <p:grpSpPr>
          <a:xfrm>
            <a:off x="2" y="-11113"/>
            <a:ext cx="12272434" cy="6858001"/>
            <a:chOff x="0" y="0"/>
            <a:chExt cx="12272433" cy="6858000"/>
          </a:xfrm>
        </p:grpSpPr>
        <p:sp>
          <p:nvSpPr>
            <p:cNvPr id="154"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155"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156"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157"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158"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160" name="Title Text"/>
          <p:cNvSpPr txBox="1"/>
          <p:nvPr>
            <p:ph type="title"/>
          </p:nvPr>
        </p:nvSpPr>
        <p:spPr>
          <a:xfrm>
            <a:off x="839787" y="457200"/>
            <a:ext cx="3932239" cy="1600200"/>
          </a:xfrm>
          <a:prstGeom prst="rect">
            <a:avLst/>
          </a:prstGeom>
        </p:spPr>
        <p:txBody>
          <a:bodyPr anchor="b">
            <a:normAutofit fontScale="100000" lnSpcReduction="0"/>
          </a:bodyPr>
          <a:lstStyle>
            <a:lvl1pPr>
              <a:defRPr sz="2400"/>
            </a:lvl1pPr>
          </a:lstStyle>
          <a:p>
            <a:pPr/>
            <a:r>
              <a:t>Title Text</a:t>
            </a:r>
          </a:p>
        </p:txBody>
      </p:sp>
      <p:sp>
        <p:nvSpPr>
          <p:cNvPr id="161" name="Google Shape;76;p12"/>
          <p:cNvSpPr/>
          <p:nvPr>
            <p:ph type="pic" sz="half" idx="21"/>
          </p:nvPr>
        </p:nvSpPr>
        <p:spPr>
          <a:xfrm>
            <a:off x="5183187" y="987428"/>
            <a:ext cx="6172201" cy="4873626"/>
          </a:xfrm>
          <a:prstGeom prst="rect">
            <a:avLst/>
          </a:prstGeom>
        </p:spPr>
        <p:txBody>
          <a:bodyPr lIns="91439" tIns="45719" rIns="91439" bIns="45719"/>
          <a:lstStyle/>
          <a:p>
            <a:pPr/>
          </a:p>
        </p:txBody>
      </p:sp>
      <p:sp>
        <p:nvSpPr>
          <p:cNvPr id="162" name="Body Level One…"/>
          <p:cNvSpPr txBox="1"/>
          <p:nvPr>
            <p:ph type="body" sz="quarter" idx="1"/>
          </p:nvPr>
        </p:nvSpPr>
        <p:spPr>
          <a:xfrm>
            <a:off x="839787" y="2057400"/>
            <a:ext cx="3932239" cy="3811588"/>
          </a:xfrm>
          <a:prstGeom prst="rect">
            <a:avLst/>
          </a:prstGeom>
        </p:spPr>
        <p:txBody>
          <a:bodyPr>
            <a:normAutofit fontScale="100000" lnSpcReduction="0"/>
          </a:bodyPr>
          <a:lstStyle>
            <a:lvl1pPr marL="228600" indent="0">
              <a:buClrTx/>
              <a:buSzTx/>
              <a:buFontTx/>
              <a:buNone/>
              <a:defRPr sz="1200"/>
            </a:lvl1pPr>
            <a:lvl2pPr marL="228600" indent="457200">
              <a:buClrTx/>
              <a:buSzTx/>
              <a:buFontTx/>
              <a:buNone/>
              <a:defRPr sz="1200"/>
            </a:lvl2pPr>
            <a:lvl3pPr marL="228600" indent="914400">
              <a:buClrTx/>
              <a:buSzTx/>
              <a:buFontTx/>
              <a:buNone/>
              <a:defRPr sz="1200"/>
            </a:lvl3pPr>
            <a:lvl4pPr marL="228600" indent="1371600">
              <a:buClrTx/>
              <a:buSzTx/>
              <a:buFontTx/>
              <a:buNone/>
              <a:defRPr sz="1200"/>
            </a:lvl4pPr>
            <a:lvl5pPr marL="228600" indent="182880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grpSp>
        <p:nvGrpSpPr>
          <p:cNvPr id="175" name="Google Shape;12;p1"/>
          <p:cNvGrpSpPr/>
          <p:nvPr/>
        </p:nvGrpSpPr>
        <p:grpSpPr>
          <a:xfrm>
            <a:off x="2" y="-11113"/>
            <a:ext cx="12272434" cy="6858001"/>
            <a:chOff x="0" y="0"/>
            <a:chExt cx="12272433" cy="6858000"/>
          </a:xfrm>
        </p:grpSpPr>
        <p:sp>
          <p:nvSpPr>
            <p:cNvPr id="170"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171"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172"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173"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174"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176" name="Title Text"/>
          <p:cNvSpPr txBox="1"/>
          <p:nvPr>
            <p:ph type="title"/>
          </p:nvPr>
        </p:nvSpPr>
        <p:spPr>
          <a:xfrm>
            <a:off x="838200" y="365128"/>
            <a:ext cx="10515600" cy="1325563"/>
          </a:xfrm>
          <a:prstGeom prst="rect">
            <a:avLst/>
          </a:prstGeom>
        </p:spPr>
        <p:txBody>
          <a:bodyPr>
            <a:normAutofit fontScale="100000" lnSpcReduction="0"/>
          </a:bodyPr>
          <a:lstStyle/>
          <a:p>
            <a:pPr/>
            <a:r>
              <a:t>Title Text</a:t>
            </a:r>
          </a:p>
        </p:txBody>
      </p:sp>
      <p:sp>
        <p:nvSpPr>
          <p:cNvPr id="177" name="Body Level One…"/>
          <p:cNvSpPr txBox="1"/>
          <p:nvPr>
            <p:ph type="body" idx="1"/>
          </p:nvPr>
        </p:nvSpPr>
        <p:spPr>
          <a:xfrm rot="5400000">
            <a:off x="3920330" y="-1256506"/>
            <a:ext cx="4351339" cy="10515601"/>
          </a:xfrm>
          <a:prstGeom prst="rect">
            <a:avLst/>
          </a:prstGeom>
        </p:spPr>
        <p:txBody>
          <a:bodyPr>
            <a:normAutofit fontScale="100000" lnSpcReduction="0"/>
          </a:bodyPr>
          <a:lstStyle>
            <a:lvl1pPr indent="-342900"/>
            <a:lvl2pPr marL="828675" indent="-257175"/>
            <a:lvl3pPr marL="1508760" indent="-480060"/>
            <a:lvl4pPr marL="2039815" indent="-553915"/>
            <a:lvl5pPr marL="2497015" indent="-553915"/>
          </a:lstStyle>
          <a:p>
            <a:pPr/>
            <a:r>
              <a:t>Body Level One</a:t>
            </a:r>
          </a:p>
          <a:p>
            <a:pPr lvl="1"/>
            <a:r>
              <a:t>Body Level Two</a:t>
            </a:r>
          </a:p>
          <a:p>
            <a:pPr lvl="2"/>
            <a:r>
              <a:t>Body Level Three</a:t>
            </a:r>
          </a:p>
          <a:p>
            <a:pPr lvl="3"/>
            <a:r>
              <a:t>Body Level Four</a:t>
            </a:r>
          </a:p>
          <a:p>
            <a:pPr lvl="4"/>
            <a:r>
              <a:t>Body Level Five</a:t>
            </a:r>
          </a:p>
        </p:txBody>
      </p:sp>
      <p:sp>
        <p:nvSpPr>
          <p:cNvPr id="178"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grpSp>
        <p:nvGrpSpPr>
          <p:cNvPr id="190" name="Google Shape;12;p1"/>
          <p:cNvGrpSpPr/>
          <p:nvPr/>
        </p:nvGrpSpPr>
        <p:grpSpPr>
          <a:xfrm>
            <a:off x="2" y="-11113"/>
            <a:ext cx="12272434" cy="6858001"/>
            <a:chOff x="0" y="0"/>
            <a:chExt cx="12272433" cy="6858000"/>
          </a:xfrm>
        </p:grpSpPr>
        <p:sp>
          <p:nvSpPr>
            <p:cNvPr id="185"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186"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187"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188"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189"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191" name="Title Text"/>
          <p:cNvSpPr txBox="1"/>
          <p:nvPr>
            <p:ph type="title"/>
          </p:nvPr>
        </p:nvSpPr>
        <p:spPr>
          <a:xfrm rot="5400000">
            <a:off x="7133432" y="1956593"/>
            <a:ext cx="5811839" cy="2628901"/>
          </a:xfrm>
          <a:prstGeom prst="rect">
            <a:avLst/>
          </a:prstGeom>
        </p:spPr>
        <p:txBody>
          <a:bodyPr>
            <a:normAutofit fontScale="100000" lnSpcReduction="0"/>
          </a:bodyPr>
          <a:lstStyle/>
          <a:p>
            <a:pPr/>
            <a:r>
              <a:t>Title Text</a:t>
            </a:r>
          </a:p>
        </p:txBody>
      </p:sp>
      <p:sp>
        <p:nvSpPr>
          <p:cNvPr id="192" name="Body Level One…"/>
          <p:cNvSpPr txBox="1"/>
          <p:nvPr>
            <p:ph type="body" idx="1"/>
          </p:nvPr>
        </p:nvSpPr>
        <p:spPr>
          <a:xfrm rot="5400000">
            <a:off x="1799432" y="-596107"/>
            <a:ext cx="5811839" cy="7734301"/>
          </a:xfrm>
          <a:prstGeom prst="rect">
            <a:avLst/>
          </a:prstGeom>
        </p:spPr>
        <p:txBody>
          <a:bodyPr>
            <a:normAutofit fontScale="100000" lnSpcReduction="0"/>
          </a:bodyPr>
          <a:lstStyle>
            <a:lvl1pPr indent="-342900"/>
            <a:lvl2pPr marL="828675" indent="-257175"/>
            <a:lvl3pPr marL="1508760" indent="-480060"/>
            <a:lvl4pPr marL="2039815" indent="-553915"/>
            <a:lvl5pPr marL="2497015" indent="-553915"/>
          </a:lstStyle>
          <a:p>
            <a:pPr/>
            <a:r>
              <a:t>Body Level One</a:t>
            </a:r>
          </a:p>
          <a:p>
            <a:pPr lvl="1"/>
            <a:r>
              <a:t>Body Level Two</a:t>
            </a:r>
          </a:p>
          <a:p>
            <a:pPr lvl="2"/>
            <a:r>
              <a:t>Body Level Three</a:t>
            </a:r>
          </a:p>
          <a:p>
            <a:pPr lvl="3"/>
            <a:r>
              <a:t>Body Level Four</a:t>
            </a:r>
          </a:p>
          <a:p>
            <a:pPr lvl="4"/>
            <a:r>
              <a:t>Body Level Five</a:t>
            </a:r>
          </a:p>
        </p:txBody>
      </p:sp>
      <p:sp>
        <p:nvSpPr>
          <p:cNvPr id="193"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grpSp>
        <p:nvGrpSpPr>
          <p:cNvPr id="23" name="Google Shape;12;p1"/>
          <p:cNvGrpSpPr/>
          <p:nvPr/>
        </p:nvGrpSpPr>
        <p:grpSpPr>
          <a:xfrm>
            <a:off x="2" y="-11113"/>
            <a:ext cx="12272434" cy="6858001"/>
            <a:chOff x="0" y="0"/>
            <a:chExt cx="12272433" cy="6858000"/>
          </a:xfrm>
        </p:grpSpPr>
        <p:sp>
          <p:nvSpPr>
            <p:cNvPr id="18"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19"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20"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21"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22"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24" name="Title Text"/>
          <p:cNvSpPr txBox="1"/>
          <p:nvPr>
            <p:ph type="title"/>
          </p:nvPr>
        </p:nvSpPr>
        <p:spPr>
          <a:xfrm>
            <a:off x="1644072" y="0"/>
            <a:ext cx="8201892" cy="609600"/>
          </a:xfrm>
          <a:prstGeom prst="rect">
            <a:avLst/>
          </a:prstGeom>
          <a:solidFill>
            <a:srgbClr val="C4E0B2"/>
          </a:solidFill>
        </p:spPr>
        <p:txBody>
          <a:bodyPr>
            <a:normAutofit fontScale="100000" lnSpcReduction="0"/>
          </a:bodyPr>
          <a:lstStyle>
            <a:lvl1pPr algn="ctr">
              <a:defRPr b="1" sz="2800">
                <a:solidFill>
                  <a:srgbClr val="C00000"/>
                </a:solidFill>
                <a:latin typeface="Trebuchet MS"/>
                <a:ea typeface="Trebuchet MS"/>
                <a:cs typeface="Trebuchet MS"/>
                <a:sym typeface="Trebuchet MS"/>
              </a:defRPr>
            </a:lvl1pPr>
          </a:lstStyle>
          <a:p>
            <a:pPr/>
            <a:r>
              <a:t>Title Text</a:t>
            </a:r>
          </a:p>
        </p:txBody>
      </p:sp>
      <p:sp>
        <p:nvSpPr>
          <p:cNvPr id="25"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grpSp>
        <p:nvGrpSpPr>
          <p:cNvPr id="37" name="Google Shape;12;p1"/>
          <p:cNvGrpSpPr/>
          <p:nvPr/>
        </p:nvGrpSpPr>
        <p:grpSpPr>
          <a:xfrm>
            <a:off x="2" y="-11113"/>
            <a:ext cx="12272434" cy="6858001"/>
            <a:chOff x="0" y="0"/>
            <a:chExt cx="12272433" cy="6858000"/>
          </a:xfrm>
        </p:grpSpPr>
        <p:sp>
          <p:nvSpPr>
            <p:cNvPr id="32"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33"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34"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35"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36"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38" name="Title Text"/>
          <p:cNvSpPr txBox="1"/>
          <p:nvPr>
            <p:ph type="title"/>
          </p:nvPr>
        </p:nvSpPr>
        <p:spPr>
          <a:xfrm>
            <a:off x="1644072" y="0"/>
            <a:ext cx="8201892" cy="609600"/>
          </a:xfrm>
          <a:prstGeom prst="rect">
            <a:avLst/>
          </a:prstGeom>
          <a:solidFill>
            <a:srgbClr val="FEE599"/>
          </a:solidFill>
        </p:spPr>
        <p:txBody>
          <a:bodyPr>
            <a:normAutofit fontScale="100000" lnSpcReduction="0"/>
          </a:bodyPr>
          <a:lstStyle>
            <a:lvl1pPr algn="ctr">
              <a:defRPr b="1" sz="2800">
                <a:solidFill>
                  <a:srgbClr val="C00000"/>
                </a:solidFill>
                <a:latin typeface="Trebuchet MS"/>
                <a:ea typeface="Trebuchet MS"/>
                <a:cs typeface="Trebuchet MS"/>
                <a:sym typeface="Trebuchet MS"/>
              </a:defRPr>
            </a:lvl1pPr>
          </a:lstStyle>
          <a:p>
            <a:pPr/>
            <a:r>
              <a:t>Title Text</a:t>
            </a:r>
          </a:p>
        </p:txBody>
      </p:sp>
      <p:sp>
        <p:nvSpPr>
          <p:cNvPr id="39" name="Body Level One…"/>
          <p:cNvSpPr txBox="1"/>
          <p:nvPr>
            <p:ph type="body" idx="1"/>
          </p:nvPr>
        </p:nvSpPr>
        <p:spPr>
          <a:xfrm>
            <a:off x="397162" y="951345"/>
            <a:ext cx="11508511" cy="5634183"/>
          </a:xfrm>
          <a:prstGeom prst="rect">
            <a:avLst/>
          </a:prstGeom>
        </p:spPr>
        <p:txBody>
          <a:bodyPr>
            <a:normAutofit fontScale="100000" lnSpcReduction="0"/>
          </a:bodyPr>
          <a:lstStyle>
            <a:lvl1pPr>
              <a:buClr>
                <a:srgbClr val="002060"/>
              </a:buClr>
              <a:defRPr>
                <a:solidFill>
                  <a:srgbClr val="002060"/>
                </a:solidFill>
                <a:latin typeface="Trebuchet MS"/>
                <a:ea typeface="Trebuchet MS"/>
                <a:cs typeface="Trebuchet MS"/>
                <a:sym typeface="Trebuchet MS"/>
              </a:defRPr>
            </a:lvl1pPr>
            <a:lvl2pPr>
              <a:buClr>
                <a:srgbClr val="002060"/>
              </a:buClr>
              <a:defRPr>
                <a:solidFill>
                  <a:srgbClr val="002060"/>
                </a:solidFill>
                <a:latin typeface="Trebuchet MS"/>
                <a:ea typeface="Trebuchet MS"/>
                <a:cs typeface="Trebuchet MS"/>
                <a:sym typeface="Trebuchet MS"/>
              </a:defRPr>
            </a:lvl2pPr>
            <a:lvl3pPr>
              <a:buClr>
                <a:srgbClr val="002060"/>
              </a:buClr>
              <a:defRPr>
                <a:solidFill>
                  <a:srgbClr val="002060"/>
                </a:solidFill>
                <a:latin typeface="Trebuchet MS"/>
                <a:ea typeface="Trebuchet MS"/>
                <a:cs typeface="Trebuchet MS"/>
                <a:sym typeface="Trebuchet MS"/>
              </a:defRPr>
            </a:lvl3pPr>
            <a:lvl4pPr>
              <a:buClr>
                <a:srgbClr val="002060"/>
              </a:buClr>
              <a:defRPr>
                <a:solidFill>
                  <a:srgbClr val="002060"/>
                </a:solidFill>
                <a:latin typeface="Trebuchet MS"/>
                <a:ea typeface="Trebuchet MS"/>
                <a:cs typeface="Trebuchet MS"/>
                <a:sym typeface="Trebuchet MS"/>
              </a:defRPr>
            </a:lvl4pPr>
            <a:lvl5pPr>
              <a:buClr>
                <a:srgbClr val="002060"/>
              </a:buClr>
              <a:defRPr>
                <a:solidFill>
                  <a:srgbClr val="00206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xfrm>
            <a:off x="5892800" y="6172200"/>
            <a:ext cx="2844800" cy="368301"/>
          </a:xfrm>
          <a:prstGeom prst="rect">
            <a:avLst/>
          </a:prstGeom>
        </p:spPr>
        <p:txBody>
          <a:bodyPr lIns="45719" tIns="45719" rIns="45719" bIns="45719" anchor="ctr"/>
          <a:lstStyle>
            <a:lvl1pPr algn="r">
              <a:defRPr sz="1200">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grpSp>
        <p:nvGrpSpPr>
          <p:cNvPr id="52" name="Google Shape;12;p1"/>
          <p:cNvGrpSpPr/>
          <p:nvPr/>
        </p:nvGrpSpPr>
        <p:grpSpPr>
          <a:xfrm>
            <a:off x="2" y="-11113"/>
            <a:ext cx="12272434" cy="6858001"/>
            <a:chOff x="0" y="0"/>
            <a:chExt cx="12272433" cy="6858000"/>
          </a:xfrm>
        </p:grpSpPr>
        <p:sp>
          <p:nvSpPr>
            <p:cNvPr id="47"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48"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49"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50"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51"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53"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grpSp>
        <p:nvGrpSpPr>
          <p:cNvPr id="65" name="Google Shape;12;p1"/>
          <p:cNvGrpSpPr/>
          <p:nvPr/>
        </p:nvGrpSpPr>
        <p:grpSpPr>
          <a:xfrm>
            <a:off x="2" y="-11113"/>
            <a:ext cx="12272434" cy="6858001"/>
            <a:chOff x="0" y="0"/>
            <a:chExt cx="12272433" cy="6858000"/>
          </a:xfrm>
        </p:grpSpPr>
        <p:sp>
          <p:nvSpPr>
            <p:cNvPr id="60"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61"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62"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63"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64"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66" name="Title Text"/>
          <p:cNvSpPr txBox="1"/>
          <p:nvPr>
            <p:ph type="title"/>
          </p:nvPr>
        </p:nvSpPr>
        <p:spPr>
          <a:xfrm>
            <a:off x="1524000" y="1122362"/>
            <a:ext cx="9144000" cy="2387601"/>
          </a:xfrm>
          <a:prstGeom prst="rect">
            <a:avLst/>
          </a:prstGeom>
        </p:spPr>
        <p:txBody>
          <a:bodyPr anchor="b">
            <a:normAutofit fontScale="100000" lnSpcReduction="0"/>
          </a:bodyPr>
          <a:lstStyle>
            <a:lvl1pPr algn="ctr">
              <a:defRPr sz="4500"/>
            </a:lvl1pPr>
          </a:lstStyle>
          <a:p>
            <a:pPr/>
            <a:r>
              <a:t>Title Text</a:t>
            </a:r>
          </a:p>
        </p:txBody>
      </p:sp>
      <p:sp>
        <p:nvSpPr>
          <p:cNvPr id="67" name="Body Level One…"/>
          <p:cNvSpPr txBox="1"/>
          <p:nvPr>
            <p:ph type="body" sz="quarter" idx="1"/>
          </p:nvPr>
        </p:nvSpPr>
        <p:spPr>
          <a:xfrm>
            <a:off x="1524000" y="3602037"/>
            <a:ext cx="9144000" cy="1655763"/>
          </a:xfrm>
          <a:prstGeom prst="rect">
            <a:avLst/>
          </a:prstGeom>
        </p:spPr>
        <p:txBody>
          <a:bodyPr>
            <a:normAutofit fontScale="100000" lnSpcReduction="0"/>
          </a:bodyPr>
          <a:lstStyle>
            <a:lvl1pPr marL="361950" indent="-266700" algn="ctr">
              <a:buClrTx/>
              <a:buSzTx/>
              <a:buFontTx/>
              <a:buNone/>
              <a:defRPr sz="1800"/>
            </a:lvl1pPr>
            <a:lvl2pPr marL="361950" indent="146050" algn="ctr">
              <a:buClrTx/>
              <a:buSzTx/>
              <a:buFontTx/>
              <a:buNone/>
              <a:defRPr sz="1800"/>
            </a:lvl2pPr>
            <a:lvl3pPr marL="361950" indent="685800" algn="ctr">
              <a:buClrTx/>
              <a:buSzTx/>
              <a:buFontTx/>
              <a:buNone/>
              <a:defRPr sz="1800"/>
            </a:lvl3pPr>
            <a:lvl4pPr marL="361950" indent="1155700" algn="ctr">
              <a:buClrTx/>
              <a:buSzTx/>
              <a:buFontTx/>
              <a:buNone/>
              <a:defRPr sz="1800"/>
            </a:lvl4pPr>
            <a:lvl5pPr marL="361950" indent="16129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grpSp>
        <p:nvGrpSpPr>
          <p:cNvPr id="80" name="Google Shape;12;p1"/>
          <p:cNvGrpSpPr/>
          <p:nvPr/>
        </p:nvGrpSpPr>
        <p:grpSpPr>
          <a:xfrm>
            <a:off x="2" y="-11113"/>
            <a:ext cx="12272434" cy="6858001"/>
            <a:chOff x="0" y="0"/>
            <a:chExt cx="12272433" cy="6858000"/>
          </a:xfrm>
        </p:grpSpPr>
        <p:sp>
          <p:nvSpPr>
            <p:cNvPr id="75"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76"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77"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78"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79"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81" name="Title Text"/>
          <p:cNvSpPr txBox="1"/>
          <p:nvPr>
            <p:ph type="title"/>
          </p:nvPr>
        </p:nvSpPr>
        <p:spPr>
          <a:xfrm>
            <a:off x="831850" y="1709741"/>
            <a:ext cx="10515601" cy="2852738"/>
          </a:xfrm>
          <a:prstGeom prst="rect">
            <a:avLst/>
          </a:prstGeom>
        </p:spPr>
        <p:txBody>
          <a:bodyPr anchor="b">
            <a:normAutofit fontScale="100000" lnSpcReduction="0"/>
          </a:bodyPr>
          <a:lstStyle>
            <a:lvl1pPr>
              <a:defRPr sz="4500"/>
            </a:lvl1pPr>
          </a:lstStyle>
          <a:p>
            <a:pPr/>
            <a:r>
              <a:t>Title Text</a:t>
            </a:r>
          </a:p>
        </p:txBody>
      </p:sp>
      <p:sp>
        <p:nvSpPr>
          <p:cNvPr id="82" name="Body Level One…"/>
          <p:cNvSpPr txBox="1"/>
          <p:nvPr>
            <p:ph type="body" sz="quarter" idx="1"/>
          </p:nvPr>
        </p:nvSpPr>
        <p:spPr>
          <a:xfrm>
            <a:off x="831850" y="4589467"/>
            <a:ext cx="10515601" cy="1500188"/>
          </a:xfrm>
          <a:prstGeom prst="rect">
            <a:avLst/>
          </a:prstGeom>
        </p:spPr>
        <p:txBody>
          <a:bodyPr>
            <a:normAutofit fontScale="100000" lnSpcReduction="0"/>
          </a:bodyPr>
          <a:lstStyle>
            <a:lvl1pPr marL="228600" indent="0">
              <a:buClrTx/>
              <a:buSzTx/>
              <a:buFontTx/>
              <a:buNone/>
              <a:defRPr sz="1800">
                <a:solidFill>
                  <a:srgbClr val="888888"/>
                </a:solidFill>
              </a:defRPr>
            </a:lvl1pPr>
            <a:lvl2pPr marL="228600" indent="457200">
              <a:buClrTx/>
              <a:buSzTx/>
              <a:buFontTx/>
              <a:buNone/>
              <a:defRPr sz="1800">
                <a:solidFill>
                  <a:srgbClr val="888888"/>
                </a:solidFill>
              </a:defRPr>
            </a:lvl2pPr>
            <a:lvl3pPr marL="228600" indent="914400">
              <a:buClrTx/>
              <a:buSzTx/>
              <a:buFontTx/>
              <a:buNone/>
              <a:defRPr sz="1800">
                <a:solidFill>
                  <a:srgbClr val="888888"/>
                </a:solidFill>
              </a:defRPr>
            </a:lvl3pPr>
            <a:lvl4pPr marL="228600" indent="1371600">
              <a:buClrTx/>
              <a:buSzTx/>
              <a:buFontTx/>
              <a:buNone/>
              <a:defRPr sz="1800">
                <a:solidFill>
                  <a:srgbClr val="888888"/>
                </a:solidFill>
              </a:defRPr>
            </a:lvl4pPr>
            <a:lvl5pPr marL="228600" indent="1828800">
              <a:buClrTx/>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grpSp>
        <p:nvGrpSpPr>
          <p:cNvPr id="95" name="Google Shape;12;p1"/>
          <p:cNvGrpSpPr/>
          <p:nvPr/>
        </p:nvGrpSpPr>
        <p:grpSpPr>
          <a:xfrm>
            <a:off x="2" y="-11113"/>
            <a:ext cx="12272434" cy="6858001"/>
            <a:chOff x="0" y="0"/>
            <a:chExt cx="12272433" cy="6858000"/>
          </a:xfrm>
        </p:grpSpPr>
        <p:sp>
          <p:nvSpPr>
            <p:cNvPr id="90"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91"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92"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93"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94"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96" name="Title Text"/>
          <p:cNvSpPr txBox="1"/>
          <p:nvPr>
            <p:ph type="title"/>
          </p:nvPr>
        </p:nvSpPr>
        <p:spPr>
          <a:xfrm>
            <a:off x="1817253" y="-2"/>
            <a:ext cx="8056421" cy="614938"/>
          </a:xfrm>
          <a:prstGeom prst="rect">
            <a:avLst/>
          </a:prstGeom>
          <a:solidFill>
            <a:srgbClr val="C4E0B2"/>
          </a:solidFill>
        </p:spPr>
        <p:txBody>
          <a:bodyPr>
            <a:normAutofit fontScale="100000" lnSpcReduction="0"/>
          </a:bodyPr>
          <a:lstStyle>
            <a:lvl1pPr algn="ctr">
              <a:defRPr b="1" sz="2800">
                <a:solidFill>
                  <a:srgbClr val="002060"/>
                </a:solidFill>
                <a:latin typeface="Trebuchet MS"/>
                <a:ea typeface="Trebuchet MS"/>
                <a:cs typeface="Trebuchet MS"/>
                <a:sym typeface="Trebuchet MS"/>
              </a:defRPr>
            </a:lvl1pPr>
          </a:lstStyle>
          <a:p>
            <a:pPr/>
            <a:r>
              <a:t>Title Text</a:t>
            </a:r>
          </a:p>
        </p:txBody>
      </p:sp>
      <p:sp>
        <p:nvSpPr>
          <p:cNvPr id="97" name="Body Level One…"/>
          <p:cNvSpPr txBox="1"/>
          <p:nvPr>
            <p:ph type="body" sz="half" idx="1"/>
          </p:nvPr>
        </p:nvSpPr>
        <p:spPr>
          <a:xfrm>
            <a:off x="304800" y="794326"/>
            <a:ext cx="5715000" cy="5382638"/>
          </a:xfrm>
          <a:prstGeom prst="rect">
            <a:avLst/>
          </a:prstGeom>
        </p:spPr>
        <p:txBody>
          <a:bodyPr>
            <a:normAutofit fontScale="100000" lnSpcReduction="0"/>
          </a:bodyPr>
          <a:lstStyle>
            <a:lvl1pPr indent="-342900"/>
            <a:lvl2pPr marL="828675" indent="-257175"/>
            <a:lvl3pPr marL="1508760" indent="-480060"/>
            <a:lvl4pPr marL="2039815" indent="-553915"/>
            <a:lvl5pPr marL="2497015" indent="-553915"/>
          </a:lstStyle>
          <a:p>
            <a:pPr/>
            <a:r>
              <a:t>Body Level One</a:t>
            </a:r>
          </a:p>
          <a:p>
            <a:pPr lvl="1"/>
            <a:r>
              <a:t>Body Level Two</a:t>
            </a:r>
          </a:p>
          <a:p>
            <a:pPr lvl="2"/>
            <a:r>
              <a:t>Body Level Three</a:t>
            </a:r>
          </a:p>
          <a:p>
            <a:pPr lvl="3"/>
            <a:r>
              <a:t>Body Level Four</a:t>
            </a:r>
          </a:p>
          <a:p>
            <a:pPr lvl="4"/>
            <a:r>
              <a:t>Body Level Five</a:t>
            </a:r>
          </a:p>
        </p:txBody>
      </p:sp>
      <p:sp>
        <p:nvSpPr>
          <p:cNvPr id="98" name="Google Shape;49;p8"/>
          <p:cNvSpPr txBox="1"/>
          <p:nvPr>
            <p:ph type="body" sz="half" idx="21"/>
          </p:nvPr>
        </p:nvSpPr>
        <p:spPr>
          <a:xfrm>
            <a:off x="6172200" y="794326"/>
            <a:ext cx="5715000" cy="5382638"/>
          </a:xfrm>
          <a:prstGeom prst="rect">
            <a:avLst/>
          </a:prstGeom>
        </p:spPr>
        <p:txBody>
          <a:bodyPr>
            <a:normAutofit fontScale="100000" lnSpcReduction="0"/>
          </a:bodyPr>
          <a:lstStyle/>
          <a:p>
            <a:pPr indent="-342900"/>
          </a:p>
        </p:txBody>
      </p:sp>
      <p:sp>
        <p:nvSpPr>
          <p:cNvPr id="99"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grpSp>
        <p:nvGrpSpPr>
          <p:cNvPr id="111" name="Google Shape;12;p1"/>
          <p:cNvGrpSpPr/>
          <p:nvPr/>
        </p:nvGrpSpPr>
        <p:grpSpPr>
          <a:xfrm>
            <a:off x="2" y="-11113"/>
            <a:ext cx="12272434" cy="6858001"/>
            <a:chOff x="0" y="0"/>
            <a:chExt cx="12272433" cy="6858000"/>
          </a:xfrm>
        </p:grpSpPr>
        <p:sp>
          <p:nvSpPr>
            <p:cNvPr id="106"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107"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108"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109"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110"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112" name="Title Text"/>
          <p:cNvSpPr txBox="1"/>
          <p:nvPr>
            <p:ph type="title"/>
          </p:nvPr>
        </p:nvSpPr>
        <p:spPr>
          <a:xfrm>
            <a:off x="839787" y="365128"/>
            <a:ext cx="10515601" cy="1325564"/>
          </a:xfrm>
          <a:prstGeom prst="rect">
            <a:avLst/>
          </a:prstGeom>
        </p:spPr>
        <p:txBody>
          <a:bodyPr>
            <a:normAutofit fontScale="100000" lnSpcReduction="0"/>
          </a:bodyPr>
          <a:lstStyle/>
          <a:p>
            <a:pPr/>
            <a:r>
              <a:t>Title Text</a:t>
            </a:r>
          </a:p>
        </p:txBody>
      </p:sp>
      <p:sp>
        <p:nvSpPr>
          <p:cNvPr id="113" name="Body Level One…"/>
          <p:cNvSpPr txBox="1"/>
          <p:nvPr>
            <p:ph type="body" sz="quarter" idx="1"/>
          </p:nvPr>
        </p:nvSpPr>
        <p:spPr>
          <a:xfrm>
            <a:off x="839788" y="1681163"/>
            <a:ext cx="5157789" cy="823913"/>
          </a:xfrm>
          <a:prstGeom prst="rect">
            <a:avLst/>
          </a:prstGeom>
        </p:spPr>
        <p:txBody>
          <a:bodyPr anchor="b">
            <a:normAutofit fontScale="100000" lnSpcReduction="0"/>
          </a:bodyPr>
          <a:lstStyle>
            <a:lvl1pPr marL="228600" indent="0">
              <a:buClrTx/>
              <a:buSzTx/>
              <a:buFontTx/>
              <a:buNone/>
              <a:defRPr b="1" sz="1800"/>
            </a:lvl1pPr>
            <a:lvl2pPr marL="228600" indent="457200">
              <a:buClrTx/>
              <a:buSzTx/>
              <a:buFontTx/>
              <a:buNone/>
              <a:defRPr b="1" sz="1800"/>
            </a:lvl2pPr>
            <a:lvl3pPr marL="228600" indent="914400">
              <a:buClrTx/>
              <a:buSzTx/>
              <a:buFontTx/>
              <a:buNone/>
              <a:defRPr b="1" sz="1800"/>
            </a:lvl3pPr>
            <a:lvl4pPr marL="228600" indent="1371600">
              <a:buClrTx/>
              <a:buSzTx/>
              <a:buFontTx/>
              <a:buNone/>
              <a:defRPr b="1" sz="1800"/>
            </a:lvl4pPr>
            <a:lvl5pPr marL="228600" indent="1828800">
              <a:buClrTx/>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114" name="Google Shape;56;p9"/>
          <p:cNvSpPr txBox="1"/>
          <p:nvPr>
            <p:ph type="body" sz="half" idx="21"/>
          </p:nvPr>
        </p:nvSpPr>
        <p:spPr>
          <a:xfrm>
            <a:off x="839788" y="2505075"/>
            <a:ext cx="5157789" cy="3684588"/>
          </a:xfrm>
          <a:prstGeom prst="rect">
            <a:avLst/>
          </a:prstGeom>
        </p:spPr>
        <p:txBody>
          <a:bodyPr>
            <a:normAutofit fontScale="100000" lnSpcReduction="0"/>
          </a:bodyPr>
          <a:lstStyle/>
          <a:p>
            <a:pPr indent="-342900"/>
          </a:p>
        </p:txBody>
      </p:sp>
      <p:sp>
        <p:nvSpPr>
          <p:cNvPr id="115" name="Google Shape;57;p9"/>
          <p:cNvSpPr txBox="1"/>
          <p:nvPr>
            <p:ph type="body" sz="quarter" idx="22"/>
          </p:nvPr>
        </p:nvSpPr>
        <p:spPr>
          <a:xfrm>
            <a:off x="6172201" y="1681163"/>
            <a:ext cx="5183189" cy="823913"/>
          </a:xfrm>
          <a:prstGeom prst="rect">
            <a:avLst/>
          </a:prstGeom>
        </p:spPr>
        <p:txBody>
          <a:bodyPr anchor="b">
            <a:normAutofit fontScale="100000" lnSpcReduction="0"/>
          </a:bodyPr>
          <a:lstStyle/>
          <a:p>
            <a:pPr marL="228600" indent="0">
              <a:buClrTx/>
              <a:buSzTx/>
              <a:buFontTx/>
              <a:buNone/>
              <a:defRPr b="1" sz="1800"/>
            </a:pPr>
          </a:p>
        </p:txBody>
      </p:sp>
      <p:sp>
        <p:nvSpPr>
          <p:cNvPr id="116" name="Google Shape;58;p9"/>
          <p:cNvSpPr txBox="1"/>
          <p:nvPr>
            <p:ph type="body" sz="half" idx="23"/>
          </p:nvPr>
        </p:nvSpPr>
        <p:spPr>
          <a:xfrm>
            <a:off x="6172201" y="2505075"/>
            <a:ext cx="5183189" cy="3684588"/>
          </a:xfrm>
          <a:prstGeom prst="rect">
            <a:avLst/>
          </a:prstGeom>
        </p:spPr>
        <p:txBody>
          <a:bodyPr>
            <a:normAutofit fontScale="100000" lnSpcReduction="0"/>
          </a:bodyPr>
          <a:lstStyle/>
          <a:p>
            <a:pPr indent="-342900"/>
          </a:p>
        </p:txBody>
      </p:sp>
      <p:sp>
        <p:nvSpPr>
          <p:cNvPr id="117"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grpSp>
        <p:nvGrpSpPr>
          <p:cNvPr id="129" name="Google Shape;12;p1"/>
          <p:cNvGrpSpPr/>
          <p:nvPr/>
        </p:nvGrpSpPr>
        <p:grpSpPr>
          <a:xfrm>
            <a:off x="2" y="-11113"/>
            <a:ext cx="12272434" cy="6858001"/>
            <a:chOff x="0" y="0"/>
            <a:chExt cx="12272433" cy="6858000"/>
          </a:xfrm>
        </p:grpSpPr>
        <p:sp>
          <p:nvSpPr>
            <p:cNvPr id="124" name="Google Shape;13;p1"/>
            <p:cNvSpPr/>
            <p:nvPr/>
          </p:nvSpPr>
          <p:spPr>
            <a:xfrm>
              <a:off x="0" y="0"/>
              <a:ext cx="12236451" cy="6858001"/>
            </a:xfrm>
            <a:prstGeom prst="rect">
              <a:avLst/>
            </a:prstGeom>
            <a:solidFill>
              <a:srgbClr val="FFFFFF"/>
            </a:solidFill>
            <a:ln w="25400" cap="flat">
              <a:solidFill>
                <a:srgbClr val="0070C0"/>
              </a:solidFill>
              <a:prstDash val="solid"/>
              <a:miter lim="800000"/>
            </a:ln>
            <a:effectLst/>
          </p:spPr>
          <p:txBody>
            <a:bodyPr wrap="square" lIns="0" tIns="0" rIns="0" bIns="0" numCol="1" anchor="t">
              <a:noAutofit/>
            </a:bodyPr>
            <a:lstStyle/>
            <a:p>
              <a:pPr>
                <a:defRPr baseline="-25000" sz="2400">
                  <a:latin typeface="Noto Sans Symbols"/>
                  <a:ea typeface="Noto Sans Symbols"/>
                  <a:cs typeface="Noto Sans Symbols"/>
                  <a:sym typeface="Noto Sans Symbols"/>
                </a:defRPr>
              </a:pPr>
            </a:p>
          </p:txBody>
        </p:sp>
        <p:sp>
          <p:nvSpPr>
            <p:cNvPr id="125" name="Google Shape;14;p1"/>
            <p:cNvSpPr txBox="1"/>
            <p:nvPr/>
          </p:nvSpPr>
          <p:spPr>
            <a:xfrm>
              <a:off x="780209" y="58738"/>
              <a:ext cx="1252633" cy="365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a:defRPr sz="1000">
                  <a:latin typeface="Times New Roman"/>
                  <a:ea typeface="Times New Roman"/>
                  <a:cs typeface="Times New Roman"/>
                  <a:sym typeface="Times New Roman"/>
                </a:defRPr>
              </a:pPr>
              <a:r>
                <a:t>RV College of</a:t>
              </a:r>
            </a:p>
            <a:p>
              <a:pPr>
                <a:defRPr sz="1000">
                  <a:latin typeface="Times New Roman"/>
                  <a:ea typeface="Times New Roman"/>
                  <a:cs typeface="Times New Roman"/>
                  <a:sym typeface="Times New Roman"/>
                </a:defRPr>
              </a:pPr>
              <a:r>
                <a:t>Engineering</a:t>
              </a:r>
            </a:p>
          </p:txBody>
        </p:sp>
        <p:pic>
          <p:nvPicPr>
            <p:cNvPr id="126" name="Google Shape;15;p1" descr="Google Shape;15;p1"/>
            <p:cNvPicPr>
              <a:picLocks noChangeAspect="1"/>
            </p:cNvPicPr>
            <p:nvPr/>
          </p:nvPicPr>
          <p:blipFill>
            <a:blip r:embed="rId2">
              <a:extLst/>
            </a:blip>
            <a:stretch>
              <a:fillRect/>
            </a:stretch>
          </p:blipFill>
          <p:spPr>
            <a:xfrm>
              <a:off x="36806" y="36095"/>
              <a:ext cx="698510" cy="523846"/>
            </a:xfrm>
            <a:prstGeom prst="rect">
              <a:avLst/>
            </a:prstGeom>
            <a:ln w="12700" cap="flat">
              <a:noFill/>
              <a:miter lim="400000"/>
            </a:ln>
            <a:effectLst/>
          </p:spPr>
        </p:pic>
        <p:sp>
          <p:nvSpPr>
            <p:cNvPr id="127" name="Google Shape;16;p1"/>
            <p:cNvSpPr/>
            <p:nvPr/>
          </p:nvSpPr>
          <p:spPr>
            <a:xfrm>
              <a:off x="-1" y="620713"/>
              <a:ext cx="12272435" cy="1"/>
            </a:xfrm>
            <a:prstGeom prst="line">
              <a:avLst/>
            </a:prstGeom>
            <a:noFill/>
            <a:ln w="25400" cap="flat">
              <a:solidFill>
                <a:srgbClr val="0070C0"/>
              </a:solidFill>
              <a:prstDash val="solid"/>
              <a:round/>
            </a:ln>
            <a:effectLst>
              <a:outerShdw sx="100000" sy="100000" kx="0" ky="0" algn="b" rotWithShape="0" blurRad="38100" dist="20000" dir="5400000">
                <a:srgbClr val="000000">
                  <a:alpha val="37254"/>
                </a:srgbClr>
              </a:outerShdw>
            </a:effectLst>
          </p:spPr>
          <p:txBody>
            <a:bodyPr wrap="square" lIns="0" tIns="0" rIns="0" bIns="0" numCol="1" anchor="t">
              <a:noAutofit/>
            </a:bodyPr>
            <a:lstStyle/>
            <a:p>
              <a:pPr/>
            </a:p>
          </p:txBody>
        </p:sp>
        <p:sp>
          <p:nvSpPr>
            <p:cNvPr id="128" name="Google Shape;17;p1"/>
            <p:cNvSpPr txBox="1"/>
            <p:nvPr/>
          </p:nvSpPr>
          <p:spPr>
            <a:xfrm>
              <a:off x="9494524" y="128588"/>
              <a:ext cx="2651750" cy="269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i="1" sz="1200">
                  <a:solidFill>
                    <a:srgbClr val="0070C0"/>
                  </a:solidFill>
                  <a:latin typeface="Bookman Old Style"/>
                  <a:ea typeface="Bookman Old Style"/>
                  <a:cs typeface="Bookman Old Style"/>
                  <a:sym typeface="Bookman Old Style"/>
                </a:defRPr>
              </a:lvl1pPr>
            </a:lstStyle>
            <a:p>
              <a:pPr/>
              <a:r>
                <a:t>Go, Change the World</a:t>
              </a:r>
            </a:p>
          </p:txBody>
        </p:sp>
      </p:grpSp>
      <p:sp>
        <p:nvSpPr>
          <p:cNvPr id="130" name="Title Text"/>
          <p:cNvSpPr txBox="1"/>
          <p:nvPr>
            <p:ph type="title"/>
          </p:nvPr>
        </p:nvSpPr>
        <p:spPr>
          <a:xfrm>
            <a:off x="838200" y="365128"/>
            <a:ext cx="10515600" cy="1325563"/>
          </a:xfrm>
          <a:prstGeom prst="rect">
            <a:avLst/>
          </a:prstGeom>
        </p:spPr>
        <p:txBody>
          <a:bodyPr>
            <a:normAutofit fontScale="100000" lnSpcReduction="0"/>
          </a:bodyPr>
          <a:lstStyle/>
          <a:p>
            <a:pPr/>
            <a:r>
              <a:t>Title Text</a:t>
            </a:r>
          </a:p>
        </p:txBody>
      </p:sp>
      <p:sp>
        <p:nvSpPr>
          <p:cNvPr id="131" name="Slide Number"/>
          <p:cNvSpPr txBox="1"/>
          <p:nvPr>
            <p:ph type="sldNum" sz="quarter" idx="2"/>
          </p:nvPr>
        </p:nvSpPr>
        <p:spPr>
          <a:xfrm>
            <a:off x="8610600" y="6356353"/>
            <a:ext cx="335826" cy="333048"/>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0" y="0"/>
            <a:ext cx="335826" cy="333048"/>
          </a:xfrm>
          <a:prstGeom prst="rect">
            <a:avLst/>
          </a:prstGeom>
          <a:ln w="12700">
            <a:miter lim="400000"/>
          </a:ln>
        </p:spPr>
        <p:txBody>
          <a:bodyPr wrap="none" lIns="45699" tIns="45699" rIns="45699" bIns="45699">
            <a:spAutoFit/>
          </a:bodyPr>
          <a:lstStyle>
            <a:lvl1pPr>
              <a:defRPr sz="1800">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3300" u="none">
          <a:solidFill>
            <a:srgbClr val="000000"/>
          </a:solidFill>
          <a:uFillTx/>
          <a:latin typeface="Calibri"/>
          <a:ea typeface="Calibri"/>
          <a:cs typeface="Calibri"/>
          <a:sym typeface="Calibri"/>
        </a:defRPr>
      </a:lvl9pPr>
    </p:titleStyle>
    <p:bodyStyle>
      <a:lvl1pPr marL="457200" marR="0" indent="-361950"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1pPr>
      <a:lvl2pPr marL="812800" marR="0" indent="-304800"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2pPr>
      <a:lvl3pPr marL="1501139" marR="0" indent="-453389"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3pPr>
      <a:lvl4pPr marL="2020276" marR="0" indent="-502626"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4pPr>
      <a:lvl5pPr marL="2477476" marR="0" indent="-502626"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5pPr>
      <a:lvl6pPr marL="2936669" marR="0" indent="-507857"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6pPr>
      <a:lvl7pPr marL="3393869" marR="0" indent="-507857"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7pPr>
      <a:lvl8pPr marL="3851069" marR="0" indent="-507857"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8pPr>
      <a:lvl9pPr marL="4308269" marR="0" indent="-507857" algn="l" defTabSz="914400" rtl="0" latinLnBrk="0">
        <a:lnSpc>
          <a:spcPct val="90000"/>
        </a:lnSpc>
        <a:spcBef>
          <a:spcPts val="700"/>
        </a:spcBef>
        <a:spcAft>
          <a:spcPts val="0"/>
        </a:spcAft>
        <a:buClr>
          <a:srgbClr val="000000"/>
        </a:buClr>
        <a:buSzPts val="2100"/>
        <a:buFont typeface="Arial"/>
        <a:buChar char="•"/>
        <a:tabLst/>
        <a:defRPr b="0" baseline="0" cap="none" i="0" spc="0" strike="noStrike" sz="2100" u="none">
          <a:solidFill>
            <a:srgbClr val="000000"/>
          </a:solidFill>
          <a:uFillTx/>
          <a:latin typeface="Calibri"/>
          <a:ea typeface="Calibri"/>
          <a:cs typeface="Calibri"/>
          <a:sym typeface="Calibri"/>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97;p15"/>
          <p:cNvSpPr/>
          <p:nvPr/>
        </p:nvSpPr>
        <p:spPr>
          <a:xfrm>
            <a:off x="427" y="0"/>
            <a:ext cx="12191102" cy="6858000"/>
          </a:xfrm>
          <a:prstGeom prst="rect">
            <a:avLst/>
          </a:prstGeom>
          <a:solidFill>
            <a:srgbClr val="FFFFFF">
              <a:alpha val="98431"/>
            </a:srgbClr>
          </a:solidFill>
          <a:ln w="76200">
            <a:solidFill>
              <a:srgbClr val="005893"/>
            </a:solidFill>
            <a:miter/>
          </a:ln>
        </p:spPr>
        <p:txBody>
          <a:bodyPr lIns="0" tIns="0" rIns="0" bIns="0" anchor="ctr"/>
          <a:lstStyle/>
          <a:p>
            <a:pPr algn="ctr">
              <a:defRPr sz="1000">
                <a:solidFill>
                  <a:srgbClr val="FFFFFF"/>
                </a:solidFill>
                <a:latin typeface="Calibri"/>
                <a:ea typeface="Calibri"/>
                <a:cs typeface="Calibri"/>
                <a:sym typeface="Calibri"/>
              </a:defRPr>
            </a:pPr>
          </a:p>
        </p:txBody>
      </p:sp>
      <p:sp>
        <p:nvSpPr>
          <p:cNvPr id="203" name="Google Shape;98;p15"/>
          <p:cNvSpPr txBox="1"/>
          <p:nvPr/>
        </p:nvSpPr>
        <p:spPr>
          <a:xfrm>
            <a:off x="1996818" y="906884"/>
            <a:ext cx="9842401" cy="3175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7701" algn="ctr">
              <a:defRPr sz="4300">
                <a:solidFill>
                  <a:srgbClr val="C00000"/>
                </a:solidFill>
                <a:latin typeface="Trebuchet MS"/>
                <a:ea typeface="Trebuchet MS"/>
                <a:cs typeface="Trebuchet MS"/>
                <a:sym typeface="Trebuchet MS"/>
              </a:defRPr>
            </a:pPr>
            <a:r>
              <a:t>Experiential Learing</a:t>
            </a:r>
          </a:p>
          <a:p>
            <a:pPr indent="7701" algn="ctr">
              <a:defRPr sz="4300">
                <a:solidFill>
                  <a:srgbClr val="C00000"/>
                </a:solidFill>
                <a:latin typeface="Trebuchet MS"/>
                <a:ea typeface="Trebuchet MS"/>
                <a:cs typeface="Trebuchet MS"/>
                <a:sym typeface="Trebuchet MS"/>
              </a:defRPr>
            </a:pPr>
            <a:r>
              <a:t>Phase 1: Presentation </a:t>
            </a:r>
          </a:p>
          <a:p>
            <a:pPr indent="7701" algn="ctr"/>
            <a:endParaRPr sz="4300">
              <a:solidFill>
                <a:srgbClr val="C00000"/>
              </a:solidFill>
              <a:latin typeface="Trebuchet MS"/>
              <a:ea typeface="Trebuchet MS"/>
              <a:cs typeface="Trebuchet MS"/>
              <a:sym typeface="Trebuchet MS"/>
            </a:endParaRPr>
          </a:p>
          <a:p>
            <a:pPr indent="7701" algn="ctr">
              <a:defRPr sz="4300">
                <a:solidFill>
                  <a:srgbClr val="C00000"/>
                </a:solidFill>
                <a:latin typeface="Trebuchet MS"/>
                <a:ea typeface="Trebuchet MS"/>
                <a:cs typeface="Trebuchet MS"/>
                <a:sym typeface="Trebuchet MS"/>
              </a:defRPr>
            </a:pPr>
            <a:r>
              <a:t>Density - point path Algorithm</a:t>
            </a:r>
          </a:p>
        </p:txBody>
      </p:sp>
      <p:sp>
        <p:nvSpPr>
          <p:cNvPr id="204" name="Google Shape;99;p15"/>
          <p:cNvSpPr/>
          <p:nvPr/>
        </p:nvSpPr>
        <p:spPr>
          <a:xfrm>
            <a:off x="-3423" y="9625"/>
            <a:ext cx="5688496" cy="39279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0" y="21600"/>
                </a:lnTo>
                <a:lnTo>
                  <a:pt x="21600" y="0"/>
                </a:lnTo>
                <a:close/>
              </a:path>
            </a:pathLst>
          </a:custGeom>
          <a:solidFill>
            <a:srgbClr val="005893"/>
          </a:solidFill>
          <a:ln w="12700">
            <a:miter lim="400000"/>
          </a:ln>
        </p:spPr>
        <p:txBody>
          <a:bodyPr lIns="0" tIns="0" rIns="0" bIns="0"/>
          <a:lstStyle/>
          <a:p>
            <a:pPr>
              <a:defRPr sz="1000">
                <a:latin typeface="Calibri"/>
                <a:ea typeface="Calibri"/>
                <a:cs typeface="Calibri"/>
                <a:sym typeface="Calibri"/>
              </a:defRPr>
            </a:pPr>
          </a:p>
        </p:txBody>
      </p:sp>
      <p:sp>
        <p:nvSpPr>
          <p:cNvPr id="205" name="Google Shape;100;p15"/>
          <p:cNvSpPr/>
          <p:nvPr/>
        </p:nvSpPr>
        <p:spPr>
          <a:xfrm>
            <a:off x="286339" y="252217"/>
            <a:ext cx="1119600" cy="1116600"/>
          </a:xfrm>
          <a:prstGeom prst="rect">
            <a:avLst/>
          </a:prstGeom>
          <a:blipFill>
            <a:blip r:embed="rId2"/>
            <a:stretch>
              <a:fillRect/>
            </a:stretch>
          </a:blipFill>
          <a:ln w="12700">
            <a:miter lim="400000"/>
          </a:ln>
        </p:spPr>
        <p:txBody>
          <a:bodyPr lIns="0" tIns="0" rIns="0" bIns="0"/>
          <a:lstStyle/>
          <a:p>
            <a:pPr>
              <a:defRPr sz="1000">
                <a:latin typeface="Calibri"/>
                <a:ea typeface="Calibri"/>
                <a:cs typeface="Calibri"/>
                <a:sym typeface="Calibri"/>
              </a:defRPr>
            </a:pPr>
          </a:p>
        </p:txBody>
      </p:sp>
      <p:sp>
        <p:nvSpPr>
          <p:cNvPr id="206" name="Google Shape;101;p15"/>
          <p:cNvSpPr/>
          <p:nvPr/>
        </p:nvSpPr>
        <p:spPr>
          <a:xfrm>
            <a:off x="3398623" y="810560"/>
            <a:ext cx="88501" cy="89401"/>
          </a:xfrm>
          <a:prstGeom prst="rect">
            <a:avLst/>
          </a:prstGeom>
          <a:blipFill>
            <a:blip r:embed="rId3"/>
            <a:stretch>
              <a:fillRect/>
            </a:stretch>
          </a:blipFill>
          <a:ln w="12700">
            <a:miter lim="400000"/>
          </a:ln>
        </p:spPr>
        <p:txBody>
          <a:bodyPr lIns="0" tIns="0" rIns="0" bIns="0"/>
          <a:lstStyle/>
          <a:p>
            <a:pPr>
              <a:defRPr sz="1000">
                <a:latin typeface="Calibri"/>
                <a:ea typeface="Calibri"/>
                <a:cs typeface="Calibri"/>
                <a:sym typeface="Calibri"/>
              </a:defRPr>
            </a:pPr>
          </a:p>
        </p:txBody>
      </p:sp>
      <p:sp>
        <p:nvSpPr>
          <p:cNvPr id="207" name="Google Shape;102;p15"/>
          <p:cNvSpPr txBox="1"/>
          <p:nvPr/>
        </p:nvSpPr>
        <p:spPr>
          <a:xfrm>
            <a:off x="1521432" y="445124"/>
            <a:ext cx="2310302" cy="791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7701">
              <a:lnSpc>
                <a:spcPct val="110477"/>
              </a:lnSpc>
              <a:defRPr b="1" sz="2500">
                <a:solidFill>
                  <a:srgbClr val="FFFFFF"/>
                </a:solidFill>
                <a:latin typeface="Helvetica Neue"/>
                <a:ea typeface="Helvetica Neue"/>
                <a:cs typeface="Helvetica Neue"/>
                <a:sym typeface="Helvetica Neue"/>
              </a:defRPr>
            </a:pPr>
            <a:r>
              <a:t>RV College of </a:t>
            </a:r>
          </a:p>
          <a:p>
            <a:pPr indent="7701">
              <a:lnSpc>
                <a:spcPct val="110477"/>
              </a:lnSpc>
              <a:defRPr b="1" sz="2500">
                <a:solidFill>
                  <a:srgbClr val="FFFFFF"/>
                </a:solidFill>
                <a:latin typeface="Helvetica Neue"/>
                <a:ea typeface="Helvetica Neue"/>
                <a:cs typeface="Helvetica Neue"/>
                <a:sym typeface="Helvetica Neue"/>
              </a:defRPr>
            </a:pPr>
            <a:r>
              <a:t>Engineering</a:t>
            </a:r>
          </a:p>
        </p:txBody>
      </p:sp>
      <p:sp>
        <p:nvSpPr>
          <p:cNvPr id="208" name="Google Shape;103;p15"/>
          <p:cNvSpPr txBox="1"/>
          <p:nvPr/>
        </p:nvSpPr>
        <p:spPr>
          <a:xfrm>
            <a:off x="9774329" y="255104"/>
            <a:ext cx="2064900"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7701">
              <a:defRPr i="1" sz="1800">
                <a:solidFill>
                  <a:srgbClr val="422C75"/>
                </a:solidFill>
                <a:latin typeface="Playfair Display"/>
                <a:ea typeface="Playfair Display"/>
                <a:cs typeface="Playfair Display"/>
                <a:sym typeface="Playfair Display"/>
              </a:defRPr>
            </a:lvl1pPr>
          </a:lstStyle>
          <a:p>
            <a:pPr/>
            <a:r>
              <a:t>Go, change the world</a:t>
            </a:r>
          </a:p>
        </p:txBody>
      </p:sp>
      <p:graphicFrame>
        <p:nvGraphicFramePr>
          <p:cNvPr id="209" name="Google Shape;104;p15"/>
          <p:cNvGraphicFramePr/>
          <p:nvPr/>
        </p:nvGraphicFramePr>
        <p:xfrm>
          <a:off x="674253" y="3948555"/>
          <a:ext cx="11000526" cy="92532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733800"/>
                <a:gridCol w="8266725"/>
              </a:tblGrid>
              <a:tr h="370850">
                <a:tc>
                  <a:txBody>
                    <a:bodyPr/>
                    <a:lstStyle/>
                    <a:p>
                      <a:pPr/>
                      <a:r>
                        <a:rPr sz="4300">
                          <a:solidFill>
                            <a:srgbClr val="C00000"/>
                          </a:solidFill>
                          <a:latin typeface="Trebuchet MS"/>
                          <a:ea typeface="Trebuchet MS"/>
                          <a:cs typeface="Trebuchet MS"/>
                          <a:sym typeface="Trebuchet MS"/>
                        </a:rPr>
                        <a:t>COURSE</a:t>
                      </a:r>
                    </a:p>
                  </a:txBody>
                  <a:tcPr marL="45725" marR="45725" marT="45725" marB="45725" anchor="t" anchorCtr="0" horzOverflow="overflow"/>
                </a:tc>
                <a:tc>
                  <a:txBody>
                    <a:bodyPr/>
                    <a:lstStyle/>
                    <a:p>
                      <a:pPr/>
                      <a:r>
                        <a:rPr sz="3500">
                          <a:sym typeface="Arial"/>
                        </a:rPr>
                        <a:t>Advanced Algorithms (21CS55B3)</a:t>
                      </a:r>
                    </a:p>
                  </a:txBody>
                  <a:tcPr marL="45725" marR="45725" marT="45725" marB="45725" anchor="t" anchorCtr="0" horzOverflow="overflow"/>
                </a:tc>
              </a:tr>
              <a:tr h="554475">
                <a:tc>
                  <a:txBody>
                    <a:bodyPr/>
                    <a:lstStyle/>
                    <a:p>
                      <a:pPr/>
                      <a:r>
                        <a:rPr sz="4300">
                          <a:solidFill>
                            <a:srgbClr val="C00000"/>
                          </a:solidFill>
                          <a:latin typeface="Trebuchet MS"/>
                          <a:ea typeface="Trebuchet MS"/>
                          <a:cs typeface="Trebuchet MS"/>
                          <a:sym typeface="Trebuchet MS"/>
                        </a:rPr>
                        <a:t>BRANCH</a:t>
                      </a:r>
                    </a:p>
                  </a:txBody>
                  <a:tcPr marL="45725" marR="45725" marT="45725" marB="45725" anchor="t" anchorCtr="0" horzOverflow="overflow"/>
                </a:tc>
                <a:tc>
                  <a:txBody>
                    <a:bodyPr/>
                    <a:lstStyle/>
                    <a:p>
                      <a:pPr/>
                      <a:r>
                        <a:rPr sz="3600">
                          <a:solidFill>
                            <a:srgbClr val="FF0000"/>
                          </a:solidFill>
                          <a:sym typeface="Arial"/>
                        </a:rPr>
                        <a:t>Computer Science And Engineering</a:t>
                      </a:r>
                    </a:p>
                  </a:txBody>
                  <a:tcPr marL="45725" marR="45725" marT="45725" marB="45725" anchor="t" anchorCtr="0" horzOverflow="overflow"/>
                </a:tc>
              </a:tr>
            </a:tbl>
          </a:graphicData>
        </a:graphic>
      </p:graphicFrame>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162;p24"/>
          <p:cNvSpPr txBox="1"/>
          <p:nvPr>
            <p:ph type="title"/>
          </p:nvPr>
        </p:nvSpPr>
        <p:spPr>
          <a:xfrm>
            <a:off x="1644072" y="0"/>
            <a:ext cx="8202001" cy="609600"/>
          </a:xfrm>
          <a:prstGeom prst="rect">
            <a:avLst/>
          </a:prstGeom>
        </p:spPr>
        <p:txBody>
          <a:bodyPr/>
          <a:lstStyle/>
          <a:p>
            <a:pPr/>
            <a:r>
              <a:t>Calculation of 3-D points</a:t>
            </a:r>
          </a:p>
        </p:txBody>
      </p:sp>
      <p:sp>
        <p:nvSpPr>
          <p:cNvPr id="240" name="Google Shape;163;p24"/>
          <p:cNvSpPr txBox="1"/>
          <p:nvPr>
            <p:ph type="body" idx="1"/>
          </p:nvPr>
        </p:nvSpPr>
        <p:spPr>
          <a:xfrm>
            <a:off x="341688" y="752919"/>
            <a:ext cx="11508600" cy="5634302"/>
          </a:xfrm>
          <a:prstGeom prst="rect">
            <a:avLst/>
          </a:prstGeom>
        </p:spPr>
        <p:txBody>
          <a:bodyPr/>
          <a:lstStyle/>
          <a:p>
            <a:pPr marL="0" indent="0" defTabSz="886968">
              <a:lnSpc>
                <a:spcPct val="115000"/>
              </a:lnSpc>
              <a:spcBef>
                <a:spcPts val="0"/>
              </a:spcBef>
              <a:buSzTx/>
              <a:buNone/>
              <a:defRPr b="1" sz="2134">
                <a:solidFill>
                  <a:srgbClr val="000000"/>
                </a:solidFill>
                <a:latin typeface="Roboto"/>
                <a:ea typeface="Roboto"/>
                <a:cs typeface="Roboto"/>
                <a:sym typeface="Roboto"/>
              </a:defRPr>
            </a:pPr>
            <a:r>
              <a:t>Rotation</a:t>
            </a:r>
            <a:r>
              <a:rPr b="0"/>
              <a:t> :</a:t>
            </a:r>
          </a:p>
          <a:p>
            <a:pPr marL="0" indent="0" defTabSz="886968">
              <a:lnSpc>
                <a:spcPct val="115000"/>
              </a:lnSpc>
              <a:spcBef>
                <a:spcPts val="1400"/>
              </a:spcBef>
              <a:buSzTx/>
              <a:buNone/>
              <a:defRPr sz="2134">
                <a:solidFill>
                  <a:srgbClr val="000000"/>
                </a:solidFill>
                <a:latin typeface="Roboto"/>
                <a:ea typeface="Roboto"/>
                <a:cs typeface="Roboto"/>
                <a:sym typeface="Roboto"/>
              </a:defRPr>
            </a:pPr>
            <a:r>
              <a:t>The animation is achieved by rotating the donut in 3D space. The code typically uses a nested loop structure. The outer loop controls the time or frame of the animation, while the inner loops iterate through the angles (θ and ϕ) to calculate the coordinates for each point in the torus.</a:t>
            </a:r>
          </a:p>
          <a:p>
            <a:pPr marL="0" indent="0" defTabSz="886968">
              <a:lnSpc>
                <a:spcPct val="160000"/>
              </a:lnSpc>
              <a:spcBef>
                <a:spcPts val="1400"/>
              </a:spcBef>
              <a:buSzTx/>
              <a:buNone/>
              <a:defRPr b="1" sz="2134">
                <a:solidFill>
                  <a:srgbClr val="000000"/>
                </a:solidFill>
                <a:latin typeface="Roboto"/>
                <a:ea typeface="Roboto"/>
                <a:cs typeface="Roboto"/>
                <a:sym typeface="Roboto"/>
              </a:defRPr>
            </a:pPr>
            <a:r>
              <a:t>Projection onto 2D Grid:</a:t>
            </a:r>
          </a:p>
          <a:p>
            <a:pPr marL="0" indent="0" defTabSz="886968">
              <a:lnSpc>
                <a:spcPct val="115000"/>
              </a:lnSpc>
              <a:spcBef>
                <a:spcPts val="300"/>
              </a:spcBef>
              <a:buSzTx/>
              <a:buNone/>
              <a:defRPr sz="2134">
                <a:solidFill>
                  <a:srgbClr val="000000"/>
                </a:solidFill>
                <a:latin typeface="Roboto"/>
                <a:ea typeface="Roboto"/>
                <a:cs typeface="Roboto"/>
                <a:sym typeface="Roboto"/>
              </a:defRPr>
            </a:pPr>
            <a:r>
              <a:t>Once the 3D coordinates are calculated, a projection algorithm maps these points onto a 2D grid. This involves converting the 3D coordinates into 2D screen coordinates, considering the perspective of an observer.</a:t>
            </a:r>
            <a:endParaRPr>
              <a:latin typeface="+mj-lt"/>
              <a:ea typeface="+mj-ea"/>
              <a:cs typeface="+mj-cs"/>
              <a:sym typeface="Arial"/>
            </a:endParaRPr>
          </a:p>
          <a:p>
            <a:pPr marL="0" indent="0" defTabSz="886968">
              <a:lnSpc>
                <a:spcPct val="160000"/>
              </a:lnSpc>
              <a:spcBef>
                <a:spcPts val="1400"/>
              </a:spcBef>
              <a:buSzTx/>
              <a:buNone/>
              <a:defRPr b="1" sz="2134">
                <a:solidFill>
                  <a:srgbClr val="000000"/>
                </a:solidFill>
                <a:latin typeface="Roboto"/>
                <a:ea typeface="Roboto"/>
                <a:cs typeface="Roboto"/>
                <a:sym typeface="Roboto"/>
              </a:defRPr>
            </a:pPr>
            <a:r>
              <a:t>Mapping to ASCII Characters:</a:t>
            </a:r>
          </a:p>
          <a:p>
            <a:pPr marL="0" indent="0" defTabSz="886968">
              <a:lnSpc>
                <a:spcPct val="115000"/>
              </a:lnSpc>
              <a:spcBef>
                <a:spcPts val="300"/>
              </a:spcBef>
              <a:buSzTx/>
              <a:buNone/>
              <a:defRPr sz="2134">
                <a:solidFill>
                  <a:srgbClr val="000000"/>
                </a:solidFill>
                <a:latin typeface="Roboto"/>
                <a:ea typeface="Roboto"/>
                <a:cs typeface="Roboto"/>
                <a:sym typeface="Roboto"/>
              </a:defRPr>
            </a:pPr>
            <a:r>
              <a:t>Finally, the code maps the 2D screen coordinates to specific ASCII characters based on the density of points. The characters used represent different levels of shading or intensity, creating the visual appearance of the donut.</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169;p25"/>
          <p:cNvSpPr txBox="1"/>
          <p:nvPr>
            <p:ph type="title"/>
          </p:nvPr>
        </p:nvSpPr>
        <p:spPr>
          <a:xfrm>
            <a:off x="1644072" y="0"/>
            <a:ext cx="8202001" cy="609600"/>
          </a:xfrm>
          <a:prstGeom prst="rect">
            <a:avLst/>
          </a:prstGeom>
        </p:spPr>
        <p:txBody>
          <a:bodyPr/>
          <a:lstStyle/>
          <a:p>
            <a:pPr/>
            <a:r>
              <a:t>Overview of the Algorithm mapping Process</a:t>
            </a:r>
          </a:p>
        </p:txBody>
      </p:sp>
      <p:sp>
        <p:nvSpPr>
          <p:cNvPr id="243" name="Google Shape;170;p25"/>
          <p:cNvSpPr txBox="1"/>
          <p:nvPr>
            <p:ph type="body" idx="1"/>
          </p:nvPr>
        </p:nvSpPr>
        <p:spPr>
          <a:xfrm>
            <a:off x="397163" y="951344"/>
            <a:ext cx="11508600" cy="5634302"/>
          </a:xfrm>
          <a:prstGeom prst="rect">
            <a:avLst/>
          </a:prstGeom>
        </p:spPr>
        <p:txBody>
          <a:bodyPr/>
          <a:lstStyle/>
          <a:p>
            <a:pPr marL="228600" indent="0">
              <a:lnSpc>
                <a:spcPct val="115000"/>
              </a:lnSpc>
              <a:spcBef>
                <a:spcPts val="1500"/>
              </a:spcBef>
              <a:buSzTx/>
              <a:buNone/>
              <a:defRPr b="1">
                <a:solidFill>
                  <a:srgbClr val="000000"/>
                </a:solidFill>
                <a:latin typeface="Roboto"/>
                <a:ea typeface="Roboto"/>
                <a:cs typeface="Roboto"/>
                <a:sym typeface="Roboto"/>
              </a:defRPr>
            </a:pPr>
            <a:r>
              <a:t>Define Parameters:</a:t>
            </a:r>
          </a:p>
          <a:p>
            <a:pPr lvl="1" marL="914400" indent="-361950">
              <a:lnSpc>
                <a:spcPct val="115000"/>
              </a:lnSpc>
              <a:spcBef>
                <a:spcPts val="0"/>
              </a:spcBef>
              <a:buClr>
                <a:srgbClr val="000000"/>
              </a:buClr>
              <a:buFont typeface="Helvetica"/>
              <a:buChar char="●"/>
              <a:defRPr>
                <a:solidFill>
                  <a:srgbClr val="000000"/>
                </a:solidFill>
                <a:latin typeface="Roboto"/>
                <a:ea typeface="Roboto"/>
                <a:cs typeface="Roboto"/>
                <a:sym typeface="Roboto"/>
              </a:defRPr>
            </a:pPr>
            <a:r>
              <a:t>Set values for R1, R2, and angles (θ, ϕ).</a:t>
            </a:r>
          </a:p>
          <a:p>
            <a:pPr marL="228600" indent="0">
              <a:lnSpc>
                <a:spcPct val="115000"/>
              </a:lnSpc>
              <a:spcBef>
                <a:spcPts val="0"/>
              </a:spcBef>
              <a:buSzTx/>
              <a:buNone/>
              <a:defRPr b="1">
                <a:solidFill>
                  <a:srgbClr val="000000"/>
                </a:solidFill>
                <a:latin typeface="Roboto"/>
                <a:ea typeface="Roboto"/>
                <a:cs typeface="Roboto"/>
                <a:sym typeface="Roboto"/>
              </a:defRPr>
            </a:pPr>
            <a:r>
              <a:t>Nested Loop for Animation:</a:t>
            </a:r>
          </a:p>
          <a:p>
            <a:pPr lvl="1" marL="914400" indent="-361950">
              <a:lnSpc>
                <a:spcPct val="115000"/>
              </a:lnSpc>
              <a:spcBef>
                <a:spcPts val="0"/>
              </a:spcBef>
              <a:buClr>
                <a:srgbClr val="000000"/>
              </a:buClr>
              <a:buFont typeface="Helvetica"/>
              <a:buChar char="●"/>
              <a:defRPr>
                <a:solidFill>
                  <a:srgbClr val="000000"/>
                </a:solidFill>
                <a:latin typeface="Roboto"/>
                <a:ea typeface="Roboto"/>
                <a:cs typeface="Roboto"/>
                <a:sym typeface="Roboto"/>
              </a:defRPr>
            </a:pPr>
            <a:r>
              <a:t>Use loops to iterate through time frames (outer loop) and angles (inner loops).</a:t>
            </a:r>
          </a:p>
          <a:p>
            <a:pPr marL="228600" indent="0">
              <a:lnSpc>
                <a:spcPct val="115000"/>
              </a:lnSpc>
              <a:spcBef>
                <a:spcPts val="0"/>
              </a:spcBef>
              <a:buSzTx/>
              <a:buNone/>
              <a:defRPr b="1">
                <a:solidFill>
                  <a:srgbClr val="000000"/>
                </a:solidFill>
                <a:latin typeface="Roboto"/>
                <a:ea typeface="Roboto"/>
                <a:cs typeface="Roboto"/>
                <a:sym typeface="Roboto"/>
              </a:defRPr>
            </a:pPr>
            <a:r>
              <a:t>Calculate 3D Coordinates:</a:t>
            </a:r>
          </a:p>
          <a:p>
            <a:pPr lvl="1" marL="914400" indent="-361950">
              <a:lnSpc>
                <a:spcPct val="115000"/>
              </a:lnSpc>
              <a:spcBef>
                <a:spcPts val="0"/>
              </a:spcBef>
              <a:buClr>
                <a:srgbClr val="000000"/>
              </a:buClr>
              <a:buFont typeface="Helvetica"/>
              <a:buChar char="●"/>
              <a:defRPr>
                <a:solidFill>
                  <a:srgbClr val="000000"/>
                </a:solidFill>
                <a:latin typeface="Roboto"/>
                <a:ea typeface="Roboto"/>
                <a:cs typeface="Roboto"/>
                <a:sym typeface="Roboto"/>
              </a:defRPr>
            </a:pPr>
            <a:r>
              <a:t>Use parametric equations to calculate X, Y, Z for each point on the torus.</a:t>
            </a:r>
          </a:p>
          <a:p>
            <a:pPr marL="228600" indent="0">
              <a:lnSpc>
                <a:spcPct val="115000"/>
              </a:lnSpc>
              <a:spcBef>
                <a:spcPts val="0"/>
              </a:spcBef>
              <a:buSzTx/>
              <a:buNone/>
              <a:defRPr b="1">
                <a:solidFill>
                  <a:srgbClr val="000000"/>
                </a:solidFill>
                <a:latin typeface="Roboto"/>
                <a:ea typeface="Roboto"/>
                <a:cs typeface="Roboto"/>
                <a:sym typeface="Roboto"/>
              </a:defRPr>
            </a:pPr>
            <a:r>
              <a:t>Rotate the Object:</a:t>
            </a:r>
          </a:p>
          <a:p>
            <a:pPr lvl="1" marL="914400" indent="-361950">
              <a:lnSpc>
                <a:spcPct val="115000"/>
              </a:lnSpc>
              <a:spcBef>
                <a:spcPts val="0"/>
              </a:spcBef>
              <a:buClr>
                <a:srgbClr val="000000"/>
              </a:buClr>
              <a:buFont typeface="Helvetica"/>
              <a:buChar char="●"/>
              <a:defRPr>
                <a:solidFill>
                  <a:srgbClr val="000000"/>
                </a:solidFill>
                <a:latin typeface="Roboto"/>
                <a:ea typeface="Roboto"/>
                <a:cs typeface="Roboto"/>
                <a:sym typeface="Roboto"/>
              </a:defRPr>
            </a:pPr>
            <a:r>
              <a:t>Update the angles to create rotation.</a:t>
            </a:r>
          </a:p>
          <a:p>
            <a:pPr marL="228600" indent="0">
              <a:lnSpc>
                <a:spcPct val="115000"/>
              </a:lnSpc>
              <a:spcBef>
                <a:spcPts val="0"/>
              </a:spcBef>
              <a:buSzTx/>
              <a:buNone/>
              <a:defRPr b="1">
                <a:solidFill>
                  <a:srgbClr val="000000"/>
                </a:solidFill>
                <a:latin typeface="Roboto"/>
                <a:ea typeface="Roboto"/>
                <a:cs typeface="Roboto"/>
                <a:sym typeface="Roboto"/>
              </a:defRPr>
            </a:pPr>
            <a:r>
              <a:t>Projection onto 2D Grid:</a:t>
            </a:r>
          </a:p>
          <a:p>
            <a:pPr lvl="1" marL="914400" indent="-361950">
              <a:lnSpc>
                <a:spcPct val="115000"/>
              </a:lnSpc>
              <a:spcBef>
                <a:spcPts val="0"/>
              </a:spcBef>
              <a:buClr>
                <a:srgbClr val="000000"/>
              </a:buClr>
              <a:buFont typeface="Helvetica"/>
              <a:buChar char="●"/>
              <a:defRPr>
                <a:solidFill>
                  <a:srgbClr val="000000"/>
                </a:solidFill>
                <a:latin typeface="Roboto"/>
                <a:ea typeface="Roboto"/>
                <a:cs typeface="Roboto"/>
                <a:sym typeface="Roboto"/>
              </a:defRPr>
            </a:pPr>
            <a:r>
              <a:t>Convert 3D coordinates to 2D screen coordinates.</a:t>
            </a:r>
          </a:p>
          <a:p>
            <a:pPr marL="228600" indent="0">
              <a:lnSpc>
                <a:spcPct val="115000"/>
              </a:lnSpc>
              <a:spcBef>
                <a:spcPts val="0"/>
              </a:spcBef>
              <a:buSzTx/>
              <a:buNone/>
              <a:defRPr b="1">
                <a:solidFill>
                  <a:srgbClr val="000000"/>
                </a:solidFill>
                <a:latin typeface="Roboto"/>
                <a:ea typeface="Roboto"/>
                <a:cs typeface="Roboto"/>
                <a:sym typeface="Roboto"/>
              </a:defRPr>
            </a:pPr>
            <a:r>
              <a:t>Map to ASCII Characters:</a:t>
            </a:r>
          </a:p>
          <a:p>
            <a:pPr lvl="1" marL="914400" indent="-361950">
              <a:lnSpc>
                <a:spcPct val="115000"/>
              </a:lnSpc>
              <a:spcBef>
                <a:spcPts val="0"/>
              </a:spcBef>
              <a:buClr>
                <a:srgbClr val="000000"/>
              </a:buClr>
              <a:buFont typeface="Helvetica"/>
              <a:buChar char="●"/>
              <a:defRPr>
                <a:solidFill>
                  <a:srgbClr val="000000"/>
                </a:solidFill>
                <a:latin typeface="Roboto"/>
                <a:ea typeface="Roboto"/>
                <a:cs typeface="Roboto"/>
                <a:sym typeface="Roboto"/>
              </a:defRPr>
            </a:pPr>
            <a:r>
              <a:t>Determine the ASCII character for each point based on density.</a:t>
            </a:r>
          </a:p>
          <a:p>
            <a:pPr marL="228600" indent="0">
              <a:lnSpc>
                <a:spcPct val="115000"/>
              </a:lnSpc>
              <a:spcBef>
                <a:spcPts val="0"/>
              </a:spcBef>
              <a:buSzTx/>
              <a:buNone/>
              <a:defRPr b="1">
                <a:solidFill>
                  <a:srgbClr val="000000"/>
                </a:solidFill>
                <a:latin typeface="Roboto"/>
                <a:ea typeface="Roboto"/>
                <a:cs typeface="Roboto"/>
                <a:sym typeface="Roboto"/>
              </a:defRPr>
            </a:pPr>
            <a:r>
              <a:t>Print to Console:</a:t>
            </a:r>
          </a:p>
          <a:p>
            <a:pPr lvl="1" marL="914400" indent="-361950">
              <a:lnSpc>
                <a:spcPct val="115000"/>
              </a:lnSpc>
              <a:spcBef>
                <a:spcPts val="0"/>
              </a:spcBef>
              <a:buClr>
                <a:srgbClr val="000000"/>
              </a:buClr>
              <a:buFont typeface="Helvetica"/>
              <a:buChar char="●"/>
              <a:defRPr>
                <a:solidFill>
                  <a:srgbClr val="000000"/>
                </a:solidFill>
                <a:latin typeface="Roboto"/>
                <a:ea typeface="Roboto"/>
                <a:cs typeface="Roboto"/>
                <a:sym typeface="Roboto"/>
              </a:defRPr>
            </a:pPr>
            <a:r>
              <a:t>Display the characters on the console to create the animated object.</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175;p26"/>
          <p:cNvSpPr txBox="1"/>
          <p:nvPr>
            <p:ph type="title"/>
          </p:nvPr>
        </p:nvSpPr>
        <p:spPr>
          <a:xfrm>
            <a:off x="1644072" y="0"/>
            <a:ext cx="8201892" cy="609600"/>
          </a:xfrm>
          <a:prstGeom prst="rect">
            <a:avLst/>
          </a:prstGeom>
        </p:spPr>
        <p:txBody>
          <a:bodyPr/>
          <a:lstStyle/>
          <a:p>
            <a:pPr/>
            <a:r>
              <a:t>Customization for different patterns</a:t>
            </a:r>
          </a:p>
        </p:txBody>
      </p:sp>
      <p:sp>
        <p:nvSpPr>
          <p:cNvPr id="246" name="Google Shape;176;p26"/>
          <p:cNvSpPr txBox="1"/>
          <p:nvPr>
            <p:ph type="body" idx="1"/>
          </p:nvPr>
        </p:nvSpPr>
        <p:spPr>
          <a:xfrm>
            <a:off x="397162" y="951344"/>
            <a:ext cx="11508511" cy="5634184"/>
          </a:xfrm>
          <a:prstGeom prst="rect">
            <a:avLst/>
          </a:prstGeom>
        </p:spPr>
        <p:txBody>
          <a:bodyPr/>
          <a:lstStyle/>
          <a:p>
            <a:pPr marL="228600" indent="0">
              <a:lnSpc>
                <a:spcPct val="115000"/>
              </a:lnSpc>
              <a:spcBef>
                <a:spcPts val="0"/>
              </a:spcBef>
              <a:buSzTx/>
              <a:buNone/>
              <a:defRPr b="1" sz="2000">
                <a:solidFill>
                  <a:srgbClr val="000000"/>
                </a:solidFill>
                <a:latin typeface="Roboto"/>
                <a:ea typeface="Roboto"/>
                <a:cs typeface="Roboto"/>
                <a:sym typeface="Roboto"/>
              </a:defRPr>
            </a:pPr>
            <a:r>
              <a:t>Equation Modification:</a:t>
            </a:r>
          </a:p>
          <a:p>
            <a:pPr lvl="1" marL="914400" indent="-355600">
              <a:lnSpc>
                <a:spcPct val="115000"/>
              </a:lnSpc>
              <a:spcBef>
                <a:spcPts val="0"/>
              </a:spcBef>
              <a:buClr>
                <a:srgbClr val="000000"/>
              </a:buClr>
              <a:buSzPts val="2000"/>
              <a:buFont typeface="Helvetica"/>
              <a:buChar char="●"/>
              <a:defRPr sz="2000">
                <a:solidFill>
                  <a:srgbClr val="000000"/>
                </a:solidFill>
                <a:latin typeface="Roboto"/>
                <a:ea typeface="Roboto"/>
                <a:cs typeface="Roboto"/>
                <a:sym typeface="Roboto"/>
              </a:defRPr>
            </a:pPr>
            <a:r>
              <a:t>Adjust the mathematical equations for calculating 3D coordinates to create different shapes. Experiment with different mathematical functions to achieve desired patterns.</a:t>
            </a:r>
          </a:p>
          <a:p>
            <a:pPr marL="228600" indent="0">
              <a:lnSpc>
                <a:spcPct val="115000"/>
              </a:lnSpc>
              <a:spcBef>
                <a:spcPts val="0"/>
              </a:spcBef>
              <a:buSzTx/>
              <a:buNone/>
              <a:defRPr b="1" sz="2000">
                <a:solidFill>
                  <a:srgbClr val="000000"/>
                </a:solidFill>
                <a:latin typeface="Roboto"/>
                <a:ea typeface="Roboto"/>
                <a:cs typeface="Roboto"/>
                <a:sym typeface="Roboto"/>
              </a:defRPr>
            </a:pPr>
            <a:r>
              <a:t>Density Characters Variation:</a:t>
            </a:r>
          </a:p>
          <a:p>
            <a:pPr lvl="1" marL="914400" indent="-355600">
              <a:lnSpc>
                <a:spcPct val="115000"/>
              </a:lnSpc>
              <a:spcBef>
                <a:spcPts val="0"/>
              </a:spcBef>
              <a:buClr>
                <a:srgbClr val="000000"/>
              </a:buClr>
              <a:buSzPts val="2000"/>
              <a:buFont typeface="Helvetica"/>
              <a:buChar char="●"/>
              <a:defRPr sz="2000">
                <a:solidFill>
                  <a:srgbClr val="000000"/>
                </a:solidFill>
                <a:latin typeface="Roboto"/>
                <a:ea typeface="Roboto"/>
                <a:cs typeface="Roboto"/>
                <a:sym typeface="Roboto"/>
              </a:defRPr>
            </a:pPr>
            <a:r>
              <a:t>Modify the set of characters used for different levels of intensity. You can use a variety of characters or even colors to represent density variations.</a:t>
            </a:r>
          </a:p>
          <a:p>
            <a:pPr marL="228600" indent="0">
              <a:lnSpc>
                <a:spcPct val="115000"/>
              </a:lnSpc>
              <a:spcBef>
                <a:spcPts val="0"/>
              </a:spcBef>
              <a:buSzTx/>
              <a:buNone/>
              <a:defRPr b="1" sz="2000">
                <a:solidFill>
                  <a:srgbClr val="000000"/>
                </a:solidFill>
                <a:latin typeface="Roboto"/>
                <a:ea typeface="Roboto"/>
                <a:cs typeface="Roboto"/>
                <a:sym typeface="Roboto"/>
              </a:defRPr>
            </a:pPr>
            <a:r>
              <a:t>Grid Size and Resolution:</a:t>
            </a:r>
          </a:p>
          <a:p>
            <a:pPr lvl="1" marL="914400" indent="-355600">
              <a:lnSpc>
                <a:spcPct val="115000"/>
              </a:lnSpc>
              <a:spcBef>
                <a:spcPts val="0"/>
              </a:spcBef>
              <a:buClr>
                <a:srgbClr val="000000"/>
              </a:buClr>
              <a:buSzPts val="2000"/>
              <a:buFont typeface="Helvetica"/>
              <a:buChar char="●"/>
              <a:defRPr sz="2000">
                <a:solidFill>
                  <a:srgbClr val="000000"/>
                </a:solidFill>
                <a:latin typeface="Roboto"/>
                <a:ea typeface="Roboto"/>
                <a:cs typeface="Roboto"/>
                <a:sym typeface="Roboto"/>
              </a:defRPr>
            </a:pPr>
            <a:r>
              <a:t>Change the size of the grid and the resolution to generate patterns with different levels of detail.</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Google Shape;182;p27"/>
          <p:cNvSpPr txBox="1"/>
          <p:nvPr>
            <p:ph type="title"/>
          </p:nvPr>
        </p:nvSpPr>
        <p:spPr>
          <a:xfrm>
            <a:off x="1644072" y="0"/>
            <a:ext cx="8202001" cy="609600"/>
          </a:xfrm>
          <a:prstGeom prst="rect">
            <a:avLst/>
          </a:prstGeom>
        </p:spPr>
        <p:txBody>
          <a:bodyPr/>
          <a:lstStyle/>
          <a:p>
            <a:pPr/>
            <a:r>
              <a:t>Our Novelty</a:t>
            </a:r>
          </a:p>
        </p:txBody>
      </p:sp>
      <p:sp>
        <p:nvSpPr>
          <p:cNvPr id="249" name="Google Shape;183;p27"/>
          <p:cNvSpPr txBox="1"/>
          <p:nvPr/>
        </p:nvSpPr>
        <p:spPr>
          <a:xfrm>
            <a:off x="-1" y="1450400"/>
            <a:ext cx="12045302" cy="40119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228600">
              <a:lnSpc>
                <a:spcPct val="115000"/>
              </a:lnSpc>
              <a:spcBef>
                <a:spcPts val="1500"/>
              </a:spcBef>
              <a:defRPr b="1" sz="2500">
                <a:latin typeface="Roboto"/>
                <a:ea typeface="Roboto"/>
                <a:cs typeface="Roboto"/>
                <a:sym typeface="Roboto"/>
              </a:defRPr>
            </a:pPr>
            <a:r>
              <a:t>User Interaction:</a:t>
            </a:r>
          </a:p>
          <a:p>
            <a:pPr lvl="1" marL="914400" indent="-387350">
              <a:lnSpc>
                <a:spcPct val="115000"/>
              </a:lnSpc>
              <a:buClr>
                <a:srgbClr val="000000"/>
              </a:buClr>
              <a:buSzPts val="2500"/>
              <a:buFont typeface="Helvetica"/>
              <a:buChar char="●"/>
              <a:defRPr sz="2500">
                <a:latin typeface="Roboto"/>
                <a:ea typeface="Roboto"/>
                <a:cs typeface="Roboto"/>
                <a:sym typeface="Roboto"/>
              </a:defRPr>
            </a:pPr>
            <a:r>
              <a:t>Allow user interaction to control the rotation speed or direction. For example, you can take input from the user to speed up, slow down, or reverse the rotation.</a:t>
            </a:r>
          </a:p>
          <a:p>
            <a:pPr indent="914400">
              <a:lnSpc>
                <a:spcPct val="115000"/>
              </a:lnSpc>
              <a:spcBef>
                <a:spcPts val="1500"/>
              </a:spcBef>
            </a:pPr>
            <a:endParaRPr b="1" sz="2500">
              <a:latin typeface="Roboto"/>
              <a:ea typeface="Roboto"/>
              <a:cs typeface="Roboto"/>
              <a:sym typeface="Roboto"/>
            </a:endParaRPr>
          </a:p>
          <a:p>
            <a:pPr marL="228600">
              <a:lnSpc>
                <a:spcPct val="115000"/>
              </a:lnSpc>
              <a:spcBef>
                <a:spcPts val="1500"/>
              </a:spcBef>
              <a:defRPr b="1" sz="2500">
                <a:latin typeface="Roboto"/>
                <a:ea typeface="Roboto"/>
                <a:cs typeface="Roboto"/>
                <a:sym typeface="Roboto"/>
              </a:defRPr>
            </a:pPr>
            <a:r>
              <a:t>Variable Animation Speed:</a:t>
            </a:r>
          </a:p>
          <a:p>
            <a:pPr lvl="1" marL="914400" indent="-387350">
              <a:lnSpc>
                <a:spcPct val="115000"/>
              </a:lnSpc>
              <a:buClr>
                <a:srgbClr val="000000"/>
              </a:buClr>
              <a:buSzPts val="2500"/>
              <a:buFont typeface="Helvetica"/>
              <a:buChar char="●"/>
              <a:defRPr sz="2500">
                <a:latin typeface="Roboto"/>
                <a:ea typeface="Roboto"/>
                <a:cs typeface="Roboto"/>
                <a:sym typeface="Roboto"/>
              </a:defRPr>
            </a:pPr>
            <a:r>
              <a:t>Implement a variable animation speed, so the rotation speed changes dynamically over time. This can create interesting visual effects.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E75B5"/>
        </a:solidFill>
      </p:bgPr>
    </p:bg>
    <p:spTree>
      <p:nvGrpSpPr>
        <p:cNvPr id="1" name=""/>
        <p:cNvGrpSpPr/>
        <p:nvPr/>
      </p:nvGrpSpPr>
      <p:grpSpPr>
        <a:xfrm>
          <a:off x="0" y="0"/>
          <a:ext cx="0" cy="0"/>
          <a:chOff x="0" y="0"/>
          <a:chExt cx="0" cy="0"/>
        </a:xfrm>
      </p:grpSpPr>
      <p:grpSp>
        <p:nvGrpSpPr>
          <p:cNvPr id="213" name="Google Shape;109;p16"/>
          <p:cNvGrpSpPr/>
          <p:nvPr/>
        </p:nvGrpSpPr>
        <p:grpSpPr>
          <a:xfrm>
            <a:off x="1703513" y="-2"/>
            <a:ext cx="8142452" cy="618839"/>
            <a:chOff x="0" y="0"/>
            <a:chExt cx="8142451" cy="618837"/>
          </a:xfrm>
        </p:grpSpPr>
        <p:sp>
          <p:nvSpPr>
            <p:cNvPr id="211" name="Rectangle"/>
            <p:cNvSpPr/>
            <p:nvPr/>
          </p:nvSpPr>
          <p:spPr>
            <a:xfrm>
              <a:off x="0" y="-1"/>
              <a:ext cx="8142452" cy="618839"/>
            </a:xfrm>
            <a:prstGeom prst="rect">
              <a:avLst/>
            </a:prstGeom>
            <a:solidFill>
              <a:srgbClr val="7F6000"/>
            </a:solidFill>
            <a:ln w="9525" cap="flat">
              <a:solidFill>
                <a:srgbClr val="FFFFFF"/>
              </a:solidFill>
              <a:prstDash val="solid"/>
              <a:round/>
            </a:ln>
            <a:effectLst/>
          </p:spPr>
          <p:txBody>
            <a:bodyPr wrap="square" lIns="0" tIns="0" rIns="0" bIns="0" numCol="1" anchor="t">
              <a:noAutofit/>
            </a:bodyPr>
            <a:lstStyle/>
            <a:p>
              <a:pPr algn="ctr">
                <a:lnSpc>
                  <a:spcPct val="90000"/>
                </a:lnSpc>
                <a:defRPr b="1" sz="4000">
                  <a:solidFill>
                    <a:srgbClr val="FFFFFF"/>
                  </a:solidFill>
                  <a:latin typeface="Calibri"/>
                  <a:ea typeface="Calibri"/>
                  <a:cs typeface="Calibri"/>
                  <a:sym typeface="Calibri"/>
                </a:defRPr>
              </a:pPr>
            </a:p>
          </p:txBody>
        </p:sp>
        <p:sp>
          <p:nvSpPr>
            <p:cNvPr id="212" name="TEAM INTRODUCTION"/>
            <p:cNvSpPr txBox="1"/>
            <p:nvPr/>
          </p:nvSpPr>
          <p:spPr>
            <a:xfrm>
              <a:off x="50487" y="4762"/>
              <a:ext cx="8041478" cy="6015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lnSpc>
                  <a:spcPct val="90000"/>
                </a:lnSpc>
                <a:defRPr b="1" sz="4000">
                  <a:solidFill>
                    <a:srgbClr val="FFFFFF"/>
                  </a:solidFill>
                  <a:latin typeface="Calibri"/>
                  <a:ea typeface="Calibri"/>
                  <a:cs typeface="Calibri"/>
                  <a:sym typeface="Calibri"/>
                </a:defRPr>
              </a:lvl1pPr>
            </a:lstStyle>
            <a:p>
              <a:pPr/>
              <a:r>
                <a:t>TEAM INTRODUCTION</a:t>
              </a:r>
            </a:p>
          </p:txBody>
        </p:sp>
      </p:grpSp>
      <p:graphicFrame>
        <p:nvGraphicFramePr>
          <p:cNvPr id="214" name="Google Shape;110;p16"/>
          <p:cNvGraphicFramePr/>
          <p:nvPr/>
        </p:nvGraphicFramePr>
        <p:xfrm>
          <a:off x="461865" y="2083224"/>
          <a:ext cx="11344626" cy="14808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19200"/>
                <a:gridCol w="2281550"/>
                <a:gridCol w="7843874"/>
              </a:tblGrid>
              <a:tr h="370200">
                <a:tc>
                  <a:txBody>
                    <a:bodyPr/>
                    <a:lstStyle/>
                    <a:p>
                      <a:pPr algn="ctr"/>
                      <a:r>
                        <a:rPr sz="2000">
                          <a:latin typeface="Bookman Old Style"/>
                          <a:ea typeface="Bookman Old Style"/>
                          <a:cs typeface="Bookman Old Style"/>
                          <a:sym typeface="Bookman Old Style"/>
                        </a:rPr>
                        <a:t>Roll No.</a:t>
                      </a:r>
                    </a:p>
                  </a:txBody>
                  <a:tcPr marL="45725" marR="45725" marT="45725" marB="45725" anchor="t" anchorCtr="0" horzOverflow="overflow"/>
                </a:tc>
                <a:tc>
                  <a:txBody>
                    <a:bodyPr/>
                    <a:lstStyle/>
                    <a:p>
                      <a:pPr algn="ctr"/>
                      <a:r>
                        <a:rPr sz="2000">
                          <a:latin typeface="Bookman Old Style"/>
                          <a:ea typeface="Bookman Old Style"/>
                          <a:cs typeface="Bookman Old Style"/>
                          <a:sym typeface="Bookman Old Style"/>
                        </a:rPr>
                        <a:t>Admission No.</a:t>
                      </a:r>
                    </a:p>
                  </a:txBody>
                  <a:tcPr marL="45725" marR="45725" marT="45725" marB="45725" anchor="t" anchorCtr="0" horzOverflow="overflow"/>
                </a:tc>
                <a:tc>
                  <a:txBody>
                    <a:bodyPr/>
                    <a:lstStyle/>
                    <a:p>
                      <a:pPr algn="ctr"/>
                      <a:r>
                        <a:rPr sz="2000">
                          <a:latin typeface="Bookman Old Style"/>
                          <a:ea typeface="Bookman Old Style"/>
                          <a:cs typeface="Bookman Old Style"/>
                          <a:sym typeface="Bookman Old Style"/>
                        </a:rPr>
                        <a:t>Name</a:t>
                      </a:r>
                    </a:p>
                  </a:txBody>
                  <a:tcPr marL="45725" marR="45725" marT="45725" marB="45725" anchor="t" anchorCtr="0" horzOverflow="overflow"/>
                </a:tc>
              </a:tr>
              <a:tr h="370200">
                <a:tc>
                  <a:txBody>
                    <a:bodyPr/>
                    <a:lstStyle/>
                    <a:p>
                      <a:pPr/>
                      <a:r>
                        <a:rPr sz="2400">
                          <a:sym typeface="Arial"/>
                        </a:rPr>
                        <a:t>1.</a:t>
                      </a:r>
                    </a:p>
                  </a:txBody>
                  <a:tcPr marL="45725" marR="45725" marT="45725" marB="45725" anchor="t" anchorCtr="0" horzOverflow="overflow"/>
                </a:tc>
                <a:tc>
                  <a:txBody>
                    <a:bodyPr/>
                    <a:lstStyle/>
                    <a:p>
                      <a:pPr>
                        <a:defRPr sz="2400">
                          <a:sym typeface="Arial"/>
                        </a:defRPr>
                      </a:pPr>
                    </a:p>
                  </a:txBody>
                  <a:tcPr marL="45725" marR="45725" marT="45725" marB="45725" anchor="t" anchorCtr="0" horzOverflow="overflow"/>
                </a:tc>
                <a:tc>
                  <a:txBody>
                    <a:bodyPr/>
                    <a:lstStyle/>
                    <a:p>
                      <a:pPr/>
                      <a:r>
                        <a:rPr sz="2400">
                          <a:sym typeface="Arial"/>
                        </a:rPr>
                        <a:t>Khushboo Shrivastava</a:t>
                      </a:r>
                    </a:p>
                  </a:txBody>
                  <a:tcPr marL="45725" marR="45725" marT="45725" marB="45725" anchor="t" anchorCtr="0" horzOverflow="overflow"/>
                </a:tc>
              </a:tr>
              <a:tr h="370200">
                <a:tc>
                  <a:txBody>
                    <a:bodyPr/>
                    <a:lstStyle/>
                    <a:p>
                      <a:pPr/>
                      <a:r>
                        <a:rPr sz="2400">
                          <a:sym typeface="Arial"/>
                        </a:rPr>
                        <a:t>2. </a:t>
                      </a:r>
                    </a:p>
                  </a:txBody>
                  <a:tcPr marL="45725" marR="45725" marT="45725" marB="45725" anchor="t" anchorCtr="0" horzOverflow="overflow"/>
                </a:tc>
                <a:tc>
                  <a:txBody>
                    <a:bodyPr/>
                    <a:lstStyle/>
                    <a:p>
                      <a:pPr>
                        <a:defRPr sz="2400">
                          <a:sym typeface="Arial"/>
                        </a:defRPr>
                      </a:pPr>
                    </a:p>
                  </a:txBody>
                  <a:tcPr marL="45725" marR="45725" marT="45725" marB="45725" anchor="t" anchorCtr="0" horzOverflow="overflow"/>
                </a:tc>
                <a:tc>
                  <a:txBody>
                    <a:bodyPr/>
                    <a:lstStyle/>
                    <a:p>
                      <a:pPr>
                        <a:defRPr sz="2400">
                          <a:sym typeface="Arial"/>
                        </a:defRPr>
                      </a:pPr>
                    </a:p>
                  </a:txBody>
                  <a:tcPr marL="45725" marR="45725" marT="45725" marB="45725" anchor="t" anchorCtr="0" horzOverflow="overflow"/>
                </a:tc>
              </a:tr>
              <a:tr h="370200">
                <a:tc>
                  <a:txBody>
                    <a:bodyPr/>
                    <a:lstStyle/>
                    <a:p>
                      <a:pPr/>
                      <a:r>
                        <a:rPr sz="2400">
                          <a:sym typeface="Arial"/>
                        </a:rPr>
                        <a:t>3.</a:t>
                      </a:r>
                    </a:p>
                  </a:txBody>
                  <a:tcPr marL="45725" marR="45725" marT="45725" marB="45725" anchor="t" anchorCtr="0" horzOverflow="overflow"/>
                </a:tc>
                <a:tc>
                  <a:txBody>
                    <a:bodyPr/>
                    <a:lstStyle/>
                    <a:p>
                      <a:pPr>
                        <a:defRPr sz="2400">
                          <a:sym typeface="Arial"/>
                        </a:defRPr>
                      </a:pPr>
                    </a:p>
                  </a:txBody>
                  <a:tcPr marL="45725" marR="45725" marT="45725" marB="45725" anchor="t" anchorCtr="0" horzOverflow="overflow"/>
                </a:tc>
                <a:tc>
                  <a:txBody>
                    <a:bodyPr/>
                    <a:lstStyle/>
                    <a:p>
                      <a:pPr>
                        <a:defRPr sz="2400">
                          <a:sym typeface="Arial"/>
                        </a:defRPr>
                      </a:pPr>
                    </a:p>
                  </a:txBody>
                  <a:tcPr marL="45725" marR="45725" marT="45725" marB="45725"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Google Shape;115;p17"/>
          <p:cNvGrpSpPr/>
          <p:nvPr/>
        </p:nvGrpSpPr>
        <p:grpSpPr>
          <a:xfrm>
            <a:off x="1703513" y="-2"/>
            <a:ext cx="8142452" cy="618839"/>
            <a:chOff x="0" y="0"/>
            <a:chExt cx="8142451" cy="618837"/>
          </a:xfrm>
        </p:grpSpPr>
        <p:sp>
          <p:nvSpPr>
            <p:cNvPr id="216" name="Rectangle"/>
            <p:cNvSpPr/>
            <p:nvPr/>
          </p:nvSpPr>
          <p:spPr>
            <a:xfrm>
              <a:off x="0" y="-1"/>
              <a:ext cx="8142452" cy="618839"/>
            </a:xfrm>
            <a:prstGeom prst="rect">
              <a:avLst/>
            </a:prstGeom>
            <a:solidFill>
              <a:srgbClr val="7F6000"/>
            </a:solidFill>
            <a:ln w="9525" cap="flat">
              <a:solidFill>
                <a:srgbClr val="FFFFFF"/>
              </a:solidFill>
              <a:prstDash val="solid"/>
              <a:round/>
            </a:ln>
            <a:effectLst/>
          </p:spPr>
          <p:txBody>
            <a:bodyPr wrap="square" lIns="0" tIns="0" rIns="0" bIns="0" numCol="1" anchor="t">
              <a:noAutofit/>
            </a:bodyPr>
            <a:lstStyle/>
            <a:p>
              <a:pPr algn="ctr">
                <a:lnSpc>
                  <a:spcPct val="90000"/>
                </a:lnSpc>
              </a:pPr>
            </a:p>
          </p:txBody>
        </p:sp>
        <p:sp>
          <p:nvSpPr>
            <p:cNvPr id="217" name="Presentation Outline"/>
            <p:cNvSpPr txBox="1"/>
            <p:nvPr/>
          </p:nvSpPr>
          <p:spPr>
            <a:xfrm>
              <a:off x="50487" y="4762"/>
              <a:ext cx="8041478" cy="6015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lnSpc>
                  <a:spcPct val="90000"/>
                </a:lnSpc>
                <a:defRPr b="1" sz="4000">
                  <a:solidFill>
                    <a:srgbClr val="FFFFFF"/>
                  </a:solidFill>
                  <a:latin typeface="Calibri"/>
                  <a:ea typeface="Calibri"/>
                  <a:cs typeface="Calibri"/>
                  <a:sym typeface="Calibri"/>
                </a:defRPr>
              </a:lvl1pPr>
            </a:lstStyle>
            <a:p>
              <a:pPr/>
              <a:r>
                <a:t>Presentation Outline</a:t>
              </a:r>
            </a:p>
          </p:txBody>
        </p:sp>
      </p:grpSp>
      <p:sp>
        <p:nvSpPr>
          <p:cNvPr id="219" name="Google Shape;116;p17"/>
          <p:cNvSpPr txBox="1"/>
          <p:nvPr>
            <p:ph type="body" sz="half" idx="1"/>
          </p:nvPr>
        </p:nvSpPr>
        <p:spPr>
          <a:xfrm>
            <a:off x="397162" y="951345"/>
            <a:ext cx="4647427" cy="3691228"/>
          </a:xfrm>
          <a:prstGeom prst="rect">
            <a:avLst/>
          </a:prstGeom>
        </p:spPr>
        <p:txBody>
          <a:bodyPr/>
          <a:lstStyle/>
          <a:p>
            <a:pPr marL="285750" indent="-285750">
              <a:spcBef>
                <a:spcPts val="0"/>
              </a:spcBef>
              <a:defRPr b="1"/>
            </a:pPr>
            <a:r>
              <a:t>Introduction</a:t>
            </a:r>
          </a:p>
          <a:p>
            <a:pPr marL="285750" indent="-285750">
              <a:defRPr b="1"/>
            </a:pPr>
            <a:r>
              <a:t>Literature Review</a:t>
            </a:r>
          </a:p>
          <a:p>
            <a:pPr marL="285750" indent="-285750">
              <a:defRPr b="1"/>
            </a:pPr>
            <a:r>
              <a:t>Experimental /simulation/model Details</a:t>
            </a:r>
          </a:p>
          <a:p>
            <a:pPr lvl="1" marL="628642" indent="-285750">
              <a:spcBef>
                <a:spcPts val="300"/>
              </a:spcBef>
              <a:buSzPts val="2000"/>
              <a:defRPr b="1" sz="2000"/>
            </a:pPr>
            <a:r>
              <a:t>Methodology (Give a flow chart)</a:t>
            </a:r>
            <a:endParaRPr sz="2800"/>
          </a:p>
          <a:p>
            <a:pPr lvl="1" marL="628642" indent="-285750">
              <a:spcBef>
                <a:spcPts val="300"/>
              </a:spcBef>
              <a:buSzPts val="2000"/>
              <a:defRPr b="1" sz="2000"/>
            </a:pPr>
            <a:r>
              <a:t>Characterization (if applicable)</a:t>
            </a:r>
            <a:endParaRPr sz="2800"/>
          </a:p>
          <a:p>
            <a:pPr marL="285750" indent="-285750">
              <a:defRPr b="1"/>
            </a:pPr>
            <a:r>
              <a:t>Applications</a:t>
            </a:r>
          </a:p>
          <a:p>
            <a:pPr marL="285750" indent="-285750">
              <a:defRPr b="1"/>
            </a:pPr>
            <a:r>
              <a:t>Continuation of work plan</a:t>
            </a:r>
          </a:p>
          <a:p>
            <a:pPr marL="285750" indent="-285750">
              <a:defRPr b="1"/>
            </a:pPr>
            <a:r>
              <a:t>Work pending for phase-II</a:t>
            </a:r>
          </a:p>
          <a:p>
            <a:pPr marL="285750" indent="-285750">
              <a:defRPr b="1"/>
            </a:pPr>
            <a:r>
              <a:t>References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121;p18"/>
          <p:cNvSpPr txBox="1"/>
          <p:nvPr>
            <p:ph type="title"/>
          </p:nvPr>
        </p:nvSpPr>
        <p:spPr>
          <a:xfrm>
            <a:off x="1644072" y="0"/>
            <a:ext cx="8202001" cy="609600"/>
          </a:xfrm>
          <a:prstGeom prst="rect">
            <a:avLst/>
          </a:prstGeom>
        </p:spPr>
        <p:txBody>
          <a:bodyPr/>
          <a:lstStyle/>
          <a:p>
            <a:pPr/>
            <a:r>
              <a:t>Introduction</a:t>
            </a:r>
          </a:p>
        </p:txBody>
      </p:sp>
      <p:sp>
        <p:nvSpPr>
          <p:cNvPr id="222" name="Google Shape;122;p18"/>
          <p:cNvSpPr txBox="1"/>
          <p:nvPr>
            <p:ph type="body" idx="1"/>
          </p:nvPr>
        </p:nvSpPr>
        <p:spPr>
          <a:xfrm>
            <a:off x="397163" y="951344"/>
            <a:ext cx="11508600" cy="5634302"/>
          </a:xfrm>
          <a:prstGeom prst="rect">
            <a:avLst/>
          </a:prstGeom>
          <a:solidFill>
            <a:srgbClr val="FFFFFF"/>
          </a:solidFill>
        </p:spPr>
        <p:txBody>
          <a:bodyPr/>
          <a:lstStyle/>
          <a:p>
            <a:pPr marL="434340" indent="-398145" defTabSz="868680">
              <a:spcBef>
                <a:spcPts val="0"/>
              </a:spcBef>
              <a:buClr>
                <a:srgbClr val="000000"/>
              </a:buClr>
              <a:buSzPts val="2300"/>
              <a:defRPr b="1" sz="2375">
                <a:solidFill>
                  <a:srgbClr val="000000"/>
                </a:solidFill>
              </a:defRPr>
            </a:pPr>
            <a:r>
              <a:t>Generates an animated ASCII art representation of an animate object or desired pattern</a:t>
            </a:r>
          </a:p>
          <a:p>
            <a:pPr marL="0" indent="0" defTabSz="868680">
              <a:spcBef>
                <a:spcPts val="0"/>
              </a:spcBef>
              <a:buSzTx/>
              <a:buNone/>
              <a:defRPr sz="1994"/>
            </a:pPr>
            <a:endParaRPr b="1" sz="2375">
              <a:solidFill>
                <a:srgbClr val="000000"/>
              </a:solidFill>
            </a:endParaRPr>
          </a:p>
          <a:p>
            <a:pPr marL="434340" indent="-367982" defTabSz="868680">
              <a:spcBef>
                <a:spcPts val="0"/>
              </a:spcBef>
              <a:buClr>
                <a:srgbClr val="000000"/>
              </a:buClr>
              <a:buSzPts val="2300"/>
              <a:defRPr b="1" sz="2375">
                <a:solidFill>
                  <a:srgbClr val="000000"/>
                </a:solidFill>
              </a:defRPr>
            </a:pPr>
            <a:r>
              <a:t>Primary Purpose - showcase the power of mathematical equations and programming in creating visual patterns.</a:t>
            </a:r>
          </a:p>
          <a:p>
            <a:pPr marL="0" indent="434340" defTabSz="868680">
              <a:spcBef>
                <a:spcPts val="0"/>
              </a:spcBef>
              <a:buSzTx/>
              <a:buNone/>
              <a:defRPr sz="1994"/>
            </a:pPr>
            <a:endParaRPr b="1" sz="2375">
              <a:solidFill>
                <a:srgbClr val="000000"/>
              </a:solidFill>
            </a:endParaRPr>
          </a:p>
          <a:p>
            <a:pPr marL="434340" indent="-367982" defTabSz="868680">
              <a:spcBef>
                <a:spcPts val="0"/>
              </a:spcBef>
              <a:buClr>
                <a:srgbClr val="000000"/>
              </a:buClr>
              <a:buSzPts val="2300"/>
              <a:defRPr b="1" sz="2375">
                <a:solidFill>
                  <a:srgbClr val="000000"/>
                </a:solidFill>
              </a:defRPr>
            </a:pPr>
            <a:r>
              <a:t>Features :</a:t>
            </a:r>
          </a:p>
          <a:p>
            <a:pPr marL="0" indent="1303019" defTabSz="868680">
              <a:spcBef>
                <a:spcPts val="0"/>
              </a:spcBef>
              <a:buSzTx/>
              <a:buNone/>
              <a:defRPr b="1" sz="2375">
                <a:solidFill>
                  <a:srgbClr val="000000"/>
                </a:solidFill>
              </a:defRPr>
            </a:pPr>
            <a:r>
              <a:t>- 3-D Object rendering (</a:t>
            </a:r>
            <a:r>
              <a:rPr b="0">
                <a:latin typeface="Roboto"/>
                <a:ea typeface="Roboto"/>
                <a:cs typeface="Roboto"/>
                <a:sym typeface="Roboto"/>
              </a:rPr>
              <a:t>The code uses mathematical equations, particularly trigonometric functions like sine and cosine, to calculate the 3D coordinates of points that form the shape of the object.)</a:t>
            </a:r>
            <a:endParaRPr>
              <a:latin typeface="Roboto"/>
              <a:ea typeface="Roboto"/>
              <a:cs typeface="Roboto"/>
              <a:sym typeface="Roboto"/>
            </a:endParaRPr>
          </a:p>
          <a:p>
            <a:pPr marL="0" indent="1303019" defTabSz="868680">
              <a:spcBef>
                <a:spcPts val="0"/>
              </a:spcBef>
              <a:buSzTx/>
              <a:buNone/>
              <a:defRPr sz="1994"/>
            </a:pPr>
            <a:endParaRPr sz="2375">
              <a:solidFill>
                <a:srgbClr val="000000"/>
              </a:solidFill>
              <a:latin typeface="Roboto"/>
              <a:ea typeface="Roboto"/>
              <a:cs typeface="Roboto"/>
              <a:sym typeface="Roboto"/>
            </a:endParaRPr>
          </a:p>
          <a:p>
            <a:pPr marL="0" indent="1303019" defTabSz="868680">
              <a:spcBef>
                <a:spcPts val="0"/>
              </a:spcBef>
              <a:buSzTx/>
              <a:buNone/>
              <a:defRPr b="1" sz="2375">
                <a:solidFill>
                  <a:srgbClr val="000000"/>
                </a:solidFill>
              </a:defRPr>
            </a:pPr>
            <a:r>
              <a:t>- Ascii Art Representation (</a:t>
            </a:r>
            <a:r>
              <a:rPr b="0">
                <a:latin typeface="Roboto"/>
                <a:ea typeface="Roboto"/>
                <a:cs typeface="Roboto"/>
                <a:sym typeface="Roboto"/>
              </a:rPr>
              <a:t>The calculated 3D coordinates are then projected onto a 2D grid of ASCII characters, where each character represents a pixel. The density of characters is used to simulate shading and create the visual appearance of the rotation.</a:t>
            </a:r>
            <a:endParaRPr>
              <a:latin typeface="Roboto"/>
              <a:ea typeface="Roboto"/>
              <a:cs typeface="Roboto"/>
              <a:sym typeface="Roboto"/>
            </a:endParaRPr>
          </a:p>
          <a:p>
            <a:pPr marL="0" indent="1303019" defTabSz="868680">
              <a:spcBef>
                <a:spcPts val="0"/>
              </a:spcBef>
              <a:buSzTx/>
              <a:buNone/>
              <a:defRPr sz="1994"/>
            </a:pPr>
            <a:endParaRPr b="1" sz="2375">
              <a:solidFill>
                <a:srgbClr val="000000"/>
              </a:solidFill>
            </a:endParaRPr>
          </a:p>
          <a:p>
            <a:pPr marL="0" indent="1303019" defTabSz="868680">
              <a:spcBef>
                <a:spcPts val="0"/>
              </a:spcBef>
              <a:buSzTx/>
              <a:buNone/>
              <a:defRPr b="1" sz="2375">
                <a:solidFill>
                  <a:srgbClr val="000000"/>
                </a:solidFill>
              </a:defRPr>
            </a:pPr>
            <a:r>
              <a:t>	</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28;p19"/>
          <p:cNvSpPr txBox="1"/>
          <p:nvPr>
            <p:ph type="title"/>
          </p:nvPr>
        </p:nvSpPr>
        <p:spPr>
          <a:xfrm>
            <a:off x="1644072" y="0"/>
            <a:ext cx="8202001" cy="609600"/>
          </a:xfrm>
          <a:prstGeom prst="rect">
            <a:avLst/>
          </a:prstGeom>
        </p:spPr>
        <p:txBody>
          <a:bodyPr/>
          <a:lstStyle/>
          <a:p>
            <a:pPr/>
            <a:r>
              <a:t>Introduction</a:t>
            </a:r>
          </a:p>
        </p:txBody>
      </p:sp>
      <p:sp>
        <p:nvSpPr>
          <p:cNvPr id="225" name="Google Shape;129;p19"/>
          <p:cNvSpPr txBox="1"/>
          <p:nvPr>
            <p:ph type="body" idx="1"/>
          </p:nvPr>
        </p:nvSpPr>
        <p:spPr>
          <a:xfrm>
            <a:off x="341688" y="911694"/>
            <a:ext cx="11508600" cy="5634302"/>
          </a:xfrm>
          <a:prstGeom prst="rect">
            <a:avLst/>
          </a:prstGeom>
        </p:spPr>
        <p:txBody>
          <a:bodyPr/>
          <a:lstStyle/>
          <a:p>
            <a:pPr marL="228600" indent="0">
              <a:lnSpc>
                <a:spcPct val="115000"/>
              </a:lnSpc>
              <a:spcBef>
                <a:spcPts val="1500"/>
              </a:spcBef>
              <a:buSzTx/>
              <a:buNone/>
              <a:defRPr b="1" sz="2400">
                <a:solidFill>
                  <a:srgbClr val="000000"/>
                </a:solidFill>
                <a:latin typeface="Roboto"/>
                <a:ea typeface="Roboto"/>
                <a:cs typeface="Roboto"/>
                <a:sym typeface="Roboto"/>
              </a:defRPr>
            </a:pPr>
            <a:r>
              <a:t>Animation</a:t>
            </a:r>
            <a:r>
              <a:rPr b="0"/>
              <a:t>:</a:t>
            </a:r>
          </a:p>
          <a:p>
            <a:pPr lvl="1" marL="914400" indent="-381000">
              <a:lnSpc>
                <a:spcPct val="115000"/>
              </a:lnSpc>
              <a:spcBef>
                <a:spcPts val="0"/>
              </a:spcBef>
              <a:buClr>
                <a:srgbClr val="000000"/>
              </a:buClr>
              <a:buSzPts val="2400"/>
              <a:buFont typeface="Helvetica"/>
              <a:buChar char="●"/>
              <a:defRPr sz="2400">
                <a:solidFill>
                  <a:srgbClr val="000000"/>
                </a:solidFill>
                <a:latin typeface="Roboto"/>
                <a:ea typeface="Roboto"/>
                <a:cs typeface="Roboto"/>
                <a:sym typeface="Roboto"/>
              </a:defRPr>
            </a:pPr>
            <a:r>
              <a:t>The code includes a loop that iterates through different frames, progressively rotating the shape in 3D space. This rotation, combined with the projection onto a 2D grid, creates the illusion of an animated, rotating object.</a:t>
            </a:r>
          </a:p>
          <a:p>
            <a:pPr marL="228600" indent="0">
              <a:lnSpc>
                <a:spcPct val="115000"/>
              </a:lnSpc>
              <a:spcBef>
                <a:spcPts val="0"/>
              </a:spcBef>
              <a:buSzTx/>
              <a:buNone/>
              <a:defRPr b="1" sz="2400">
                <a:solidFill>
                  <a:srgbClr val="000000"/>
                </a:solidFill>
                <a:latin typeface="Roboto"/>
                <a:ea typeface="Roboto"/>
                <a:cs typeface="Roboto"/>
                <a:sym typeface="Roboto"/>
              </a:defRPr>
            </a:pPr>
            <a:r>
              <a:t>Console Output:</a:t>
            </a:r>
          </a:p>
          <a:p>
            <a:pPr lvl="1" marL="914400" indent="-381000">
              <a:lnSpc>
                <a:spcPct val="115000"/>
              </a:lnSpc>
              <a:spcBef>
                <a:spcPts val="0"/>
              </a:spcBef>
              <a:buClr>
                <a:srgbClr val="000000"/>
              </a:buClr>
              <a:buSzPts val="2400"/>
              <a:buFont typeface="Helvetica"/>
              <a:buChar char="●"/>
              <a:defRPr sz="2400">
                <a:solidFill>
                  <a:srgbClr val="000000"/>
                </a:solidFill>
                <a:latin typeface="Roboto"/>
                <a:ea typeface="Roboto"/>
                <a:cs typeface="Roboto"/>
                <a:sym typeface="Roboto"/>
              </a:defRPr>
            </a:pPr>
            <a:r>
              <a:t>The generated frames are printed to the console or terminal in a continuous loop, giving the viewer the impression of an object spinning in place.</a:t>
            </a:r>
          </a:p>
          <a:p>
            <a:pPr marL="228600" indent="0">
              <a:lnSpc>
                <a:spcPct val="115000"/>
              </a:lnSpc>
              <a:spcBef>
                <a:spcPts val="0"/>
              </a:spcBef>
              <a:buSzTx/>
              <a:buNone/>
              <a:defRPr b="1" sz="2400">
                <a:solidFill>
                  <a:srgbClr val="000000"/>
                </a:solidFill>
                <a:latin typeface="Roboto"/>
                <a:ea typeface="Roboto"/>
                <a:cs typeface="Roboto"/>
                <a:sym typeface="Roboto"/>
              </a:defRPr>
            </a:pPr>
            <a:r>
              <a:t>Mathematical Beauty:</a:t>
            </a:r>
          </a:p>
          <a:p>
            <a:pPr lvl="1" marL="914400" indent="-381000">
              <a:lnSpc>
                <a:spcPct val="115000"/>
              </a:lnSpc>
              <a:spcBef>
                <a:spcPts val="0"/>
              </a:spcBef>
              <a:buClr>
                <a:srgbClr val="000000"/>
              </a:buClr>
              <a:buSzPts val="2400"/>
              <a:buFont typeface="Helvetica"/>
              <a:buChar char="●"/>
              <a:defRPr sz="2400">
                <a:solidFill>
                  <a:srgbClr val="000000"/>
                </a:solidFill>
                <a:latin typeface="Roboto"/>
                <a:ea typeface="Roboto"/>
                <a:cs typeface="Roboto"/>
                <a:sym typeface="Roboto"/>
              </a:defRPr>
            </a:pPr>
            <a:r>
              <a:t>The code is appreciated not just for its visual output but also for the mathematical elegance and simplicity with which it achieves the object’s rotation. It demonstrates the beauty of mathematical equations in generating complex and visually interesting patterns.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134;p20"/>
          <p:cNvSpPr txBox="1"/>
          <p:nvPr>
            <p:ph type="title"/>
          </p:nvPr>
        </p:nvSpPr>
        <p:spPr>
          <a:xfrm>
            <a:off x="1561449" y="-1"/>
            <a:ext cx="8202002" cy="477301"/>
          </a:xfrm>
          <a:prstGeom prst="rect">
            <a:avLst/>
          </a:prstGeom>
        </p:spPr>
        <p:txBody>
          <a:bodyPr/>
          <a:lstStyle>
            <a:lvl1pPr defTabSz="877823">
              <a:defRPr sz="2688"/>
            </a:lvl1pPr>
          </a:lstStyle>
          <a:p>
            <a:pPr/>
            <a:r>
              <a:t>KEY CONCEPTS</a:t>
            </a:r>
          </a:p>
        </p:txBody>
      </p:sp>
      <p:sp>
        <p:nvSpPr>
          <p:cNvPr id="228" name="Google Shape;135;p20"/>
          <p:cNvSpPr txBox="1"/>
          <p:nvPr>
            <p:ph type="body" idx="1"/>
          </p:nvPr>
        </p:nvSpPr>
        <p:spPr>
          <a:xfrm>
            <a:off x="341688" y="1223694"/>
            <a:ext cx="11508600" cy="5634302"/>
          </a:xfrm>
          <a:prstGeom prst="rect">
            <a:avLst/>
          </a:prstGeom>
        </p:spPr>
        <p:txBody>
          <a:bodyPr/>
          <a:lstStyle/>
          <a:p>
            <a:pPr indent="-387350">
              <a:spcBef>
                <a:spcPts val="0"/>
              </a:spcBef>
              <a:buClr>
                <a:srgbClr val="000000"/>
              </a:buClr>
              <a:buSzPts val="2500"/>
              <a:buFontTx/>
              <a:buAutoNum type="arabicPeriod" startAt="1"/>
              <a:defRPr b="1" sz="2500">
                <a:solidFill>
                  <a:srgbClr val="000000"/>
                </a:solidFill>
                <a:latin typeface="Roboto"/>
                <a:ea typeface="Roboto"/>
                <a:cs typeface="Roboto"/>
                <a:sym typeface="Roboto"/>
              </a:defRPr>
            </a:pPr>
            <a:r>
              <a:t>Mathematical Equations:</a:t>
            </a:r>
          </a:p>
          <a:p>
            <a:pPr marL="0" indent="914400">
              <a:spcBef>
                <a:spcPts val="0"/>
              </a:spcBef>
              <a:buSzTx/>
              <a:buNone/>
            </a:pPr>
            <a:endParaRPr b="1" sz="2500">
              <a:solidFill>
                <a:srgbClr val="000000"/>
              </a:solidFill>
              <a:latin typeface="Roboto"/>
              <a:ea typeface="Roboto"/>
              <a:cs typeface="Roboto"/>
              <a:sym typeface="Roboto"/>
            </a:endParaRPr>
          </a:p>
          <a:p>
            <a:pPr indent="-387350">
              <a:spcBef>
                <a:spcPts val="0"/>
              </a:spcBef>
              <a:buClr>
                <a:srgbClr val="000000"/>
              </a:buClr>
              <a:buSzPts val="2500"/>
              <a:buFont typeface="Helvetica"/>
              <a:buChar char="-"/>
              <a:defRPr sz="2500">
                <a:solidFill>
                  <a:srgbClr val="000000"/>
                </a:solidFill>
                <a:latin typeface="Roboto"/>
                <a:ea typeface="Roboto"/>
                <a:cs typeface="Roboto"/>
                <a:sym typeface="Roboto"/>
              </a:defRPr>
            </a:pPr>
            <a:r>
              <a:t>relies on trigonometric functions, specifically sine and cosine, to calculate the positions of points in 3D space. These functions help create the circular shape</a:t>
            </a:r>
          </a:p>
          <a:p>
            <a:pPr marL="0" indent="0">
              <a:lnSpc>
                <a:spcPct val="115000"/>
              </a:lnSpc>
              <a:spcBef>
                <a:spcPts val="0"/>
              </a:spcBef>
              <a:buSzTx/>
              <a:buNone/>
            </a:pPr>
            <a:endParaRPr sz="2500">
              <a:solidFill>
                <a:srgbClr val="000000"/>
              </a:solidFill>
              <a:latin typeface="Roboto"/>
              <a:ea typeface="Roboto"/>
              <a:cs typeface="Roboto"/>
              <a:sym typeface="Roboto"/>
            </a:endParaRPr>
          </a:p>
          <a:p>
            <a:pPr indent="-387350">
              <a:lnSpc>
                <a:spcPct val="115000"/>
              </a:lnSpc>
              <a:spcBef>
                <a:spcPts val="1500"/>
              </a:spcBef>
              <a:buClr>
                <a:srgbClr val="000000"/>
              </a:buClr>
              <a:buSzPts val="2500"/>
              <a:buFontTx/>
              <a:buAutoNum type="arabicPeriod" startAt="1"/>
              <a:defRPr b="1" sz="2500">
                <a:solidFill>
                  <a:srgbClr val="000000"/>
                </a:solidFill>
                <a:latin typeface="Roboto"/>
                <a:ea typeface="Roboto"/>
                <a:cs typeface="Roboto"/>
                <a:sym typeface="Roboto"/>
              </a:defRPr>
            </a:pPr>
            <a:r>
              <a:t>Density Characters:</a:t>
            </a:r>
          </a:p>
          <a:p>
            <a:pPr indent="-387350">
              <a:lnSpc>
                <a:spcPct val="115000"/>
              </a:lnSpc>
              <a:spcBef>
                <a:spcPts val="0"/>
              </a:spcBef>
              <a:buClr>
                <a:srgbClr val="000000"/>
              </a:buClr>
              <a:buSzPts val="2500"/>
              <a:buFont typeface="Helvetica"/>
              <a:buChar char="-"/>
              <a:defRPr sz="2500">
                <a:solidFill>
                  <a:srgbClr val="000000"/>
                </a:solidFill>
                <a:latin typeface="Roboto"/>
                <a:ea typeface="Roboto"/>
                <a:cs typeface="Roboto"/>
                <a:sym typeface="Roboto"/>
              </a:defRPr>
            </a:pPr>
            <a:r>
              <a:t>The characters used to represent the donut's density are typically chosen based on their visual density. For example, characters like space, dot, and asterisk may be used to represent different levels of intensity or shading.</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28"/>
                                        </p:tgtEl>
                                        <p:attrNameLst>
                                          <p:attrName>style.visibility</p:attrName>
                                        </p:attrNameLst>
                                      </p:cBhvr>
                                      <p:to>
                                        <p:strVal val="visible"/>
                                      </p:to>
                                    </p:set>
                                    <p:animEffect filter="fade" transition="in">
                                      <p:cBhvr>
                                        <p:cTn id="7"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oogle Shape;141;p21"/>
          <p:cNvSpPr txBox="1"/>
          <p:nvPr>
            <p:ph type="title"/>
          </p:nvPr>
        </p:nvSpPr>
        <p:spPr>
          <a:xfrm>
            <a:off x="1644072" y="0"/>
            <a:ext cx="8202001" cy="609600"/>
          </a:xfrm>
          <a:prstGeom prst="rect">
            <a:avLst/>
          </a:prstGeom>
        </p:spPr>
        <p:txBody>
          <a:bodyPr/>
          <a:lstStyle/>
          <a:p>
            <a:pPr/>
            <a:r>
              <a:t>KEY CONCEPTS</a:t>
            </a:r>
          </a:p>
        </p:txBody>
      </p:sp>
      <p:sp>
        <p:nvSpPr>
          <p:cNvPr id="231" name="Google Shape;142;p21"/>
          <p:cNvSpPr txBox="1"/>
          <p:nvPr>
            <p:ph type="body" idx="1"/>
          </p:nvPr>
        </p:nvSpPr>
        <p:spPr>
          <a:xfrm>
            <a:off x="341688" y="1328394"/>
            <a:ext cx="11508600" cy="5634302"/>
          </a:xfrm>
          <a:prstGeom prst="rect">
            <a:avLst/>
          </a:prstGeom>
        </p:spPr>
        <p:txBody>
          <a:bodyPr/>
          <a:lstStyle/>
          <a:p>
            <a:pPr marL="0" indent="0">
              <a:lnSpc>
                <a:spcPct val="115000"/>
              </a:lnSpc>
              <a:spcBef>
                <a:spcPts val="0"/>
              </a:spcBef>
              <a:buSzTx/>
              <a:buNone/>
              <a:defRPr b="1" sz="2500">
                <a:solidFill>
                  <a:srgbClr val="000000"/>
                </a:solidFill>
                <a:latin typeface="Roboto"/>
                <a:ea typeface="Roboto"/>
                <a:cs typeface="Roboto"/>
                <a:sym typeface="Roboto"/>
              </a:defRPr>
            </a:pPr>
            <a:r>
              <a:t>3. Grid and Pixel Coordinates:</a:t>
            </a:r>
          </a:p>
          <a:p>
            <a:pPr indent="-387350">
              <a:lnSpc>
                <a:spcPct val="115000"/>
              </a:lnSpc>
              <a:spcBef>
                <a:spcPts val="1500"/>
              </a:spcBef>
              <a:buClr>
                <a:srgbClr val="000000"/>
              </a:buClr>
              <a:buSzPts val="2500"/>
              <a:buFont typeface="Helvetica"/>
              <a:buChar char="-"/>
              <a:defRPr sz="2500">
                <a:solidFill>
                  <a:srgbClr val="000000"/>
                </a:solidFill>
                <a:latin typeface="Roboto"/>
                <a:ea typeface="Roboto"/>
                <a:cs typeface="Roboto"/>
                <a:sym typeface="Roboto"/>
              </a:defRPr>
            </a:pPr>
            <a:r>
              <a:t>The donut is generated on a grid of ASCII characters. Each point in the grid corresponds to a pixel in the donut. The code calculates the 3D coordinates of each point and maps them to the 2D grid.</a:t>
            </a:r>
          </a:p>
          <a:p>
            <a:pPr marL="0" indent="0">
              <a:lnSpc>
                <a:spcPct val="115000"/>
              </a:lnSpc>
              <a:spcBef>
                <a:spcPts val="1500"/>
              </a:spcBef>
              <a:buSzTx/>
              <a:buNone/>
              <a:defRPr b="1" sz="2500">
                <a:solidFill>
                  <a:srgbClr val="000000"/>
                </a:solidFill>
                <a:latin typeface="Roboto"/>
                <a:ea typeface="Roboto"/>
                <a:cs typeface="Roboto"/>
                <a:sym typeface="Roboto"/>
              </a:defRPr>
            </a:pPr>
            <a:r>
              <a:t>4. Animation:</a:t>
            </a:r>
          </a:p>
          <a:p>
            <a:pPr indent="-387350">
              <a:lnSpc>
                <a:spcPct val="115000"/>
              </a:lnSpc>
              <a:spcBef>
                <a:spcPts val="1500"/>
              </a:spcBef>
              <a:buClr>
                <a:srgbClr val="000000"/>
              </a:buClr>
              <a:buSzPts val="2500"/>
              <a:buFont typeface="Helvetica"/>
              <a:buChar char="-"/>
              <a:defRPr sz="2500">
                <a:solidFill>
                  <a:srgbClr val="000000"/>
                </a:solidFill>
                <a:latin typeface="Roboto"/>
                <a:ea typeface="Roboto"/>
                <a:cs typeface="Roboto"/>
                <a:sym typeface="Roboto"/>
              </a:defRPr>
            </a:pPr>
            <a:r>
              <a:t>The donut code often includes a loop to animate the donut. The animation is achieved by continuously rotating the donut in 3D space, creating the illusion of movement.</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148;p22"/>
          <p:cNvSpPr txBox="1"/>
          <p:nvPr>
            <p:ph type="title"/>
          </p:nvPr>
        </p:nvSpPr>
        <p:spPr>
          <a:xfrm>
            <a:off x="1644072" y="0"/>
            <a:ext cx="8202001" cy="609600"/>
          </a:xfrm>
          <a:prstGeom prst="rect">
            <a:avLst/>
          </a:prstGeom>
        </p:spPr>
        <p:txBody>
          <a:bodyPr/>
          <a:lstStyle/>
          <a:p>
            <a:pPr/>
            <a:r>
              <a:t>Algorithm Overview</a:t>
            </a:r>
          </a:p>
        </p:txBody>
      </p:sp>
      <p:sp>
        <p:nvSpPr>
          <p:cNvPr id="234" name="Google Shape;149;p22"/>
          <p:cNvSpPr txBox="1"/>
          <p:nvPr/>
        </p:nvSpPr>
        <p:spPr>
          <a:xfrm>
            <a:off x="216474" y="781125"/>
            <a:ext cx="11769002" cy="539493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228600">
              <a:lnSpc>
                <a:spcPct val="115000"/>
              </a:lnSpc>
              <a:defRPr b="1" sz="2000">
                <a:latin typeface="Roboto"/>
                <a:ea typeface="Roboto"/>
                <a:cs typeface="Roboto"/>
                <a:sym typeface="Roboto"/>
              </a:defRPr>
            </a:pPr>
            <a:r>
              <a:t>Initialize Parameters:</a:t>
            </a:r>
          </a:p>
          <a:p>
            <a:pPr lvl="1" marL="914400" indent="-355600">
              <a:lnSpc>
                <a:spcPct val="115000"/>
              </a:lnSpc>
              <a:buClr>
                <a:srgbClr val="000000"/>
              </a:buClr>
              <a:buSzPts val="2000"/>
              <a:buFont typeface="Helvetica"/>
              <a:buChar char="●"/>
              <a:defRPr sz="2000">
                <a:latin typeface="Roboto"/>
                <a:ea typeface="Roboto"/>
                <a:cs typeface="Roboto"/>
                <a:sym typeface="Roboto"/>
              </a:defRPr>
            </a:pPr>
            <a:r>
              <a:t>Define constants for the size of the grid, angles of rotation, and other parameters. These parameters affect the overall appearance of the generated pattern.</a:t>
            </a:r>
          </a:p>
          <a:p>
            <a:pPr marL="228600">
              <a:lnSpc>
                <a:spcPct val="115000"/>
              </a:lnSpc>
              <a:defRPr b="1" sz="2000">
                <a:latin typeface="Roboto"/>
                <a:ea typeface="Roboto"/>
                <a:cs typeface="Roboto"/>
                <a:sym typeface="Roboto"/>
              </a:defRPr>
            </a:pPr>
            <a:r>
              <a:t>Main Loop:</a:t>
            </a:r>
          </a:p>
          <a:p>
            <a:pPr lvl="1" marL="914400" indent="-355600">
              <a:lnSpc>
                <a:spcPct val="115000"/>
              </a:lnSpc>
              <a:buClr>
                <a:srgbClr val="000000"/>
              </a:buClr>
              <a:buSzPts val="2000"/>
              <a:buFont typeface="Helvetica"/>
              <a:buChar char="●"/>
              <a:defRPr sz="2000">
                <a:latin typeface="Roboto"/>
                <a:ea typeface="Roboto"/>
                <a:cs typeface="Roboto"/>
                <a:sym typeface="Roboto"/>
              </a:defRPr>
            </a:pPr>
            <a:r>
              <a:t>Use a loop to iterate over time frames for animation. In each iteration, calculate the position of each point on the object based on its 3D coordinates and the current angles of rotation.</a:t>
            </a:r>
          </a:p>
          <a:p>
            <a:pPr marL="228600">
              <a:lnSpc>
                <a:spcPct val="115000"/>
              </a:lnSpc>
              <a:defRPr b="1" sz="2000">
                <a:latin typeface="Roboto"/>
                <a:ea typeface="Roboto"/>
                <a:cs typeface="Roboto"/>
                <a:sym typeface="Roboto"/>
              </a:defRPr>
            </a:pPr>
            <a:r>
              <a:t>Coordinate Transformation:</a:t>
            </a:r>
          </a:p>
          <a:p>
            <a:pPr lvl="1" marL="914400" indent="-355600">
              <a:lnSpc>
                <a:spcPct val="115000"/>
              </a:lnSpc>
              <a:buClr>
                <a:srgbClr val="000000"/>
              </a:buClr>
              <a:buSzPts val="2000"/>
              <a:buFont typeface="Helvetica"/>
              <a:buChar char="●"/>
              <a:defRPr sz="2000">
                <a:latin typeface="Roboto"/>
                <a:ea typeface="Roboto"/>
                <a:cs typeface="Roboto"/>
                <a:sym typeface="Roboto"/>
              </a:defRPr>
            </a:pPr>
            <a:r>
              <a:t>Convert 3D coordinates to 2D grid coordinates using a projection algorithm. This algorithm transforms the object's 3D shape onto the 2D grid, considering the viewer's perspective.</a:t>
            </a:r>
          </a:p>
          <a:p>
            <a:pPr marL="228600">
              <a:lnSpc>
                <a:spcPct val="115000"/>
              </a:lnSpc>
              <a:defRPr b="1" sz="2000">
                <a:latin typeface="Roboto"/>
                <a:ea typeface="Roboto"/>
                <a:cs typeface="Roboto"/>
                <a:sym typeface="Roboto"/>
              </a:defRPr>
            </a:pPr>
            <a:r>
              <a:t>Render on Screen:</a:t>
            </a:r>
          </a:p>
          <a:p>
            <a:pPr lvl="1" marL="914400" indent="-355600">
              <a:lnSpc>
                <a:spcPct val="115000"/>
              </a:lnSpc>
              <a:buClr>
                <a:srgbClr val="000000"/>
              </a:buClr>
              <a:buSzPts val="2000"/>
              <a:buFont typeface="Helvetica"/>
              <a:buChar char="●"/>
              <a:defRPr sz="2000">
                <a:latin typeface="Roboto"/>
                <a:ea typeface="Roboto"/>
                <a:cs typeface="Roboto"/>
                <a:sym typeface="Roboto"/>
              </a:defRPr>
            </a:pPr>
            <a:r>
              <a:t>For each point on the 2D grid, determine the corresponding density character based on its intensity or shading. Update the screen or console with the characters to display the object.</a:t>
            </a:r>
          </a:p>
          <a:p>
            <a:pPr marL="228600">
              <a:lnSpc>
                <a:spcPct val="115000"/>
              </a:lnSpc>
              <a:defRPr b="1" sz="2000">
                <a:latin typeface="Roboto"/>
                <a:ea typeface="Roboto"/>
                <a:cs typeface="Roboto"/>
                <a:sym typeface="Roboto"/>
              </a:defRPr>
            </a:pPr>
            <a:r>
              <a:t>Rotation Update:</a:t>
            </a:r>
          </a:p>
          <a:p>
            <a:pPr lvl="1" marL="914400" indent="-355600">
              <a:lnSpc>
                <a:spcPct val="115000"/>
              </a:lnSpc>
              <a:buClr>
                <a:srgbClr val="000000"/>
              </a:buClr>
              <a:buSzPts val="2000"/>
              <a:buFont typeface="Helvetica"/>
              <a:buChar char="●"/>
              <a:defRPr sz="2000">
                <a:latin typeface="Roboto"/>
                <a:ea typeface="Roboto"/>
                <a:cs typeface="Roboto"/>
                <a:sym typeface="Roboto"/>
              </a:defRPr>
            </a:pPr>
            <a:r>
              <a:t>Increment the rotation angles to create the animation effect. Repeat the loop to generate subsequent frames.</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Google Shape;155;p23"/>
          <p:cNvSpPr txBox="1"/>
          <p:nvPr>
            <p:ph type="title"/>
          </p:nvPr>
        </p:nvSpPr>
        <p:spPr>
          <a:xfrm>
            <a:off x="1644072" y="0"/>
            <a:ext cx="8202001" cy="609600"/>
          </a:xfrm>
          <a:prstGeom prst="rect">
            <a:avLst/>
          </a:prstGeom>
        </p:spPr>
        <p:txBody>
          <a:bodyPr/>
          <a:lstStyle/>
          <a:p>
            <a:pPr/>
            <a:r>
              <a:t>Calculation of 3-D points</a:t>
            </a:r>
          </a:p>
        </p:txBody>
      </p:sp>
      <p:sp>
        <p:nvSpPr>
          <p:cNvPr id="237" name="Google Shape;156;p23"/>
          <p:cNvSpPr txBox="1"/>
          <p:nvPr>
            <p:ph type="body" idx="1"/>
          </p:nvPr>
        </p:nvSpPr>
        <p:spPr>
          <a:xfrm>
            <a:off x="397163" y="951344"/>
            <a:ext cx="11508600" cy="5634302"/>
          </a:xfrm>
          <a:prstGeom prst="rect">
            <a:avLst/>
          </a:prstGeom>
        </p:spPr>
        <p:txBody>
          <a:bodyPr/>
          <a:lstStyle/>
          <a:p>
            <a:pPr marL="0" indent="0">
              <a:buSzTx/>
              <a:buNone/>
              <a:defRPr sz="1800">
                <a:solidFill>
                  <a:srgbClr val="000000"/>
                </a:solidFill>
                <a:latin typeface="Roboto"/>
                <a:ea typeface="Roboto"/>
                <a:cs typeface="Roboto"/>
                <a:sym typeface="Roboto"/>
              </a:defRPr>
            </a:pPr>
            <a:r>
              <a:t>The code calculates the 3D coordinates of points on the surface using parametric equations, particularly involving sine and cosine functions. These equations map points in 3D space onto a torus, forming the shape. </a:t>
            </a:r>
          </a:p>
          <a:p>
            <a:pPr marL="0" indent="0">
              <a:buSzTx/>
              <a:buNone/>
              <a:defRPr sz="1800">
                <a:solidFill>
                  <a:srgbClr val="000000"/>
                </a:solidFill>
                <a:latin typeface="Roboto"/>
                <a:ea typeface="Roboto"/>
                <a:cs typeface="Roboto"/>
                <a:sym typeface="Roboto"/>
              </a:defRPr>
            </a:pPr>
            <a:r>
              <a:t>The key parameters involved are the angles of rotation, and the equations are structured to vary these angles to create the animation effect. </a:t>
            </a:r>
          </a:p>
          <a:p>
            <a:pPr marL="0" indent="0">
              <a:buSzTx/>
              <a:buNone/>
            </a:pPr>
            <a:endParaRPr sz="1800">
              <a:solidFill>
                <a:srgbClr val="000000"/>
              </a:solidFill>
              <a:latin typeface="Roboto"/>
              <a:ea typeface="Roboto"/>
              <a:cs typeface="Roboto"/>
              <a:sym typeface="Roboto"/>
            </a:endParaRPr>
          </a:p>
          <a:p>
            <a:pPr marL="228600" indent="0">
              <a:lnSpc>
                <a:spcPct val="115000"/>
              </a:lnSpc>
              <a:spcBef>
                <a:spcPts val="0"/>
              </a:spcBef>
              <a:buSzTx/>
              <a:buNone/>
              <a:defRPr b="1" sz="1800">
                <a:solidFill>
                  <a:srgbClr val="000000"/>
                </a:solidFill>
                <a:latin typeface="Roboto"/>
                <a:ea typeface="Roboto"/>
                <a:cs typeface="Roboto"/>
                <a:sym typeface="Roboto"/>
              </a:defRPr>
            </a:pPr>
            <a:r>
              <a:t>Theta (θ) and Phi (ϕ):</a:t>
            </a:r>
          </a:p>
          <a:p>
            <a:pPr lvl="1" marL="914400" indent="-342900">
              <a:lnSpc>
                <a:spcPct val="115000"/>
              </a:lnSpc>
              <a:spcBef>
                <a:spcPts val="0"/>
              </a:spcBef>
              <a:buClr>
                <a:srgbClr val="000000"/>
              </a:buClr>
              <a:buSzPts val="1800"/>
              <a:buFont typeface="Helvetica"/>
              <a:buChar char="●"/>
              <a:defRPr sz="1800">
                <a:solidFill>
                  <a:srgbClr val="000000"/>
                </a:solidFill>
                <a:latin typeface="Roboto"/>
                <a:ea typeface="Roboto"/>
                <a:cs typeface="Roboto"/>
                <a:sym typeface="Roboto"/>
              </a:defRPr>
            </a:pPr>
            <a:r>
              <a:t>These are the angles used to represent the position of a point on the torus. The donut code typically uses two angles: θ for the azimuthal angle (around the object) and ϕ for the polar angle (tilting up and down).</a:t>
            </a:r>
          </a:p>
          <a:p>
            <a:pPr marL="228600" indent="0">
              <a:lnSpc>
                <a:spcPct val="115000"/>
              </a:lnSpc>
              <a:spcBef>
                <a:spcPts val="0"/>
              </a:spcBef>
              <a:buSzTx/>
              <a:buNone/>
              <a:defRPr b="1" sz="1800">
                <a:solidFill>
                  <a:srgbClr val="000000"/>
                </a:solidFill>
                <a:latin typeface="Roboto"/>
                <a:ea typeface="Roboto"/>
                <a:cs typeface="Roboto"/>
                <a:sym typeface="Roboto"/>
              </a:defRPr>
            </a:pPr>
            <a:r>
              <a:t>R1 and R2:</a:t>
            </a:r>
          </a:p>
          <a:p>
            <a:pPr lvl="1" marL="914400" indent="-342900">
              <a:lnSpc>
                <a:spcPct val="115000"/>
              </a:lnSpc>
              <a:spcBef>
                <a:spcPts val="0"/>
              </a:spcBef>
              <a:buClr>
                <a:srgbClr val="000000"/>
              </a:buClr>
              <a:buSzPts val="1800"/>
              <a:buFont typeface="Helvetica"/>
              <a:buChar char="●"/>
              <a:defRPr sz="1800">
                <a:solidFill>
                  <a:srgbClr val="000000"/>
                </a:solidFill>
                <a:latin typeface="Roboto"/>
                <a:ea typeface="Roboto"/>
                <a:cs typeface="Roboto"/>
                <a:sym typeface="Roboto"/>
              </a:defRPr>
            </a:pPr>
            <a:r>
              <a:t>These are the radii of the torus. R1 represents the distance from the center of the object to the center of the tube, while R2 represents the radius of the tube itself.</a:t>
            </a:r>
          </a:p>
          <a:p>
            <a:pPr marL="228600" indent="0">
              <a:lnSpc>
                <a:spcPct val="115000"/>
              </a:lnSpc>
              <a:spcBef>
                <a:spcPts val="0"/>
              </a:spcBef>
              <a:buSzTx/>
              <a:buNone/>
              <a:defRPr b="1" sz="1800">
                <a:solidFill>
                  <a:srgbClr val="000000"/>
                </a:solidFill>
                <a:latin typeface="Roboto"/>
                <a:ea typeface="Roboto"/>
                <a:cs typeface="Roboto"/>
                <a:sym typeface="Roboto"/>
              </a:defRPr>
            </a:pPr>
            <a:r>
              <a:t>Calculating X, Y, Z:</a:t>
            </a:r>
          </a:p>
          <a:p>
            <a:pPr lvl="1" marL="914400" indent="-342900">
              <a:lnSpc>
                <a:spcPct val="115000"/>
              </a:lnSpc>
              <a:spcBef>
                <a:spcPts val="0"/>
              </a:spcBef>
              <a:buClr>
                <a:srgbClr val="000000"/>
              </a:buClr>
              <a:buSzPts val="1800"/>
              <a:buFont typeface="Helvetica"/>
              <a:buChar char="●"/>
              <a:defRPr sz="1800">
                <a:solidFill>
                  <a:srgbClr val="000000"/>
                </a:solidFill>
                <a:latin typeface="Roboto"/>
                <a:ea typeface="Roboto"/>
                <a:cs typeface="Roboto"/>
                <a:sym typeface="Roboto"/>
              </a:defRPr>
            </a:pPr>
            <a:r>
              <a:t>The 3D coordinates (X, Y, Z) of each point on the torus are calculated using the parametric equations:</a:t>
            </a:r>
          </a:p>
          <a:p>
            <a:pPr marL="0" indent="0" algn="ctr">
              <a:spcBef>
                <a:spcPts val="1500"/>
              </a:spcBef>
              <a:buSzTx/>
              <a:buNone/>
              <a:defRPr b="1" sz="1800">
                <a:solidFill>
                  <a:srgbClr val="000000"/>
                </a:solidFill>
                <a:latin typeface="Roboto"/>
                <a:ea typeface="Roboto"/>
                <a:cs typeface="Roboto"/>
                <a:sym typeface="Roboto"/>
              </a:defRPr>
            </a:pPr>
            <a:r>
              <a:t>x = (R1 + R2 * cos(theta)) * cos(phi)</a:t>
            </a:r>
          </a:p>
          <a:p>
            <a:pPr marL="0" indent="0" algn="ctr">
              <a:buSzTx/>
              <a:buNone/>
              <a:defRPr b="1" sz="1800">
                <a:solidFill>
                  <a:srgbClr val="000000"/>
                </a:solidFill>
                <a:latin typeface="Roboto"/>
                <a:ea typeface="Roboto"/>
                <a:cs typeface="Roboto"/>
                <a:sym typeface="Roboto"/>
              </a:defRPr>
            </a:pPr>
            <a:r>
              <a:t>y = (R1 + R2 * cos(theta)) * sin(phi)</a:t>
            </a:r>
          </a:p>
          <a:p>
            <a:pPr marL="0" indent="0" algn="ctr">
              <a:buSzTx/>
              <a:buNone/>
              <a:defRPr b="1" sz="1800">
                <a:solidFill>
                  <a:srgbClr val="000000"/>
                </a:solidFill>
                <a:latin typeface="Roboto"/>
                <a:ea typeface="Roboto"/>
                <a:cs typeface="Roboto"/>
                <a:sym typeface="Roboto"/>
              </a:defRPr>
            </a:pPr>
            <a:r>
              <a:t>z = R2 * sin(theta)</a:t>
            </a:r>
          </a:p>
        </p:txBody>
      </p:sp>
    </p:spTree>
  </p:cSld>
  <p:clrMapOvr>
    <a:masterClrMapping/>
  </p:clrMapOvr>
  <mc:AlternateContent xmlns:mc="http://schemas.openxmlformats.org/markup-compatibility/2006">
    <mc:Choice xmlns:p14="http://schemas.microsoft.com/office/powerpoint/2010/main" Requires="p14">
      <p:transition spd="slow" advClick="1" p14:dur="12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