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ontserrat SemiBold"/>
      <p:regular r:id="rId25"/>
      <p:bold r:id="rId26"/>
      <p:italic r:id="rId27"/>
      <p:boldItalic r:id="rId28"/>
    </p:embeddedFont>
    <p:embeddedFont>
      <p:font typeface="Montserrat"/>
      <p:regular r:id="rId29"/>
      <p:bold r:id="rId30"/>
      <p:italic r:id="rId31"/>
      <p:boldItalic r:id="rId32"/>
    </p:embeddedFont>
    <p:embeddedFont>
      <p:font typeface="Montserrat Black"/>
      <p:bold r:id="rId33"/>
      <p:boldItalic r:id="rId34"/>
    </p:embeddedFont>
    <p:embeddedFont>
      <p:font typeface="Montserrat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9B7A11-1080-48EC-A65E-D1B3ED5DD485}">
  <a:tblStyle styleId="{E69B7A11-1080-48EC-A65E-D1B3ED5DD4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FBD9A8-17C1-4FAA-B92B-8B3FCAE71F52}"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MontserratBlack-bold.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MontserratMedium-regular.fntdata"/><Relationship Id="rId12" Type="http://schemas.openxmlformats.org/officeDocument/2006/relationships/slide" Target="slides/slide6.xml"/><Relationship Id="rId34" Type="http://schemas.openxmlformats.org/officeDocument/2006/relationships/font" Target="fonts/MontserratBlack-boldItalic.fntdata"/><Relationship Id="rId15" Type="http://schemas.openxmlformats.org/officeDocument/2006/relationships/slide" Target="slides/slide9.xml"/><Relationship Id="rId37" Type="http://schemas.openxmlformats.org/officeDocument/2006/relationships/font" Target="fonts/MontserratMedium-italic.fntdata"/><Relationship Id="rId14" Type="http://schemas.openxmlformats.org/officeDocument/2006/relationships/slide" Target="slides/slide8.xml"/><Relationship Id="rId36" Type="http://schemas.openxmlformats.org/officeDocument/2006/relationships/font" Target="fonts/MontserratMedium-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f67be594d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f67be594d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f67be594d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f67be594d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f67be594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f67be594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f67be594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f67be594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f67be594d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f67be594d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f67be594d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f67be594d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f67be594d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f67be594d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f67be594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f67be594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c73d839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c73d839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f67be59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f67be59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f67be59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f67be59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f67be59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f67be59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67be59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67be59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f67be59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f67be59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Kaavya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f67be594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f67be594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f67be594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f67be594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Info Gain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f67be594d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f67be594d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Montserrat Black"/>
              <a:buNone/>
              <a:defRPr b="0" sz="5200">
                <a:latin typeface="Montserrat Black"/>
                <a:ea typeface="Montserrat Black"/>
                <a:cs typeface="Montserrat Black"/>
                <a:sym typeface="Montserrat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Montserrat SemiBold"/>
              <a:buNone/>
              <a:defRPr sz="2800">
                <a:latin typeface="Montserrat SemiBold"/>
                <a:ea typeface="Montserrat SemiBold"/>
                <a:cs typeface="Montserrat SemiBold"/>
                <a:sym typeface="Montserrat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DAC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Montserrat Medium"/>
              <a:buChar char="●"/>
              <a:defRPr sz="1800">
                <a:solidFill>
                  <a:schemeClr val="dk1"/>
                </a:solidFill>
                <a:latin typeface="Montserrat Medium"/>
                <a:ea typeface="Montserrat Medium"/>
                <a:cs typeface="Montserrat Medium"/>
                <a:sym typeface="Montserrat Medium"/>
              </a:defRPr>
            </a:lvl1pPr>
            <a:lvl2pPr indent="-317500" lvl="1" marL="9144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2pPr>
            <a:lvl3pPr indent="-317500" lvl="2" marL="13716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3pPr>
            <a:lvl4pPr indent="-317500" lvl="3" marL="18288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4pPr>
            <a:lvl5pPr indent="-317500" lvl="4" marL="22860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5pPr>
            <a:lvl6pPr indent="-317500" lvl="5" marL="27432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6pPr>
            <a:lvl7pPr indent="-317500" lvl="6" marL="32004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7pPr>
            <a:lvl8pPr indent="-317500" lvl="7" marL="36576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8pPr>
            <a:lvl9pPr indent="-317500" lvl="8" marL="4114800">
              <a:lnSpc>
                <a:spcPct val="115000"/>
              </a:lnSpc>
              <a:spcBef>
                <a:spcPts val="0"/>
              </a:spcBef>
              <a:spcAft>
                <a:spcPts val="0"/>
              </a:spcAft>
              <a:buClr>
                <a:schemeClr val="dk1"/>
              </a:buClr>
              <a:buSzPts val="1400"/>
              <a:buFont typeface="Montserrat Medium"/>
              <a:buChar char="■"/>
              <a:defRPr>
                <a:solidFill>
                  <a:schemeClr val="dk1"/>
                </a:solidFill>
                <a:latin typeface="Montserrat Medium"/>
                <a:ea typeface="Montserrat Medium"/>
                <a:cs typeface="Montserrat Medium"/>
                <a:sym typeface="Montserrat Medium"/>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306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Optimizing Random Forest with </a:t>
            </a:r>
            <a:r>
              <a:rPr lang="en"/>
              <a:t>Adaptive</a:t>
            </a:r>
            <a:r>
              <a:rPr lang="en"/>
              <a:t> Feature Weighting</a:t>
            </a:r>
            <a:endParaRPr/>
          </a:p>
        </p:txBody>
      </p:sp>
      <p:sp>
        <p:nvSpPr>
          <p:cNvPr id="55" name="Google Shape;55;p13"/>
          <p:cNvSpPr txBox="1"/>
          <p:nvPr>
            <p:ph idx="1" type="subTitle"/>
          </p:nvPr>
        </p:nvSpPr>
        <p:spPr>
          <a:xfrm>
            <a:off x="311700" y="32202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Dev Makwana and Kaavya Borra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Pearson Correlation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Calculates linear relationships between features and the class</a:t>
            </a:r>
            <a:endParaRPr/>
          </a:p>
        </p:txBody>
      </p:sp>
      <p:pic>
        <p:nvPicPr>
          <p:cNvPr id="119" name="Google Shape;119;p22"/>
          <p:cNvPicPr preferRelativeResize="0"/>
          <p:nvPr/>
        </p:nvPicPr>
        <p:blipFill>
          <a:blip r:embed="rId3">
            <a:alphaModFix/>
          </a:blip>
          <a:stretch>
            <a:fillRect/>
          </a:stretch>
        </p:blipFill>
        <p:spPr>
          <a:xfrm>
            <a:off x="2664462" y="2325200"/>
            <a:ext cx="3815075" cy="176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to filter out features with little variance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2860363" y="2343056"/>
            <a:ext cx="3423275" cy="103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Scoring Metrics</a:t>
            </a:r>
            <a:endParaRPr/>
          </a:p>
        </p:txBody>
      </p:sp>
      <p:graphicFrame>
        <p:nvGraphicFramePr>
          <p:cNvPr id="132" name="Google Shape;132;p24"/>
          <p:cNvGraphicFramePr/>
          <p:nvPr/>
        </p:nvGraphicFramePr>
        <p:xfrm>
          <a:off x="735775" y="1412688"/>
          <a:ext cx="3000000" cy="3000000"/>
        </p:xfrm>
        <a:graphic>
          <a:graphicData uri="http://schemas.openxmlformats.org/drawingml/2006/table">
            <a:tbl>
              <a:tblPr>
                <a:noFill/>
                <a:tableStyleId>{E69B7A11-1080-48EC-A65E-D1B3ED5DD485}</a:tableStyleId>
              </a:tblPr>
              <a:tblGrid>
                <a:gridCol w="3836225"/>
                <a:gridCol w="3836225"/>
              </a:tblGrid>
              <a:tr h="463625">
                <a:tc>
                  <a:txBody>
                    <a:bodyPr/>
                    <a:lstStyle/>
                    <a:p>
                      <a:pPr indent="0" lvl="0" marL="0" rtl="0" algn="l">
                        <a:spcBef>
                          <a:spcPts val="0"/>
                        </a:spcBef>
                        <a:spcAft>
                          <a:spcPts val="0"/>
                        </a:spcAft>
                        <a:buNone/>
                      </a:pPr>
                      <a:r>
                        <a:rPr lang="en"/>
                        <a:t>SHAP (Shapely Additive Explanations)</a:t>
                      </a:r>
                      <a:endParaRPr/>
                    </a:p>
                  </a:txBody>
                  <a:tcPr marT="91425" marB="91425" marR="91425" marL="91425"/>
                </a:tc>
                <a:tc>
                  <a:txBody>
                    <a:bodyPr/>
                    <a:lstStyle/>
                    <a:p>
                      <a:pPr indent="0" lvl="0" marL="0" rtl="0" algn="l">
                        <a:spcBef>
                          <a:spcPts val="0"/>
                        </a:spcBef>
                        <a:spcAft>
                          <a:spcPts val="0"/>
                        </a:spcAft>
                        <a:buNone/>
                      </a:pPr>
                      <a:r>
                        <a:rPr lang="en"/>
                        <a:t>Non-linear relationships</a:t>
                      </a:r>
                      <a:endParaRPr/>
                    </a:p>
                  </a:txBody>
                  <a:tcPr marT="91425" marB="91425" marR="91425" marL="91425"/>
                </a:tc>
              </a:tr>
              <a:tr h="463625">
                <a:tc>
                  <a:txBody>
                    <a:bodyPr/>
                    <a:lstStyle/>
                    <a:p>
                      <a:pPr indent="0" lvl="0" marL="0" rtl="0" algn="l">
                        <a:spcBef>
                          <a:spcPts val="0"/>
                        </a:spcBef>
                        <a:spcAft>
                          <a:spcPts val="0"/>
                        </a:spcAft>
                        <a:buNone/>
                      </a:pPr>
                      <a:r>
                        <a:rPr lang="en"/>
                        <a:t>Mutual Information</a:t>
                      </a:r>
                      <a:endParaRPr/>
                    </a:p>
                  </a:txBody>
                  <a:tcPr marT="91425" marB="91425" marR="91425" marL="91425"/>
                </a:tc>
                <a:tc>
                  <a:txBody>
                    <a:bodyPr/>
                    <a:lstStyle/>
                    <a:p>
                      <a:pPr indent="0" lvl="0" marL="0" rtl="0" algn="l">
                        <a:spcBef>
                          <a:spcPts val="0"/>
                        </a:spcBef>
                        <a:spcAft>
                          <a:spcPts val="0"/>
                        </a:spcAft>
                        <a:buNone/>
                      </a:pPr>
                      <a:r>
                        <a:rPr lang="en"/>
                        <a:t>Classification</a:t>
                      </a:r>
                      <a:endParaRPr/>
                    </a:p>
                  </a:txBody>
                  <a:tcPr marT="91425" marB="91425" marR="91425" marL="91425"/>
                </a:tc>
              </a:tr>
              <a:tr h="463625">
                <a:tc>
                  <a:txBody>
                    <a:bodyPr/>
                    <a:lstStyle/>
                    <a:p>
                      <a:pPr indent="0" lvl="0" marL="0" rtl="0" algn="l">
                        <a:spcBef>
                          <a:spcPts val="0"/>
                        </a:spcBef>
                        <a:spcAft>
                          <a:spcPts val="0"/>
                        </a:spcAft>
                        <a:buNone/>
                      </a:pPr>
                      <a:r>
                        <a:rPr lang="en"/>
                        <a:t>Permutation Importance</a:t>
                      </a:r>
                      <a:endParaRPr/>
                    </a:p>
                  </a:txBody>
                  <a:tcPr marT="91425" marB="91425" marR="91425" marL="91425"/>
                </a:tc>
                <a:tc>
                  <a:txBody>
                    <a:bodyPr/>
                    <a:lstStyle/>
                    <a:p>
                      <a:pPr indent="0" lvl="0" marL="0" rtl="0" algn="l">
                        <a:spcBef>
                          <a:spcPts val="0"/>
                        </a:spcBef>
                        <a:spcAft>
                          <a:spcPts val="0"/>
                        </a:spcAft>
                        <a:buNone/>
                      </a:pPr>
                      <a:r>
                        <a:rPr lang="en"/>
                        <a:t>Overall accuracy</a:t>
                      </a:r>
                      <a:endParaRPr/>
                    </a:p>
                  </a:txBody>
                  <a:tcPr marT="91425" marB="91425" marR="91425" marL="91425"/>
                </a:tc>
              </a:tr>
              <a:tr h="463625">
                <a:tc>
                  <a:txBody>
                    <a:bodyPr/>
                    <a:lstStyle/>
                    <a:p>
                      <a:pPr indent="0" lvl="0" marL="0" rtl="0" algn="l">
                        <a:spcBef>
                          <a:spcPts val="0"/>
                        </a:spcBef>
                        <a:spcAft>
                          <a:spcPts val="0"/>
                        </a:spcAft>
                        <a:buNone/>
                      </a:pPr>
                      <a:r>
                        <a:rPr lang="en"/>
                        <a:t>Pearson Correlation</a:t>
                      </a:r>
                      <a:endParaRPr/>
                    </a:p>
                  </a:txBody>
                  <a:tcPr marT="91425" marB="91425" marR="91425" marL="91425"/>
                </a:tc>
                <a:tc>
                  <a:txBody>
                    <a:bodyPr/>
                    <a:lstStyle/>
                    <a:p>
                      <a:pPr indent="0" lvl="0" marL="0" rtl="0" algn="l">
                        <a:spcBef>
                          <a:spcPts val="0"/>
                        </a:spcBef>
                        <a:spcAft>
                          <a:spcPts val="0"/>
                        </a:spcAft>
                        <a:buNone/>
                      </a:pPr>
                      <a:r>
                        <a:rPr lang="en"/>
                        <a:t>Linear relationships</a:t>
                      </a:r>
                      <a:endParaRPr/>
                    </a:p>
                  </a:txBody>
                  <a:tcPr marT="91425" marB="91425" marR="91425" marL="91425"/>
                </a:tc>
              </a:tr>
              <a:tr h="463625">
                <a:tc>
                  <a:txBody>
                    <a:bodyPr/>
                    <a:lstStyle/>
                    <a:p>
                      <a:pPr indent="0" lvl="0" marL="0" rtl="0" algn="l">
                        <a:spcBef>
                          <a:spcPts val="0"/>
                        </a:spcBef>
                        <a:spcAft>
                          <a:spcPts val="0"/>
                        </a:spcAft>
                        <a:buNone/>
                      </a:pPr>
                      <a:r>
                        <a:rPr lang="en"/>
                        <a:t>Variance</a:t>
                      </a:r>
                      <a:endParaRPr/>
                    </a:p>
                  </a:txBody>
                  <a:tcPr marT="91425" marB="91425" marR="91425" marL="91425"/>
                </a:tc>
                <a:tc>
                  <a:txBody>
                    <a:bodyPr/>
                    <a:lstStyle/>
                    <a:p>
                      <a:pPr indent="0" lvl="0" marL="0" rtl="0" algn="l">
                        <a:spcBef>
                          <a:spcPts val="0"/>
                        </a:spcBef>
                        <a:spcAft>
                          <a:spcPts val="0"/>
                        </a:spcAft>
                        <a:buNone/>
                      </a:pPr>
                      <a:r>
                        <a:rPr lang="en"/>
                        <a:t>Filters out features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Weight Updates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7027" lvl="0" marL="457200" rtl="0" algn="l">
              <a:lnSpc>
                <a:spcPct val="95000"/>
              </a:lnSpc>
              <a:spcBef>
                <a:spcPts val="0"/>
              </a:spcBef>
              <a:spcAft>
                <a:spcPts val="0"/>
              </a:spcAft>
              <a:buSzPts val="1865"/>
              <a:buChar char="●"/>
            </a:pPr>
            <a:r>
              <a:rPr lang="en" sz="1865"/>
              <a:t>We update the weights periodically, recalculating the weights using the formula:</a:t>
            </a:r>
            <a:endParaRPr sz="1865"/>
          </a:p>
          <a:p>
            <a:pPr indent="0" lvl="0" marL="0" rtl="0" algn="l">
              <a:lnSpc>
                <a:spcPct val="95000"/>
              </a:lnSpc>
              <a:spcBef>
                <a:spcPts val="1200"/>
              </a:spcBef>
              <a:spcAft>
                <a:spcPts val="0"/>
              </a:spcAft>
              <a:buSzPts val="1018"/>
              <a:buNone/>
            </a:pPr>
            <a:r>
              <a:t/>
            </a:r>
            <a:endParaRPr sz="1865"/>
          </a:p>
          <a:p>
            <a:pPr indent="0" lvl="0" marL="0" rtl="0" algn="l">
              <a:lnSpc>
                <a:spcPct val="95000"/>
              </a:lnSpc>
              <a:spcBef>
                <a:spcPts val="1200"/>
              </a:spcBef>
              <a:spcAft>
                <a:spcPts val="0"/>
              </a:spcAft>
              <a:buSzPts val="1018"/>
              <a:buNone/>
            </a:pPr>
            <a:r>
              <a:t/>
            </a:r>
            <a:endParaRPr sz="1865"/>
          </a:p>
          <a:p>
            <a:pPr indent="-347027" lvl="0" marL="457200" rtl="0" algn="l">
              <a:lnSpc>
                <a:spcPct val="95000"/>
              </a:lnSpc>
              <a:spcBef>
                <a:spcPts val="1200"/>
              </a:spcBef>
              <a:spcAft>
                <a:spcPts val="0"/>
              </a:spcAft>
              <a:buSzPts val="1865"/>
              <a:buChar char="●"/>
            </a:pPr>
            <a:r>
              <a:rPr lang="en" sz="1865"/>
              <a:t>α is the decay factor</a:t>
            </a:r>
            <a:endParaRPr sz="1865"/>
          </a:p>
          <a:p>
            <a:pPr indent="-347027" lvl="0" marL="457200" rtl="0" algn="l">
              <a:lnSpc>
                <a:spcPct val="95000"/>
              </a:lnSpc>
              <a:spcBef>
                <a:spcPts val="0"/>
              </a:spcBef>
              <a:spcAft>
                <a:spcPts val="0"/>
              </a:spcAft>
              <a:buSzPts val="1865"/>
              <a:buChar char="●"/>
            </a:pPr>
            <a:r>
              <a:rPr lang="en" sz="1865"/>
              <a:t>w is the current feature weights</a:t>
            </a:r>
            <a:endParaRPr sz="1865"/>
          </a:p>
          <a:p>
            <a:pPr indent="-347027" lvl="0" marL="457200" rtl="0" algn="l">
              <a:lnSpc>
                <a:spcPct val="95000"/>
              </a:lnSpc>
              <a:spcBef>
                <a:spcPts val="0"/>
              </a:spcBef>
              <a:spcAft>
                <a:spcPts val="0"/>
              </a:spcAft>
              <a:buSzPts val="1865"/>
              <a:buChar char="●"/>
            </a:pPr>
            <a:r>
              <a:rPr lang="en" sz="1865"/>
              <a:t>Φ is the current scores of the features</a:t>
            </a:r>
            <a:endParaRPr sz="1865"/>
          </a:p>
          <a:p>
            <a:pPr indent="0" lvl="0" marL="0" rtl="0" algn="l">
              <a:lnSpc>
                <a:spcPct val="95000"/>
              </a:lnSpc>
              <a:spcBef>
                <a:spcPts val="1200"/>
              </a:spcBef>
              <a:spcAft>
                <a:spcPts val="0"/>
              </a:spcAft>
              <a:buSzPts val="1018"/>
              <a:buNone/>
            </a:pPr>
            <a:r>
              <a:t/>
            </a:r>
            <a:endParaRPr sz="1865"/>
          </a:p>
          <a:p>
            <a:pPr indent="-347027" lvl="0" marL="457200" rtl="0" algn="l">
              <a:lnSpc>
                <a:spcPct val="95000"/>
              </a:lnSpc>
              <a:spcBef>
                <a:spcPts val="1200"/>
              </a:spcBef>
              <a:spcAft>
                <a:spcPts val="0"/>
              </a:spcAft>
              <a:buSzPts val="1865"/>
              <a:buChar char="●"/>
            </a:pPr>
            <a:r>
              <a:rPr lang="en" sz="1865"/>
              <a:t>This allows the model to incorporate emerging feature interactions while avoiding major weight changes.</a:t>
            </a:r>
            <a:endParaRPr sz="1865"/>
          </a:p>
        </p:txBody>
      </p:sp>
      <p:pic>
        <p:nvPicPr>
          <p:cNvPr id="139" name="Google Shape;139;p25"/>
          <p:cNvPicPr preferRelativeResize="0"/>
          <p:nvPr/>
        </p:nvPicPr>
        <p:blipFill>
          <a:blip r:embed="rId3">
            <a:alphaModFix/>
          </a:blip>
          <a:stretch>
            <a:fillRect/>
          </a:stretch>
        </p:blipFill>
        <p:spPr>
          <a:xfrm>
            <a:off x="1491250" y="1943304"/>
            <a:ext cx="5404775" cy="72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Sample Split</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Extra </a:t>
            </a:r>
            <a:r>
              <a:rPr lang="en"/>
              <a:t>parameter to only allowed Decision Trees to split if there is enough instances to split.</a:t>
            </a:r>
            <a:endParaRPr/>
          </a:p>
          <a:p>
            <a:pPr indent="-342900" lvl="0" marL="457200" rtl="0" algn="l">
              <a:spcBef>
                <a:spcPts val="0"/>
              </a:spcBef>
              <a:spcAft>
                <a:spcPts val="0"/>
              </a:spcAft>
              <a:buSzPts val="1800"/>
              <a:buChar char="●"/>
            </a:pPr>
            <a:r>
              <a:rPr lang="en"/>
              <a:t>Used to possible end branches early</a:t>
            </a:r>
            <a:endParaRPr/>
          </a:p>
        </p:txBody>
      </p:sp>
      <p:pic>
        <p:nvPicPr>
          <p:cNvPr id="146" name="Google Shape;146;p26"/>
          <p:cNvPicPr preferRelativeResize="0"/>
          <p:nvPr/>
        </p:nvPicPr>
        <p:blipFill>
          <a:blip r:embed="rId3">
            <a:alphaModFix/>
          </a:blip>
          <a:stretch>
            <a:fillRect/>
          </a:stretch>
        </p:blipFill>
        <p:spPr>
          <a:xfrm>
            <a:off x="2286000" y="2528476"/>
            <a:ext cx="4572002" cy="2393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 Optimization</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used Optuna’s Tree-structured Parzen Estimator (TPE) to optimize 10 parameters.</a:t>
            </a:r>
            <a:endParaRPr/>
          </a:p>
          <a:p>
            <a:pPr indent="-342900" lvl="0" marL="457200" rtl="0" algn="l">
              <a:spcBef>
                <a:spcPts val="0"/>
              </a:spcBef>
              <a:spcAft>
                <a:spcPts val="0"/>
              </a:spcAft>
              <a:buSzPts val="1800"/>
              <a:buChar char="●"/>
            </a:pPr>
            <a:r>
              <a:rPr lang="en"/>
              <a:t>TPE models the probability </a:t>
            </a:r>
            <a:r>
              <a:rPr lang="en"/>
              <a:t>distribution</a:t>
            </a:r>
            <a:r>
              <a:rPr lang="en"/>
              <a:t> of high-performing parameters.</a:t>
            </a:r>
            <a:endParaRPr/>
          </a:p>
          <a:p>
            <a:pPr indent="-342900" lvl="0" marL="457200" rtl="0" algn="l">
              <a:spcBef>
                <a:spcPts val="0"/>
              </a:spcBef>
              <a:spcAft>
                <a:spcPts val="0"/>
              </a:spcAft>
              <a:buSzPts val="1800"/>
              <a:buChar char="●"/>
            </a:pPr>
            <a:r>
              <a:rPr lang="en"/>
              <a:t>We used Hyperband </a:t>
            </a:r>
            <a:br>
              <a:rPr lang="en"/>
            </a:br>
            <a:r>
              <a:rPr lang="en"/>
              <a:t>pruning to </a:t>
            </a:r>
            <a:r>
              <a:rPr lang="en"/>
              <a:t>terminate</a:t>
            </a:r>
            <a:r>
              <a:rPr lang="en"/>
              <a:t> trials </a:t>
            </a:r>
            <a:br>
              <a:rPr lang="en"/>
            </a:br>
            <a:r>
              <a:rPr lang="en"/>
              <a:t>that are unlikely to yield </a:t>
            </a:r>
            <a:br>
              <a:rPr lang="en"/>
            </a:br>
            <a:r>
              <a:rPr lang="en"/>
              <a:t>high accuracies to save </a:t>
            </a:r>
            <a:br>
              <a:rPr lang="en"/>
            </a:br>
            <a:r>
              <a:rPr lang="en"/>
              <a:t>computation time.</a:t>
            </a:r>
            <a:endParaRPr/>
          </a:p>
          <a:p>
            <a:pPr indent="0" lvl="0" marL="0" rtl="0" algn="l">
              <a:spcBef>
                <a:spcPts val="120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4191425" y="2267375"/>
            <a:ext cx="4952576" cy="287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went from ~85% (standard RF) to ~95% (our RF)</a:t>
            </a:r>
            <a:endParaRPr/>
          </a:p>
        </p:txBody>
      </p:sp>
      <p:pic>
        <p:nvPicPr>
          <p:cNvPr id="160" name="Google Shape;160;p28"/>
          <p:cNvPicPr preferRelativeResize="0"/>
          <p:nvPr/>
        </p:nvPicPr>
        <p:blipFill>
          <a:blip r:embed="rId3">
            <a:alphaModFix/>
          </a:blip>
          <a:stretch>
            <a:fillRect/>
          </a:stretch>
        </p:blipFill>
        <p:spPr>
          <a:xfrm>
            <a:off x="222325" y="2052300"/>
            <a:ext cx="2505850" cy="1258600"/>
          </a:xfrm>
          <a:prstGeom prst="rect">
            <a:avLst/>
          </a:prstGeom>
          <a:noFill/>
          <a:ln>
            <a:noFill/>
          </a:ln>
        </p:spPr>
      </p:pic>
      <p:graphicFrame>
        <p:nvGraphicFramePr>
          <p:cNvPr id="161" name="Google Shape;161;p28"/>
          <p:cNvGraphicFramePr/>
          <p:nvPr/>
        </p:nvGraphicFramePr>
        <p:xfrm>
          <a:off x="5021700" y="1753850"/>
          <a:ext cx="3000000" cy="3000000"/>
        </p:xfrm>
        <a:graphic>
          <a:graphicData uri="http://schemas.openxmlformats.org/drawingml/2006/table">
            <a:tbl>
              <a:tblPr>
                <a:noFill/>
                <a:tableStyleId>{CBFBD9A8-17C1-4FAA-B92B-8B3FCAE71F52}</a:tableStyleId>
              </a:tblPr>
              <a:tblGrid>
                <a:gridCol w="1842550"/>
                <a:gridCol w="1842550"/>
              </a:tblGrid>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Number of Trees</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84</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Max Tree Depth</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25</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Minimum Sample Split</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2</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Update Frequency</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13</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Decay Factor</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0.564037135585795</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SHAP Weightage</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0.3097563418541779</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Mutual Info Weightage</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0.21521438245654642</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Permutation Weightage</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0.0709454962848854</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Pearson Correlation Weightage</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0.1380438030555161</a:t>
                      </a:r>
                      <a:endParaRPr sz="1100">
                        <a:solidFill>
                          <a:srgbClr val="212529"/>
                        </a:solidFill>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Variance Weightage</a:t>
                      </a:r>
                      <a:endParaRPr sz="1100">
                        <a:solidFill>
                          <a:srgbClr val="212529"/>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100">
                          <a:solidFill>
                            <a:srgbClr val="212529"/>
                          </a:solidFill>
                          <a:latin typeface="Times New Roman"/>
                          <a:ea typeface="Times New Roman"/>
                          <a:cs typeface="Times New Roman"/>
                          <a:sym typeface="Times New Roman"/>
                        </a:rPr>
                        <a:t>0.2660399763488742</a:t>
                      </a:r>
                      <a:endParaRPr sz="1100">
                        <a:solidFill>
                          <a:srgbClr val="212529"/>
                        </a:solidFill>
                        <a:latin typeface="Times New Roman"/>
                        <a:ea typeface="Times New Roman"/>
                        <a:cs typeface="Times New Roman"/>
                        <a:sym typeface="Times New Roman"/>
                      </a:endParaRPr>
                    </a:p>
                  </a:txBody>
                  <a:tcPr marT="63500" marB="63500" marR="63500" marL="63500"/>
                </a:tc>
              </a:tr>
            </a:tbl>
          </a:graphicData>
        </a:graphic>
      </p:graphicFrame>
      <p:pic>
        <p:nvPicPr>
          <p:cNvPr id="162" name="Google Shape;162;p28"/>
          <p:cNvPicPr preferRelativeResize="0"/>
          <p:nvPr/>
        </p:nvPicPr>
        <p:blipFill>
          <a:blip r:embed="rId4">
            <a:alphaModFix/>
          </a:blip>
          <a:stretch>
            <a:fillRect/>
          </a:stretch>
        </p:blipFill>
        <p:spPr>
          <a:xfrm>
            <a:off x="1760900" y="3428950"/>
            <a:ext cx="2811108" cy="1415925"/>
          </a:xfrm>
          <a:prstGeom prst="rect">
            <a:avLst/>
          </a:prstGeom>
          <a:noFill/>
          <a:ln>
            <a:noFill/>
          </a:ln>
        </p:spPr>
      </p:pic>
      <p:sp>
        <p:nvSpPr>
          <p:cNvPr id="163" name="Google Shape;163;p28"/>
          <p:cNvSpPr txBox="1"/>
          <p:nvPr/>
        </p:nvSpPr>
        <p:spPr>
          <a:xfrm>
            <a:off x="859175" y="4800600"/>
            <a:ext cx="4266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Montserrat Medium"/>
                <a:ea typeface="Montserrat Medium"/>
                <a:cs typeface="Montserrat Medium"/>
                <a:sym typeface="Montserrat Medium"/>
              </a:rPr>
              <a:t>+ </a:t>
            </a:r>
            <a:r>
              <a:rPr lang="en" sz="1800">
                <a:solidFill>
                  <a:schemeClr val="dk1"/>
                </a:solidFill>
                <a:latin typeface="Montserrat Medium"/>
                <a:ea typeface="Montserrat Medium"/>
                <a:cs typeface="Montserrat Medium"/>
                <a:sym typeface="Montserrat Medium"/>
              </a:rPr>
              <a:t>~25 minutes optimization time</a:t>
            </a:r>
            <a:endParaRPr sz="18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Our improved Random Forest algorithm was more accurate but had a much longer training time.</a:t>
            </a:r>
            <a:endParaRPr/>
          </a:p>
          <a:p>
            <a:pPr indent="-342900" lvl="0" marL="457200" rtl="0" algn="l">
              <a:lnSpc>
                <a:spcPct val="150000"/>
              </a:lnSpc>
              <a:spcBef>
                <a:spcPts val="0"/>
              </a:spcBef>
              <a:spcAft>
                <a:spcPts val="0"/>
              </a:spcAft>
              <a:buSzPts val="1800"/>
              <a:buChar char="●"/>
            </a:pPr>
            <a:r>
              <a:rPr lang="en"/>
              <a:t>GPU-accelerated SHAP (e.g., cuML) could reduce training time, and adjusting weight updates could help with rare classes.</a:t>
            </a:r>
            <a:endParaRPr/>
          </a:p>
          <a:p>
            <a:pPr indent="-342900" lvl="0" marL="457200" rtl="0" algn="l">
              <a:lnSpc>
                <a:spcPct val="150000"/>
              </a:lnSpc>
              <a:spcBef>
                <a:spcPts val="0"/>
              </a:spcBef>
              <a:spcAft>
                <a:spcPts val="0"/>
              </a:spcAft>
              <a:buSzPts val="1800"/>
              <a:buChar char="●"/>
            </a:pPr>
            <a:r>
              <a:rPr lang="en"/>
              <a:t>Testing on more datasets would provide insights for further improvements.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2274450" y="2089650"/>
            <a:ext cx="4595100" cy="9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420"/>
              <a:t>THANK YOU</a:t>
            </a:r>
            <a:endParaRPr sz="54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Problem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When constructing Decision Trees, the Random Forest algorithm treats </a:t>
            </a:r>
            <a:r>
              <a:rPr lang="en"/>
              <a:t>all features equally.</a:t>
            </a:r>
            <a:endParaRPr/>
          </a:p>
          <a:p>
            <a:pPr indent="-342900" lvl="0" marL="457200" rtl="0" algn="l">
              <a:lnSpc>
                <a:spcPct val="150000"/>
              </a:lnSpc>
              <a:spcBef>
                <a:spcPts val="0"/>
              </a:spcBef>
              <a:spcAft>
                <a:spcPts val="0"/>
              </a:spcAft>
              <a:buSzPts val="1800"/>
              <a:buChar char="●"/>
            </a:pPr>
            <a:r>
              <a:rPr lang="en"/>
              <a:t>In datasets where attributes have varying importance, it performs suboptimally.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Solution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By scoring each feature based on its overall importance in the dataset, we can allow for the model to build more accurate Decision Trees, increasing the total accuracy of the model with minimal additional computation overhead and training time.</a:t>
            </a:r>
            <a:endParaRPr/>
          </a:p>
          <a:p>
            <a:pPr indent="-342900" lvl="0" marL="457200" rtl="0" algn="l">
              <a:lnSpc>
                <a:spcPct val="150000"/>
              </a:lnSpc>
              <a:spcBef>
                <a:spcPts val="0"/>
              </a:spcBef>
              <a:spcAft>
                <a:spcPts val="0"/>
              </a:spcAft>
              <a:buSzPts val="1800"/>
              <a:buChar char="●"/>
            </a:pPr>
            <a:r>
              <a:rPr lang="en"/>
              <a:t>We also dynamically update these scores as the trees build to allow for more precise feature selection.</a:t>
            </a:r>
            <a:endParaRPr/>
          </a:p>
          <a:p>
            <a:pPr indent="-342900" lvl="0" marL="457200" rtl="0" algn="l">
              <a:lnSpc>
                <a:spcPct val="150000"/>
              </a:lnSpc>
              <a:spcBef>
                <a:spcPts val="0"/>
              </a:spcBef>
              <a:spcAft>
                <a:spcPts val="0"/>
              </a:spcAft>
              <a:buSzPts val="1800"/>
              <a:buChar char="●"/>
            </a:pPr>
            <a:r>
              <a:rPr lang="en"/>
              <a:t>We used TPE (Tree-structured Parzen Estimator) to optimize hyperparameters for the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The Nursery Dataset</a:t>
            </a:r>
            <a:endParaRPr/>
          </a:p>
          <a:p>
            <a:pPr indent="-317500" lvl="1" marL="914400" rtl="0" algn="l">
              <a:lnSpc>
                <a:spcPct val="150000"/>
              </a:lnSpc>
              <a:spcBef>
                <a:spcPts val="0"/>
              </a:spcBef>
              <a:spcAft>
                <a:spcPts val="0"/>
              </a:spcAft>
              <a:buSzPts val="1400"/>
              <a:buChar char="○"/>
            </a:pPr>
            <a:r>
              <a:rPr lang="en"/>
              <a:t>8 Features: </a:t>
            </a:r>
            <a:r>
              <a:rPr lang="en"/>
              <a:t>parental situation, nursery evaluation, application form completion, number of children, housing condition, financial standing, social assessment, and health priority</a:t>
            </a:r>
            <a:endParaRPr/>
          </a:p>
          <a:p>
            <a:pPr indent="-342900" lvl="0" marL="457200" rtl="0" algn="l">
              <a:lnSpc>
                <a:spcPct val="150000"/>
              </a:lnSpc>
              <a:spcBef>
                <a:spcPts val="0"/>
              </a:spcBef>
              <a:spcAft>
                <a:spcPts val="0"/>
              </a:spcAft>
              <a:buSzPts val="1800"/>
              <a:buChar char="●"/>
            </a:pPr>
            <a:r>
              <a:rPr lang="en"/>
              <a:t>Train/Test Split: 80/20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preprocessing, because the dataset was from Kaggle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Baseline Model</a:t>
            </a:r>
            <a:endParaRPr/>
          </a:p>
        </p:txBody>
      </p:sp>
      <p:sp>
        <p:nvSpPr>
          <p:cNvPr id="85" name="Google Shape;85;p18"/>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Standard implementation of Random Forest using the scikit-learn library, using entropy loss.</a:t>
            </a:r>
            <a:endParaRPr/>
          </a:p>
          <a:p>
            <a:pPr indent="0" lvl="0" marL="457200" rtl="0" algn="l">
              <a:spcBef>
                <a:spcPts val="120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3124038" y="2197875"/>
            <a:ext cx="2895921" cy="572700"/>
          </a:xfrm>
          <a:prstGeom prst="rect">
            <a:avLst/>
          </a:prstGeom>
          <a:noFill/>
          <a:ln>
            <a:noFill/>
          </a:ln>
        </p:spPr>
      </p:pic>
      <p:pic>
        <p:nvPicPr>
          <p:cNvPr id="87" name="Google Shape;87;p18"/>
          <p:cNvPicPr preferRelativeResize="0"/>
          <p:nvPr/>
        </p:nvPicPr>
        <p:blipFill>
          <a:blip r:embed="rId4">
            <a:alphaModFix/>
          </a:blip>
          <a:stretch>
            <a:fillRect/>
          </a:stretch>
        </p:blipFill>
        <p:spPr>
          <a:xfrm>
            <a:off x="2905125" y="2922500"/>
            <a:ext cx="3486150" cy="876300"/>
          </a:xfrm>
          <a:prstGeom prst="rect">
            <a:avLst/>
          </a:prstGeom>
          <a:noFill/>
          <a:ln>
            <a:noFill/>
          </a:ln>
        </p:spPr>
      </p:pic>
      <p:pic>
        <p:nvPicPr>
          <p:cNvPr id="88" name="Google Shape;88;p18"/>
          <p:cNvPicPr preferRelativeResize="0"/>
          <p:nvPr/>
        </p:nvPicPr>
        <p:blipFill>
          <a:blip r:embed="rId5">
            <a:alphaModFix/>
          </a:blip>
          <a:stretch>
            <a:fillRect/>
          </a:stretch>
        </p:blipFill>
        <p:spPr>
          <a:xfrm>
            <a:off x="2621750" y="3950725"/>
            <a:ext cx="4052900" cy="65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Shapely Additive Explanations (SHAP)</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Calculates the average shapley value.</a:t>
            </a:r>
            <a:endParaRPr/>
          </a:p>
          <a:p>
            <a:pPr indent="0" lvl="0" marL="0" rtl="0" algn="l">
              <a:spcBef>
                <a:spcPts val="1200"/>
              </a:spcBef>
              <a:spcAft>
                <a:spcPts val="0"/>
              </a:spcAft>
              <a:buNone/>
            </a:pPr>
            <a:r>
              <a:rPr lang="en"/>
              <a:t>N is the number of instances, SHAP(x) is the Shapley value.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F is the set of all features</a:t>
            </a:r>
            <a:endParaRPr/>
          </a:p>
          <a:p>
            <a:pPr indent="-342900" lvl="0" marL="457200" rtl="0" algn="l">
              <a:spcBef>
                <a:spcPts val="0"/>
              </a:spcBef>
              <a:spcAft>
                <a:spcPts val="0"/>
              </a:spcAft>
              <a:buSzPts val="1800"/>
              <a:buChar char="●"/>
            </a:pPr>
            <a:r>
              <a:rPr lang="en"/>
              <a:t>S is the subset of features excluding </a:t>
            </a:r>
            <a:r>
              <a:rPr i="1" lang="en"/>
              <a:t>i</a:t>
            </a:r>
            <a:endParaRPr/>
          </a:p>
          <a:p>
            <a:pPr indent="-342900" lvl="0" marL="457200" rtl="0" algn="l">
              <a:spcBef>
                <a:spcPts val="0"/>
              </a:spcBef>
              <a:spcAft>
                <a:spcPts val="0"/>
              </a:spcAft>
              <a:buSzPts val="1800"/>
              <a:buChar char="●"/>
            </a:pPr>
            <a:r>
              <a:rPr lang="en"/>
              <a:t>v(S) is the model’s predictions using only features in S</a:t>
            </a:r>
            <a:endParaRPr/>
          </a:p>
          <a:p>
            <a:pPr indent="0" lvl="0" marL="0" rtl="0" algn="l">
              <a:lnSpc>
                <a:spcPct val="100000"/>
              </a:lnSpc>
              <a:spcBef>
                <a:spcPts val="1200"/>
              </a:spcBef>
              <a:spcAft>
                <a:spcPts val="1200"/>
              </a:spcAft>
              <a:buClr>
                <a:schemeClr val="dk1"/>
              </a:buClr>
              <a:buSzPts val="1100"/>
              <a:buFont typeface="Arial"/>
              <a:buNone/>
            </a:pPr>
            <a:r>
              <a:t/>
            </a:r>
            <a:endParaRPr/>
          </a:p>
        </p:txBody>
      </p:sp>
      <p:pic>
        <p:nvPicPr>
          <p:cNvPr id="95" name="Google Shape;95;p19"/>
          <p:cNvPicPr preferRelativeResize="0"/>
          <p:nvPr/>
        </p:nvPicPr>
        <p:blipFill>
          <a:blip r:embed="rId3">
            <a:alphaModFix/>
          </a:blip>
          <a:stretch>
            <a:fillRect/>
          </a:stretch>
        </p:blipFill>
        <p:spPr>
          <a:xfrm>
            <a:off x="5580125" y="2089325"/>
            <a:ext cx="2857500" cy="714375"/>
          </a:xfrm>
          <a:prstGeom prst="rect">
            <a:avLst/>
          </a:prstGeom>
          <a:noFill/>
          <a:ln>
            <a:noFill/>
          </a:ln>
        </p:spPr>
      </p:pic>
      <p:pic>
        <p:nvPicPr>
          <p:cNvPr id="96" name="Google Shape;96;p19"/>
          <p:cNvPicPr preferRelativeResize="0"/>
          <p:nvPr/>
        </p:nvPicPr>
        <p:blipFill>
          <a:blip r:embed="rId4">
            <a:alphaModFix/>
          </a:blip>
          <a:stretch>
            <a:fillRect/>
          </a:stretch>
        </p:blipFill>
        <p:spPr>
          <a:xfrm>
            <a:off x="4517100" y="3700850"/>
            <a:ext cx="4248150"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Mutual Information</a:t>
            </a:r>
            <a:endParaRPr/>
          </a:p>
        </p:txBody>
      </p:sp>
      <p:sp>
        <p:nvSpPr>
          <p:cNvPr id="102" name="Google Shape;102;p20"/>
          <p:cNvSpPr txBox="1"/>
          <p:nvPr>
            <p:ph idx="1" type="body"/>
          </p:nvPr>
        </p:nvSpPr>
        <p:spPr>
          <a:xfrm>
            <a:off x="311700" y="1152475"/>
            <a:ext cx="8520600" cy="115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Calculates the entropy of the dataset before and after a </a:t>
            </a:r>
            <a:r>
              <a:rPr lang="en"/>
              <a:t>transformation</a:t>
            </a:r>
            <a:endParaRPr/>
          </a:p>
          <a:p>
            <a:pPr indent="-342900" lvl="0" marL="457200" rtl="0" algn="l">
              <a:spcBef>
                <a:spcPts val="0"/>
              </a:spcBef>
              <a:spcAft>
                <a:spcPts val="0"/>
              </a:spcAft>
              <a:buSzPts val="1800"/>
              <a:buChar char="●"/>
            </a:pPr>
            <a:r>
              <a:rPr lang="en"/>
              <a:t>Essentially the same as Info Gain</a:t>
            </a:r>
            <a:endParaRPr/>
          </a:p>
        </p:txBody>
      </p:sp>
      <p:pic>
        <p:nvPicPr>
          <p:cNvPr id="103" name="Google Shape;103;p20"/>
          <p:cNvPicPr preferRelativeResize="0"/>
          <p:nvPr/>
        </p:nvPicPr>
        <p:blipFill>
          <a:blip r:embed="rId3">
            <a:alphaModFix/>
          </a:blip>
          <a:stretch>
            <a:fillRect/>
          </a:stretch>
        </p:blipFill>
        <p:spPr>
          <a:xfrm>
            <a:off x="3047838" y="2465800"/>
            <a:ext cx="2895921" cy="572700"/>
          </a:xfrm>
          <a:prstGeom prst="rect">
            <a:avLst/>
          </a:prstGeom>
          <a:noFill/>
          <a:ln>
            <a:noFill/>
          </a:ln>
        </p:spPr>
      </p:pic>
      <p:pic>
        <p:nvPicPr>
          <p:cNvPr id="104" name="Google Shape;104;p20"/>
          <p:cNvPicPr preferRelativeResize="0"/>
          <p:nvPr/>
        </p:nvPicPr>
        <p:blipFill>
          <a:blip r:embed="rId4">
            <a:alphaModFix/>
          </a:blip>
          <a:stretch>
            <a:fillRect/>
          </a:stretch>
        </p:blipFill>
        <p:spPr>
          <a:xfrm>
            <a:off x="2828925" y="3190425"/>
            <a:ext cx="3486150" cy="876300"/>
          </a:xfrm>
          <a:prstGeom prst="rect">
            <a:avLst/>
          </a:prstGeom>
          <a:noFill/>
          <a:ln>
            <a:noFill/>
          </a:ln>
        </p:spPr>
      </p:pic>
      <p:pic>
        <p:nvPicPr>
          <p:cNvPr id="105" name="Google Shape;105;p20"/>
          <p:cNvPicPr preferRelativeResize="0"/>
          <p:nvPr/>
        </p:nvPicPr>
        <p:blipFill>
          <a:blip r:embed="rId5">
            <a:alphaModFix/>
          </a:blip>
          <a:stretch>
            <a:fillRect/>
          </a:stretch>
        </p:blipFill>
        <p:spPr>
          <a:xfrm>
            <a:off x="2545550" y="4218650"/>
            <a:ext cx="4052900" cy="65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Permutation Importance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Evaluates</a:t>
            </a:r>
            <a:r>
              <a:rPr lang="en"/>
              <a:t> the predictive impact of a feature by </a:t>
            </a:r>
            <a:r>
              <a:rPr lang="en"/>
              <a:t>measuring</a:t>
            </a:r>
            <a:r>
              <a:rPr lang="en"/>
              <a:t> accuracy difference after shuffling feature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Baseline Accuracy is the accuracy using the normal data</a:t>
            </a:r>
            <a:endParaRPr/>
          </a:p>
          <a:p>
            <a:pPr indent="-342900" lvl="0" marL="457200" rtl="0" algn="l">
              <a:spcBef>
                <a:spcPts val="0"/>
              </a:spcBef>
              <a:spcAft>
                <a:spcPts val="0"/>
              </a:spcAft>
              <a:buSzPts val="1800"/>
              <a:buChar char="●"/>
            </a:pPr>
            <a:r>
              <a:rPr lang="en"/>
              <a:t>Accuracy(X) is the accuracy after randomizing the data of the feature</a:t>
            </a:r>
            <a:endParaRPr/>
          </a:p>
        </p:txBody>
      </p:sp>
      <p:pic>
        <p:nvPicPr>
          <p:cNvPr id="112" name="Google Shape;112;p21"/>
          <p:cNvPicPr preferRelativeResize="0"/>
          <p:nvPr/>
        </p:nvPicPr>
        <p:blipFill>
          <a:blip r:embed="rId3">
            <a:alphaModFix/>
          </a:blip>
          <a:stretch>
            <a:fillRect/>
          </a:stretch>
        </p:blipFill>
        <p:spPr>
          <a:xfrm>
            <a:off x="662875" y="2374475"/>
            <a:ext cx="7619409"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