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8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A0738-A28B-47DE-9BB8-2661D48F73C5}" type="datetimeFigureOut">
              <a:rPr kumimoji="1" lang="ja-JP" altLang="en-US" smtClean="0"/>
              <a:t>2020/12/21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929B4-F1FE-4FC3-9AD7-425FBA7545D5}" type="slidenum">
              <a:rPr kumimoji="1" lang="ja-JP" altLang="en-US" smtClean="0"/>
              <a:t>‹#›</a:t>
            </a:fld>
            <a:endParaRPr kumimoji="1" lang="ja-JP" altLang="en-US"/>
          </a:p>
        </p:txBody>
      </p:sp>
    </p:spTree>
    <p:extLst>
      <p:ext uri="{BB962C8B-B14F-4D97-AF65-F5344CB8AC3E}">
        <p14:creationId xmlns:p14="http://schemas.microsoft.com/office/powerpoint/2010/main" val="38357880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ctr">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1BF6B5F-457E-47DF-A14A-40D899A7585F}" type="datetime1">
              <a:rPr kumimoji="1" lang="ja-JP" altLang="en-US" smtClean="0"/>
              <a:t>2020/12/21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6298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B8E0C2-793E-4DAD-AC1C-E070CBCA40EA}" type="datetime1">
              <a:rPr kumimoji="1" lang="ja-JP" altLang="en-US" smtClean="0"/>
              <a:t>2020/12/21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35106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46E1FF-54A4-4402-80F2-8B589C772D2B}" type="datetime1">
              <a:rPr kumimoji="1" lang="ja-JP" altLang="en-US" smtClean="0"/>
              <a:t>2020/12/21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59403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89095B-ED89-405F-A37E-60083B94D12A}" type="datetime1">
              <a:rPr kumimoji="1" lang="ja-JP" altLang="en-US" smtClean="0"/>
              <a:t>2020/12/21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8567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8484D2C-FC4F-451E-BD73-9998BDF282D4}" type="datetime1">
              <a:rPr kumimoji="1" lang="ja-JP" altLang="en-US" smtClean="0"/>
              <a:t>2020/12/21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31399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F3791B0-BCEA-4B57-AB7F-60596C27F2E7}" type="datetime1">
              <a:rPr kumimoji="1" lang="ja-JP" altLang="en-US" smtClean="0"/>
              <a:t>2020/12/21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094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75B62E-232B-4C83-BFC7-6980615315E9}" type="datetime1">
              <a:rPr kumimoji="1" lang="ja-JP" altLang="en-US" smtClean="0"/>
              <a:t>2020/12/21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31290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5A07B0-8042-489D-A1B2-4A71CC274272}" type="datetime1">
              <a:rPr kumimoji="1" lang="ja-JP" altLang="en-US" smtClean="0"/>
              <a:t>2020/12/21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2182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C30D19-C9BE-42D7-9543-A0D4D396D227}" type="datetime1">
              <a:rPr kumimoji="1" lang="ja-JP" altLang="en-US" smtClean="0"/>
              <a:t>2020/12/21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00616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579D159-8ECA-47E1-A456-67A743C9A10C}" type="datetime1">
              <a:rPr kumimoji="1" lang="ja-JP" altLang="en-US" smtClean="0"/>
              <a:t>2020/12/21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85083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33EF88-4239-4CA0-A6DB-9734FA1ABC9E}" type="datetime1">
              <a:rPr kumimoji="1" lang="ja-JP" altLang="en-US" smtClean="0"/>
              <a:t>2020/12/21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99548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a:solidFill>
            <a:srgbClr val="00B0F0"/>
          </a:solidFill>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E62A-2BAA-4D9F-B742-9DE331760A09}" type="datetime1">
              <a:rPr kumimoji="1" lang="ja-JP" altLang="en-US" smtClean="0"/>
              <a:t>2020/12/21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04097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kumimoji="1" sz="4400" b="1" kern="1200">
          <a:solidFill>
            <a:schemeClr val="bg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Wingdings" panose="05000000000000000000" pitchFamily="2" charset="2"/>
        <a:buChar char="n"/>
        <a:defRPr kumimoji="1" sz="20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tmarkit.co.jp/ait/articles/1509/29/news003.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m1z0r3CTF </a:t>
            </a:r>
            <a:r>
              <a:rPr kumimoji="1" lang="en-US" altLang="ja-JP" dirty="0" err="1" smtClean="0"/>
              <a:t>writeup</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7253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10</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spTree>
    <p:extLst>
      <p:ext uri="{BB962C8B-B14F-4D97-AF65-F5344CB8AC3E}">
        <p14:creationId xmlns:p14="http://schemas.microsoft.com/office/powerpoint/2010/main" val="2602374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11</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46" y="4941168"/>
            <a:ext cx="833392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380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ja-JP" altLang="en-US" dirty="0" smtClean="0"/>
              <a:t>文 「</a:t>
            </a:r>
            <a:r>
              <a:rPr lang="en-US" altLang="ja-JP" dirty="0" err="1" smtClean="0"/>
              <a:t>tsubasa</a:t>
            </a:r>
            <a:r>
              <a:rPr lang="ja-JP" altLang="en-US" dirty="0" smtClean="0"/>
              <a:t>君はボウリングのスコア計算方法に興味を持ちました。彼は</a:t>
            </a:r>
            <a:r>
              <a:rPr lang="en-US" altLang="ja-JP" dirty="0" smtClean="0"/>
              <a:t>1</a:t>
            </a:r>
            <a:r>
              <a:rPr lang="ja-JP" altLang="en-US" dirty="0" smtClean="0"/>
              <a:t>ゲームでストライク数とスペア数を限定した場合のゲームスコア最大値と最小値を求めたくなりました。しかし、彼はまだスコアの計算を完璧に理解できていません。彼の代わりに以下を求めてください。</a:t>
            </a:r>
            <a:r>
              <a:rPr lang="en-US" altLang="ja-JP" dirty="0" smtClean="0"/>
              <a:t>flag</a:t>
            </a:r>
            <a:r>
              <a:rPr lang="ja-JP" altLang="en-US" dirty="0" smtClean="0"/>
              <a:t>は</a:t>
            </a:r>
            <a:r>
              <a:rPr lang="en-US" altLang="ja-JP" dirty="0" smtClean="0"/>
              <a:t>m1z0r3{(Q1</a:t>
            </a:r>
            <a:r>
              <a:rPr lang="ja-JP" altLang="en-US" dirty="0" smtClean="0"/>
              <a:t>の答え</a:t>
            </a:r>
            <a:r>
              <a:rPr lang="en-US" altLang="ja-JP" dirty="0" smtClean="0"/>
              <a:t>)_</a:t>
            </a:r>
            <a:r>
              <a:rPr lang="en-US" altLang="ja-JP" dirty="0"/>
              <a:t> {(</a:t>
            </a:r>
            <a:r>
              <a:rPr lang="en-US" altLang="ja-JP" dirty="0" smtClean="0"/>
              <a:t>Q2</a:t>
            </a:r>
            <a:r>
              <a:rPr lang="ja-JP" altLang="en-US" dirty="0" smtClean="0"/>
              <a:t>の</a:t>
            </a:r>
            <a:r>
              <a:rPr lang="ja-JP" altLang="en-US" dirty="0"/>
              <a:t>答え</a:t>
            </a:r>
            <a:r>
              <a:rPr lang="en-US" altLang="ja-JP" dirty="0" smtClean="0"/>
              <a:t>)}</a:t>
            </a:r>
            <a:r>
              <a:rPr lang="ja-JP" altLang="en-US" dirty="0" smtClean="0"/>
              <a:t>です。」</a:t>
            </a:r>
            <a:endParaRPr lang="en-US" altLang="ja-JP" dirty="0" smtClean="0"/>
          </a:p>
          <a:p>
            <a:endParaRPr kumimoji="1" lang="en-US" altLang="ja-JP" dirty="0"/>
          </a:p>
          <a:p>
            <a:r>
              <a:rPr lang="en-US" altLang="ja-JP" dirty="0" smtClean="0"/>
              <a:t>Q1:1</a:t>
            </a:r>
            <a:r>
              <a:rPr lang="ja-JP" altLang="en-US" dirty="0" smtClean="0"/>
              <a:t>ゲームで起こり得るストライク数とスペア数の全ての組み合わせにおいて、その際のスコア最小値の和。つまり、</a:t>
            </a:r>
            <a:r>
              <a:rPr lang="en-US" altLang="ja-JP" dirty="0" smtClean="0"/>
              <a:t>(</a:t>
            </a:r>
            <a:r>
              <a:rPr lang="ja-JP" altLang="en-US" dirty="0" smtClean="0"/>
              <a:t>ストライク数</a:t>
            </a:r>
            <a:r>
              <a:rPr lang="en-US" altLang="ja-JP" dirty="0" smtClean="0"/>
              <a:t>0,</a:t>
            </a:r>
            <a:r>
              <a:rPr lang="ja-JP" altLang="en-US" dirty="0" smtClean="0"/>
              <a:t>スペア数</a:t>
            </a:r>
            <a:r>
              <a:rPr lang="en-US" altLang="ja-JP" dirty="0" smtClean="0"/>
              <a:t>0</a:t>
            </a:r>
            <a:r>
              <a:rPr lang="ja-JP" altLang="en-US" dirty="0" smtClean="0"/>
              <a:t>の時の最小値</a:t>
            </a:r>
            <a:r>
              <a:rPr lang="en-US" altLang="ja-JP" dirty="0" smtClean="0"/>
              <a:t>) + </a:t>
            </a:r>
            <a:r>
              <a:rPr lang="en-US" altLang="ja-JP" dirty="0"/>
              <a:t>(</a:t>
            </a:r>
            <a:r>
              <a:rPr lang="ja-JP" altLang="en-US" dirty="0"/>
              <a:t>ストライク数</a:t>
            </a:r>
            <a:r>
              <a:rPr lang="en-US" altLang="ja-JP" dirty="0"/>
              <a:t>0,</a:t>
            </a:r>
            <a:r>
              <a:rPr lang="ja-JP" altLang="en-US" dirty="0" smtClean="0"/>
              <a:t>スペア数</a:t>
            </a:r>
            <a:r>
              <a:rPr lang="en-US" altLang="ja-JP" dirty="0" smtClean="0"/>
              <a:t>1</a:t>
            </a:r>
            <a:r>
              <a:rPr lang="ja-JP" altLang="en-US" dirty="0" smtClean="0"/>
              <a:t>の</a:t>
            </a:r>
            <a:r>
              <a:rPr lang="ja-JP" altLang="en-US" dirty="0"/>
              <a:t>時の最小値</a:t>
            </a:r>
            <a:r>
              <a:rPr lang="en-US" altLang="ja-JP" dirty="0"/>
              <a:t>) </a:t>
            </a:r>
            <a:r>
              <a:rPr lang="en-US" altLang="ja-JP" dirty="0" smtClean="0"/>
              <a:t>+ … </a:t>
            </a:r>
            <a:r>
              <a:rPr lang="ja-JP" altLang="en-US" dirty="0" smtClean="0"/>
              <a:t>が</a:t>
            </a:r>
            <a:r>
              <a:rPr lang="en-US" altLang="ja-JP" dirty="0" smtClean="0"/>
              <a:t>Q1</a:t>
            </a:r>
            <a:r>
              <a:rPr lang="ja-JP" altLang="en-US" dirty="0" smtClean="0"/>
              <a:t>の答えです。</a:t>
            </a:r>
            <a:endParaRPr lang="en-US" altLang="ja-JP" dirty="0" smtClean="0"/>
          </a:p>
          <a:p>
            <a:r>
              <a:rPr kumimoji="1" lang="en-US" altLang="ja-JP" dirty="0" smtClean="0"/>
              <a:t>Q2:</a:t>
            </a:r>
            <a:r>
              <a:rPr lang="en-US" altLang="ja-JP" dirty="0" smtClean="0"/>
              <a:t>1</a:t>
            </a:r>
            <a:r>
              <a:rPr lang="ja-JP" altLang="en-US" dirty="0"/>
              <a:t>ゲームで起こり得るストライク数とスペア数の全ての組み合わせにおいて、その際のスコア</a:t>
            </a:r>
            <a:r>
              <a:rPr lang="ja-JP" altLang="en-US" dirty="0" smtClean="0"/>
              <a:t>最大値</a:t>
            </a:r>
            <a:r>
              <a:rPr lang="ja-JP" altLang="en-US" dirty="0"/>
              <a:t>の和</a:t>
            </a:r>
            <a:r>
              <a:rPr lang="ja-JP" altLang="en-US" dirty="0" smtClean="0"/>
              <a:t>。</a:t>
            </a:r>
            <a:r>
              <a:rPr lang="en-US" altLang="ja-JP" dirty="0" smtClean="0"/>
              <a:t>Q1</a:t>
            </a:r>
            <a:r>
              <a:rPr lang="ja-JP" altLang="en-US" dirty="0" smtClean="0"/>
              <a:t>の最小値を最大値にした問題です。</a:t>
            </a:r>
            <a:endParaRPr lang="en-US" altLang="ja-JP" dirty="0" smtClean="0"/>
          </a:p>
          <a:p>
            <a:endParaRPr lang="en-US" altLang="ja-JP" dirty="0" smtClean="0"/>
          </a:p>
          <a:p>
            <a:r>
              <a:rPr kumimoji="1" lang="ja-JP" altLang="en-US" dirty="0" smtClean="0"/>
              <a:t>ただし、</a:t>
            </a:r>
            <a:r>
              <a:rPr kumimoji="1" lang="en-US" altLang="ja-JP" dirty="0" err="1" smtClean="0"/>
              <a:t>tsubasa</a:t>
            </a:r>
            <a:r>
              <a:rPr kumimoji="1" lang="ja-JP" altLang="en-US" dirty="0" smtClean="0"/>
              <a:t>君は「ミス」という言葉が嫌いなので、両問共に一球投げる度に少なくとも</a:t>
            </a:r>
            <a:r>
              <a:rPr kumimoji="1" lang="en-US" altLang="ja-JP" dirty="0" smtClean="0"/>
              <a:t>1</a:t>
            </a:r>
            <a:r>
              <a:rPr kumimoji="1" lang="ja-JP" altLang="en-US" dirty="0" smtClean="0"/>
              <a:t>本はピンを倒すという条件に注意してください。</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12</a:t>
            </a:fld>
            <a:endParaRPr kumimoji="1" lang="ja-JP" altLang="en-US"/>
          </a:p>
        </p:txBody>
      </p:sp>
    </p:spTree>
    <p:extLst>
      <p:ext uri="{BB962C8B-B14F-4D97-AF65-F5344CB8AC3E}">
        <p14:creationId xmlns:p14="http://schemas.microsoft.com/office/powerpoint/2010/main" val="3409079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そもそもボウリングの計算方法とは？</a:t>
            </a:r>
            <a:endParaRPr kumimoji="1" lang="en-US" altLang="ja-JP" dirty="0" smtClean="0"/>
          </a:p>
          <a:p>
            <a:endParaRPr lang="en-US" altLang="ja-JP" dirty="0"/>
          </a:p>
          <a:p>
            <a:r>
              <a:rPr kumimoji="1" lang="en-US" altLang="ja-JP" dirty="0" smtClean="0"/>
              <a:t>1</a:t>
            </a:r>
            <a:r>
              <a:rPr kumimoji="1" lang="ja-JP" altLang="en-US" dirty="0" smtClean="0"/>
              <a:t>ゲームに</a:t>
            </a:r>
            <a:r>
              <a:rPr kumimoji="1" lang="en-US" altLang="ja-JP" dirty="0" smtClean="0"/>
              <a:t>10</a:t>
            </a:r>
            <a:r>
              <a:rPr kumimoji="1" lang="ja-JP" altLang="en-US" dirty="0" smtClean="0"/>
              <a:t>フレームあり、</a:t>
            </a:r>
            <a:r>
              <a:rPr kumimoji="1" lang="en-US" altLang="ja-JP" dirty="0" smtClean="0"/>
              <a:t>10</a:t>
            </a:r>
            <a:r>
              <a:rPr kumimoji="1" lang="ja-JP" altLang="en-US" dirty="0" smtClean="0"/>
              <a:t>フレーム目だけ計算方法が特殊。</a:t>
            </a:r>
            <a:endParaRPr kumimoji="1" lang="en-US" altLang="ja-JP" dirty="0" smtClean="0"/>
          </a:p>
          <a:p>
            <a:r>
              <a:rPr lang="en-US" altLang="ja-JP" dirty="0" smtClean="0"/>
              <a:t>1~9</a:t>
            </a:r>
            <a:r>
              <a:rPr lang="ja-JP" altLang="en-US" dirty="0" smtClean="0"/>
              <a:t>フレーム目の場合、各フレーム</a:t>
            </a:r>
            <a:r>
              <a:rPr lang="en-US" altLang="ja-JP" dirty="0" smtClean="0"/>
              <a:t>2</a:t>
            </a:r>
            <a:r>
              <a:rPr lang="ja-JP" altLang="en-US" dirty="0" smtClean="0"/>
              <a:t>投投げる</a:t>
            </a:r>
            <a:r>
              <a:rPr lang="en-US" altLang="ja-JP" dirty="0" smtClean="0"/>
              <a:t>(</a:t>
            </a:r>
            <a:r>
              <a:rPr lang="ja-JP" altLang="en-US" dirty="0" smtClean="0"/>
              <a:t>ストライクでない場合</a:t>
            </a:r>
            <a:r>
              <a:rPr lang="en-US" altLang="ja-JP" dirty="0" smtClean="0"/>
              <a:t>)</a:t>
            </a:r>
            <a:endParaRPr kumimoji="1" lang="en-US" altLang="ja-JP" dirty="0" smtClean="0"/>
          </a:p>
          <a:p>
            <a:pPr lvl="1"/>
            <a:r>
              <a:rPr lang="ja-JP" altLang="en-US" dirty="0" smtClean="0"/>
              <a:t>ストライク</a:t>
            </a:r>
            <a:r>
              <a:rPr lang="en-US" altLang="ja-JP" dirty="0" smtClean="0"/>
              <a:t>(1</a:t>
            </a:r>
            <a:r>
              <a:rPr lang="ja-JP" altLang="en-US" dirty="0" smtClean="0"/>
              <a:t>投目で</a:t>
            </a:r>
            <a:r>
              <a:rPr lang="en-US" altLang="ja-JP" dirty="0" smtClean="0"/>
              <a:t>10</a:t>
            </a:r>
            <a:r>
              <a:rPr lang="ja-JP" altLang="en-US" dirty="0" smtClean="0"/>
              <a:t>本全て倒す</a:t>
            </a:r>
            <a:r>
              <a:rPr lang="en-US" altLang="ja-JP" dirty="0" smtClean="0"/>
              <a:t>)</a:t>
            </a:r>
            <a:r>
              <a:rPr lang="ja-JP" altLang="en-US" dirty="0" smtClean="0"/>
              <a:t>の場合、その後二投分の倒した本数も加算</a:t>
            </a:r>
            <a:endParaRPr lang="en-US" altLang="ja-JP" dirty="0" smtClean="0"/>
          </a:p>
          <a:p>
            <a:pPr lvl="2"/>
            <a:r>
              <a:rPr kumimoji="1" lang="ja-JP" altLang="en-US" dirty="0" smtClean="0"/>
              <a:t>ストライク、 </a:t>
            </a:r>
            <a:r>
              <a:rPr kumimoji="1" lang="en-US" altLang="ja-JP" dirty="0" smtClean="0"/>
              <a:t>8</a:t>
            </a:r>
            <a:r>
              <a:rPr kumimoji="1" lang="ja-JP" altLang="en-US" dirty="0" smtClean="0"/>
              <a:t>本、 </a:t>
            </a:r>
            <a:r>
              <a:rPr kumimoji="1" lang="en-US" altLang="ja-JP" dirty="0" smtClean="0"/>
              <a:t>1</a:t>
            </a:r>
            <a:r>
              <a:rPr kumimoji="1" lang="ja-JP" altLang="en-US" dirty="0" smtClean="0"/>
              <a:t>本の場合、</a:t>
            </a:r>
            <a:r>
              <a:rPr kumimoji="1" lang="en-US" altLang="ja-JP" dirty="0" smtClean="0"/>
              <a:t>19</a:t>
            </a:r>
            <a:r>
              <a:rPr kumimoji="1" lang="ja-JP" altLang="en-US" dirty="0" smtClean="0"/>
              <a:t>点</a:t>
            </a:r>
            <a:endParaRPr kumimoji="1" lang="en-US" altLang="ja-JP" dirty="0" smtClean="0"/>
          </a:p>
          <a:p>
            <a:pPr lvl="2"/>
            <a:r>
              <a:rPr kumimoji="1" lang="en-US" altLang="ja-JP" dirty="0" smtClean="0"/>
              <a:t>3</a:t>
            </a:r>
            <a:r>
              <a:rPr kumimoji="1" lang="ja-JP" altLang="en-US" dirty="0" smtClean="0"/>
              <a:t>連続ストライクの場合、</a:t>
            </a:r>
            <a:r>
              <a:rPr kumimoji="1" lang="en-US" altLang="ja-JP" dirty="0" smtClean="0"/>
              <a:t>30</a:t>
            </a:r>
            <a:r>
              <a:rPr kumimoji="1" lang="ja-JP" altLang="en-US" dirty="0" smtClean="0"/>
              <a:t>点</a:t>
            </a:r>
            <a:endParaRPr kumimoji="1" lang="en-US" altLang="ja-JP" dirty="0" smtClean="0"/>
          </a:p>
          <a:p>
            <a:pPr lvl="1"/>
            <a:r>
              <a:rPr lang="ja-JP" altLang="en-US" dirty="0" smtClean="0"/>
              <a:t>スペア</a:t>
            </a:r>
            <a:r>
              <a:rPr lang="en-US" altLang="ja-JP" dirty="0" smtClean="0"/>
              <a:t>(1,2</a:t>
            </a:r>
            <a:r>
              <a:rPr lang="ja-JP" altLang="en-US" dirty="0" smtClean="0"/>
              <a:t>投目</a:t>
            </a:r>
            <a:r>
              <a:rPr lang="en-US" altLang="ja-JP" dirty="0" smtClean="0"/>
              <a:t>)</a:t>
            </a:r>
            <a:r>
              <a:rPr lang="ja-JP" altLang="en-US" dirty="0" smtClean="0"/>
              <a:t>の場合、その後一投分</a:t>
            </a:r>
            <a:r>
              <a:rPr lang="ja-JP" altLang="en-US" dirty="0"/>
              <a:t>の倒した本数も</a:t>
            </a:r>
            <a:r>
              <a:rPr lang="ja-JP" altLang="en-US" dirty="0" smtClean="0"/>
              <a:t>加算</a:t>
            </a:r>
            <a:endParaRPr lang="en-US" altLang="ja-JP" dirty="0" smtClean="0"/>
          </a:p>
          <a:p>
            <a:r>
              <a:rPr kumimoji="1" lang="en-US" altLang="ja-JP" dirty="0" smtClean="0"/>
              <a:t>10</a:t>
            </a:r>
            <a:r>
              <a:rPr kumimoji="1" lang="ja-JP" altLang="en-US" dirty="0" smtClean="0"/>
              <a:t>フレーム目の場合、最大</a:t>
            </a:r>
            <a:r>
              <a:rPr kumimoji="1" lang="en-US" altLang="ja-JP" dirty="0" smtClean="0"/>
              <a:t>3</a:t>
            </a:r>
            <a:r>
              <a:rPr kumimoji="1" lang="ja-JP" altLang="en-US" dirty="0" smtClean="0"/>
              <a:t>投投げれる。</a:t>
            </a:r>
            <a:endParaRPr kumimoji="1" lang="en-US" altLang="ja-JP" dirty="0" smtClean="0"/>
          </a:p>
          <a:p>
            <a:pPr lvl="1"/>
            <a:r>
              <a:rPr lang="ja-JP" altLang="en-US" dirty="0" smtClean="0"/>
              <a:t>ストライク</a:t>
            </a:r>
            <a:r>
              <a:rPr lang="en-US" altLang="ja-JP" dirty="0" smtClean="0"/>
              <a:t>or</a:t>
            </a:r>
            <a:r>
              <a:rPr lang="ja-JP" altLang="en-US" dirty="0" smtClean="0"/>
              <a:t>スペアを出すと</a:t>
            </a:r>
            <a:r>
              <a:rPr lang="en-US" altLang="ja-JP" dirty="0" smtClean="0"/>
              <a:t>3</a:t>
            </a:r>
            <a:r>
              <a:rPr lang="ja-JP" altLang="en-US" dirty="0" smtClean="0"/>
              <a:t>投目を投げることが出来る</a:t>
            </a:r>
            <a:endParaRPr lang="en-US" altLang="ja-JP" dirty="0" smtClean="0"/>
          </a:p>
          <a:p>
            <a:pPr lvl="1"/>
            <a:r>
              <a:rPr kumimoji="1" lang="en-US" altLang="ja-JP" dirty="0" smtClean="0"/>
              <a:t>10</a:t>
            </a:r>
            <a:r>
              <a:rPr kumimoji="1" lang="ja-JP" altLang="en-US" dirty="0" smtClean="0"/>
              <a:t>フレーム内で倒した本数が加算される</a:t>
            </a:r>
            <a:endParaRPr kumimoji="1" lang="en-US" altLang="ja-JP" dirty="0" smtClean="0"/>
          </a:p>
          <a:p>
            <a:pPr lvl="2"/>
            <a:r>
              <a:rPr lang="ja-JP" altLang="en-US" dirty="0" smtClean="0"/>
              <a:t>最大はストライクを</a:t>
            </a:r>
            <a:r>
              <a:rPr lang="en-US" altLang="ja-JP" dirty="0" smtClean="0"/>
              <a:t>3</a:t>
            </a:r>
            <a:r>
              <a:rPr lang="ja-JP" altLang="en-US" dirty="0" smtClean="0"/>
              <a:t>回出して</a:t>
            </a:r>
            <a:r>
              <a:rPr lang="en-US" altLang="ja-JP" dirty="0" smtClean="0"/>
              <a:t>30</a:t>
            </a:r>
            <a:r>
              <a:rPr lang="ja-JP" altLang="en-US" dirty="0" smtClean="0"/>
              <a:t>点</a:t>
            </a:r>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13</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278339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Q1</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smtClean="0"/>
              <a:t>1</a:t>
            </a:r>
            <a:r>
              <a:rPr lang="ja-JP" altLang="en-US" dirty="0" smtClean="0"/>
              <a:t>本倒し、二投目で</a:t>
            </a:r>
            <a:r>
              <a:rPr lang="en-US" altLang="ja-JP" dirty="0" smtClean="0"/>
              <a:t>9</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smtClean="0"/>
              <a:t>一、二投目で</a:t>
            </a:r>
            <a:r>
              <a:rPr lang="en-US" altLang="ja-JP" dirty="0" smtClean="0"/>
              <a:t>1</a:t>
            </a:r>
            <a:r>
              <a:rPr lang="ja-JP" altLang="en-US" dirty="0" smtClean="0"/>
              <a:t>本ずつ倒すというミスを考える</a:t>
            </a:r>
            <a:endParaRPr lang="en-US" altLang="ja-JP" dirty="0" smtClean="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14</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48736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Q2</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a:t>9</a:t>
            </a:r>
            <a:r>
              <a:rPr lang="ja-JP" altLang="en-US" dirty="0" smtClean="0"/>
              <a:t>本倒し、二投目で</a:t>
            </a:r>
            <a:r>
              <a:rPr lang="en-US" altLang="ja-JP" dirty="0"/>
              <a:t>1</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a:t>一投目</a:t>
            </a:r>
            <a:r>
              <a:rPr lang="ja-JP" altLang="en-US" dirty="0" smtClean="0"/>
              <a:t>で</a:t>
            </a:r>
            <a:r>
              <a:rPr lang="en-US" altLang="ja-JP" dirty="0" smtClean="0"/>
              <a:t>8</a:t>
            </a:r>
            <a:r>
              <a:rPr lang="ja-JP" altLang="en-US" dirty="0" smtClean="0"/>
              <a:t>本倒</a:t>
            </a:r>
            <a:r>
              <a:rPr lang="ja-JP" altLang="en-US" dirty="0"/>
              <a:t>し、二投目で</a:t>
            </a:r>
            <a:r>
              <a:rPr lang="en-US" altLang="ja-JP" dirty="0"/>
              <a:t>1</a:t>
            </a:r>
            <a:r>
              <a:rPr lang="ja-JP" altLang="en-US" dirty="0"/>
              <a:t>本倒すというスペアを考える</a:t>
            </a:r>
            <a:endParaRPr lang="en-US" altLang="ja-JP" dirty="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15</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978787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16</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61579"/>
            <a:ext cx="4016375"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996" y="2161579"/>
            <a:ext cx="41005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45224"/>
            <a:ext cx="636790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84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Almost EDO</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与えられたファイル</a:t>
            </a:r>
            <a:endParaRPr kumimoji="1" lang="en-US" altLang="ja-JP" dirty="0" smtClean="0"/>
          </a:p>
          <a:p>
            <a:pPr lvl="1"/>
            <a:r>
              <a:rPr lang="en-US" altLang="ja-JP" dirty="0" smtClean="0"/>
              <a:t>problem.py</a:t>
            </a:r>
          </a:p>
          <a:p>
            <a:pPr lvl="1"/>
            <a:r>
              <a:rPr kumimoji="1" lang="en-US" altLang="ja-JP" dirty="0" smtClean="0"/>
              <a:t>data.txt</a:t>
            </a:r>
          </a:p>
          <a:p>
            <a:pPr lvl="1"/>
            <a:endParaRPr lang="en-US" altLang="ja-JP" dirty="0"/>
          </a:p>
          <a:p>
            <a:r>
              <a:rPr lang="en-US" altLang="ja-JP" dirty="0" smtClean="0"/>
              <a:t>data.txt</a:t>
            </a:r>
            <a:r>
              <a:rPr lang="ja-JP" altLang="en-US" dirty="0" err="1" smtClean="0"/>
              <a:t>には</a:t>
            </a:r>
            <a:r>
              <a:rPr lang="en-US" altLang="ja-JP" dirty="0" smtClean="0"/>
              <a:t>No.1~7</a:t>
            </a:r>
            <a:r>
              <a:rPr lang="ja-JP" altLang="en-US" dirty="0" smtClean="0"/>
              <a:t>の公開鍵と各</a:t>
            </a:r>
            <a:r>
              <a:rPr lang="en-US" altLang="ja-JP" dirty="0" smtClean="0"/>
              <a:t>No.</a:t>
            </a:r>
            <a:r>
              <a:rPr lang="ja-JP" altLang="en-US" dirty="0" smtClean="0"/>
              <a:t>で暗号化された文章が　　　　　　 ランダムな順番で一行ずつ出力されている。</a:t>
            </a:r>
            <a:endParaRPr lang="en-US" altLang="ja-JP" dirty="0" smtClean="0"/>
          </a:p>
          <a:p>
            <a:endParaRPr kumimoji="1" lang="en-US" altLang="ja-JP" dirty="0"/>
          </a:p>
          <a:p>
            <a:r>
              <a:rPr lang="ja-JP" altLang="en-US" dirty="0" smtClean="0"/>
              <a:t>各</a:t>
            </a:r>
            <a:r>
              <a:rPr lang="en-US" altLang="ja-JP" dirty="0" smtClean="0"/>
              <a:t>No.</a:t>
            </a:r>
            <a:r>
              <a:rPr lang="ja-JP" altLang="en-US" dirty="0" smtClean="0"/>
              <a:t>毎の</a:t>
            </a:r>
            <a:r>
              <a:rPr lang="en-US" altLang="ja-JP" dirty="0" smtClean="0"/>
              <a:t>RSA</a:t>
            </a:r>
            <a:r>
              <a:rPr lang="ja-JP" altLang="en-US" dirty="0" smtClean="0"/>
              <a:t>を解いていく</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17</a:t>
            </a:fld>
            <a:endParaRPr kumimoji="1" lang="ja-JP" altLang="en-US"/>
          </a:p>
        </p:txBody>
      </p:sp>
    </p:spTree>
    <p:extLst>
      <p:ext uri="{BB962C8B-B14F-4D97-AF65-F5344CB8AC3E}">
        <p14:creationId xmlns:p14="http://schemas.microsoft.com/office/powerpoint/2010/main" val="740496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e1=3</a:t>
            </a:r>
            <a:r>
              <a:rPr kumimoji="1" lang="ja-JP" altLang="en-US" dirty="0" smtClean="0"/>
              <a:t>であることに注目</a:t>
            </a:r>
            <a:endParaRPr kumimoji="1" lang="en-US" altLang="ja-JP" dirty="0" smtClean="0"/>
          </a:p>
          <a:p>
            <a:pPr lvl="1"/>
            <a:r>
              <a:rPr kumimoji="1" lang="en-US" altLang="ja-JP" dirty="0" smtClean="0"/>
              <a:t>low exponent attack </a:t>
            </a:r>
            <a:r>
              <a:rPr kumimoji="1" lang="ja-JP" altLang="en-US" dirty="0" smtClean="0"/>
              <a:t>とエスパー</a:t>
            </a:r>
            <a:endParaRPr kumimoji="1" lang="en-US" altLang="ja-JP" dirty="0" smtClean="0"/>
          </a:p>
          <a:p>
            <a:pPr lvl="1"/>
            <a:r>
              <a:rPr lang="ja-JP" altLang="en-US" dirty="0"/>
              <a:t>暗号</a:t>
            </a:r>
            <a:r>
              <a:rPr lang="ja-JP" altLang="en-US" dirty="0" smtClean="0"/>
              <a:t>文</a:t>
            </a:r>
            <a:r>
              <a:rPr lang="ja-JP" altLang="en-US" dirty="0"/>
              <a:t>の中</a:t>
            </a:r>
            <a:r>
              <a:rPr lang="ja-JP" altLang="en-US" dirty="0" smtClean="0"/>
              <a:t>で</a:t>
            </a:r>
            <a:r>
              <a:rPr lang="en-US" altLang="ja-JP" dirty="0" smtClean="0"/>
              <a:t>3</a:t>
            </a:r>
            <a:r>
              <a:rPr lang="ja-JP" altLang="en-US" dirty="0" smtClean="0"/>
              <a:t>乗根であるものを探す。</a:t>
            </a:r>
            <a:endParaRPr lang="en-US" altLang="ja-JP" dirty="0" smtClean="0"/>
          </a:p>
          <a:p>
            <a:pPr lvl="1"/>
            <a:r>
              <a:rPr kumimoji="1" lang="ja-JP" altLang="en-US" dirty="0" smtClean="0"/>
              <a:t>見つけたら</a:t>
            </a:r>
            <a:r>
              <a:rPr kumimoji="1" lang="en-US" altLang="ja-JP" dirty="0" smtClean="0"/>
              <a:t>1/3</a:t>
            </a:r>
            <a:r>
              <a:rPr kumimoji="1" lang="ja-JP" altLang="en-US" dirty="0" smtClean="0"/>
              <a:t>乗して</a:t>
            </a:r>
            <a:r>
              <a:rPr kumimoji="1" lang="en-US" altLang="ja-JP" dirty="0" err="1" smtClean="0"/>
              <a:t>long_to_bytes</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18</a:t>
            </a:fld>
            <a:endParaRPr kumimoji="1" lang="ja-JP"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652066"/>
            <a:ext cx="3619501"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754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N2</a:t>
            </a:r>
            <a:r>
              <a:rPr kumimoji="1" lang="ja-JP" altLang="en-US" dirty="0" smtClean="0"/>
              <a:t>が素因数分解できてしまう</a:t>
            </a:r>
            <a:endParaRPr kumimoji="1" lang="en-US" altLang="ja-JP" dirty="0" smtClean="0"/>
          </a:p>
          <a:p>
            <a:pPr lvl="1"/>
            <a:r>
              <a:rPr lang="ja-JP" altLang="en-US" dirty="0"/>
              <a:t>あと</a:t>
            </a:r>
            <a:r>
              <a:rPr lang="ja-JP" altLang="en-US" dirty="0" smtClean="0"/>
              <a:t>はいつもの通り</a:t>
            </a:r>
            <a:endParaRPr lang="en-US" altLang="ja-JP" dirty="0" smtClean="0"/>
          </a:p>
          <a:p>
            <a:pPr lvl="1"/>
            <a:endParaRPr lang="en-US" altLang="ja-JP" dirty="0"/>
          </a:p>
          <a:p>
            <a:pPr lvl="1"/>
            <a:endParaRPr lang="en-US" altLang="ja-JP" dirty="0" smtClean="0"/>
          </a:p>
          <a:p>
            <a:pPr lvl="1"/>
            <a:endParaRPr lang="en-US" altLang="ja-JP" dirty="0"/>
          </a:p>
          <a:p>
            <a:r>
              <a:rPr lang="en-US" altLang="ja-JP" dirty="0" smtClean="0"/>
              <a:t>p</a:t>
            </a:r>
            <a:r>
              <a:rPr lang="ja-JP" altLang="en-US" dirty="0" smtClean="0"/>
              <a:t>はメルセンヌ素数でしたと</a:t>
            </a:r>
            <a:r>
              <a:rPr lang="ja-JP" altLang="en-US" dirty="0" err="1" smtClean="0"/>
              <a:t>さ</a:t>
            </a:r>
            <a:endParaRPr lang="en-US" altLang="ja-JP" dirty="0" smtClean="0"/>
          </a:p>
          <a:p>
            <a:pPr lvl="1"/>
            <a:endParaRPr kumimoji="1" lang="en-US" altLang="ja-JP" dirty="0"/>
          </a:p>
          <a:p>
            <a:pPr lvl="1"/>
            <a:endParaRPr lang="en-US" altLang="ja-JP" dirty="0" smtClean="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19</a:t>
            </a:fld>
            <a:endParaRPr kumimoji="1" lang="ja-JP"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348880"/>
            <a:ext cx="3918645" cy="293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97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作成した問題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Searchable </a:t>
            </a:r>
            <a:r>
              <a:rPr lang="en-US" altLang="ja-JP" dirty="0" smtClean="0"/>
              <a:t>Encryption</a:t>
            </a:r>
          </a:p>
          <a:p>
            <a:pPr lvl="1"/>
            <a:r>
              <a:rPr lang="en-US" altLang="ja-JP" dirty="0"/>
              <a:t>c</a:t>
            </a:r>
            <a:r>
              <a:rPr lang="en-US" altLang="ja-JP" dirty="0" smtClean="0"/>
              <a:t>rypto 30pt</a:t>
            </a:r>
          </a:p>
          <a:p>
            <a:endParaRPr kumimoji="1" lang="en-US" altLang="ja-JP" dirty="0"/>
          </a:p>
          <a:p>
            <a:r>
              <a:rPr lang="en-US" altLang="ja-JP" dirty="0" smtClean="0"/>
              <a:t>Let’s play </a:t>
            </a:r>
            <a:r>
              <a:rPr lang="en-US" altLang="ja-JP" dirty="0" err="1" smtClean="0"/>
              <a:t>Nimmt</a:t>
            </a:r>
            <a:r>
              <a:rPr lang="en-US" altLang="ja-JP" dirty="0" smtClean="0"/>
              <a:t>!</a:t>
            </a:r>
          </a:p>
          <a:p>
            <a:pPr lvl="1"/>
            <a:r>
              <a:rPr lang="en-US" altLang="ja-JP" dirty="0" err="1" smtClean="0"/>
              <a:t>misc</a:t>
            </a:r>
            <a:r>
              <a:rPr lang="en-US" altLang="ja-JP" dirty="0" smtClean="0"/>
              <a:t> </a:t>
            </a:r>
            <a:r>
              <a:rPr lang="en-US" altLang="ja-JP" dirty="0" smtClean="0"/>
              <a:t>10pt</a:t>
            </a:r>
          </a:p>
          <a:p>
            <a:endParaRPr kumimoji="1" lang="en-US" altLang="ja-JP" dirty="0"/>
          </a:p>
          <a:p>
            <a:r>
              <a:rPr lang="en-US" altLang="ja-JP" dirty="0" smtClean="0"/>
              <a:t>Sum Min and Sum Max</a:t>
            </a:r>
          </a:p>
          <a:p>
            <a:pPr lvl="1"/>
            <a:r>
              <a:rPr lang="en-US" altLang="ja-JP" dirty="0" err="1" smtClean="0"/>
              <a:t>misc</a:t>
            </a:r>
            <a:r>
              <a:rPr lang="en-US" altLang="ja-JP" dirty="0" smtClean="0"/>
              <a:t> </a:t>
            </a:r>
            <a:r>
              <a:rPr lang="en-US" altLang="ja-JP" dirty="0" smtClean="0"/>
              <a:t>10pt</a:t>
            </a:r>
          </a:p>
          <a:p>
            <a:endParaRPr kumimoji="1" lang="en-US" altLang="ja-JP" dirty="0"/>
          </a:p>
          <a:p>
            <a:r>
              <a:rPr lang="en-US" altLang="ja-JP" dirty="0" smtClean="0"/>
              <a:t>Almost EDO</a:t>
            </a:r>
          </a:p>
          <a:p>
            <a:pPr lvl="1"/>
            <a:r>
              <a:rPr lang="en-US" altLang="ja-JP" dirty="0"/>
              <a:t>c</a:t>
            </a:r>
            <a:r>
              <a:rPr kumimoji="1" lang="en-US" altLang="ja-JP" dirty="0" smtClean="0"/>
              <a:t>rypto 100pt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a:t>
            </a:fld>
            <a:endParaRPr kumimoji="1" lang="ja-JP" altLang="en-US"/>
          </a:p>
        </p:txBody>
      </p:sp>
    </p:spTree>
    <p:extLst>
      <p:ext uri="{BB962C8B-B14F-4D97-AF65-F5344CB8AC3E}">
        <p14:creationId xmlns:p14="http://schemas.microsoft.com/office/powerpoint/2010/main" val="216388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No.3 &amp; No.4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複雑なことをしているが、よく見ると同じ素数を使っている</a:t>
            </a:r>
            <a:endParaRPr kumimoji="1" lang="en-US" altLang="ja-JP" dirty="0" smtClean="0"/>
          </a:p>
          <a:p>
            <a:endParaRPr lang="en-US" altLang="ja-JP" dirty="0"/>
          </a:p>
          <a:p>
            <a:r>
              <a:rPr kumimoji="1" lang="en-US" altLang="ja-JP" dirty="0" smtClean="0"/>
              <a:t>N3, N4</a:t>
            </a:r>
            <a:r>
              <a:rPr kumimoji="1" lang="ja-JP" altLang="en-US" dirty="0" smtClean="0"/>
              <a:t>の</a:t>
            </a:r>
            <a:r>
              <a:rPr kumimoji="1" lang="en-US" altLang="ja-JP" dirty="0" err="1" smtClean="0"/>
              <a:t>gcd</a:t>
            </a:r>
            <a:r>
              <a:rPr kumimoji="1" lang="ja-JP" altLang="en-US" dirty="0" smtClean="0"/>
              <a:t>を取ると</a:t>
            </a:r>
            <a:r>
              <a:rPr kumimoji="1" lang="en-US" altLang="ja-JP" dirty="0" smtClean="0"/>
              <a:t>1</a:t>
            </a:r>
            <a:r>
              <a:rPr kumimoji="1" lang="ja-JP" altLang="en-US" dirty="0" smtClean="0"/>
              <a:t>ではなく、両方に共通する</a:t>
            </a:r>
            <a:r>
              <a:rPr kumimoji="1" lang="en-US" altLang="ja-JP" dirty="0" smtClean="0"/>
              <a:t>p</a:t>
            </a:r>
            <a:r>
              <a:rPr kumimoji="1" lang="ja-JP" altLang="en-US" dirty="0" smtClean="0"/>
              <a:t>となる。</a:t>
            </a:r>
            <a:endParaRPr kumimoji="1" lang="en-US" altLang="ja-JP" dirty="0" smtClean="0"/>
          </a:p>
          <a:p>
            <a:pPr lvl="1"/>
            <a:r>
              <a:rPr lang="ja-JP" altLang="en-US" dirty="0"/>
              <a:t>素因数</a:t>
            </a:r>
            <a:r>
              <a:rPr lang="ja-JP" altLang="en-US" dirty="0" smtClean="0"/>
              <a:t>分解が可能</a:t>
            </a:r>
            <a:endParaRPr lang="en-US" altLang="ja-JP" dirty="0" smtClean="0"/>
          </a:p>
          <a:p>
            <a:pPr lvl="1"/>
            <a:r>
              <a:rPr lang="ja-JP" altLang="en-US" dirty="0" smtClean="0"/>
              <a:t>あと</a:t>
            </a:r>
            <a:r>
              <a:rPr kumimoji="1" lang="ja-JP" altLang="en-US" dirty="0" smtClean="0"/>
              <a:t>は</a:t>
            </a:r>
            <a:r>
              <a:rPr kumimoji="1" lang="ja-JP" altLang="en-US" dirty="0"/>
              <a:t>いつも通り</a:t>
            </a:r>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20</a:t>
            </a:fld>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783" y="3104396"/>
            <a:ext cx="4035673" cy="3037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877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ElGamal</a:t>
                </a:r>
                <a:r>
                  <a:rPr kumimoji="1" lang="ja-JP" altLang="en-US" dirty="0" smtClean="0"/>
                  <a:t>暗号</a:t>
                </a:r>
                <a:endParaRPr kumimoji="1" lang="en-US" altLang="ja-JP" dirty="0" smtClean="0"/>
              </a:p>
              <a:p>
                <a:endParaRPr lang="en-US" altLang="ja-JP" dirty="0"/>
              </a:p>
              <a:p>
                <a:r>
                  <a:rPr kumimoji="1" lang="ja-JP" altLang="en-US" dirty="0" smtClean="0"/>
                  <a:t>秘密鍵</a:t>
                </a:r>
                <a:r>
                  <a:rPr kumimoji="1" lang="en-US" altLang="ja-JP" dirty="0" smtClean="0"/>
                  <a:t>x</a:t>
                </a:r>
                <a:r>
                  <a:rPr kumimoji="1" lang="ja-JP" altLang="en-US" dirty="0" smtClean="0"/>
                  <a:t>は</a:t>
                </a:r>
                <a:r>
                  <a:rPr kumimoji="1" lang="en-US" altLang="ja-JP" dirty="0" smtClean="0"/>
                  <a:t>10</a:t>
                </a:r>
                <a:r>
                  <a:rPr kumimoji="1" lang="ja-JP" altLang="en-US" dirty="0" smtClean="0"/>
                  <a:t>万</a:t>
                </a:r>
                <a:r>
                  <a:rPr kumimoji="1" lang="en-US" altLang="ja-JP" dirty="0" smtClean="0"/>
                  <a:t>~100</a:t>
                </a:r>
                <a:r>
                  <a:rPr kumimoji="1" lang="ja-JP" altLang="en-US" dirty="0" smtClean="0"/>
                  <a:t>万</a:t>
                </a:r>
                <a:endParaRPr kumimoji="1" lang="en-US" altLang="ja-JP" dirty="0" smtClean="0"/>
              </a:p>
              <a:p>
                <a:pPr lvl="1"/>
                <a:r>
                  <a:rPr lang="ja-JP" altLang="en-US" dirty="0"/>
                  <a:t>この</a:t>
                </a:r>
                <a:r>
                  <a:rPr lang="ja-JP" altLang="en-US" dirty="0" smtClean="0"/>
                  <a:t>程度なら</a:t>
                </a:r>
                <a:r>
                  <a:rPr lang="en-US" altLang="ja-JP" dirty="0" smtClean="0"/>
                  <a:t>brute force</a:t>
                </a:r>
                <a:r>
                  <a:rPr lang="ja-JP" altLang="en-US" dirty="0" smtClean="0"/>
                  <a:t>で行ける</a:t>
                </a:r>
                <a:endParaRPr lang="en-US" altLang="ja-JP" dirty="0" smtClean="0"/>
              </a:p>
              <a:p>
                <a:pPr lvl="1"/>
                <a:endParaRPr kumimoji="1" lang="en-US" altLang="ja-JP" dirty="0" smtClean="0"/>
              </a:p>
              <a:p>
                <a:pPr lvl="1"/>
                <a:endParaRPr kumimoji="1" lang="en-US" altLang="ja-JP" dirty="0"/>
              </a:p>
              <a:p>
                <a:r>
                  <a:rPr kumimoji="1" lang="en-US" altLang="ja-JP" dirty="0" smtClean="0"/>
                  <a:t>c1,c2</a:t>
                </a:r>
                <a:r>
                  <a:rPr kumimoji="1" lang="ja-JP" altLang="en-US" dirty="0" smtClean="0"/>
                  <a:t>の選び方に注意して</a:t>
                </a:r>
                <a14:m>
                  <m:oMath xmlns:m="http://schemas.openxmlformats.org/officeDocument/2006/math">
                    <m:sSup>
                      <m:sSupPr>
                        <m:ctrlPr>
                          <a:rPr kumimoji="1" lang="en-US" altLang="ja-JP" i="1" smtClean="0">
                            <a:latin typeface="Cambria Math"/>
                          </a:rPr>
                        </m:ctrlPr>
                      </m:sSupPr>
                      <m:e>
                        <m:sSub>
                          <m:sSubPr>
                            <m:ctrlPr>
                              <a:rPr kumimoji="1" lang="en-US" altLang="ja-JP" i="1" smtClean="0">
                                <a:latin typeface="Cambria Math"/>
                              </a:rPr>
                            </m:ctrlPr>
                          </m:sSubPr>
                          <m:e>
                            <m:r>
                              <a:rPr kumimoji="1" lang="en-US" altLang="ja-JP" b="0" i="1" smtClean="0">
                                <a:latin typeface="Cambria Math"/>
                              </a:rPr>
                              <m:t>𝑐</m:t>
                            </m:r>
                          </m:e>
                          <m:sub>
                            <m:r>
                              <a:rPr kumimoji="1" lang="en-US" altLang="ja-JP" b="0" i="1" smtClean="0">
                                <a:latin typeface="Cambria Math"/>
                              </a:rPr>
                              <m:t>1</m:t>
                            </m:r>
                          </m:sub>
                        </m:sSub>
                      </m:e>
                      <m:sup>
                        <m:r>
                          <a:rPr kumimoji="1" lang="en-US" altLang="ja-JP" b="0" i="1" smtClean="0">
                            <a:latin typeface="Cambria Math"/>
                          </a:rPr>
                          <m:t>−</m:t>
                        </m:r>
                        <m:r>
                          <a:rPr kumimoji="1" lang="en-US" altLang="ja-JP" b="0" i="1" smtClean="0">
                            <a:latin typeface="Cambria Math"/>
                          </a:rPr>
                          <m:t>𝑥</m:t>
                        </m:r>
                      </m:sup>
                    </m:sSup>
                    <m:sSub>
                      <m:sSubPr>
                        <m:ctrlPr>
                          <a:rPr lang="en-US" altLang="ja-JP" i="1">
                            <a:latin typeface="Cambria Math"/>
                          </a:rPr>
                        </m:ctrlPr>
                      </m:sSubPr>
                      <m:e>
                        <m:r>
                          <a:rPr lang="en-US" altLang="ja-JP" i="1">
                            <a:latin typeface="Cambria Math"/>
                          </a:rPr>
                          <m:t>𝑐</m:t>
                        </m:r>
                      </m:e>
                      <m:sub>
                        <m:r>
                          <a:rPr lang="en-US" altLang="ja-JP" b="0" i="1" smtClean="0">
                            <a:latin typeface="Cambria Math"/>
                          </a:rPr>
                          <m:t>2</m:t>
                        </m:r>
                      </m:sub>
                    </m:sSub>
                    <m:r>
                      <a:rPr lang="en-US" altLang="ja-JP" b="0" i="1" smtClean="0">
                        <a:latin typeface="Cambria Math"/>
                      </a:rPr>
                      <m:t> </m:t>
                    </m:r>
                    <m:r>
                      <a:rPr lang="en-US" altLang="ja-JP" b="0" i="1" smtClean="0">
                        <a:latin typeface="Cambria Math"/>
                      </a:rPr>
                      <m:t>𝑚𝑜𝑑</m:t>
                    </m:r>
                    <m:r>
                      <a:rPr lang="en-US" altLang="ja-JP" b="0" i="1" smtClean="0">
                        <a:latin typeface="Cambria Math"/>
                      </a:rPr>
                      <m:t> </m:t>
                    </m:r>
                    <m:r>
                      <a:rPr lang="en-US" altLang="ja-JP" b="0" i="1" smtClean="0">
                        <a:latin typeface="Cambria Math"/>
                      </a:rPr>
                      <m:t>𝑝</m:t>
                    </m:r>
                  </m:oMath>
                </a14:m>
                <a:r>
                  <a:rPr kumimoji="1" lang="ja-JP" altLang="en-US" dirty="0" smtClean="0"/>
                  <a:t>で復号する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21</a:t>
            </a:fld>
            <a:endParaRPr kumimoji="1" lang="ja-JP" altLang="en-US"/>
          </a:p>
        </p:txBody>
      </p:sp>
    </p:spTree>
    <p:extLst>
      <p:ext uri="{BB962C8B-B14F-4D97-AF65-F5344CB8AC3E}">
        <p14:creationId xmlns:p14="http://schemas.microsoft.com/office/powerpoint/2010/main" val="3279148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No.6</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p6,q6</a:t>
                </a:r>
                <a:r>
                  <a:rPr kumimoji="1" lang="ja-JP" altLang="en-US" dirty="0" smtClean="0"/>
                  <a:t>は</a:t>
                </a:r>
                <a:r>
                  <a:rPr lang="en-US" altLang="ja-JP" dirty="0" smtClean="0"/>
                  <a:t>256</a:t>
                </a:r>
                <a:r>
                  <a:rPr kumimoji="1" lang="en-US" altLang="ja-JP" dirty="0" smtClean="0"/>
                  <a:t>bits</a:t>
                </a:r>
                <a:r>
                  <a:rPr kumimoji="1" lang="ja-JP" altLang="en-US" dirty="0" smtClean="0"/>
                  <a:t>の素数</a:t>
                </a:r>
                <a:endParaRPr kumimoji="1" lang="en-US" altLang="ja-JP" dirty="0" smtClean="0"/>
              </a:p>
              <a:p>
                <a:pPr lvl="1"/>
                <a:r>
                  <a:rPr lang="ja-JP" altLang="en-US" dirty="0"/>
                  <a:t>これらを</a:t>
                </a:r>
                <a:r>
                  <a:rPr lang="ja-JP" altLang="en-US" dirty="0" smtClean="0"/>
                  <a:t>用いて</a:t>
                </a:r>
                <a:r>
                  <a:rPr lang="en-US" altLang="ja-JP" dirty="0" smtClean="0"/>
                  <a:t>RSA</a:t>
                </a:r>
                <a:r>
                  <a:rPr lang="ja-JP" altLang="en-US" dirty="0" smtClean="0"/>
                  <a:t>で暗号化する</a:t>
                </a:r>
                <a:endParaRPr lang="en-US" altLang="ja-JP" dirty="0" smtClean="0"/>
              </a:p>
              <a:p>
                <a:pPr lvl="1"/>
                <a:endParaRPr kumimoji="1" lang="en-US" altLang="ja-JP" dirty="0"/>
              </a:p>
              <a:p>
                <a:r>
                  <a:rPr lang="en-US" altLang="ja-JP" dirty="0" smtClean="0"/>
                  <a:t>d6(256bits prime)</a:t>
                </a:r>
                <a:r>
                  <a:rPr lang="ja-JP" altLang="en-US" dirty="0" smtClean="0"/>
                  <a:t>を秘密鍵とし、</a:t>
                </a:r>
                <a:r>
                  <a:rPr lang="en-US" altLang="ja-JP" dirty="0" smtClean="0"/>
                  <a:t>phi6(=(p6-1)*(q6-1))</a:t>
                </a:r>
                <a:r>
                  <a:rPr lang="ja-JP" altLang="en-US" dirty="0" smtClean="0"/>
                  <a:t>と互いに素　　　且つ </a:t>
                </a:r>
                <a:r>
                  <a:rPr lang="en-US" altLang="ja-JP" dirty="0" smtClean="0"/>
                  <a:t>d6*11</a:t>
                </a:r>
                <a:r>
                  <a:rPr lang="ja-JP" altLang="en-US" dirty="0" smtClean="0"/>
                  <a:t>も</a:t>
                </a:r>
                <a:r>
                  <a:rPr lang="en-US" altLang="ja-JP" dirty="0" smtClean="0"/>
                  <a:t>phi6</a:t>
                </a:r>
                <a:r>
                  <a:rPr lang="ja-JP" altLang="en-US" dirty="0" smtClean="0"/>
                  <a:t>に互いに素である</a:t>
                </a:r>
                <a:endParaRPr lang="en-US" altLang="ja-JP" dirty="0" smtClean="0"/>
              </a:p>
              <a:p>
                <a:endParaRPr kumimoji="1" lang="en-US" altLang="ja-JP" dirty="0"/>
              </a:p>
              <a:p>
                <a14:m>
                  <m:oMath xmlns:m="http://schemas.openxmlformats.org/officeDocument/2006/math">
                    <m:sSub>
                      <m:sSubPr>
                        <m:ctrlPr>
                          <a:rPr kumimoji="1" lang="en-US" altLang="ja-JP" i="1" smtClean="0">
                            <a:latin typeface="Cambria Math"/>
                          </a:rPr>
                        </m:ctrlPr>
                      </m:sSubPr>
                      <m:e>
                        <m:r>
                          <a:rPr kumimoji="1" lang="en-US" altLang="ja-JP" b="0" i="1" smtClean="0">
                            <a:latin typeface="Cambria Math"/>
                          </a:rPr>
                          <m:t>𝑒</m:t>
                        </m:r>
                      </m:e>
                      <m:sub>
                        <m:r>
                          <a:rPr kumimoji="1" lang="en-US" altLang="ja-JP" b="0" i="1" smtClean="0">
                            <a:latin typeface="Cambria Math"/>
                          </a:rPr>
                          <m:t>6_1</m:t>
                        </m:r>
                      </m:sub>
                    </m:sSub>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𝑑</m:t>
                        </m:r>
                      </m:e>
                      <m:sub>
                        <m:r>
                          <a:rPr kumimoji="1" lang="en-US" altLang="ja-JP" b="0" i="1" smtClean="0">
                            <a:latin typeface="Cambria Math"/>
                          </a:rPr>
                          <m:t>6</m:t>
                        </m:r>
                      </m:sub>
                    </m:sSub>
                    <m:r>
                      <a:rPr kumimoji="1" lang="en-US" altLang="ja-JP" b="0" i="1" smtClean="0">
                        <a:latin typeface="Cambria Math"/>
                        <a:ea typeface="Cambria Math"/>
                      </a:rPr>
                      <m:t>≡</m:t>
                    </m:r>
                    <m:sSub>
                      <m:sSubPr>
                        <m:ctrlPr>
                          <a:rPr lang="en-US" altLang="ja-JP" i="1">
                            <a:latin typeface="Cambria Math"/>
                          </a:rPr>
                        </m:ctrlPr>
                      </m:sSubPr>
                      <m:e>
                        <m:r>
                          <a:rPr lang="en-US" altLang="ja-JP" i="1">
                            <a:latin typeface="Cambria Math"/>
                          </a:rPr>
                          <m:t>𝑒</m:t>
                        </m:r>
                      </m:e>
                      <m:sub>
                        <m:r>
                          <a:rPr lang="en-US" altLang="ja-JP" b="0" i="1" smtClean="0">
                            <a:latin typeface="Cambria Math"/>
                          </a:rPr>
                          <m:t>6_2</m:t>
                        </m:r>
                      </m:sub>
                    </m:sSub>
                    <m:r>
                      <a:rPr lang="en-US" altLang="ja-JP" i="1">
                        <a:latin typeface="Cambria Math"/>
                      </a:rPr>
                      <m:t>∗</m:t>
                    </m:r>
                    <m:sSub>
                      <m:sSubPr>
                        <m:ctrlPr>
                          <a:rPr lang="en-US" altLang="ja-JP" i="1">
                            <a:latin typeface="Cambria Math"/>
                          </a:rPr>
                        </m:ctrlPr>
                      </m:sSubPr>
                      <m:e>
                        <m:r>
                          <a:rPr lang="en-US" altLang="ja-JP" i="1">
                            <a:latin typeface="Cambria Math"/>
                          </a:rPr>
                          <m:t>𝑑</m:t>
                        </m:r>
                      </m:e>
                      <m:sub>
                        <m:r>
                          <a:rPr lang="en-US" altLang="ja-JP" i="1">
                            <a:latin typeface="Cambria Math"/>
                          </a:rPr>
                          <m:t>6</m:t>
                        </m:r>
                      </m:sub>
                    </m:sSub>
                    <m:r>
                      <a:rPr lang="en-US" altLang="ja-JP" b="0" i="1" smtClean="0">
                        <a:latin typeface="Cambria Math"/>
                      </a:rPr>
                      <m:t>∗11</m:t>
                    </m:r>
                    <m:r>
                      <a:rPr lang="en-US" altLang="ja-JP" i="1">
                        <a:latin typeface="Cambria Math"/>
                        <a:ea typeface="Cambria Math"/>
                      </a:rPr>
                      <m:t>≡1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𝑝h𝑖</m:t>
                        </m:r>
                      </m:e>
                      <m:sub>
                        <m:r>
                          <a:rPr lang="en-US" altLang="ja-JP" i="1">
                            <a:latin typeface="Cambria Math"/>
                            <a:ea typeface="Cambria Math"/>
                          </a:rPr>
                          <m:t>6</m:t>
                        </m:r>
                      </m:sub>
                    </m:sSub>
                  </m:oMath>
                </a14:m>
                <a:r>
                  <a:rPr kumimoji="1" lang="ja-JP" altLang="en-US" dirty="0" smtClean="0"/>
                  <a:t> となる</a:t>
                </a:r>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𝑒</m:t>
                        </m:r>
                      </m:e>
                      <m:sub>
                        <m:r>
                          <a:rPr lang="en-US" altLang="ja-JP" i="1">
                            <a:latin typeface="Cambria Math"/>
                          </a:rPr>
                          <m:t>6_</m:t>
                        </m:r>
                        <m:r>
                          <a:rPr lang="en-US" altLang="ja-JP" b="0" i="1" smtClean="0">
                            <a:latin typeface="Cambria Math"/>
                          </a:rPr>
                          <m:t>2</m:t>
                        </m:r>
                      </m:sub>
                    </m:sSub>
                  </m:oMath>
                </a14:m>
                <a:r>
                  <a:rPr kumimoji="1" lang="ja-JP" altLang="en-US" dirty="0" smtClean="0"/>
                  <a:t>は公開</a:t>
                </a:r>
                <a:endParaRPr kumimoji="1" lang="en-US" altLang="ja-JP" dirty="0" smtClean="0"/>
              </a:p>
              <a:p>
                <a:endParaRPr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22</a:t>
            </a:fld>
            <a:endParaRPr kumimoji="1" lang="ja-JP" altLang="en-US"/>
          </a:p>
        </p:txBody>
      </p:sp>
    </p:spTree>
    <p:extLst>
      <p:ext uri="{BB962C8B-B14F-4D97-AF65-F5344CB8AC3E}">
        <p14:creationId xmlns:p14="http://schemas.microsoft.com/office/powerpoint/2010/main" val="337809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lang="en-US" altLang="ja-JP" i="1" smtClean="0">
                            <a:latin typeface="Cambria Math"/>
                          </a:rPr>
                        </m:ctrlPr>
                      </m:sSubPr>
                      <m:e>
                        <m:r>
                          <a:rPr lang="en-US" altLang="ja-JP" i="1">
                            <a:latin typeface="Cambria Math"/>
                          </a:rPr>
                          <m:t>𝑒</m:t>
                        </m:r>
                      </m:e>
                      <m:sub>
                        <m:r>
                          <a:rPr lang="en-US" altLang="ja-JP" i="1">
                            <a:latin typeface="Cambria Math"/>
                          </a:rPr>
                          <m:t>6_1</m:t>
                        </m:r>
                      </m:sub>
                    </m:sSub>
                    <m:r>
                      <a:rPr lang="en-US" altLang="ja-JP" i="1" smtClean="0">
                        <a:latin typeface="Cambria Math"/>
                        <a:ea typeface="Cambria Math"/>
                      </a:rPr>
                      <m:t>≡</m:t>
                    </m:r>
                    <m:sSub>
                      <m:sSubPr>
                        <m:ctrlPr>
                          <a:rPr lang="en-US" altLang="ja-JP" i="1">
                            <a:latin typeface="Cambria Math"/>
                          </a:rPr>
                        </m:ctrlPr>
                      </m:sSubPr>
                      <m:e>
                        <m:r>
                          <a:rPr lang="en-US" altLang="ja-JP" b="0" i="1" smtClean="0">
                            <a:latin typeface="Cambria Math"/>
                          </a:rPr>
                          <m:t>11∗</m:t>
                        </m:r>
                        <m:r>
                          <a:rPr lang="en-US" altLang="ja-JP" i="1">
                            <a:latin typeface="Cambria Math"/>
                          </a:rPr>
                          <m:t>𝑒</m:t>
                        </m:r>
                      </m:e>
                      <m:sub>
                        <m:r>
                          <a:rPr lang="en-US" altLang="ja-JP" i="1">
                            <a:latin typeface="Cambria Math"/>
                          </a:rPr>
                          <m:t>6_</m:t>
                        </m:r>
                        <m:r>
                          <a:rPr lang="en-US" altLang="ja-JP" b="0" i="1" smtClean="0">
                            <a:latin typeface="Cambria Math"/>
                          </a:rPr>
                          <m:t>2</m:t>
                        </m:r>
                      </m:sub>
                    </m:sSub>
                    <m:r>
                      <a:rPr lang="en-US" altLang="ja-JP" b="0" i="1" smtClean="0">
                        <a:latin typeface="Cambria Math"/>
                      </a:rPr>
                      <m:t>𝑚𝑜𝑑</m:t>
                    </m:r>
                    <m:sSub>
                      <m:sSubPr>
                        <m:ctrlPr>
                          <a:rPr lang="en-US" altLang="ja-JP" b="0" i="1" smtClean="0">
                            <a:latin typeface="Cambria Math"/>
                          </a:rPr>
                        </m:ctrlPr>
                      </m:sSubPr>
                      <m:e>
                        <m:r>
                          <a:rPr lang="en-US" altLang="ja-JP" b="0" i="1" smtClean="0">
                            <a:latin typeface="Cambria Math"/>
                          </a:rPr>
                          <m:t> </m:t>
                        </m:r>
                        <m:r>
                          <a:rPr lang="en-US" altLang="ja-JP" b="0" i="1" smtClean="0">
                            <a:latin typeface="Cambria Math"/>
                          </a:rPr>
                          <m:t>𝑝h𝑖</m:t>
                        </m:r>
                      </m:e>
                      <m:sub>
                        <m:r>
                          <a:rPr lang="en-US" altLang="ja-JP" b="0" i="1" smtClean="0">
                            <a:latin typeface="Cambria Math"/>
                          </a:rPr>
                          <m:t>6</m:t>
                        </m:r>
                      </m:sub>
                    </m:sSub>
                  </m:oMath>
                </a14:m>
                <a:r>
                  <a:rPr kumimoji="1" lang="ja-JP" altLang="en-US" dirty="0" smtClean="0"/>
                  <a:t> となる</a:t>
                </a:r>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r>
                      <a:rPr lang="en-US" altLang="ja-JP" i="1" smtClean="0">
                        <a:latin typeface="Cambria Math"/>
                        <a:ea typeface="Cambria Math"/>
                      </a:rPr>
                      <m:t>≡</m:t>
                    </m:r>
                    <m:r>
                      <a:rPr lang="en-US" altLang="ja-JP" b="0" i="1" smtClean="0">
                        <a:latin typeface="Cambria Math"/>
                        <a:ea typeface="Cambria Math"/>
                      </a:rPr>
                      <m:t>0</m:t>
                    </m:r>
                    <m:r>
                      <a:rPr lang="en-US" altLang="ja-JP" i="1">
                        <a:latin typeface="Cambria Math"/>
                      </a:rPr>
                      <m:t>𝑚𝑜𝑑</m:t>
                    </m:r>
                    <m:sSub>
                      <m:sSubPr>
                        <m:ctrlPr>
                          <a:rPr lang="en-US" altLang="ja-JP" i="1">
                            <a:latin typeface="Cambria Math"/>
                          </a:rPr>
                        </m:ctrlPr>
                      </m:sSubPr>
                      <m:e>
                        <m:r>
                          <a:rPr lang="en-US" altLang="ja-JP" i="1">
                            <a:latin typeface="Cambria Math"/>
                          </a:rPr>
                          <m:t> </m:t>
                        </m:r>
                        <m:r>
                          <a:rPr lang="en-US" altLang="ja-JP" i="1">
                            <a:latin typeface="Cambria Math"/>
                          </a:rPr>
                          <m:t>𝑝h𝑖</m:t>
                        </m:r>
                      </m:e>
                      <m:sub>
                        <m:r>
                          <a:rPr lang="en-US" altLang="ja-JP" i="1">
                            <a:latin typeface="Cambria Math"/>
                          </a:rPr>
                          <m:t>6</m:t>
                        </m:r>
                      </m:sub>
                    </m:sSub>
                  </m:oMath>
                </a14:m>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i="1">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oMath>
                </a14:m>
                <a:r>
                  <a:rPr kumimoji="1" lang="ja-JP" altLang="en-US" dirty="0" smtClean="0"/>
                  <a:t>が</a:t>
                </a:r>
                <a:r>
                  <a:rPr kumimoji="1" lang="en-US" altLang="ja-JP" dirty="0" smtClean="0"/>
                  <a:t>phi6</a:t>
                </a:r>
                <a:r>
                  <a:rPr kumimoji="1" lang="ja-JP" altLang="en-US" dirty="0" smtClean="0"/>
                  <a:t>の倍数になる</a:t>
                </a:r>
                <a:endParaRPr kumimoji="1" lang="en-US" altLang="ja-JP" dirty="0" smtClean="0"/>
              </a:p>
              <a:p>
                <a:pPr lvl="1"/>
                <a:r>
                  <a:rPr lang="ja-JP" altLang="en-US" dirty="0"/>
                  <a:t>素因数分</a:t>
                </a:r>
                <a:r>
                  <a:rPr lang="ja-JP" altLang="en-US" dirty="0" smtClean="0"/>
                  <a:t>解して</a:t>
                </a:r>
                <a:r>
                  <a:rPr lang="en-US" altLang="ja-JP" dirty="0" smtClean="0"/>
                  <a:t>phi6</a:t>
                </a:r>
                <a:r>
                  <a:rPr lang="ja-JP" altLang="en-US" dirty="0" smtClean="0"/>
                  <a:t>の候補を出す</a:t>
                </a:r>
                <a:endParaRPr lang="en-US" altLang="ja-JP" dirty="0" smtClean="0"/>
              </a:p>
              <a:p>
                <a:pPr lvl="2"/>
                <a:r>
                  <a:rPr lang="en-US" altLang="ja-JP" dirty="0"/>
                  <a:t>b</a:t>
                </a:r>
                <a:r>
                  <a:rPr kumimoji="1" lang="en-US" altLang="ja-JP" dirty="0" smtClean="0"/>
                  <a:t>rute force</a:t>
                </a:r>
                <a:r>
                  <a:rPr kumimoji="1" lang="ja-JP" altLang="en-US" dirty="0" smtClean="0"/>
                  <a:t>可能</a:t>
                </a:r>
                <a:endParaRPr kumimoji="1" lang="en-US" altLang="ja-JP" dirty="0" smtClean="0"/>
              </a:p>
              <a:p>
                <a:pPr lvl="2"/>
                <a:endParaRPr lang="en-US" altLang="ja-JP" dirty="0"/>
              </a:p>
              <a:p>
                <a:pPr lvl="2"/>
                <a:endParaRPr kumimoji="1" lang="en-US" altLang="ja-JP" dirty="0" smtClean="0"/>
              </a:p>
              <a:p>
                <a:r>
                  <a:rPr lang="ja-JP" altLang="en-US" dirty="0"/>
                  <a:t>秘密</a:t>
                </a:r>
                <a:r>
                  <a:rPr lang="ja-JP" altLang="en-US" dirty="0" smtClean="0"/>
                  <a:t>鍵</a:t>
                </a:r>
                <a:r>
                  <a:rPr lang="en-US" altLang="ja-JP" dirty="0" smtClean="0"/>
                  <a:t>d6</a:t>
                </a:r>
                <a:r>
                  <a:rPr lang="ja-JP" altLang="en-US" dirty="0" smtClean="0"/>
                  <a:t>を求めて、平文を復号</a:t>
                </a:r>
                <a:endParaRPr lang="en-US" altLang="ja-JP" dirty="0" smtClean="0"/>
              </a:p>
              <a:p>
                <a:endParaRPr kumimoji="1" lang="en-US" altLang="ja-JP" dirty="0"/>
              </a:p>
              <a:p>
                <a:r>
                  <a:rPr kumimoji="1" lang="en-US" altLang="ja-JP" dirty="0" err="1" smtClean="0"/>
                  <a:t>tokyo</a:t>
                </a:r>
                <a:r>
                  <a:rPr kumimoji="1" lang="en-US" altLang="ja-JP" dirty="0" smtClean="0"/>
                  <a:t> westerns</a:t>
                </a:r>
                <a:r>
                  <a:rPr lang="en-US" altLang="ja-JP" dirty="0"/>
                  <a:t> </a:t>
                </a:r>
                <a:r>
                  <a:rPr lang="en-US" altLang="ja-JP" dirty="0" err="1" smtClean="0"/>
                  <a:t>ctf</a:t>
                </a:r>
                <a:r>
                  <a:rPr lang="en-US" altLang="ja-JP" dirty="0" smtClean="0"/>
                  <a:t> 2020 twin-d </a:t>
                </a:r>
                <a:r>
                  <a:rPr lang="ja-JP" altLang="en-US" dirty="0" smtClean="0"/>
                  <a:t>改良問題</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94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23</a:t>
            </a:fld>
            <a:endParaRPr kumimoji="1" lang="ja-JP" altLang="en-US"/>
          </a:p>
        </p:txBody>
      </p:sp>
      <p:sp>
        <p:nvSpPr>
          <p:cNvPr id="5" name="タイトル 1"/>
          <p:cNvSpPr>
            <a:spLocks noGrp="1"/>
          </p:cNvSpPr>
          <p:nvPr>
            <p:ph type="title"/>
          </p:nvPr>
        </p:nvSpPr>
        <p:spPr/>
        <p:txBody>
          <a:bodyPr/>
          <a:lstStyle/>
          <a:p>
            <a:r>
              <a:rPr kumimoji="1" lang="en-US" altLang="ja-JP" dirty="0" smtClean="0"/>
              <a:t>No.6</a:t>
            </a:r>
            <a:endParaRPr kumimoji="1" lang="ja-JP" altLang="en-US" dirty="0"/>
          </a:p>
        </p:txBody>
      </p:sp>
    </p:spTree>
    <p:extLst>
      <p:ext uri="{BB962C8B-B14F-4D97-AF65-F5344CB8AC3E}">
        <p14:creationId xmlns:p14="http://schemas.microsoft.com/office/powerpoint/2010/main" val="3973263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No.7</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公開鍵</a:t>
            </a:r>
            <a:r>
              <a:rPr kumimoji="1" lang="en-US" altLang="ja-JP" dirty="0" smtClean="0"/>
              <a:t>e7=3</a:t>
            </a:r>
            <a:r>
              <a:rPr kumimoji="1" lang="ja-JP" altLang="en-US" dirty="0" smtClean="0"/>
              <a:t>と小さいが、</a:t>
            </a:r>
            <a:r>
              <a:rPr kumimoji="1" lang="en-US" altLang="ja-JP" dirty="0" smtClean="0"/>
              <a:t>assert</a:t>
            </a:r>
            <a:r>
              <a:rPr kumimoji="1" lang="ja-JP" altLang="en-US" dirty="0" smtClean="0"/>
              <a:t>文より</a:t>
            </a:r>
            <a:r>
              <a:rPr kumimoji="1" lang="en-US" altLang="ja-JP" dirty="0" smtClean="0"/>
              <a:t>low exponent attack</a:t>
            </a:r>
            <a:r>
              <a:rPr kumimoji="1" lang="ja-JP" altLang="en-US" dirty="0" smtClean="0"/>
              <a:t>は　　　　　出来ないことが分かる</a:t>
            </a:r>
            <a:endParaRPr kumimoji="1" lang="en-US" altLang="ja-JP" dirty="0" smtClean="0"/>
          </a:p>
          <a:p>
            <a:endParaRPr lang="en-US" altLang="ja-JP" dirty="0"/>
          </a:p>
          <a:p>
            <a:r>
              <a:rPr kumimoji="1" lang="en-US" altLang="ja-JP" dirty="0" smtClean="0"/>
              <a:t>Common modulus attack</a:t>
            </a:r>
            <a:r>
              <a:rPr kumimoji="1" lang="ja-JP" altLang="en-US" dirty="0" smtClean="0"/>
              <a:t>は異なる</a:t>
            </a:r>
            <a:r>
              <a:rPr kumimoji="1" lang="en-US" altLang="ja-JP" dirty="0" smtClean="0"/>
              <a:t>N</a:t>
            </a:r>
            <a:r>
              <a:rPr kumimoji="1" lang="ja-JP" altLang="en-US" dirty="0" smtClean="0"/>
              <a:t>では出来ない。</a:t>
            </a:r>
            <a:endParaRPr kumimoji="1" lang="en-US" altLang="ja-JP" dirty="0" smtClean="0"/>
          </a:p>
          <a:p>
            <a:endParaRPr lang="en-US" altLang="ja-JP" dirty="0"/>
          </a:p>
          <a:p>
            <a:endParaRPr kumimoji="1" lang="en-US" altLang="ja-JP" dirty="0" smtClean="0"/>
          </a:p>
          <a:p>
            <a:r>
              <a:rPr lang="ja-JP" altLang="en-US" dirty="0"/>
              <a:t>いつ</a:t>
            </a:r>
            <a:r>
              <a:rPr lang="ja-JP" altLang="en-US" dirty="0" smtClean="0"/>
              <a:t>ものやってはいけないことを見る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24</a:t>
            </a:fld>
            <a:endParaRPr kumimoji="1" lang="ja-JP" altLang="en-US"/>
          </a:p>
        </p:txBody>
      </p:sp>
    </p:spTree>
    <p:extLst>
      <p:ext uri="{BB962C8B-B14F-4D97-AF65-F5344CB8AC3E}">
        <p14:creationId xmlns:p14="http://schemas.microsoft.com/office/powerpoint/2010/main" val="2152755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あった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25</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70620"/>
            <a:ext cx="6560716" cy="487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15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N</a:t>
            </a:r>
            <a:r>
              <a:rPr lang="ja-JP" altLang="en-US" dirty="0" smtClean="0"/>
              <a:t>は異なるが、暗号文が公開鍵と　　　　　　　　　　　　　　　　　　　　　　　　　　　　　　同じ数存在する</a:t>
            </a:r>
            <a:endParaRPr lang="en-US" altLang="ja-JP" dirty="0" smtClean="0"/>
          </a:p>
          <a:p>
            <a:pPr lvl="1"/>
            <a:r>
              <a:rPr kumimoji="1" lang="ja-JP" altLang="en-US" dirty="0" smtClean="0"/>
              <a:t>いずれも同じ平文である。</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r>
              <a:rPr kumimoji="1" lang="en-US" altLang="ja-JP" dirty="0" err="1" smtClean="0"/>
              <a:t>Hastad’s</a:t>
            </a:r>
            <a:r>
              <a:rPr kumimoji="1" lang="en-US" altLang="ja-JP" dirty="0" smtClean="0"/>
              <a:t> Broadcast Attack</a:t>
            </a:r>
            <a:r>
              <a:rPr kumimoji="1" lang="ja-JP" altLang="en-US" dirty="0" smtClean="0"/>
              <a:t>を勉強する</a:t>
            </a:r>
            <a:endParaRPr kumimoji="1" lang="en-US" altLang="ja-JP" dirty="0" smtClean="0"/>
          </a:p>
          <a:p>
            <a:pPr lvl="1"/>
            <a:r>
              <a:rPr lang="en-US" altLang="ja-JP" dirty="0"/>
              <a:t>https://en.wikipedia.org/wiki/Coppersmith%27s_attack</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26</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8448" y="1628800"/>
            <a:ext cx="3359976" cy="249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285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ja-JP" altLang="en-US" dirty="0" smtClean="0"/>
                  <a:t>②</a:t>
                </a:r>
                <a:endParaRPr kumimoji="1" lang="en-US" altLang="ja-JP" dirty="0" smtClean="0"/>
              </a:p>
              <a:p>
                <a:pPr lvl="1"/>
                <a14:m>
                  <m:oMath xmlns:m="http://schemas.openxmlformats.org/officeDocument/2006/math">
                    <m:sSup>
                      <m:sSupPr>
                        <m:ctrlPr>
                          <a:rPr lang="en-US" altLang="ja-JP" i="1" smtClean="0">
                            <a:latin typeface="Cambria Math"/>
                          </a:rPr>
                        </m:ctrlPr>
                      </m:sSupPr>
                      <m:e>
                        <m:r>
                          <a:rPr lang="en-US" altLang="ja-JP" b="0" i="1" smtClean="0">
                            <a:latin typeface="Cambria Math"/>
                          </a:rPr>
                          <m:t>𝑚</m:t>
                        </m:r>
                      </m:e>
                      <m:sup>
                        <m:r>
                          <a:rPr lang="en-US" altLang="ja-JP" b="0" i="1" smtClean="0">
                            <a:latin typeface="Cambria Math"/>
                          </a:rPr>
                          <m:t>3</m:t>
                        </m:r>
                      </m:sup>
                    </m:sSup>
                    <m:r>
                      <a:rPr lang="en-US" altLang="ja-JP" b="0" i="0" smtClean="0">
                        <a:latin typeface="Cambria Math"/>
                      </a:rPr>
                      <m:t>&gt;</m:t>
                    </m:r>
                    <m:r>
                      <m:rPr>
                        <m:sty m:val="p"/>
                      </m:rPr>
                      <a:rPr lang="en-US" altLang="ja-JP" b="0" i="0" smtClean="0">
                        <a:latin typeface="Cambria Math"/>
                      </a:rPr>
                      <m:t>m</m:t>
                    </m:r>
                    <m:r>
                      <a:rPr lang="en-US" altLang="ja-JP" b="0" i="1" smtClean="0">
                        <a:latin typeface="Cambria Math"/>
                      </a:rPr>
                      <m:t>𝑎𝑥</m:t>
                    </m:r>
                    <m:r>
                      <a:rPr lang="en-US" altLang="ja-JP" i="1">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r>
                      <a:rPr lang="en-US" altLang="ja-JP" i="1">
                        <a:latin typeface="Cambria Math"/>
                        <a:ea typeface="Cambria Math"/>
                      </a:rPr>
                      <m:t>)</m:t>
                    </m:r>
                  </m:oMath>
                </a14:m>
                <a:endParaRPr kumimoji="1" lang="en-US" altLang="ja-JP" b="0" i="1" dirty="0" smtClean="0">
                  <a:latin typeface="Cambria Math"/>
                </a:endParaRPr>
              </a:p>
              <a:p>
                <a:pPr lvl="1"/>
                <a14:m>
                  <m:oMath xmlns:m="http://schemas.openxmlformats.org/officeDocument/2006/math">
                    <m:r>
                      <a:rPr kumimoji="1" lang="en-US" altLang="ja-JP" b="0" i="1" smtClean="0">
                        <a:latin typeface="Cambria Math"/>
                      </a:rPr>
                      <m:t>𝑚</m:t>
                    </m:r>
                    <m:r>
                      <a:rPr kumimoji="1" lang="en-US" altLang="ja-JP" b="0" i="1" smtClean="0">
                        <a:latin typeface="Cambria Math"/>
                      </a:rPr>
                      <m:t>&lt;</m:t>
                    </m:r>
                    <m:r>
                      <m:rPr>
                        <m:sty m:val="p"/>
                      </m:rPr>
                      <a:rPr kumimoji="1" lang="en-US" altLang="ja-JP" b="0" i="0" smtClean="0">
                        <a:latin typeface="Cambria Math"/>
                      </a:rPr>
                      <m:t>min</m:t>
                    </m:r>
                    <m:r>
                      <a:rPr kumimoji="1" lang="en-US" altLang="ja-JP" b="0" i="1" smtClean="0">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r>
                      <a:rPr lang="en-US" altLang="ja-JP" b="0" i="1" smtClean="0">
                        <a:latin typeface="Cambria Math"/>
                        <a:ea typeface="Cambria Math"/>
                      </a:rPr>
                      <m:t>)</m:t>
                    </m:r>
                  </m:oMath>
                </a14:m>
                <a:r>
                  <a:rPr kumimoji="1" lang="en-US" altLang="ja-JP" dirty="0" smtClean="0"/>
                  <a:t> </a:t>
                </a:r>
                <a:r>
                  <a:rPr kumimoji="1" lang="ja-JP" altLang="en-US" dirty="0" smtClean="0"/>
                  <a:t>より</a:t>
                </a:r>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b="0" i="0" smtClean="0">
                        <a:latin typeface="Cambria Math"/>
                      </a:rPr>
                      <m:t>&lt;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oMath>
                </a14:m>
                <a:endParaRPr lang="en-US" altLang="ja-JP" i="1" dirty="0">
                  <a:latin typeface="Cambria Math"/>
                </a:endParaRPr>
              </a:p>
              <a:p>
                <a:pPr lvl="1"/>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27</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3236387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28</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172718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smtClean="0"/>
              </a:p>
              <a:p>
                <a:pPr lvl="1">
                  <a:buFont typeface="Wingdings" panose="05000000000000000000" pitchFamily="2" charset="2"/>
                  <a:buChar char="Ø"/>
                </a:pPr>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oMath>
                </a14:m>
                <a:endParaRPr lang="en-US" altLang="ja-JP" dirty="0"/>
              </a:p>
              <a:p>
                <a:endParaRPr lang="en-US" altLang="ja-JP" dirty="0" smtClean="0"/>
              </a:p>
              <a:p>
                <a:endParaRPr lang="en-US" altLang="ja-JP" dirty="0"/>
              </a:p>
              <a:p>
                <a:r>
                  <a:rPr lang="ja-JP" altLang="en-US" dirty="0" smtClean="0"/>
                  <a:t>中国人剰余定理と同じ形</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29</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631436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Searchable Encryption</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問題文</a:t>
            </a:r>
            <a:endParaRPr lang="en-US" altLang="ja-JP" dirty="0" smtClean="0"/>
          </a:p>
          <a:p>
            <a:pPr lvl="1"/>
            <a:r>
              <a:rPr lang="ja-JP" altLang="en-US" dirty="0" smtClean="0"/>
              <a:t>「</a:t>
            </a:r>
            <a:r>
              <a:rPr lang="en-US" altLang="ja-JP" dirty="0" smtClean="0"/>
              <a:t>Do you know searchable encryption?</a:t>
            </a:r>
            <a:r>
              <a:rPr lang="ja-JP" altLang="en-US" dirty="0" smtClean="0"/>
              <a:t>」</a:t>
            </a:r>
            <a:endParaRPr lang="en-US" altLang="ja-JP" dirty="0" smtClean="0"/>
          </a:p>
          <a:p>
            <a:pPr lvl="1"/>
            <a:r>
              <a:rPr lang="en-US" altLang="ja-JP" dirty="0" err="1" smtClean="0"/>
              <a:t>nc</a:t>
            </a:r>
            <a:r>
              <a:rPr lang="en-US" altLang="ja-JP" dirty="0" smtClean="0"/>
              <a:t> ys5441.tk 51696</a:t>
            </a:r>
          </a:p>
          <a:p>
            <a:pPr lvl="1"/>
            <a:endParaRPr kumimoji="1" lang="en-US" altLang="ja-JP" dirty="0" smtClean="0"/>
          </a:p>
          <a:p>
            <a:pPr lvl="1"/>
            <a:endParaRPr kumimoji="1" lang="en-US" altLang="ja-JP" dirty="0"/>
          </a:p>
          <a:p>
            <a:r>
              <a:rPr lang="ja-JP" altLang="en-US" dirty="0" smtClean="0"/>
              <a:t>与えられたファイル</a:t>
            </a:r>
            <a:endParaRPr lang="en-US" altLang="ja-JP" dirty="0" smtClean="0"/>
          </a:p>
          <a:p>
            <a:pPr lvl="1"/>
            <a:r>
              <a:rPr kumimoji="1" lang="en-US" altLang="ja-JP" dirty="0" smtClean="0"/>
              <a:t>server.py</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a:t>
            </a:fld>
            <a:endParaRPr kumimoji="1" lang="ja-JP" altLang="en-US"/>
          </a:p>
        </p:txBody>
      </p:sp>
    </p:spTree>
    <p:extLst>
      <p:ext uri="{BB962C8B-B14F-4D97-AF65-F5344CB8AC3E}">
        <p14:creationId xmlns:p14="http://schemas.microsoft.com/office/powerpoint/2010/main" val="3165470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t>from </a:t>
            </a:r>
            <a:r>
              <a:rPr lang="en-US" altLang="ja-JP" dirty="0" err="1"/>
              <a:t>sympy.ntheory.modular</a:t>
            </a:r>
            <a:r>
              <a:rPr lang="en-US" altLang="ja-JP" dirty="0"/>
              <a:t> import </a:t>
            </a:r>
            <a:r>
              <a:rPr lang="en-US" altLang="ja-JP" dirty="0" err="1" smtClean="0"/>
              <a:t>crt</a:t>
            </a:r>
            <a:endParaRPr lang="en-US" altLang="ja-JP" dirty="0" smtClean="0"/>
          </a:p>
          <a:p>
            <a:pPr lvl="1"/>
            <a:r>
              <a:rPr lang="en-US" altLang="ja-JP" dirty="0" smtClean="0"/>
              <a:t>Message, n = </a:t>
            </a:r>
            <a:r>
              <a:rPr lang="en-US" altLang="ja-JP" dirty="0" err="1" smtClean="0"/>
              <a:t>crt</a:t>
            </a:r>
            <a:r>
              <a:rPr lang="en-US" altLang="ja-JP" dirty="0" smtClean="0"/>
              <a:t>(n</a:t>
            </a:r>
            <a:r>
              <a:rPr lang="ja-JP" altLang="en-US" dirty="0" smtClean="0"/>
              <a:t>の</a:t>
            </a:r>
            <a:r>
              <a:rPr lang="en-US" altLang="ja-JP" dirty="0" smtClean="0"/>
              <a:t>list, c</a:t>
            </a:r>
            <a:r>
              <a:rPr lang="ja-JP" altLang="en-US" dirty="0" smtClean="0"/>
              <a:t>の</a:t>
            </a:r>
            <a:r>
              <a:rPr lang="en-US" altLang="ja-JP" dirty="0" smtClean="0"/>
              <a:t>list)</a:t>
            </a:r>
          </a:p>
          <a:p>
            <a:pPr lvl="1"/>
            <a:r>
              <a:rPr kumimoji="1" lang="ja-JP" altLang="en-US" dirty="0" smtClean="0"/>
              <a:t>これで中国人剰余定理が使える</a:t>
            </a:r>
            <a:endParaRPr kumimoji="1" lang="en-US" altLang="ja-JP" dirty="0" smtClean="0"/>
          </a:p>
          <a:p>
            <a:pPr lvl="1"/>
            <a:endParaRPr lang="en-US" altLang="ja-JP" dirty="0"/>
          </a:p>
          <a:p>
            <a:pPr lvl="1"/>
            <a:endParaRPr kumimoji="1" lang="en-US" altLang="ja-JP" dirty="0"/>
          </a:p>
          <a:p>
            <a:r>
              <a:rPr kumimoji="1" lang="ja-JP" altLang="en-US" dirty="0" smtClean="0"/>
              <a:t>最後の</a:t>
            </a:r>
            <a:r>
              <a:rPr kumimoji="1" lang="en-US" altLang="ja-JP" dirty="0" smtClean="0"/>
              <a:t>gmpy2.iroot</a:t>
            </a:r>
            <a:r>
              <a:rPr kumimoji="1" lang="ja-JP" altLang="en-US" dirty="0" smtClean="0"/>
              <a:t>で</a:t>
            </a:r>
            <a:r>
              <a:rPr kumimoji="1" lang="en-US" altLang="ja-JP" dirty="0" smtClean="0"/>
              <a:t>3</a:t>
            </a:r>
            <a:r>
              <a:rPr kumimoji="1" lang="ja-JP" altLang="en-US" dirty="0" smtClean="0"/>
              <a:t>乗根かを確認</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30</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1912492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平文たち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こんな感じになる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もう一度</a:t>
            </a:r>
            <a:r>
              <a:rPr lang="en-US" altLang="ja-JP" dirty="0" smtClean="0"/>
              <a:t>problem.py</a:t>
            </a:r>
            <a:r>
              <a:rPr lang="ja-JP" altLang="en-US" dirty="0" smtClean="0"/>
              <a:t>を見ると</a:t>
            </a:r>
            <a:r>
              <a:rPr lang="en-US" altLang="ja-JP" dirty="0" smtClean="0"/>
              <a:t>…</a:t>
            </a:r>
          </a:p>
          <a:p>
            <a:pPr lvl="1"/>
            <a:r>
              <a:rPr lang="en-US" altLang="ja-JP" dirty="0" smtClean="0"/>
              <a:t>flag</a:t>
            </a:r>
            <a:r>
              <a:rPr lang="ja-JP" altLang="en-US" dirty="0" smtClean="0"/>
              <a:t>という配列は</a:t>
            </a:r>
            <a:r>
              <a:rPr lang="en-US" altLang="ja-JP" dirty="0" smtClean="0"/>
              <a:t>48</a:t>
            </a:r>
            <a:r>
              <a:rPr lang="ja-JP" altLang="en-US" dirty="0" smtClean="0"/>
              <a:t>の長さで、それをバラバラにしている</a:t>
            </a:r>
            <a:endParaRPr lang="en-US" altLang="ja-JP" dirty="0" smtClean="0"/>
          </a:p>
          <a:p>
            <a:pPr lvl="1"/>
            <a:r>
              <a:rPr lang="ja-JP" altLang="en-US" dirty="0" smtClean="0"/>
              <a:t>各</a:t>
            </a:r>
            <a:r>
              <a:rPr lang="en-US" altLang="ja-JP" dirty="0" smtClean="0"/>
              <a:t>No.</a:t>
            </a:r>
            <a:r>
              <a:rPr lang="ja-JP" altLang="en-US" dirty="0" smtClean="0"/>
              <a:t>毎にいくつかの</a:t>
            </a:r>
            <a:r>
              <a:rPr lang="en-US" altLang="ja-JP" dirty="0" smtClean="0"/>
              <a:t>flag</a:t>
            </a:r>
            <a:r>
              <a:rPr lang="ja-JP" altLang="en-US" dirty="0" smtClean="0"/>
              <a:t>の中身を繋げている</a:t>
            </a:r>
            <a:endParaRPr lang="en-US" altLang="ja-JP" dirty="0" smtClean="0"/>
          </a:p>
          <a:p>
            <a:pPr lvl="1"/>
            <a:r>
              <a:rPr lang="ja-JP" altLang="en-US" dirty="0"/>
              <a:t>よくよく見る</a:t>
            </a:r>
            <a:r>
              <a:rPr lang="ja-JP" altLang="en-US" dirty="0" smtClean="0"/>
              <a:t>と</a:t>
            </a:r>
            <a:r>
              <a:rPr lang="en-US" altLang="ja-JP" dirty="0" smtClean="0"/>
              <a:t>(</a:t>
            </a:r>
            <a:r>
              <a:rPr lang="ja-JP" altLang="en-US" dirty="0" smtClean="0"/>
              <a:t>英単語</a:t>
            </a:r>
            <a:r>
              <a:rPr lang="en-US" altLang="ja-JP" dirty="0" smtClean="0"/>
              <a:t>)_(</a:t>
            </a:r>
            <a:r>
              <a:rPr lang="ja-JP" altLang="en-US" dirty="0" smtClean="0"/>
              <a:t>何か一文字</a:t>
            </a:r>
            <a:r>
              <a:rPr lang="en-US" altLang="ja-JP" dirty="0" smtClean="0"/>
              <a:t>)</a:t>
            </a:r>
            <a:r>
              <a:rPr lang="ja-JP" altLang="en-US" dirty="0" smtClean="0"/>
              <a:t>という形が</a:t>
            </a:r>
            <a:r>
              <a:rPr lang="en-US" altLang="ja-JP" dirty="0" smtClean="0"/>
              <a:t>flag</a:t>
            </a:r>
            <a:r>
              <a:rPr lang="ja-JP" altLang="en-US" dirty="0" smtClean="0"/>
              <a:t>の一つの</a:t>
            </a:r>
            <a:r>
              <a:rPr lang="en-US" altLang="ja-JP" dirty="0" smtClean="0"/>
              <a:t>index</a:t>
            </a:r>
            <a:endParaRPr lang="en-US" altLang="ja-JP" dirty="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31</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420888"/>
            <a:ext cx="8648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073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何か一文字が求める</a:t>
            </a:r>
            <a:r>
              <a:rPr kumimoji="1" lang="en-US" altLang="ja-JP" dirty="0" smtClean="0"/>
              <a:t>FLAG</a:t>
            </a:r>
            <a:r>
              <a:rPr kumimoji="1" lang="ja-JP" altLang="en-US" dirty="0" smtClean="0"/>
              <a:t>の一文字になってそう</a:t>
            </a:r>
            <a:endParaRPr kumimoji="1" lang="en-US" altLang="ja-JP" dirty="0" smtClean="0"/>
          </a:p>
          <a:p>
            <a:endParaRPr lang="en-US" altLang="ja-JP" dirty="0"/>
          </a:p>
          <a:p>
            <a:r>
              <a:rPr kumimoji="1" lang="en-US" altLang="ja-JP" dirty="0" smtClean="0"/>
              <a:t>“m1z0r3{“ </a:t>
            </a:r>
            <a:r>
              <a:rPr kumimoji="1" lang="ja-JP" altLang="en-US" dirty="0" smtClean="0"/>
              <a:t>の順に並べてみると</a:t>
            </a:r>
            <a:r>
              <a:rPr kumimoji="1" lang="en-US" altLang="ja-JP" dirty="0" smtClean="0"/>
              <a:t>…</a:t>
            </a:r>
          </a:p>
          <a:p>
            <a:pPr lvl="1"/>
            <a:r>
              <a:rPr lang="ja-JP" altLang="en-US" dirty="0" smtClean="0"/>
              <a:t>犬</a:t>
            </a:r>
            <a:endParaRPr lang="en-US" altLang="ja-JP" dirty="0" smtClean="0"/>
          </a:p>
          <a:p>
            <a:pPr lvl="1"/>
            <a:r>
              <a:rPr kumimoji="1" lang="ja-JP" altLang="en-US" dirty="0" smtClean="0"/>
              <a:t>理論</a:t>
            </a:r>
            <a:endParaRPr kumimoji="1" lang="en-US" altLang="ja-JP" dirty="0" smtClean="0"/>
          </a:p>
          <a:p>
            <a:pPr lvl="1"/>
            <a:r>
              <a:rPr lang="ja-JP" altLang="en-US" dirty="0" smtClean="0"/>
              <a:t>花</a:t>
            </a:r>
            <a:endParaRPr lang="en-US" altLang="ja-JP" dirty="0" smtClean="0"/>
          </a:p>
          <a:p>
            <a:pPr lvl="1"/>
            <a:r>
              <a:rPr kumimoji="1" lang="ja-JP" altLang="en-US" dirty="0"/>
              <a:t>嫌われて</a:t>
            </a:r>
            <a:r>
              <a:rPr kumimoji="1" lang="ja-JP" altLang="en-US" dirty="0" smtClean="0"/>
              <a:t>いる子供</a:t>
            </a:r>
            <a:endParaRPr kumimoji="1" lang="en-US" altLang="ja-JP" dirty="0" smtClean="0"/>
          </a:p>
          <a:p>
            <a:pPr lvl="1"/>
            <a:r>
              <a:rPr lang="ja-JP" altLang="en-US" dirty="0" smtClean="0"/>
              <a:t>骨</a:t>
            </a:r>
            <a:endParaRPr lang="en-US" altLang="ja-JP" dirty="0" smtClean="0"/>
          </a:p>
          <a:p>
            <a:pPr lvl="1"/>
            <a:r>
              <a:rPr lang="ja-JP" altLang="en-US" dirty="0"/>
              <a:t>不器用</a:t>
            </a:r>
            <a:r>
              <a:rPr kumimoji="1" lang="en-US" altLang="ja-JP" dirty="0" smtClean="0"/>
              <a:t>(</a:t>
            </a:r>
            <a:r>
              <a:rPr kumimoji="1" lang="ja-JP" altLang="en-US" dirty="0" smtClean="0"/>
              <a:t>下手</a:t>
            </a:r>
            <a:r>
              <a:rPr kumimoji="1" lang="en-US" altLang="ja-JP" dirty="0" smtClean="0"/>
              <a:t>)</a:t>
            </a:r>
          </a:p>
          <a:p>
            <a:pPr lvl="1"/>
            <a:r>
              <a:rPr lang="ja-JP" altLang="en-US" dirty="0" smtClean="0"/>
              <a:t>灯台</a:t>
            </a:r>
            <a:endParaRPr lang="en-US" altLang="ja-JP" dirty="0" smtClean="0"/>
          </a:p>
          <a:p>
            <a:pPr lvl="1"/>
            <a:endParaRPr kumimoji="1" lang="en-US" altLang="ja-JP" dirty="0"/>
          </a:p>
          <a:p>
            <a:r>
              <a:rPr lang="ja-JP" altLang="en-US" dirty="0" smtClean="0"/>
              <a:t>さてこれは</a:t>
            </a:r>
            <a:r>
              <a:rPr lang="en-US" altLang="ja-JP" dirty="0" smtClean="0"/>
              <a:t>…</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32</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628800"/>
            <a:ext cx="998537"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977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33</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spTree>
    <p:extLst>
      <p:ext uri="{BB962C8B-B14F-4D97-AF65-F5344CB8AC3E}">
        <p14:creationId xmlns:p14="http://schemas.microsoft.com/office/powerpoint/2010/main" val="849843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34</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418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a:t>これ</a:t>
            </a:r>
            <a:r>
              <a:rPr lang="ja-JP" altLang="en-US" dirty="0" smtClean="0"/>
              <a:t>はほとんどが江戸様式のいろはかるた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35</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17" y="6168603"/>
            <a:ext cx="7302083" cy="50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892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とりあえず</a:t>
            </a:r>
            <a:r>
              <a:rPr kumimoji="1" lang="en-US" altLang="ja-JP" dirty="0" smtClean="0"/>
              <a:t>server.py</a:t>
            </a:r>
            <a:r>
              <a:rPr kumimoji="1" lang="ja-JP" altLang="en-US" dirty="0" smtClean="0"/>
              <a:t>を読む</a:t>
            </a:r>
            <a:endParaRPr kumimoji="1" lang="en-US" altLang="ja-JP" dirty="0" smtClean="0"/>
          </a:p>
          <a:p>
            <a:endParaRPr lang="en-US" altLang="ja-JP" dirty="0"/>
          </a:p>
          <a:p>
            <a:r>
              <a:rPr kumimoji="1" lang="ja-JP" altLang="en-US" dirty="0" smtClean="0"/>
              <a:t>こちら側から入力した文字列は</a:t>
            </a:r>
            <a:r>
              <a:rPr kumimoji="1" lang="en-US" altLang="ja-JP" dirty="0" smtClean="0"/>
              <a:t>key</a:t>
            </a:r>
            <a:r>
              <a:rPr kumimoji="1" lang="ja-JP" altLang="en-US" dirty="0" smtClean="0"/>
              <a:t>に入る</a:t>
            </a:r>
            <a:endParaRPr kumimoji="1" lang="en-US" altLang="ja-JP" dirty="0" smtClean="0"/>
          </a:p>
          <a:p>
            <a:endParaRPr lang="en-US" altLang="ja-JP" dirty="0"/>
          </a:p>
          <a:p>
            <a:r>
              <a:rPr kumimoji="1" lang="ja-JP" altLang="en-US" dirty="0" smtClean="0"/>
              <a:t>その</a:t>
            </a:r>
            <a:r>
              <a:rPr kumimoji="1" lang="en-US" altLang="ja-JP" dirty="0" smtClean="0"/>
              <a:t>key</a:t>
            </a:r>
            <a:r>
              <a:rPr lang="ja-JP" altLang="en-US" dirty="0"/>
              <a:t>に関して</a:t>
            </a:r>
            <a:endParaRPr kumimoji="1" lang="en-US" altLang="ja-JP" dirty="0" smtClean="0"/>
          </a:p>
          <a:p>
            <a:pPr lvl="1"/>
            <a:r>
              <a:rPr lang="en-US" altLang="ja-JP" dirty="0" smtClean="0"/>
              <a:t>flag</a:t>
            </a:r>
            <a:r>
              <a:rPr lang="ja-JP" altLang="en-US" dirty="0" smtClean="0"/>
              <a:t>と一致したら</a:t>
            </a:r>
            <a:r>
              <a:rPr lang="en-US" altLang="ja-JP" dirty="0" smtClean="0"/>
              <a:t>OK</a:t>
            </a:r>
          </a:p>
          <a:p>
            <a:pPr lvl="1"/>
            <a:r>
              <a:rPr kumimoji="1" lang="en-US" altLang="ja-JP" dirty="0" smtClean="0"/>
              <a:t>SHA-256</a:t>
            </a:r>
            <a:r>
              <a:rPr kumimoji="1" lang="ja-JP" altLang="en-US" dirty="0" smtClean="0"/>
              <a:t>ハッシュの出力が</a:t>
            </a:r>
            <a:r>
              <a:rPr kumimoji="1" lang="en-US" altLang="ja-JP" dirty="0" smtClean="0"/>
              <a:t>keywords</a:t>
            </a:r>
            <a:r>
              <a:rPr kumimoji="1" lang="ja-JP" altLang="en-US" dirty="0" smtClean="0"/>
              <a:t>に入っていたら「</a:t>
            </a:r>
            <a:r>
              <a:rPr kumimoji="1" lang="en-US" altLang="ja-JP" dirty="0" smtClean="0"/>
              <a:t>Contains</a:t>
            </a:r>
            <a:r>
              <a:rPr kumimoji="1" lang="ja-JP" altLang="en-US" dirty="0" smtClean="0"/>
              <a:t>」</a:t>
            </a:r>
            <a:endParaRPr kumimoji="1" lang="en-US" altLang="ja-JP" dirty="0" smtClean="0"/>
          </a:p>
          <a:p>
            <a:pPr lvl="1"/>
            <a:r>
              <a:rPr kumimoji="1" lang="ja-JP" altLang="en-US" dirty="0" smtClean="0"/>
              <a:t>入っていないなら「</a:t>
            </a:r>
            <a:r>
              <a:rPr kumimoji="1" lang="en-US" altLang="ja-JP" dirty="0" smtClean="0"/>
              <a:t>No</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4</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988940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色々入力</a:t>
            </a:r>
            <a:r>
              <a:rPr lang="ja-JP" altLang="en-US" dirty="0"/>
              <a:t>して</a:t>
            </a:r>
            <a:r>
              <a:rPr lang="ja-JP" altLang="en-US" dirty="0" smtClean="0"/>
              <a:t>みる</a:t>
            </a:r>
            <a:endParaRPr lang="en-US" altLang="ja-JP" dirty="0" smtClean="0"/>
          </a:p>
          <a:p>
            <a:pPr lvl="1"/>
            <a:r>
              <a:rPr kumimoji="1" lang="en-US" altLang="ja-JP" dirty="0" smtClean="0"/>
              <a:t>m, 1, z, 0, r, 3</a:t>
            </a:r>
            <a:r>
              <a:rPr lang="ja-JP" altLang="en-US" dirty="0" smtClean="0"/>
              <a:t>などを入力すると、</a:t>
            </a:r>
            <a:r>
              <a:rPr lang="en-US" altLang="ja-JP" dirty="0" smtClean="0"/>
              <a:t>Contains</a:t>
            </a:r>
            <a:r>
              <a:rPr lang="ja-JP" altLang="en-US" dirty="0" smtClean="0"/>
              <a:t>と返って来る</a:t>
            </a:r>
            <a:endParaRPr lang="en-US" altLang="ja-JP" dirty="0" smtClean="0"/>
          </a:p>
          <a:p>
            <a:pPr lvl="1"/>
            <a:r>
              <a:rPr kumimoji="1" lang="en-US" altLang="ja-JP" dirty="0" smtClean="0"/>
              <a:t>m1z0r3</a:t>
            </a:r>
            <a:r>
              <a:rPr kumimoji="1" lang="ja-JP" altLang="en-US" dirty="0" smtClean="0"/>
              <a:t>と入力すると、</a:t>
            </a:r>
            <a:r>
              <a:rPr kumimoji="1" lang="en-US" altLang="ja-JP" dirty="0" smtClean="0"/>
              <a:t>Contains</a:t>
            </a:r>
            <a:r>
              <a:rPr kumimoji="1" lang="ja-JP" altLang="en-US" dirty="0" smtClean="0"/>
              <a:t>と返って来る</a:t>
            </a:r>
            <a:endParaRPr kumimoji="1" lang="en-US" altLang="ja-JP" dirty="0" smtClean="0"/>
          </a:p>
          <a:p>
            <a:pPr lvl="1"/>
            <a:endParaRPr lang="en-US" altLang="ja-JP" dirty="0"/>
          </a:p>
          <a:p>
            <a:r>
              <a:rPr kumimoji="1" lang="en-US" altLang="ja-JP" dirty="0" smtClean="0"/>
              <a:t>flag</a:t>
            </a:r>
            <a:r>
              <a:rPr kumimoji="1" lang="ja-JP" altLang="en-US" dirty="0" smtClean="0"/>
              <a:t>の部分文字列を入力すると、</a:t>
            </a:r>
            <a:r>
              <a:rPr kumimoji="1" lang="en-US" altLang="ja-JP" dirty="0" smtClean="0"/>
              <a:t>Contains</a:t>
            </a:r>
            <a:r>
              <a:rPr kumimoji="1" lang="ja-JP" altLang="en-US" dirty="0" smtClean="0"/>
              <a:t>と返って来るとエスパー</a:t>
            </a:r>
            <a:endParaRPr kumimoji="1" lang="en-US" altLang="ja-JP" dirty="0" smtClean="0"/>
          </a:p>
          <a:p>
            <a:pPr lvl="1"/>
            <a:r>
              <a:rPr lang="en-US" altLang="ja-JP" dirty="0" err="1" smtClean="0"/>
              <a:t>string.printable</a:t>
            </a:r>
            <a:r>
              <a:rPr lang="ja-JP" altLang="en-US" dirty="0" smtClean="0"/>
              <a:t>でグルグル回し正しく実装すると　　　　　　　　　　　　　　　</a:t>
            </a:r>
            <a:r>
              <a:rPr lang="en-US" altLang="ja-JP" dirty="0" err="1" smtClean="0"/>
              <a:t>len</a:t>
            </a:r>
            <a:r>
              <a:rPr lang="en-US" altLang="ja-JP" dirty="0" smtClean="0"/>
              <a:t>(</a:t>
            </a:r>
            <a:r>
              <a:rPr lang="en-US" altLang="ja-JP" dirty="0" err="1" smtClean="0"/>
              <a:t>string.printable</a:t>
            </a:r>
            <a:r>
              <a:rPr lang="en-US" altLang="ja-JP" dirty="0" smtClean="0"/>
              <a:t>)</a:t>
            </a:r>
            <a:r>
              <a:rPr lang="ja-JP" altLang="en-US" dirty="0" smtClean="0"/>
              <a:t>の定数倍時間で</a:t>
            </a:r>
            <a:r>
              <a:rPr lang="en-US" altLang="ja-JP" dirty="0" smtClean="0"/>
              <a:t>flag</a:t>
            </a:r>
            <a:r>
              <a:rPr lang="ja-JP" altLang="en-US" dirty="0" smtClean="0"/>
              <a:t>が見つかる。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5</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1" y="4797152"/>
            <a:ext cx="846814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47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検索可能暗号とは</a:t>
            </a:r>
            <a:endParaRPr kumimoji="1" lang="en-US" altLang="ja-JP" dirty="0" smtClean="0"/>
          </a:p>
          <a:p>
            <a:pPr lvl="1"/>
            <a:r>
              <a:rPr lang="en-US" altLang="ja-JP" dirty="0">
                <a:hlinkClick r:id="rId2"/>
              </a:rPr>
              <a:t>https://</a:t>
            </a:r>
            <a:r>
              <a:rPr lang="en-US" altLang="ja-JP" dirty="0" smtClean="0">
                <a:hlinkClick r:id="rId2"/>
              </a:rPr>
              <a:t>www.atmarkit.co.jp/ait/articles/1509/29/news003.html</a:t>
            </a:r>
            <a:endParaRPr lang="en-US" altLang="ja-JP" dirty="0" smtClean="0"/>
          </a:p>
          <a:p>
            <a:pPr lvl="1"/>
            <a:r>
              <a:rPr kumimoji="1" lang="ja-JP" altLang="en-US" dirty="0" smtClean="0"/>
              <a:t>個人情報や検索文章などを自身の秘密鍵で暗号化して保存する</a:t>
            </a:r>
            <a:endParaRPr kumimoji="1" lang="en-US" altLang="ja-JP" dirty="0" smtClean="0"/>
          </a:p>
          <a:p>
            <a:pPr lvl="1"/>
            <a:r>
              <a:rPr lang="ja-JP" altLang="en-US" dirty="0" smtClean="0"/>
              <a:t>自身の秘密鍵で検索クエリを暗号化して検索</a:t>
            </a:r>
            <a:endParaRPr lang="en-US" altLang="ja-JP" dirty="0" smtClean="0"/>
          </a:p>
          <a:p>
            <a:pPr lvl="2"/>
            <a:endParaRPr kumimoji="1" lang="en-US" altLang="ja-JP" dirty="0" smtClean="0"/>
          </a:p>
          <a:p>
            <a:pPr lvl="2"/>
            <a:endParaRPr lang="en-US" altLang="ja-JP" dirty="0"/>
          </a:p>
          <a:p>
            <a:r>
              <a:rPr kumimoji="1" lang="ja-JP" altLang="en-US" dirty="0" smtClean="0"/>
              <a:t>今回の脆弱性</a:t>
            </a:r>
            <a:endParaRPr kumimoji="1" lang="en-US" altLang="ja-JP" dirty="0" smtClean="0"/>
          </a:p>
          <a:p>
            <a:pPr lvl="1"/>
            <a:r>
              <a:rPr kumimoji="1" lang="ja-JP" altLang="en-US" dirty="0" smtClean="0"/>
              <a:t>秘密鍵＝</a:t>
            </a:r>
            <a:r>
              <a:rPr kumimoji="1" lang="en-US" altLang="ja-JP" dirty="0" smtClean="0"/>
              <a:t>SHA-256</a:t>
            </a:r>
            <a:r>
              <a:rPr kumimoji="1" lang="ja-JP" altLang="en-US" dirty="0" smtClean="0"/>
              <a:t>ハッシュの為、他人でも検索出来てしまった</a:t>
            </a:r>
            <a:endParaRPr kumimoji="1" lang="en-US" altLang="ja-JP" dirty="0" smtClean="0"/>
          </a:p>
          <a:p>
            <a:pPr lvl="1"/>
            <a:r>
              <a:rPr lang="ja-JP" altLang="en-US" dirty="0" smtClean="0"/>
              <a:t>検索文章が個人情報の部分文字列</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6</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229155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a:t>
            </a:r>
            <a:r>
              <a:rPr kumimoji="1" lang="en-US" altLang="ja-JP" dirty="0" err="1" smtClean="0"/>
              <a:t>nc</a:t>
            </a:r>
            <a:r>
              <a:rPr kumimoji="1" lang="en-US" altLang="ja-JP" smtClean="0"/>
              <a:t> </a:t>
            </a:r>
            <a:r>
              <a:rPr lang="en-US" altLang="ja-JP" smtClean="0"/>
              <a:t>ys5441.tk</a:t>
            </a:r>
            <a:r>
              <a:rPr kumimoji="1" lang="en-US" altLang="ja-JP" smtClean="0"/>
              <a:t> </a:t>
            </a:r>
            <a:r>
              <a:rPr kumimoji="1" lang="en-US" altLang="ja-JP" dirty="0" smtClean="0"/>
              <a:t>51608</a:t>
            </a:r>
          </a:p>
          <a:p>
            <a:endParaRPr lang="en-US" altLang="ja-JP" dirty="0"/>
          </a:p>
          <a:p>
            <a:r>
              <a:rPr lang="en-US" altLang="ja-JP" dirty="0" err="1" smtClean="0"/>
              <a:t>nc</a:t>
            </a:r>
            <a:r>
              <a:rPr lang="ja-JP" altLang="en-US" dirty="0" smtClean="0"/>
              <a:t>してみると</a:t>
            </a:r>
            <a:endParaRPr lang="en-US" altLang="ja-JP" dirty="0" smtClean="0"/>
          </a:p>
          <a:p>
            <a:pPr lvl="1"/>
            <a:r>
              <a:rPr lang="en-US" altLang="ja-JP" dirty="0" smtClean="0"/>
              <a:t>Thank </a:t>
            </a:r>
            <a:r>
              <a:rPr lang="en-US" altLang="ja-JP" dirty="0"/>
              <a:t>you for playing </a:t>
            </a:r>
            <a:r>
              <a:rPr lang="en-US" altLang="ja-JP" dirty="0" err="1" smtClean="0"/>
              <a:t>Nimmt</a:t>
            </a:r>
            <a:r>
              <a:rPr lang="en-US" altLang="ja-JP" dirty="0" smtClean="0"/>
              <a:t>.</a:t>
            </a:r>
          </a:p>
          <a:p>
            <a:pPr lvl="1"/>
            <a:r>
              <a:rPr lang="en-US" altLang="ja-JP" dirty="0" smtClean="0"/>
              <a:t>If </a:t>
            </a:r>
            <a:r>
              <a:rPr lang="en-US" altLang="ja-JP" dirty="0"/>
              <a:t>you are not familiar with </a:t>
            </a:r>
            <a:r>
              <a:rPr lang="en-US" altLang="ja-JP" dirty="0" err="1"/>
              <a:t>Nimmt</a:t>
            </a:r>
            <a:r>
              <a:rPr lang="en-US" altLang="ja-JP" dirty="0"/>
              <a:t>, </a:t>
            </a:r>
            <a:r>
              <a:rPr lang="en-US" altLang="ja-JP" dirty="0" smtClean="0"/>
              <a:t>please </a:t>
            </a:r>
            <a:r>
              <a:rPr lang="en-US" altLang="ja-JP" dirty="0"/>
              <a:t>check </a:t>
            </a:r>
            <a:r>
              <a:rPr lang="en-US" altLang="ja-JP" dirty="0" err="1" smtClean="0"/>
              <a:t>GameBoardArena</a:t>
            </a:r>
            <a:endParaRPr lang="en-US" altLang="ja-JP" dirty="0"/>
          </a:p>
          <a:p>
            <a:pPr lvl="1"/>
            <a:r>
              <a:rPr lang="en-US" altLang="ja-JP" dirty="0" smtClean="0"/>
              <a:t>All </a:t>
            </a:r>
            <a:r>
              <a:rPr lang="en-US" altLang="ja-JP" dirty="0"/>
              <a:t>cards has 1 </a:t>
            </a:r>
            <a:r>
              <a:rPr lang="en-US" altLang="ja-JP" dirty="0" smtClean="0"/>
              <a:t>point</a:t>
            </a:r>
          </a:p>
          <a:p>
            <a:pPr lvl="1"/>
            <a:r>
              <a:rPr lang="en-US" altLang="ja-JP" dirty="0" smtClean="0"/>
              <a:t>You </a:t>
            </a:r>
            <a:r>
              <a:rPr lang="en-US" altLang="ja-JP" dirty="0"/>
              <a:t>can get flag if you do not lose any </a:t>
            </a:r>
            <a:r>
              <a:rPr lang="en-US" altLang="ja-JP" dirty="0" smtClean="0"/>
              <a:t>point</a:t>
            </a:r>
            <a:endParaRPr lang="en-US" altLang="ja-JP" dirty="0"/>
          </a:p>
          <a:p>
            <a:pPr lvl="1"/>
            <a:r>
              <a:rPr lang="en-US" altLang="ja-JP" dirty="0" smtClean="0"/>
              <a:t>All </a:t>
            </a:r>
            <a:r>
              <a:rPr lang="en-US" altLang="ja-JP" dirty="0"/>
              <a:t>players contain you </a:t>
            </a:r>
            <a:r>
              <a:rPr lang="en-US" altLang="ja-JP" dirty="0" smtClean="0"/>
              <a:t>are …</a:t>
            </a:r>
          </a:p>
          <a:p>
            <a:pPr lvl="1"/>
            <a:endParaRPr kumimoji="1" lang="en-US" altLang="ja-JP" dirty="0"/>
          </a:p>
          <a:p>
            <a:pPr lvl="1"/>
            <a:r>
              <a:rPr lang="en-US" altLang="ja-JP" dirty="0" smtClean="0"/>
              <a:t>4</a:t>
            </a:r>
            <a:r>
              <a:rPr lang="ja-JP" altLang="en-US" dirty="0" err="1" smtClean="0"/>
              <a:t>つの</a:t>
            </a:r>
            <a:r>
              <a:rPr lang="en-US" altLang="ja-JP" dirty="0" smtClean="0"/>
              <a:t>line</a:t>
            </a:r>
            <a:r>
              <a:rPr lang="ja-JP" altLang="en-US" dirty="0" smtClean="0"/>
              <a:t>と、</a:t>
            </a:r>
            <a:r>
              <a:rPr lang="en-US" altLang="ja-JP" dirty="0" smtClean="0"/>
              <a:t>10</a:t>
            </a:r>
            <a:r>
              <a:rPr lang="ja-JP" altLang="en-US" dirty="0" smtClean="0"/>
              <a:t>個の数字が送られてくる</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7</a:t>
            </a:fld>
            <a:endParaRPr kumimoji="1" lang="ja-JP" altLang="en-US"/>
          </a:p>
        </p:txBody>
      </p:sp>
    </p:spTree>
    <p:extLst>
      <p:ext uri="{BB962C8B-B14F-4D97-AF65-F5344CB8AC3E}">
        <p14:creationId xmlns:p14="http://schemas.microsoft.com/office/powerpoint/2010/main" val="1221346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Nimmt</a:t>
            </a:r>
            <a:r>
              <a:rPr kumimoji="1" lang="ja-JP" altLang="en-US" dirty="0" smtClean="0"/>
              <a:t>のルール</a:t>
            </a:r>
            <a:endParaRPr kumimoji="1" lang="en-US" altLang="ja-JP" dirty="0" smtClean="0"/>
          </a:p>
          <a:p>
            <a:pPr lvl="1"/>
            <a:r>
              <a:rPr lang="ja-JP" altLang="en-US" dirty="0" smtClean="0"/>
              <a:t>一人一つずつ数字を選択する。</a:t>
            </a:r>
            <a:endParaRPr lang="en-US" altLang="ja-JP" dirty="0"/>
          </a:p>
          <a:p>
            <a:pPr lvl="1"/>
            <a:r>
              <a:rPr kumimoji="1" lang="ja-JP" altLang="en-US" dirty="0" smtClean="0"/>
              <a:t>選択された数字をソートする。</a:t>
            </a:r>
            <a:endParaRPr kumimoji="1" lang="en-US" altLang="ja-JP" dirty="0" smtClean="0"/>
          </a:p>
          <a:p>
            <a:pPr lvl="1"/>
            <a:r>
              <a:rPr lang="ja-JP" altLang="en-US" dirty="0"/>
              <a:t>小さいもの</a:t>
            </a:r>
            <a:r>
              <a:rPr lang="ja-JP" altLang="en-US" dirty="0" smtClean="0"/>
              <a:t>から順に各</a:t>
            </a:r>
            <a:r>
              <a:rPr lang="en-US" altLang="ja-JP" dirty="0" smtClean="0"/>
              <a:t>line</a:t>
            </a:r>
            <a:r>
              <a:rPr lang="ja-JP" altLang="en-US" dirty="0" smtClean="0"/>
              <a:t>のどこかに追加される。</a:t>
            </a:r>
            <a:endParaRPr lang="en-US" altLang="ja-JP" dirty="0" smtClean="0"/>
          </a:p>
          <a:p>
            <a:pPr lvl="2"/>
            <a:r>
              <a:rPr kumimoji="1" lang="ja-JP" altLang="en-US" dirty="0" smtClean="0"/>
              <a:t>各</a:t>
            </a:r>
            <a:r>
              <a:rPr kumimoji="1" lang="en-US" altLang="ja-JP" dirty="0" smtClean="0"/>
              <a:t>line</a:t>
            </a:r>
            <a:r>
              <a:rPr kumimoji="1" lang="ja-JP" altLang="en-US" dirty="0" smtClean="0"/>
              <a:t>の一番右の数字より大きいかつ差が一番小さい</a:t>
            </a:r>
            <a:r>
              <a:rPr kumimoji="1" lang="en-US" altLang="ja-JP" dirty="0" smtClean="0"/>
              <a:t>line</a:t>
            </a:r>
            <a:r>
              <a:rPr kumimoji="1" lang="ja-JP" altLang="en-US" dirty="0" smtClean="0"/>
              <a:t>に追加される。</a:t>
            </a:r>
            <a:endParaRPr kumimoji="1" lang="en-US" altLang="ja-JP" dirty="0" smtClean="0"/>
          </a:p>
          <a:p>
            <a:pPr lvl="2"/>
            <a:r>
              <a:rPr lang="ja-JP" altLang="en-US" dirty="0" smtClean="0"/>
              <a:t>どの</a:t>
            </a:r>
            <a:r>
              <a:rPr lang="en-US" altLang="ja-JP" dirty="0" smtClean="0"/>
              <a:t>line</a:t>
            </a:r>
            <a:r>
              <a:rPr lang="ja-JP" altLang="en-US" dirty="0" smtClean="0"/>
              <a:t>の一番右の数字より小さい数字を選ぶと一つ</a:t>
            </a:r>
            <a:r>
              <a:rPr lang="en-US" altLang="ja-JP" dirty="0" smtClean="0"/>
              <a:t>line</a:t>
            </a:r>
            <a:r>
              <a:rPr lang="ja-JP" altLang="en-US" dirty="0"/>
              <a:t>に</a:t>
            </a:r>
            <a:r>
              <a:rPr lang="ja-JP" altLang="en-US" dirty="0" smtClean="0"/>
              <a:t>ある数字を回収し、　　　　　　その</a:t>
            </a:r>
            <a:r>
              <a:rPr lang="en-US" altLang="ja-JP" dirty="0" smtClean="0"/>
              <a:t>line</a:t>
            </a:r>
            <a:r>
              <a:rPr lang="ja-JP" altLang="en-US" dirty="0" smtClean="0"/>
              <a:t>を選択した数字のみとする。</a:t>
            </a:r>
            <a:endParaRPr lang="en-US" altLang="ja-JP" dirty="0" smtClean="0"/>
          </a:p>
          <a:p>
            <a:pPr lvl="1"/>
            <a:r>
              <a:rPr kumimoji="1" lang="ja-JP" altLang="en-US" dirty="0" smtClean="0"/>
              <a:t>各</a:t>
            </a:r>
            <a:r>
              <a:rPr kumimoji="1" lang="en-US" altLang="ja-JP" dirty="0" smtClean="0"/>
              <a:t>line</a:t>
            </a:r>
            <a:r>
              <a:rPr kumimoji="1" lang="ja-JP" altLang="en-US" dirty="0" smtClean="0"/>
              <a:t>の</a:t>
            </a:r>
            <a:r>
              <a:rPr kumimoji="1" lang="en-US" altLang="ja-JP" dirty="0" smtClean="0"/>
              <a:t>6</a:t>
            </a:r>
            <a:r>
              <a:rPr kumimoji="1" lang="ja-JP" altLang="en-US" dirty="0" smtClean="0"/>
              <a:t>枚目になる数字を選択したプレイヤーはその</a:t>
            </a:r>
            <a:r>
              <a:rPr kumimoji="1" lang="en-US" altLang="ja-JP" dirty="0" smtClean="0"/>
              <a:t>line</a:t>
            </a:r>
            <a:r>
              <a:rPr kumimoji="1" lang="ja-JP" altLang="en-US" dirty="0" smtClean="0"/>
              <a:t>を回収し、　　　　　　　　　</a:t>
            </a:r>
            <a:r>
              <a:rPr lang="ja-JP" altLang="en-US" dirty="0"/>
              <a:t>その</a:t>
            </a:r>
            <a:r>
              <a:rPr lang="en-US" altLang="ja-JP" dirty="0"/>
              <a:t>line</a:t>
            </a:r>
            <a:r>
              <a:rPr lang="ja-JP" altLang="en-US" dirty="0"/>
              <a:t>を選択した数字のみと</a:t>
            </a:r>
            <a:r>
              <a:rPr lang="ja-JP" altLang="en-US" dirty="0" smtClean="0"/>
              <a:t>する。</a:t>
            </a:r>
            <a:endParaRPr lang="en-US" altLang="ja-JP" dirty="0"/>
          </a:p>
          <a:p>
            <a:pPr lvl="1"/>
            <a:r>
              <a:rPr kumimoji="1" lang="ja-JP" altLang="en-US" dirty="0" smtClean="0"/>
              <a:t>数字は</a:t>
            </a:r>
            <a:r>
              <a:rPr kumimoji="1" lang="en-US" altLang="ja-JP" dirty="0" smtClean="0"/>
              <a:t>1~104</a:t>
            </a:r>
            <a:r>
              <a:rPr kumimoji="1" lang="ja-JP" altLang="en-US" dirty="0" err="1" smtClean="0"/>
              <a:t>。</a:t>
            </a:r>
            <a:r>
              <a:rPr kumimoji="1" lang="ja-JP" altLang="en-US" dirty="0" smtClean="0"/>
              <a:t>　重複は</a:t>
            </a:r>
            <a:r>
              <a:rPr kumimoji="1" lang="ja-JP" altLang="en-US" dirty="0" err="1" smtClean="0"/>
              <a:t>無し</a:t>
            </a:r>
            <a:r>
              <a:rPr kumimoji="1" lang="ja-JP" altLang="en-US" dirty="0" smtClean="0"/>
              <a:t>。</a:t>
            </a:r>
            <a:endParaRPr kumimoji="1" lang="en-US" altLang="ja-JP" dirty="0" smtClean="0"/>
          </a:p>
          <a:p>
            <a:pPr lvl="1"/>
            <a:r>
              <a:rPr lang="ja-JP" altLang="en-US" dirty="0" smtClean="0"/>
              <a:t>一枚でも回収すると今回は負けとなる。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8</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1777725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9</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62016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k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sken</Template>
  <TotalTime>4282</TotalTime>
  <Words>1702</Words>
  <Application>Microsoft Office PowerPoint</Application>
  <PresentationFormat>画面に合わせる (4:3)</PresentationFormat>
  <Paragraphs>305</Paragraphs>
  <Slides>35</Slides>
  <Notes>0</Notes>
  <HiddenSlides>0</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sken</vt:lpstr>
      <vt:lpstr>m1z0r3CTF writeup</vt:lpstr>
      <vt:lpstr>作成した問題</vt:lpstr>
      <vt:lpstr>Searchable Encryption</vt:lpstr>
      <vt:lpstr>Searchable Encryption</vt:lpstr>
      <vt:lpstr>Searchable Encryption</vt:lpstr>
      <vt:lpstr>Searchable Encryption</vt:lpstr>
      <vt:lpstr>Let’s play Nimmt!</vt:lpstr>
      <vt:lpstr>Let’s play Nimmt!</vt:lpstr>
      <vt:lpstr>Let’s play Nimmt!</vt:lpstr>
      <vt:lpstr>Let’s play Nimmt!</vt:lpstr>
      <vt:lpstr>Let’s play Nimmt!</vt:lpstr>
      <vt:lpstr>Sum Min and Sum Max</vt:lpstr>
      <vt:lpstr>Sum Min and Sum Max</vt:lpstr>
      <vt:lpstr>Sum Min and Sum Max</vt:lpstr>
      <vt:lpstr>Sum Min and Sum Max</vt:lpstr>
      <vt:lpstr>Sum Min and Sum Max</vt:lpstr>
      <vt:lpstr>Almost EDO</vt:lpstr>
      <vt:lpstr>No.1</vt:lpstr>
      <vt:lpstr>No.2</vt:lpstr>
      <vt:lpstr>No.3 &amp; No.4</vt:lpstr>
      <vt:lpstr>No.5</vt:lpstr>
      <vt:lpstr>No.6</vt:lpstr>
      <vt:lpstr>No.6</vt:lpstr>
      <vt:lpstr>No.7</vt:lpstr>
      <vt:lpstr>No.7</vt:lpstr>
      <vt:lpstr>No.7</vt:lpstr>
      <vt:lpstr>No.7</vt:lpstr>
      <vt:lpstr>No.7</vt:lpstr>
      <vt:lpstr>No.7</vt:lpstr>
      <vt:lpstr>No.7</vt:lpstr>
      <vt:lpstr>平文たち</vt:lpstr>
      <vt:lpstr>平文たち</vt:lpstr>
      <vt:lpstr>平文たち</vt:lpstr>
      <vt:lpstr>平文たち</vt:lpstr>
      <vt:lpstr>平文たち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m1z0r3CTF writeup</dc:title>
  <dc:creator>Kentaro</dc:creator>
  <cp:lastModifiedBy>Kentaro</cp:lastModifiedBy>
  <cp:revision>51</cp:revision>
  <dcterms:created xsi:type="dcterms:W3CDTF">2020-12-10T07:13:14Z</dcterms:created>
  <dcterms:modified xsi:type="dcterms:W3CDTF">2020-12-21T06:09:31Z</dcterms:modified>
</cp:coreProperties>
</file>