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A0738-A28B-47DE-9BB8-2661D48F73C5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29B4-F1FE-4FC3-9AD7-425FBA754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78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B5F-457E-47DF-A14A-40D899A7585F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8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E0C2-793E-4DAD-AC1C-E070CBCA40EA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FF-54A4-4402-80F2-8B589C772D2B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095B-ED89-405F-A37E-60083B94D12A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78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D2C-FC4F-451E-BD73-9998BDF282D4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9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91B0-BCEA-4B57-AB7F-60596C27F2E7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6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62E-232B-4C83-BFC7-6980615315E9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90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7B0-8042-489D-A1B2-4A71CC274272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0D19-C9BE-42D7-9543-A0D4D396D227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6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D159-8ECA-47E1-A456-67A743C9A10C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8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EF88-4239-4CA0-A6DB-9734FA1ABC9E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8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E62A-2BAA-4D9F-B742-9DE331760A09}" type="datetime1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A97F-D1E9-4C84-9DF8-FE345D137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ファイル:Japanese Weather symbol (Rain and Snow mixed).svg - Wikiped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950" y="5733256"/>
            <a:ext cx="563403" cy="5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7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400" b="1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lliptic-shiho.hatenablog.com/entry/2015/12/14/04374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sympy.org/latest/modules/ntheory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a.wikipedia.org/wiki/%E3%82%B9%E3%82%AD%E3%83%A5%E3%82%BF%E3%83%AC%E3%83%B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hyperlink" Target="https://www.giants.jp/G/player/numb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hyperlink" Target="https://www.benricho.org/translate/countrycod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C55N4k9ng" TargetMode="External"/><Relationship Id="rId2" Type="http://schemas.openxmlformats.org/officeDocument/2006/relationships/hyperlink" Target="https://reistenza.com/entame/summer-war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ender810.hatenablog.com/entry/2021/04/08/131510#Its-Not-My-Fault-1-100pt" TargetMode="External"/><Relationship Id="rId2" Type="http://schemas.openxmlformats.org/officeDocument/2006/relationships/hyperlink" Target="https://play.picoctf.org/practice/challenge/123?category=2&amp;originalEvent=34&amp;page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 smtClean="0"/>
              <a:t>1z0r3 </a:t>
            </a:r>
            <a:r>
              <a:rPr kumimoji="1" lang="en-US" altLang="ja-JP" dirty="0" err="1" smtClean="0"/>
              <a:t>Crypro</a:t>
            </a:r>
            <a:r>
              <a:rPr kumimoji="1" lang="en-US" altLang="ja-JP" dirty="0" smtClean="0"/>
              <a:t> CTF</a:t>
            </a:r>
            <a:br>
              <a:rPr kumimoji="1" lang="en-US" altLang="ja-JP" dirty="0" smtClean="0"/>
            </a:br>
            <a:r>
              <a:rPr lang="en-US" altLang="ja-JP" dirty="0" err="1" smtClean="0"/>
              <a:t>writeup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53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n</a:t>
            </a:r>
            <a:r>
              <a:rPr kumimoji="1" lang="en-US" altLang="ja-JP" dirty="0" err="1" smtClean="0"/>
              <a:t>c</a:t>
            </a:r>
            <a:r>
              <a:rPr kumimoji="1" lang="ja-JP" altLang="en-US" dirty="0" smtClean="0"/>
              <a:t>するとこんな感じ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脱出しないと！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選択肢を送ると、実行してくれる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flag</a:t>
            </a:r>
            <a:r>
              <a:rPr lang="ja-JP" altLang="en-US" dirty="0" smtClean="0"/>
              <a:t>のパーツを暗号化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任意のメッセージを暗号化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上の階へ行く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578588"/>
            <a:ext cx="5551815" cy="27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 smtClean="0"/>
              <a:t>F</a:t>
            </a:r>
            <a:r>
              <a:rPr lang="ja-JP" altLang="en-US" dirty="0" smtClean="0"/>
              <a:t>から</a:t>
            </a:r>
            <a:r>
              <a:rPr lang="en-US" altLang="ja-JP" dirty="0"/>
              <a:t>6</a:t>
            </a:r>
            <a:r>
              <a:rPr lang="en-US" altLang="ja-JP" dirty="0" smtClean="0"/>
              <a:t>F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各階に</a:t>
            </a:r>
            <a:r>
              <a:rPr lang="en-US" altLang="ja-JP" dirty="0" smtClean="0"/>
              <a:t>flag</a:t>
            </a:r>
            <a:r>
              <a:rPr lang="ja-JP" altLang="en-US" dirty="0" smtClean="0"/>
              <a:t>の欠片を暗号化した値が分かるようになっている。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それぞれの暗号化方式を解き明かして、</a:t>
            </a:r>
            <a:r>
              <a:rPr lang="en-US" altLang="ja-JP" dirty="0" smtClean="0"/>
              <a:t>flag</a:t>
            </a:r>
            <a:r>
              <a:rPr lang="ja-JP" altLang="en-US" dirty="0" smtClean="0"/>
              <a:t>の欠片を特定する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すべての階で</a:t>
            </a:r>
            <a:r>
              <a:rPr lang="en-US" altLang="ja-JP" dirty="0" smtClean="0"/>
              <a:t>flag</a:t>
            </a:r>
            <a:r>
              <a:rPr lang="ja-JP" altLang="en-US" dirty="0" smtClean="0"/>
              <a:t>の欠片を集めたら、それらを元通りにして屋上へ行く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f</a:t>
            </a:r>
            <a:r>
              <a:rPr lang="en-US" altLang="ja-JP" dirty="0" smtClean="0"/>
              <a:t>lag</a:t>
            </a:r>
            <a:r>
              <a:rPr lang="ja-JP" altLang="en-US" dirty="0" smtClean="0"/>
              <a:t>が元通りになればその旗を振ることでヘリが見つけてくれ、脱出できる。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endParaRPr kumimoji="1" lang="ja-JP" altLang="en-US" dirty="0"/>
          </a:p>
        </p:txBody>
      </p:sp>
      <p:pic>
        <p:nvPicPr>
          <p:cNvPr id="2050" name="Picture 2" descr="脱出ゲームをやる人たちのイラスト | かわいいフリー素材集 いらすと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3032134" cy="27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01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7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倍</a:t>
            </a:r>
            <a:r>
              <a:rPr kumimoji="1" lang="ja-JP" altLang="en-US" dirty="0" smtClean="0"/>
              <a:t>してそう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00, 01, 02</a:t>
            </a:r>
            <a:r>
              <a:rPr lang="ja-JP" altLang="en-US" dirty="0" smtClean="0"/>
              <a:t>など送ったらその</a:t>
            </a:r>
            <a:r>
              <a:rPr lang="en-US" altLang="ja-JP" dirty="0" smtClean="0"/>
              <a:t>7</a:t>
            </a:r>
            <a:r>
              <a:rPr lang="ja-JP" altLang="en-US" dirty="0" smtClean="0"/>
              <a:t>倍がくる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少し大きめの値を送ると</a:t>
            </a:r>
            <a:r>
              <a:rPr lang="en-US" altLang="ja-JP" dirty="0"/>
              <a:t>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56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5a</a:t>
            </a:r>
          </a:p>
          <a:p>
            <a:pPr lvl="1"/>
            <a:r>
              <a:rPr lang="en-US" altLang="ja-JP" dirty="0" smtClean="0"/>
              <a:t>7</a:t>
            </a:r>
            <a:r>
              <a:rPr lang="ja-JP" altLang="en-US" dirty="0" smtClean="0"/>
              <a:t>倍して</a:t>
            </a:r>
            <a:r>
              <a:rPr lang="en-US" altLang="ja-JP" dirty="0" smtClean="0"/>
              <a:t>mod 256</a:t>
            </a:r>
            <a:r>
              <a:rPr lang="ja-JP" altLang="en-US" dirty="0" smtClean="0"/>
              <a:t>すると合致する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0x56×7 = 0x25a</a:t>
            </a:r>
          </a:p>
          <a:p>
            <a:pPr lvl="2"/>
            <a:endParaRPr lang="en-US" altLang="ja-JP" dirty="0"/>
          </a:p>
          <a:p>
            <a:r>
              <a:rPr lang="ja-JP" altLang="en-US" dirty="0" smtClean="0"/>
              <a:t>複数バイト送ったら、各バイトずつ処理している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暗号文を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バイトごと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で割ればよい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</a:t>
            </a:r>
            <a:r>
              <a:rPr lang="en-US" altLang="ja-JP" dirty="0" smtClean="0"/>
              <a:t>nverse</a:t>
            </a:r>
            <a:r>
              <a:rPr lang="ja-JP" altLang="en-US" dirty="0" smtClean="0"/>
              <a:t>関数を忘れずに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G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28799"/>
            <a:ext cx="1705242" cy="36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2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バイト送ると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バイト返ってくるが、規則性が見えない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バイトすべて送ってみると、返り値が重複しない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の対応になっている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複数バイト送ってみると、各バイトで処理している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00-&gt;0c, 01-&gt;10</a:t>
            </a:r>
          </a:p>
          <a:p>
            <a:pPr lvl="1"/>
            <a:r>
              <a:rPr kumimoji="1" lang="en-US" altLang="ja-JP" dirty="0" smtClean="0"/>
              <a:t>0001-&gt;0c10</a:t>
            </a:r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バイト全て送り対応表を作り暗号文を復元</a:t>
            </a:r>
            <a:endParaRPr kumimoji="1" lang="en-US" altLang="ja-JP" dirty="0" smtClean="0"/>
          </a:p>
          <a:p>
            <a:pPr lvl="1">
              <a:buClr>
                <a:schemeClr val="tx1"/>
              </a:buClr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換字式暗号</a:t>
            </a:r>
            <a:r>
              <a:rPr kumimoji="1" lang="ja-JP" altLang="en-US" dirty="0" smtClean="0"/>
              <a:t>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28800"/>
            <a:ext cx="18899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バイト送る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</a:t>
            </a:r>
            <a:r>
              <a:rPr lang="ja-JP" altLang="en-US" dirty="0" smtClean="0"/>
              <a:t>バイト</a:t>
            </a:r>
            <a:r>
              <a:rPr lang="ja-JP" altLang="en-US" dirty="0"/>
              <a:t>返って</a:t>
            </a:r>
            <a:r>
              <a:rPr lang="ja-JP" altLang="en-US" dirty="0" smtClean="0"/>
              <a:t>くる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00</a:t>
            </a:r>
            <a:r>
              <a:rPr lang="ja-JP" altLang="en-US" dirty="0" smtClean="0"/>
              <a:t>を送ると同じ</a:t>
            </a:r>
            <a:r>
              <a:rPr lang="en-US" altLang="ja-JP" dirty="0" smtClean="0"/>
              <a:t>1</a:t>
            </a:r>
            <a:r>
              <a:rPr lang="ja-JP" altLang="en-US" dirty="0" smtClean="0"/>
              <a:t>バイトが二つ、</a:t>
            </a:r>
            <a:r>
              <a:rPr lang="en-US" altLang="ja-JP" dirty="0" smtClean="0"/>
              <a:t>01</a:t>
            </a:r>
            <a:r>
              <a:rPr lang="ja-JP" altLang="en-US" dirty="0" smtClean="0"/>
              <a:t>を送ると差が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バイトが来る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01</a:t>
            </a:r>
            <a:r>
              <a:rPr kumimoji="1" lang="ja-JP" altLang="en-US" dirty="0" smtClean="0"/>
              <a:t>の場合、大小の規則性はない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つまり引き算というわけではない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頑張って</a:t>
            </a:r>
            <a:r>
              <a:rPr lang="en-US" altLang="ja-JP" b="1" dirty="0" smtClean="0">
                <a:solidFill>
                  <a:srgbClr val="FF0000"/>
                </a:solidFill>
              </a:rPr>
              <a:t>XOR</a:t>
            </a:r>
            <a:r>
              <a:rPr lang="ja-JP" altLang="en-US" dirty="0" smtClean="0"/>
              <a:t>だとエスパー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暗号文の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 (</a:t>
            </a:r>
            <a:r>
              <a:rPr kumimoji="1" lang="ja-JP" altLang="en-US" dirty="0" smtClean="0"/>
              <a:t>左の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バイト</a:t>
            </a:r>
            <a:r>
              <a:rPr kumimoji="1" lang="en-US" altLang="ja-JP" dirty="0" smtClean="0"/>
              <a:t>)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xor</a:t>
            </a:r>
            <a:r>
              <a:rPr lang="en-US" altLang="ja-JP" dirty="0" smtClean="0"/>
              <a:t> (</a:t>
            </a:r>
            <a:r>
              <a:rPr lang="ja-JP" altLang="en-US" dirty="0" smtClean="0"/>
              <a:t>右の</a:t>
            </a:r>
            <a:r>
              <a:rPr lang="en-US" altLang="ja-JP" dirty="0"/>
              <a:t>1</a:t>
            </a:r>
            <a:r>
              <a:rPr lang="ja-JP" altLang="en-US" dirty="0" smtClean="0"/>
              <a:t>バイト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2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852936"/>
            <a:ext cx="1912786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送るバイト長と返り値の長さが関係なくなってくる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大きい値を送ると</a:t>
            </a:r>
            <a:r>
              <a:rPr lang="en-US" altLang="ja-JP" dirty="0" smtClean="0"/>
              <a:t>64</a:t>
            </a:r>
            <a:r>
              <a:rPr lang="ja-JP" altLang="en-US" dirty="0" smtClean="0"/>
              <a:t>バイトほどになる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つがヒントとなる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00 -&gt; 00</a:t>
            </a:r>
          </a:p>
          <a:p>
            <a:pPr lvl="1"/>
            <a:r>
              <a:rPr lang="en-US" altLang="ja-JP" dirty="0" smtClean="0"/>
              <a:t>01 -&gt; 01</a:t>
            </a:r>
          </a:p>
          <a:p>
            <a:pPr lvl="1"/>
            <a:r>
              <a:rPr kumimoji="1" lang="en-US" altLang="ja-JP" dirty="0" smtClean="0"/>
              <a:t>02 -&gt; 020000</a:t>
            </a:r>
          </a:p>
          <a:p>
            <a:pPr lvl="1"/>
            <a:endParaRPr lang="en-US" altLang="ja-JP" dirty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17</a:t>
            </a:r>
            <a:r>
              <a:rPr lang="ja-JP" altLang="en-US" b="1" dirty="0" smtClean="0">
                <a:solidFill>
                  <a:srgbClr val="FF0000"/>
                </a:solidFill>
              </a:rPr>
              <a:t>乗</a:t>
            </a:r>
            <a:r>
              <a:rPr lang="ja-JP" altLang="en-US" dirty="0" smtClean="0"/>
              <a:t>していることに気付くかどうか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44824"/>
            <a:ext cx="187468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3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大きい値を送ると返り値がかなり大きいが</a:t>
                </a:r>
                <a:r>
                  <a:rPr lang="en-US" altLang="ja-JP" dirty="0" smtClean="0"/>
                  <a:t>17</a:t>
                </a:r>
                <a:r>
                  <a:rPr lang="ja-JP" altLang="en-US" dirty="0" smtClean="0"/>
                  <a:t>乗ではない？</a:t>
                </a:r>
                <a:endParaRPr lang="en-US" altLang="ja-JP" dirty="0" smtClean="0"/>
              </a:p>
              <a:p>
                <a:pPr lvl="1"/>
                <a:r>
                  <a:rPr kumimoji="1" lang="ja-JP" altLang="en-US" dirty="0" smtClean="0"/>
                  <a:t>入力</a:t>
                </a:r>
                <a:r>
                  <a:rPr kumimoji="1" lang="en-US" altLang="ja-JP" dirty="0" smtClean="0"/>
                  <a:t>^17 = </a:t>
                </a:r>
                <a:r>
                  <a:rPr kumimoji="1" lang="ja-JP" altLang="en-US" dirty="0" smtClean="0"/>
                  <a:t>返り値 とならない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en-US" altLang="ja-JP" b="1" dirty="0" smtClean="0">
                    <a:solidFill>
                      <a:srgbClr val="FF0000"/>
                    </a:solidFill>
                  </a:rPr>
                  <a:t>mod x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されているとエスパー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𝑐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17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gcd</m:t>
                    </m:r>
                    <m:r>
                      <a:rPr kumimoji="1" lang="en-US" altLang="ja-JP" b="0" i="1" smtClean="0">
                        <a:latin typeface="Cambria Math"/>
                      </a:rPr>
                      <m:t>⁡(</m:t>
                    </m:r>
                    <m:r>
                      <a:rPr kumimoji="1" lang="en-US" altLang="ja-JP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17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𝑐</m:t>
                    </m:r>
                    <m:r>
                      <a:rPr kumimoji="1" lang="en-US" altLang="ja-JP" b="0" i="1" smtClean="0">
                        <a:latin typeface="Cambria Math"/>
                      </a:rPr>
                      <m:t>1,</m:t>
                    </m:r>
                    <m:r>
                      <a:rPr kumimoji="1" lang="en-US" altLang="ja-JP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17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𝑐</m:t>
                    </m:r>
                    <m:r>
                      <a:rPr kumimoji="1" lang="en-US" altLang="ja-JP" b="0" i="1" smtClean="0">
                        <a:latin typeface="Cambria Math"/>
                      </a:rPr>
                      <m:t>2)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m</a:t>
                </a:r>
                <a:r>
                  <a:rPr lang="ja-JP" altLang="en-US" dirty="0" smtClean="0"/>
                  <a:t>を増やせば増やすほど精度は高い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r>
                  <a:rPr lang="en-US" altLang="ja-JP" dirty="0"/>
                  <a:t>x</a:t>
                </a:r>
                <a:r>
                  <a:rPr lang="ja-JP" altLang="en-US" dirty="0" smtClean="0"/>
                  <a:t>が素数であることが分かり、復元は容易</a:t>
                </a:r>
                <a:endParaRPr kumimoji="1" lang="en-US" altLang="ja-JP" dirty="0"/>
              </a:p>
              <a:p>
                <a:pPr lvl="1"/>
                <a:r>
                  <a:rPr lang="en-US" altLang="ja-JP" dirty="0" smtClean="0"/>
                  <a:t>d = inverse(e,x-1)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79218"/>
            <a:ext cx="4953429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7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先と同様、</a:t>
                </a:r>
                <a:r>
                  <a:rPr kumimoji="1" lang="en-US" altLang="ja-JP" dirty="0" smtClean="0"/>
                  <a:t>02</a:t>
                </a:r>
                <a:r>
                  <a:rPr kumimoji="1" lang="ja-JP" altLang="en-US" dirty="0" smtClean="0"/>
                  <a:t>を送ると何乗されているのかが容易に分かる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e = 23</a:t>
                </a:r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先と同様、</a:t>
                </a:r>
                <a:r>
                  <a:rPr lang="en-US" altLang="ja-JP" dirty="0" smtClean="0"/>
                  <a:t>mod x</a:t>
                </a:r>
                <a:r>
                  <a:rPr lang="ja-JP" altLang="en-US" dirty="0" smtClean="0"/>
                  <a:t>の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を求める。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gcd</m:t>
                    </m:r>
                    <m:r>
                      <a:rPr lang="en-US" altLang="ja-JP" i="1">
                        <a:latin typeface="Cambria Math"/>
                      </a:rPr>
                      <m:t>⁡(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i="1">
                        <a:latin typeface="Cambria Math"/>
                      </a:rPr>
                      <m:t>1,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i="1">
                        <a:latin typeface="Cambria Math"/>
                      </a:rPr>
                      <m:t>2, </m:t>
                    </m:r>
                    <m:r>
                      <a:rPr lang="en-US" altLang="ja-JP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r>
                      <a:rPr lang="en-US" altLang="ja-JP" b="0" i="1" smtClean="0">
                        <a:latin typeface="Cambria Math"/>
                      </a:rPr>
                      <m:t>𝑐</m:t>
                    </m:r>
                    <m:r>
                      <a:rPr lang="en-US" altLang="ja-JP" b="0" i="1" smtClean="0">
                        <a:latin typeface="Cambria Math"/>
                      </a:rPr>
                      <m:t>3)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となって</a:t>
                </a:r>
                <a:r>
                  <a:rPr lang="ja-JP" altLang="en-US" dirty="0" smtClean="0"/>
                  <a:t>しまった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毎回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x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が変わる</a:t>
                </a:r>
                <a:r>
                  <a:rPr lang="ja-JP" altLang="en-US" dirty="0" smtClean="0"/>
                  <a:t>のかと予想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gcd</m:t>
                    </m:r>
                    <m:r>
                      <a:rPr lang="en-US" altLang="ja-JP" i="1">
                        <a:latin typeface="Cambria Math"/>
                      </a:rPr>
                      <m:t>⁡(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i="1">
                        <a:latin typeface="Cambria Math"/>
                      </a:rPr>
                      <m:t>1,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i="1">
                        <a:latin typeface="Cambria Math"/>
                      </a:rPr>
                      <m:t>2)</m:t>
                    </m:r>
                  </m:oMath>
                </a14:m>
                <a:endParaRPr lang="en-US" altLang="ja-JP" dirty="0" smtClean="0"/>
              </a:p>
              <a:p>
                <a:pPr lvl="1"/>
                <a:r>
                  <a:rPr lang="ja-JP" altLang="en-US" dirty="0"/>
                  <a:t>この</a:t>
                </a:r>
                <a:r>
                  <a:rPr lang="ja-JP" altLang="en-US" dirty="0" smtClean="0"/>
                  <a:t>場合、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にならない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4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28800"/>
            <a:ext cx="180609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ja-JP" dirty="0" smtClean="0"/>
                  <a:t>1</a:t>
                </a:r>
                <a:r>
                  <a:rPr lang="ja-JP" altLang="en-US" dirty="0"/>
                  <a:t>を何回か選ぶか、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で大きな値を複数回送ると、　　　　　　　　　　　　　　　　　　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返り値が異なる</a:t>
                </a:r>
                <a:r>
                  <a:rPr lang="ja-JP" altLang="en-US" dirty="0"/>
                  <a:t>ことが分かり、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回周期</a:t>
                </a:r>
                <a:r>
                  <a:rPr lang="ja-JP" altLang="en-US" dirty="0"/>
                  <a:t>であることがわかる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3</a:t>
                </a:r>
                <a:r>
                  <a:rPr lang="ja-JP" altLang="en-US" dirty="0" smtClean="0"/>
                  <a:t>種類あると予想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>
                  <a:buClr>
                    <a:prstClr val="black"/>
                  </a:buClr>
                </a:pP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の候補が</a:t>
                </a:r>
                <a:r>
                  <a:rPr lang="en-US" altLang="ja-JP" dirty="0" smtClean="0"/>
                  <a:t>3</a:t>
                </a:r>
                <a:r>
                  <a:rPr lang="ja-JP" altLang="en-US" dirty="0" err="1" smtClean="0"/>
                  <a:t>つの</a:t>
                </a:r>
                <a:r>
                  <a:rPr lang="ja-JP" altLang="en-US" dirty="0" smtClean="0"/>
                  <a:t>素数を循環させているとしたら、　　　　　　　　　　　　　　　　　　　　　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になるはず。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ja-JP" altLang="en-US" dirty="0" smtClean="0"/>
                  <a:t>しかしそうならない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gcd</m:t>
                    </m:r>
                    <m:r>
                      <a:rPr lang="en-US" altLang="ja-JP" i="1">
                        <a:latin typeface="Cambria Math"/>
                      </a:rPr>
                      <m:t>⁡(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i="1">
                        <a:latin typeface="Cambria Math"/>
                      </a:rPr>
                      <m:t>1,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b="0" i="1" smtClean="0">
                        <a:latin typeface="Cambria Math"/>
                      </a:rPr>
                      <m:t>3</m:t>
                    </m:r>
                    <m:r>
                      <a:rPr lang="en-US" altLang="ja-JP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dirty="0" smtClean="0"/>
                  <a:t>                                </a:t>
                </a:r>
                <a:r>
                  <a:rPr lang="ja-JP" altLang="en-US" dirty="0" smtClean="0"/>
                  <a:t>も計算すると、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にならない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1=</m:t>
                    </m:r>
                    <m:r>
                      <a:rPr lang="en-US" altLang="ja-JP" b="0" i="1" smtClean="0">
                        <a:latin typeface="Cambria Math"/>
                      </a:rPr>
                      <m:t>𝑝𝑞</m:t>
                    </m:r>
                    <m:r>
                      <a:rPr lang="en-US" altLang="ja-JP" b="0" i="1" smtClean="0">
                        <a:latin typeface="Cambria Math"/>
                      </a:rPr>
                      <m:t>, 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2=</m:t>
                    </m:r>
                    <m:r>
                      <a:rPr lang="en-US" altLang="ja-JP" b="0" i="1" smtClean="0">
                        <a:latin typeface="Cambria Math"/>
                      </a:rPr>
                      <m:t>𝑞𝑟</m:t>
                    </m:r>
                    <m:r>
                      <a:rPr lang="en-US" altLang="ja-JP" b="0" i="1" smtClean="0">
                        <a:latin typeface="Cambria Math"/>
                      </a:rPr>
                      <m:t>, 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3=</m:t>
                    </m:r>
                    <m:r>
                      <a:rPr lang="en-US" altLang="ja-JP" b="0" i="1" smtClean="0">
                        <a:latin typeface="Cambria Math"/>
                      </a:rPr>
                      <m:t>𝑟𝑝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をエスパー</a:t>
                </a:r>
                <a:endParaRPr lang="en-US" altLang="ja-JP" dirty="0" smtClean="0"/>
              </a:p>
              <a:p>
                <a:pPr lvl="1"/>
                <a:r>
                  <a:rPr lang="en-US" altLang="ja-JP" dirty="0"/>
                  <a:t>p</a:t>
                </a:r>
                <a:r>
                  <a:rPr lang="en-US" altLang="ja-JP" dirty="0" smtClean="0"/>
                  <a:t>, q, r</a:t>
                </a:r>
                <a:r>
                  <a:rPr lang="ja-JP" altLang="en-US" dirty="0" smtClean="0"/>
                  <a:t>を求めたら、あとはいつもの</a:t>
                </a:r>
                <a:r>
                  <a:rPr lang="en-US" altLang="ja-JP" dirty="0" smtClean="0"/>
                  <a:t>RSA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674" r="-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4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556792"/>
            <a:ext cx="2065199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今度は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が異なるよう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x(=n)</a:t>
                </a:r>
                <a:r>
                  <a:rPr kumimoji="1" lang="ja-JP" altLang="en-US" dirty="0" smtClean="0"/>
                  <a:t>が変わらないなら脆弱性が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右下の写真</a:t>
                </a:r>
                <a:endParaRPr lang="en-US" altLang="ja-JP" dirty="0" smtClean="0"/>
              </a:p>
              <a:p>
                <a:pPr lvl="1"/>
                <a:endParaRPr lang="en-US" altLang="ja-JP" i="1" dirty="0" smtClean="0">
                  <a:latin typeface="Cambria Math"/>
                </a:endParaRPr>
              </a:p>
              <a:p>
                <a:r>
                  <a:rPr lang="ja-JP" altLang="en-US" dirty="0" smtClean="0">
                    <a:latin typeface="Cambria Math"/>
                  </a:rPr>
                  <a:t>本当に</a:t>
                </a:r>
                <a:r>
                  <a:rPr lang="en-US" altLang="ja-JP" dirty="0" smtClean="0"/>
                  <a:t>x</a:t>
                </a:r>
                <a:r>
                  <a:rPr lang="ja-JP" altLang="en-US" i="1" dirty="0" smtClean="0">
                    <a:latin typeface="Cambria Math"/>
                  </a:rPr>
                  <a:t>が変わらないか確認</a:t>
                </a:r>
                <a:endParaRPr lang="en-US" altLang="ja-JP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gcd</m:t>
                    </m:r>
                    <m:r>
                      <a:rPr lang="en-US" altLang="ja-JP" b="0" i="1" smtClean="0">
                        <a:latin typeface="Cambria Math"/>
                      </a:rPr>
                      <m:t>⁡(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𝑐</m:t>
                    </m:r>
                    <m:r>
                      <a:rPr lang="en-US" altLang="ja-JP" i="1">
                        <a:latin typeface="Cambria Math"/>
                      </a:rPr>
                      <m:t>3)</m:t>
                    </m:r>
                  </m:oMath>
                </a14:m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ja-JP" dirty="0" smtClean="0"/>
                  <a:t>x != 1</a:t>
                </a:r>
                <a:r>
                  <a:rPr lang="ja-JP" altLang="en-US" dirty="0" err="1" smtClean="0"/>
                  <a:t>なので</a:t>
                </a:r>
                <a:r>
                  <a:rPr lang="ja-JP" altLang="en-US" dirty="0" smtClean="0"/>
                  <a:t>固定とエスパー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pPr lvl="1"/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5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830231" cy="2176267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49822"/>
            <a:ext cx="3505151" cy="26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6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作った問題たち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パズル系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Qualified class 50pt</a:t>
            </a:r>
          </a:p>
          <a:p>
            <a:pPr lvl="1"/>
            <a:r>
              <a:rPr lang="en-US" altLang="ja-JP" dirty="0" smtClean="0"/>
              <a:t>Mystery House 150pt</a:t>
            </a:r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古典暗号</a:t>
            </a:r>
            <a:r>
              <a:rPr lang="ja-JP" altLang="en-US" dirty="0" smtClean="0"/>
              <a:t>系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I’m </a:t>
            </a:r>
            <a:r>
              <a:rPr kumimoji="1" lang="en-US" altLang="ja-JP" dirty="0" err="1" smtClean="0"/>
              <a:t>lovin</a:t>
            </a:r>
            <a:r>
              <a:rPr kumimoji="1" lang="en-US" altLang="ja-JP" dirty="0" smtClean="0"/>
              <a:t>’ it 50pt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RSA</a:t>
            </a:r>
          </a:p>
          <a:p>
            <a:pPr lvl="1"/>
            <a:r>
              <a:rPr lang="en-US" altLang="ja-JP" dirty="0" smtClean="0"/>
              <a:t>Solve Me 100pt</a:t>
            </a:r>
          </a:p>
          <a:p>
            <a:pPr lvl="1"/>
            <a:r>
              <a:rPr kumimoji="1" lang="en-US" altLang="ja-JP" dirty="0" smtClean="0"/>
              <a:t>Too hints 200pt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646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Common Modulus Attack</a:t>
                </a:r>
              </a:p>
              <a:p>
                <a:pPr lvl="1"/>
                <a:r>
                  <a:rPr lang="ja-JP" altLang="en-US" dirty="0"/>
                  <a:t>参考</a:t>
                </a:r>
                <a:r>
                  <a:rPr lang="ja-JP" altLang="en-US" dirty="0" smtClean="0"/>
                  <a:t>資料：</a:t>
                </a:r>
                <a:r>
                  <a:rPr lang="en-US" altLang="ja-JP" dirty="0">
                    <a:hlinkClick r:id="rId2"/>
                  </a:rPr>
                  <a:t>https://</a:t>
                </a:r>
                <a:r>
                  <a:rPr lang="en-US" altLang="ja-JP" dirty="0" smtClean="0">
                    <a:hlinkClick r:id="rId2"/>
                  </a:rPr>
                  <a:t>elliptic-shiho.hatenablog.com/entry/2015/12/14/043745</a:t>
                </a:r>
                <a:endParaRPr lang="en-US" altLang="ja-JP" dirty="0" smtClean="0"/>
              </a:p>
              <a:p>
                <a:pPr lvl="1"/>
                <a:endParaRPr kumimoji="1" lang="en-US" altLang="ja-JP" dirty="0"/>
              </a:p>
              <a:p>
                <a:r>
                  <a:rPr lang="en-US" altLang="ja-JP" dirty="0" smtClean="0"/>
                  <a:t>Step1: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 smtClean="0"/>
                  <a:t>となる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拡張</a:t>
                </a:r>
                <a:r>
                  <a:rPr lang="ja-JP" altLang="en-US" dirty="0" smtClean="0"/>
                  <a:t>ユークリッドの互除法を行う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「</a:t>
                </a:r>
                <a:r>
                  <a:rPr lang="en-US" altLang="ja-JP" dirty="0" smtClean="0"/>
                  <a:t>python </a:t>
                </a:r>
                <a:r>
                  <a:rPr lang="ja-JP" altLang="en-US" dirty="0" smtClean="0"/>
                  <a:t>拡張</a:t>
                </a:r>
                <a:r>
                  <a:rPr lang="ja-JP" altLang="en-US" dirty="0"/>
                  <a:t>ユークリッド</a:t>
                </a:r>
                <a:r>
                  <a:rPr lang="ja-JP" altLang="en-US" dirty="0" smtClean="0"/>
                  <a:t>」 </a:t>
                </a:r>
                <a:r>
                  <a:rPr lang="en-US" altLang="ja-JP" dirty="0" smtClean="0"/>
                  <a:t>[</a:t>
                </a:r>
                <a:r>
                  <a:rPr lang="ja-JP" altLang="en-US" dirty="0" smtClean="0"/>
                  <a:t>検索</a:t>
                </a:r>
                <a:r>
                  <a:rPr lang="en-US" altLang="ja-JP" dirty="0" smtClean="0"/>
                  <a:t>]</a:t>
                </a:r>
              </a:p>
              <a:p>
                <a:pPr lvl="1"/>
                <a:endParaRPr kumimoji="1" lang="en-US" altLang="ja-JP" dirty="0"/>
              </a:p>
              <a:p>
                <a:r>
                  <a:rPr kumimoji="1" lang="en-US" altLang="ja-JP" b="0" dirty="0" smtClean="0"/>
                  <a:t>Step2: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/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 smtClean="0"/>
                  <a:t> を計算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ja-JP" i="1" smtClean="0">
                        <a:latin typeface="Cambria Math"/>
                        <a:ea typeface="Cambria Math"/>
                      </a:rPr>
                      <m:t>×</m:t>
                    </m:r>
                    <m:sSubSup>
                      <m:sSubSupPr>
                        <m:ctrlPr>
                          <a:rPr lang="en-US" altLang="ja-JP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/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𝑚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どちらかは負の値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5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63128" y="580526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nverse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 = 7</a:t>
            </a:r>
            <a:r>
              <a:rPr kumimoji="1" lang="ja-JP" altLang="en-US" dirty="0" smtClean="0"/>
              <a:t>で固定なよう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種類？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“Get encrypted clue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7</a:t>
            </a:r>
            <a:r>
              <a:rPr lang="ja-JP" altLang="en-US" dirty="0" smtClean="0">
                <a:solidFill>
                  <a:srgbClr val="FF0000"/>
                </a:solidFill>
              </a:rPr>
              <a:t>回周期</a:t>
            </a:r>
            <a:r>
              <a:rPr lang="ja-JP" altLang="en-US" dirty="0" smtClean="0"/>
              <a:t>で同じ暗号文になる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の値と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の種類の個数が同じ時の脆弱性は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6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28800"/>
            <a:ext cx="1821338" cy="1272650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85368"/>
            <a:ext cx="3407527" cy="25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8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Hastad’s broadcast attack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ja-JP" altLang="en-US" dirty="0" smtClean="0"/>
                  <a:t>を求める攻撃</a:t>
                </a:r>
                <a:endParaRPr lang="en-US" altLang="ja-JP" dirty="0" smtClean="0"/>
              </a:p>
              <a:p>
                <a:pPr lvl="1"/>
                <a:r>
                  <a:rPr kumimoji="1" lang="ja-JP" altLang="en-US" dirty="0"/>
                  <a:t>それ</a:t>
                </a:r>
                <a:r>
                  <a:rPr kumimoji="1" lang="ja-JP" altLang="en-US" dirty="0" smtClean="0"/>
                  <a:t>の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乗根を取れば</a:t>
                </a:r>
                <a:r>
                  <a:rPr kumimoji="1" lang="en-US" altLang="ja-JP" dirty="0" smtClean="0"/>
                  <a:t>m</a:t>
                </a:r>
                <a:r>
                  <a:rPr kumimoji="1" lang="ja-JP" altLang="en-US" dirty="0" smtClean="0"/>
                  <a:t>となる。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中国剰余定理</a:t>
                </a:r>
                <a:r>
                  <a:rPr kumimoji="1" lang="ja-JP" altLang="en-US" dirty="0" smtClean="0"/>
                  <a:t>を利用する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/>
                  <a:t>n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で割ったら</a:t>
                </a:r>
                <a:r>
                  <a:rPr lang="en-US" altLang="ja-JP" dirty="0" smtClean="0"/>
                  <a:t>c1</a:t>
                </a:r>
                <a:r>
                  <a:rPr lang="ja-JP" altLang="en-US" dirty="0" smtClean="0"/>
                  <a:t>が余り</a:t>
                </a:r>
                <a:r>
                  <a:rPr lang="en-US" altLang="ja-JP" dirty="0" smtClean="0"/>
                  <a:t>, n2</a:t>
                </a:r>
                <a:r>
                  <a:rPr lang="ja-JP" altLang="en-US" dirty="0" smtClean="0"/>
                  <a:t>で割ったら</a:t>
                </a:r>
                <a:r>
                  <a:rPr lang="en-US" altLang="ja-JP" dirty="0" smtClean="0"/>
                  <a:t>c2</a:t>
                </a:r>
                <a:r>
                  <a:rPr lang="ja-JP" altLang="en-US" dirty="0" smtClean="0"/>
                  <a:t>が余りとなる値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は？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n1, n2, c1, c2</a:t>
                </a:r>
                <a:r>
                  <a:rPr lang="ja-JP" altLang="en-US" dirty="0" smtClean="0"/>
                  <a:t>が既知であることが必須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n</a:t>
                </a:r>
                <a:r>
                  <a:rPr kumimoji="1" lang="en-US" altLang="ja-JP" dirty="0" smtClean="0"/>
                  <a:t>1,n2</a:t>
                </a:r>
                <a:r>
                  <a:rPr kumimoji="1" lang="ja-JP" altLang="en-US" dirty="0" smtClean="0"/>
                  <a:t>が互いに素である場合、解が</a:t>
                </a:r>
                <a:r>
                  <a:rPr kumimoji="1" lang="en-US" altLang="ja-JP" dirty="0" smtClean="0"/>
                  <a:t>n1n2</a:t>
                </a:r>
                <a:r>
                  <a:rPr kumimoji="1" lang="ja-JP" altLang="en-US" dirty="0" smtClean="0"/>
                  <a:t>以下に一つだけ存在する。</a:t>
                </a:r>
                <a:endParaRPr kumimoji="1" lang="en-US" altLang="ja-JP" dirty="0" smtClean="0"/>
              </a:p>
              <a:p>
                <a:pPr lvl="2"/>
                <a:r>
                  <a:rPr lang="en-US" altLang="ja-JP" dirty="0" smtClean="0"/>
                  <a:t>Python</a:t>
                </a:r>
                <a:r>
                  <a:rPr lang="ja-JP" altLang="en-US" dirty="0" err="1" smtClean="0"/>
                  <a:t>での</a:t>
                </a:r>
                <a:r>
                  <a:rPr lang="ja-JP" altLang="en-US" dirty="0" smtClean="0"/>
                  <a:t>コード：</a:t>
                </a:r>
                <a:r>
                  <a:rPr lang="en-US" altLang="ja-JP" dirty="0">
                    <a:hlinkClick r:id="rId2"/>
                  </a:rPr>
                  <a:t>https://</a:t>
                </a:r>
                <a:r>
                  <a:rPr lang="en-US" altLang="ja-JP" dirty="0" smtClean="0">
                    <a:hlinkClick r:id="rId2"/>
                  </a:rPr>
                  <a:t>docs.sympy.org/latest/modules/ntheory.html</a:t>
                </a:r>
                <a:endParaRPr lang="en-US" altLang="ja-JP" dirty="0" smtClean="0"/>
              </a:p>
              <a:p>
                <a:pPr lvl="1"/>
                <a:r>
                  <a:rPr lang="en-US" altLang="ja-JP" dirty="0"/>
                  <a:t>n1</a:t>
                </a:r>
                <a:r>
                  <a:rPr lang="ja-JP" altLang="en-US" dirty="0"/>
                  <a:t>で割ったら</a:t>
                </a:r>
                <a:r>
                  <a:rPr lang="en-US" altLang="ja-JP" dirty="0" smtClean="0"/>
                  <a:t>c1</a:t>
                </a:r>
                <a:r>
                  <a:rPr lang="ja-JP" altLang="en-US" dirty="0" smtClean="0"/>
                  <a:t>が余り</a:t>
                </a:r>
                <a:r>
                  <a:rPr lang="en-US" altLang="ja-JP" dirty="0" smtClean="0"/>
                  <a:t>,…, n7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割ったら</a:t>
                </a:r>
                <a:r>
                  <a:rPr lang="en-US" altLang="ja-JP" dirty="0" smtClean="0"/>
                  <a:t>c7</a:t>
                </a:r>
                <a:r>
                  <a:rPr lang="ja-JP" altLang="en-US" dirty="0" smtClean="0"/>
                  <a:t>が余りとなる値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は？</a:t>
                </a:r>
                <a:endParaRPr lang="en-US" altLang="ja-JP" dirty="0" smtClean="0"/>
              </a:p>
              <a:p>
                <a:pPr lvl="2"/>
                <a:r>
                  <a:rPr kumimoji="1" lang="ja-JP" altLang="en-US" dirty="0" smtClean="0"/>
                  <a:t>解が</a:t>
                </a:r>
                <a:r>
                  <a:rPr kumimoji="1" lang="en-US" altLang="ja-JP" dirty="0" smtClean="0"/>
                  <a:t>n1n2n3n4n5n6n7</a:t>
                </a:r>
                <a:r>
                  <a:rPr kumimoji="1" lang="ja-JP" altLang="en-US" dirty="0" smtClean="0"/>
                  <a:t>以下に一つだけ存在する。</a:t>
                </a:r>
                <a:endParaRPr kumimoji="1" lang="en-US" altLang="ja-JP" dirty="0" smtClean="0"/>
              </a:p>
              <a:p>
                <a:pPr lvl="2"/>
                <a:r>
                  <a:rPr lang="en-US" altLang="ja-JP" dirty="0" smtClean="0"/>
                  <a:t>x=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pPr lvl="2"/>
                <a:r>
                  <a:rPr lang="en-US" altLang="ja-JP" dirty="0" smtClean="0"/>
                  <a:t>m &lt; min(n1,…,n7)</a:t>
                </a:r>
                <a:r>
                  <a:rPr lang="ja-JP" altLang="en-US" dirty="0" smtClean="0"/>
                  <a:t>より、</a:t>
                </a:r>
                <a:r>
                  <a:rPr lang="en-US" altLang="ja-JP" dirty="0" err="1" smtClean="0"/>
                  <a:t>m^e</a:t>
                </a:r>
                <a:r>
                  <a:rPr lang="en-US" altLang="ja-JP" dirty="0" smtClean="0"/>
                  <a:t> &lt; </a:t>
                </a:r>
                <a:r>
                  <a:rPr lang="en-US" altLang="ja-JP" dirty="0"/>
                  <a:t>n1n2n3n4n5n6n7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6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72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b="1" dirty="0" smtClean="0">
                    <a:solidFill>
                      <a:srgbClr val="FF0000"/>
                    </a:solidFill>
                  </a:rPr>
                  <a:t>中国剰余定理</a:t>
                </a:r>
                <a:r>
                  <a:rPr lang="ja-JP" altLang="en-US" dirty="0"/>
                  <a:t>を利用する</a:t>
                </a:r>
                <a:endParaRPr lang="en-US" altLang="ja-JP" dirty="0"/>
              </a:p>
              <a:p>
                <a:pPr lvl="1"/>
                <a:r>
                  <a:rPr lang="en-US" altLang="ja-JP" dirty="0" smtClean="0"/>
                  <a:t>n1</a:t>
                </a:r>
                <a:r>
                  <a:rPr lang="ja-JP" altLang="en-US" dirty="0"/>
                  <a:t>で割ったら</a:t>
                </a:r>
                <a:r>
                  <a:rPr lang="en-US" altLang="ja-JP" dirty="0" smtClean="0"/>
                  <a:t>c1</a:t>
                </a:r>
                <a:r>
                  <a:rPr lang="ja-JP" altLang="en-US" dirty="0" smtClean="0"/>
                  <a:t>が余り</a:t>
                </a:r>
                <a:r>
                  <a:rPr lang="en-US" altLang="ja-JP" dirty="0" smtClean="0"/>
                  <a:t>,…, </a:t>
                </a:r>
                <a:r>
                  <a:rPr lang="en-US" altLang="ja-JP" dirty="0"/>
                  <a:t>n7</a:t>
                </a:r>
                <a:r>
                  <a:rPr lang="ja-JP" altLang="en-US" dirty="0"/>
                  <a:t>で割ったら</a:t>
                </a:r>
                <a:r>
                  <a:rPr lang="en-US" altLang="ja-JP" dirty="0" smtClean="0"/>
                  <a:t>c7</a:t>
                </a:r>
                <a:r>
                  <a:rPr lang="ja-JP" altLang="en-US" dirty="0" smtClean="0"/>
                  <a:t>が余りと</a:t>
                </a:r>
                <a:r>
                  <a:rPr lang="ja-JP" altLang="en-US" dirty="0"/>
                  <a:t>なる値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？</a:t>
                </a:r>
                <a:endParaRPr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 smtClean="0"/>
                  <a:t> : </a:t>
                </a:r>
                <a:r>
                  <a:rPr lang="en-US" altLang="ja-JP" dirty="0" err="1" smtClean="0"/>
                  <a:t>m^e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>n1</a:t>
                </a:r>
                <a:r>
                  <a:rPr lang="ja-JP" altLang="en-US" dirty="0"/>
                  <a:t>で割ったら</a:t>
                </a:r>
                <a:r>
                  <a:rPr lang="en-US" altLang="ja-JP" dirty="0" smtClean="0"/>
                  <a:t>c1</a:t>
                </a:r>
                <a:r>
                  <a:rPr lang="ja-JP" altLang="en-US" dirty="0" smtClean="0"/>
                  <a:t>が余る</a:t>
                </a:r>
                <a:endParaRPr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 </m:t>
                    </m:r>
                    <m:r>
                      <a:rPr lang="en-US" altLang="ja-JP" i="1">
                        <a:latin typeface="Cambria Math"/>
                      </a:rPr>
                      <m:t>𝑚𝑜𝑑</m:t>
                    </m:r>
                    <m:r>
                      <a:rPr lang="en-US" altLang="ja-JP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: </a:t>
                </a:r>
                <a:r>
                  <a:rPr lang="en-US" altLang="ja-JP" dirty="0" err="1" smtClean="0"/>
                  <a:t>m^e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>n2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割ったら</a:t>
                </a:r>
                <a:r>
                  <a:rPr lang="en-US" altLang="ja-JP" dirty="0" smtClean="0"/>
                  <a:t>c2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余る</a:t>
                </a:r>
                <a:endParaRPr lang="en-US" altLang="ja-JP" dirty="0"/>
              </a:p>
              <a:p>
                <a:pPr lvl="2"/>
                <a:endParaRPr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 </m:t>
                    </m:r>
                    <m:r>
                      <a:rPr lang="en-US" altLang="ja-JP" i="1">
                        <a:latin typeface="Cambria Math"/>
                      </a:rPr>
                      <m:t>𝑚𝑜𝑑</m:t>
                    </m:r>
                    <m:r>
                      <a:rPr lang="en-US" altLang="ja-JP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ja-JP" dirty="0"/>
                  <a:t> : </a:t>
                </a:r>
                <a:r>
                  <a:rPr lang="en-US" altLang="ja-JP" dirty="0" err="1" smtClean="0"/>
                  <a:t>m^e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>n7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割ったら</a:t>
                </a:r>
                <a:r>
                  <a:rPr lang="en-US" altLang="ja-JP" dirty="0" smtClean="0"/>
                  <a:t>c7</a:t>
                </a:r>
                <a:r>
                  <a:rPr lang="ja-JP" altLang="en-US" dirty="0" smtClean="0"/>
                  <a:t>が余る</a:t>
                </a:r>
                <a:endParaRPr lang="en-US" altLang="ja-JP" dirty="0" smtClean="0"/>
              </a:p>
              <a:p>
                <a:pPr lvl="2"/>
                <a:endParaRPr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ja-JP" altLang="en-US" dirty="0" smtClean="0"/>
                  <a:t>を中国剰余定理で求めることができる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今回</a:t>
                </a:r>
                <a:r>
                  <a:rPr lang="ja-JP" altLang="en-US" dirty="0" smtClean="0"/>
                  <a:t>は仕組みを割愛しますが、興味のある方はぜひ調べてみてください！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e</a:t>
                </a:r>
                <a:r>
                  <a:rPr lang="ja-JP" altLang="en-US" dirty="0" smtClean="0"/>
                  <a:t>乗根を</a:t>
                </a:r>
                <a:r>
                  <a:rPr lang="en-US" altLang="ja-JP" dirty="0" err="1" smtClean="0"/>
                  <a:t>gmpy</a:t>
                </a:r>
                <a:r>
                  <a:rPr lang="ja-JP" altLang="en-US" dirty="0" smtClean="0"/>
                  <a:t>などで計算できます</a:t>
                </a:r>
                <a:endParaRPr lang="en-US" altLang="ja-JP" dirty="0"/>
              </a:p>
              <a:p>
                <a:pPr lvl="2"/>
                <a:endParaRPr lang="en-US" altLang="ja-JP" dirty="0" smtClean="0"/>
              </a:p>
              <a:p>
                <a:pPr lvl="2"/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6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27716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9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以下のメッセージが集まった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(GF) : 'b1VfX1ZfcG0e3‘</a:t>
            </a:r>
          </a:p>
          <a:p>
            <a:pPr lvl="1"/>
            <a:r>
              <a:rPr lang="en-US" altLang="ja-JP" dirty="0" smtClean="0"/>
              <a:t>(1F) : 'RlZXV5aXzbGth‘ </a:t>
            </a:r>
          </a:p>
          <a:p>
            <a:pPr lvl="1"/>
            <a:r>
              <a:rPr lang="en-US" altLang="ja-JP" dirty="0" smtClean="0"/>
              <a:t>(2F) : 'ZG1fII5bWxfd2‘ </a:t>
            </a:r>
          </a:p>
          <a:p>
            <a:pPr lvl="1"/>
            <a:r>
              <a:rPr lang="en-US" altLang="ja-JP" dirty="0" smtClean="0"/>
              <a:t>(3F) : 'lhH91YmRhXnUM'</a:t>
            </a:r>
          </a:p>
          <a:p>
            <a:pPr lvl="1"/>
            <a:r>
              <a:rPr lang="en-US" altLang="ja-JP" dirty="0" smtClean="0"/>
              <a:t>(4F) : '19tZmVlc26d2V'</a:t>
            </a:r>
          </a:p>
          <a:p>
            <a:pPr lvl="1"/>
            <a:r>
              <a:rPr lang="en-US" altLang="ja-JP" dirty="0" smtClean="0"/>
              <a:t>(5F) : 'fb3hlcFvYmFhY'</a:t>
            </a:r>
          </a:p>
          <a:p>
            <a:pPr lvl="1"/>
            <a:r>
              <a:rPr lang="en-US" altLang="ja-JP" dirty="0" smtClean="0"/>
              <a:t>(6F) : 'GR1Tdfc29hd39‘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繋げてみると</a:t>
            </a:r>
            <a:r>
              <a:rPr lang="en-US" altLang="ja-JP" dirty="0" smtClean="0">
                <a:solidFill>
                  <a:srgbClr val="FF0000"/>
                </a:solidFill>
              </a:rPr>
              <a:t>base64</a:t>
            </a:r>
            <a:r>
              <a:rPr lang="ja-JP" altLang="en-US" dirty="0" err="1" smtClean="0"/>
              <a:t>っぽい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21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繋げてみると</a:t>
            </a:r>
            <a:r>
              <a:rPr lang="en-US" altLang="ja-JP" dirty="0">
                <a:solidFill>
                  <a:srgbClr val="FF0000"/>
                </a:solidFill>
              </a:rPr>
              <a:t>base64</a:t>
            </a:r>
            <a:r>
              <a:rPr lang="ja-JP" altLang="en-US" dirty="0" err="1" smtClean="0"/>
              <a:t>っぽい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nc</a:t>
            </a:r>
            <a:r>
              <a:rPr lang="ja-JP" altLang="en-US" dirty="0" smtClean="0"/>
              <a:t>すると出てくる案内文に組み合わせるような文言があった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全て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文字が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個あるので、全長</a:t>
            </a:r>
            <a:r>
              <a:rPr kumimoji="1" lang="en-US" altLang="ja-JP" dirty="0" smtClean="0"/>
              <a:t>91</a:t>
            </a:r>
            <a:r>
              <a:rPr kumimoji="1" lang="ja-JP" altLang="en-US" dirty="0" smtClean="0"/>
              <a:t>文字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base64</a:t>
            </a:r>
            <a:r>
              <a:rPr lang="ja-JP" altLang="en-US" dirty="0" smtClean="0"/>
              <a:t>の暗号文は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の倍数の長さとなる</a:t>
            </a:r>
            <a:endParaRPr lang="en-US" altLang="ja-JP" dirty="0" smtClean="0"/>
          </a:p>
          <a:p>
            <a:pPr lvl="1"/>
            <a:r>
              <a:rPr lang="ja-JP" altLang="en-US" dirty="0"/>
              <a:t>さらには</a:t>
            </a:r>
            <a:r>
              <a:rPr lang="ja-JP" altLang="en-US" dirty="0" smtClean="0"/>
              <a:t>、足りない一つの欠片は自分で補えとある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base64</a:t>
            </a:r>
            <a:r>
              <a:rPr lang="ja-JP" altLang="en-US" dirty="0" smtClean="0"/>
              <a:t>のパディングである</a:t>
            </a:r>
            <a:r>
              <a:rPr lang="en-US" altLang="ja-JP" dirty="0" smtClean="0"/>
              <a:t>”=”</a:t>
            </a:r>
            <a:r>
              <a:rPr lang="ja-JP" altLang="en-US" dirty="0" smtClean="0"/>
              <a:t>を足してみる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decode</a:t>
            </a:r>
            <a:r>
              <a:rPr lang="ja-JP" altLang="en-US" dirty="0" smtClean="0"/>
              <a:t>しても意味ある文字列にならない</a:t>
            </a:r>
            <a:r>
              <a:rPr lang="en-US" altLang="ja-JP" dirty="0" smtClean="0"/>
              <a:t>…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もう一度、案内文をよく読んでみよう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40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案内文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Welcome to </a:t>
            </a:r>
            <a:r>
              <a:rPr lang="en-US" altLang="ja-JP" dirty="0" err="1"/>
              <a:t>mytery</a:t>
            </a:r>
            <a:r>
              <a:rPr lang="en-US" altLang="ja-JP" dirty="0"/>
              <a:t> house.</a:t>
            </a:r>
          </a:p>
          <a:p>
            <a:pPr marL="457200" lvl="1" indent="0">
              <a:buNone/>
            </a:pPr>
            <a:r>
              <a:rPr lang="en-US" altLang="ja-JP" dirty="0"/>
              <a:t>The exit was closed for good.</a:t>
            </a:r>
          </a:p>
          <a:p>
            <a:pPr marL="457200" lvl="1" indent="0">
              <a:buNone/>
            </a:pPr>
            <a:r>
              <a:rPr lang="en-US" altLang="ja-JP" dirty="0"/>
              <a:t>You should go to rooftop to </a:t>
            </a:r>
            <a:r>
              <a:rPr lang="en-US" altLang="ja-JP" dirty="0" err="1"/>
              <a:t>esape</a:t>
            </a:r>
            <a:r>
              <a:rPr lang="en-US" altLang="ja-JP" dirty="0"/>
              <a:t> from here.</a:t>
            </a:r>
          </a:p>
          <a:p>
            <a:pPr marL="457200" lvl="1" indent="0">
              <a:buNone/>
            </a:pPr>
            <a:r>
              <a:rPr lang="en-US" altLang="ja-JP" dirty="0"/>
              <a:t>Be careful, once you go upstairs, you cannot go back.</a:t>
            </a:r>
          </a:p>
          <a:p>
            <a:pPr marL="457200" lvl="1" indent="0">
              <a:buNone/>
            </a:pPr>
            <a:r>
              <a:rPr lang="en-US" altLang="ja-JP" dirty="0"/>
              <a:t>If you go to the </a:t>
            </a:r>
            <a:r>
              <a:rPr lang="en-US" altLang="ja-JP" dirty="0" smtClean="0"/>
              <a:t>rooftop</a:t>
            </a:r>
            <a:r>
              <a:rPr lang="en-US" altLang="ja-JP" dirty="0"/>
              <a:t>, </a:t>
            </a:r>
            <a:r>
              <a:rPr lang="en-US" altLang="ja-JP" dirty="0" err="1"/>
              <a:t>ou</a:t>
            </a:r>
            <a:r>
              <a:rPr lang="en-US" altLang="ja-JP" dirty="0"/>
              <a:t> can wave a flag and a </a:t>
            </a:r>
            <a:r>
              <a:rPr lang="en-US" altLang="ja-JP" dirty="0" err="1"/>
              <a:t>helicoper</a:t>
            </a:r>
            <a:r>
              <a:rPr lang="en-US" altLang="ja-JP" dirty="0"/>
              <a:t> will find you.</a:t>
            </a:r>
          </a:p>
          <a:p>
            <a:pPr marL="457200" lvl="1" indent="0">
              <a:buNone/>
            </a:pPr>
            <a:r>
              <a:rPr lang="en-US" altLang="ja-JP" dirty="0"/>
              <a:t>But the flag is broken.</a:t>
            </a:r>
          </a:p>
          <a:p>
            <a:pPr marL="457200" lvl="1" indent="0">
              <a:buNone/>
            </a:pPr>
            <a:r>
              <a:rPr lang="en-US" altLang="ja-JP" dirty="0"/>
              <a:t>Its </a:t>
            </a:r>
            <a:r>
              <a:rPr lang="en-US" altLang="ja-JP" dirty="0" err="1"/>
              <a:t>frgments</a:t>
            </a:r>
            <a:r>
              <a:rPr lang="en-US" altLang="ja-JP" dirty="0"/>
              <a:t> are on each floor.</a:t>
            </a:r>
          </a:p>
          <a:p>
            <a:pPr marL="457200" lvl="1" indent="0">
              <a:buNone/>
            </a:pPr>
            <a:r>
              <a:rPr lang="en-US" altLang="ja-JP" dirty="0"/>
              <a:t>You </a:t>
            </a:r>
            <a:r>
              <a:rPr lang="en-US" altLang="ja-JP" dirty="0" err="1"/>
              <a:t>shoud</a:t>
            </a:r>
            <a:r>
              <a:rPr lang="en-US" altLang="ja-JP" dirty="0"/>
              <a:t> fix them.</a:t>
            </a:r>
          </a:p>
          <a:p>
            <a:pPr marL="457200" lvl="1" indent="0">
              <a:buNone/>
            </a:pPr>
            <a:r>
              <a:rPr lang="en-US" altLang="ja-JP" dirty="0"/>
              <a:t>If you put them back together, one </a:t>
            </a:r>
            <a:r>
              <a:rPr lang="en-US" altLang="ja-JP" dirty="0" err="1"/>
              <a:t>pice</a:t>
            </a:r>
            <a:r>
              <a:rPr lang="en-US" altLang="ja-JP" dirty="0"/>
              <a:t> is missing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You will have to make up for it.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誤字が多い</a:t>
            </a:r>
            <a:r>
              <a:rPr lang="ja-JP" altLang="en-US" dirty="0" smtClean="0"/>
              <a:t>、直してみる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64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案内文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Welcome to </a:t>
            </a:r>
            <a:r>
              <a:rPr lang="en-US" altLang="ja-JP" dirty="0" smtClean="0"/>
              <a:t>my</a:t>
            </a:r>
            <a:r>
              <a:rPr lang="en-US" altLang="ja-JP" b="1" dirty="0" smtClean="0">
                <a:solidFill>
                  <a:srgbClr val="FF0000"/>
                </a:solidFill>
              </a:rPr>
              <a:t>s</a:t>
            </a:r>
            <a:r>
              <a:rPr lang="en-US" altLang="ja-JP" dirty="0" smtClean="0"/>
              <a:t>tery </a:t>
            </a:r>
            <a:r>
              <a:rPr lang="en-US" altLang="ja-JP" dirty="0"/>
              <a:t>house.</a:t>
            </a:r>
          </a:p>
          <a:p>
            <a:pPr marL="457200" lvl="1" indent="0">
              <a:buNone/>
            </a:pPr>
            <a:r>
              <a:rPr lang="en-US" altLang="ja-JP" dirty="0"/>
              <a:t>The exit was closed for good.</a:t>
            </a:r>
          </a:p>
          <a:p>
            <a:pPr marL="457200" lvl="1" indent="0">
              <a:buNone/>
            </a:pPr>
            <a:r>
              <a:rPr lang="en-US" altLang="ja-JP" dirty="0"/>
              <a:t>You should go to rooftop to </a:t>
            </a:r>
            <a:r>
              <a:rPr lang="en-US" altLang="ja-JP" dirty="0" smtClean="0"/>
              <a:t>es</a:t>
            </a:r>
            <a:r>
              <a:rPr lang="en-US" altLang="ja-JP" b="1" dirty="0" smtClean="0">
                <a:solidFill>
                  <a:srgbClr val="FF0000"/>
                </a:solidFill>
              </a:rPr>
              <a:t>c</a:t>
            </a:r>
            <a:r>
              <a:rPr lang="en-US" altLang="ja-JP" dirty="0" smtClean="0"/>
              <a:t>ape </a:t>
            </a:r>
            <a:r>
              <a:rPr lang="en-US" altLang="ja-JP" dirty="0"/>
              <a:t>from here.</a:t>
            </a:r>
          </a:p>
          <a:p>
            <a:pPr marL="457200" lvl="1" indent="0">
              <a:buNone/>
            </a:pPr>
            <a:r>
              <a:rPr lang="en-US" altLang="ja-JP" dirty="0"/>
              <a:t>Be careful, once you go upstairs, you cannot go back.</a:t>
            </a:r>
          </a:p>
          <a:p>
            <a:pPr marL="457200" lvl="1" indent="0">
              <a:buNone/>
            </a:pPr>
            <a:r>
              <a:rPr lang="en-US" altLang="ja-JP" dirty="0"/>
              <a:t>If you go to the </a:t>
            </a:r>
            <a:r>
              <a:rPr lang="en-US" altLang="ja-JP" dirty="0" smtClean="0"/>
              <a:t>rooftop</a:t>
            </a:r>
            <a:r>
              <a:rPr lang="en-US" altLang="ja-JP" dirty="0"/>
              <a:t>, </a:t>
            </a:r>
            <a:r>
              <a:rPr lang="en-US" altLang="ja-JP" b="1" dirty="0" smtClean="0">
                <a:solidFill>
                  <a:srgbClr val="FF0000"/>
                </a:solidFill>
              </a:rPr>
              <a:t>y</a:t>
            </a:r>
            <a:r>
              <a:rPr lang="en-US" altLang="ja-JP" dirty="0" smtClean="0"/>
              <a:t>ou </a:t>
            </a:r>
            <a:r>
              <a:rPr lang="en-US" altLang="ja-JP" dirty="0"/>
              <a:t>can wave a flag and a </a:t>
            </a:r>
            <a:r>
              <a:rPr lang="en-US" altLang="ja-JP" dirty="0" smtClean="0"/>
              <a:t>helicop</a:t>
            </a:r>
            <a:r>
              <a:rPr lang="en-US" altLang="ja-JP" b="1" dirty="0">
                <a:solidFill>
                  <a:srgbClr val="FF0000"/>
                </a:solidFill>
              </a:rPr>
              <a:t>t</a:t>
            </a:r>
            <a:r>
              <a:rPr lang="en-US" altLang="ja-JP" dirty="0" smtClean="0"/>
              <a:t>er </a:t>
            </a:r>
            <a:r>
              <a:rPr lang="en-US" altLang="ja-JP" dirty="0"/>
              <a:t>will find you.</a:t>
            </a:r>
          </a:p>
          <a:p>
            <a:pPr marL="457200" lvl="1" indent="0">
              <a:buNone/>
            </a:pPr>
            <a:r>
              <a:rPr lang="en-US" altLang="ja-JP" dirty="0"/>
              <a:t>But the flag is broken.</a:t>
            </a:r>
          </a:p>
          <a:p>
            <a:pPr marL="457200" lvl="1" indent="0">
              <a:buNone/>
            </a:pPr>
            <a:r>
              <a:rPr lang="en-US" altLang="ja-JP" dirty="0"/>
              <a:t>Its </a:t>
            </a:r>
            <a:r>
              <a:rPr lang="en-US" altLang="ja-JP" dirty="0" smtClean="0"/>
              <a:t>fr</a:t>
            </a:r>
            <a:r>
              <a:rPr lang="en-US" altLang="ja-JP" b="1" dirty="0" smtClean="0">
                <a:solidFill>
                  <a:srgbClr val="FF0000"/>
                </a:solidFill>
              </a:rPr>
              <a:t>a</a:t>
            </a:r>
            <a:r>
              <a:rPr lang="en-US" altLang="ja-JP" dirty="0" smtClean="0"/>
              <a:t>gments </a:t>
            </a:r>
            <a:r>
              <a:rPr lang="en-US" altLang="ja-JP" dirty="0"/>
              <a:t>are on each floor.</a:t>
            </a:r>
          </a:p>
          <a:p>
            <a:pPr marL="457200" lvl="1" indent="0">
              <a:buNone/>
            </a:pPr>
            <a:r>
              <a:rPr lang="en-US" altLang="ja-JP" dirty="0"/>
              <a:t>You </a:t>
            </a:r>
            <a:r>
              <a:rPr lang="en-US" altLang="ja-JP" dirty="0" smtClean="0"/>
              <a:t>shou</a:t>
            </a:r>
            <a:r>
              <a:rPr lang="en-US" altLang="ja-JP" b="1" dirty="0" smtClean="0">
                <a:solidFill>
                  <a:srgbClr val="FF0000"/>
                </a:solidFill>
              </a:rPr>
              <a:t>l</a:t>
            </a:r>
            <a:r>
              <a:rPr lang="en-US" altLang="ja-JP" dirty="0" smtClean="0"/>
              <a:t>d </a:t>
            </a:r>
            <a:r>
              <a:rPr lang="en-US" altLang="ja-JP" dirty="0"/>
              <a:t>fix them.</a:t>
            </a:r>
          </a:p>
          <a:p>
            <a:pPr marL="457200" lvl="1" indent="0">
              <a:buNone/>
            </a:pPr>
            <a:r>
              <a:rPr lang="en-US" altLang="ja-JP" dirty="0"/>
              <a:t>If you put them back together, one </a:t>
            </a:r>
            <a:r>
              <a:rPr lang="en-US" altLang="ja-JP" dirty="0" smtClean="0"/>
              <a:t>pi</a:t>
            </a:r>
            <a:r>
              <a:rPr lang="en-US" altLang="ja-JP" b="1" dirty="0" smtClean="0">
                <a:solidFill>
                  <a:srgbClr val="FF0000"/>
                </a:solidFill>
              </a:rPr>
              <a:t>e</a:t>
            </a:r>
            <a:r>
              <a:rPr lang="en-US" altLang="ja-JP" dirty="0" smtClean="0"/>
              <a:t>ce </a:t>
            </a:r>
            <a:r>
              <a:rPr lang="en-US" altLang="ja-JP" dirty="0"/>
              <a:t>is missing.</a:t>
            </a:r>
          </a:p>
          <a:p>
            <a:pPr marL="457200" lvl="1" indent="0">
              <a:buNone/>
            </a:pPr>
            <a:r>
              <a:rPr lang="en-US" altLang="ja-JP" dirty="0"/>
              <a:t>You will have to make up for it.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誤字が多い</a:t>
            </a:r>
            <a:r>
              <a:rPr lang="ja-JP" altLang="en-US" dirty="0" smtClean="0"/>
              <a:t>、直してみる →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scytale</a:t>
            </a:r>
            <a:r>
              <a:rPr lang="ja-JP" altLang="en-US" dirty="0" smtClean="0"/>
              <a:t>が足りない！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968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</a:t>
            </a:r>
            <a:r>
              <a:rPr kumimoji="1" lang="en-US" altLang="ja-JP" dirty="0" err="1" smtClean="0"/>
              <a:t>cytale</a:t>
            </a:r>
            <a:r>
              <a:rPr kumimoji="1" lang="ja-JP" altLang="en-US" dirty="0" smtClean="0"/>
              <a:t>暗号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スキュタレー暗号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>
                <a:hlinkClick r:id="rId2"/>
              </a:rPr>
              <a:t>https://ja.wikipedia.org/wiki/%</a:t>
            </a:r>
            <a:r>
              <a:rPr lang="en-US" altLang="ja-JP" dirty="0" smtClean="0">
                <a:hlinkClick r:id="rId2"/>
              </a:rPr>
              <a:t>E3%82%B9%E3%82%AD%E3%83%A5%E3%82%BF%E3%83%AC%E3%83%BC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暗号文を</a:t>
            </a:r>
            <a:r>
              <a:rPr lang="en-US" altLang="ja-JP" dirty="0" smtClean="0"/>
              <a:t>x</a:t>
            </a:r>
            <a:r>
              <a:rPr kumimoji="1" lang="ja-JP" altLang="en-US" dirty="0" smtClean="0"/>
              <a:t>文字おきに読むと平文になる</a:t>
            </a:r>
            <a:r>
              <a:rPr lang="ja-JP" altLang="en-US" dirty="0" smtClean="0"/>
              <a:t>暗号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base64encode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scytale</a:t>
            </a:r>
            <a:r>
              <a:rPr lang="ja-JP" altLang="en-US" dirty="0" smtClean="0"/>
              <a:t>暗号化したのだろう</a:t>
            </a:r>
            <a:endParaRPr lang="en-US" altLang="ja-JP" dirty="0" smtClean="0"/>
          </a:p>
          <a:p>
            <a:pPr lvl="1"/>
            <a:r>
              <a:rPr lang="en-US" altLang="ja-JP" dirty="0"/>
              <a:t>f</a:t>
            </a:r>
            <a:r>
              <a:rPr kumimoji="1" lang="en-US" altLang="ja-JP" dirty="0" smtClean="0"/>
              <a:t>lag</a:t>
            </a:r>
            <a:r>
              <a:rPr kumimoji="1" lang="ja-JP" altLang="en-US" dirty="0" smtClean="0"/>
              <a:t>の先頭は</a:t>
            </a:r>
            <a:r>
              <a:rPr kumimoji="1" lang="en-US" altLang="ja-JP" dirty="0" smtClean="0"/>
              <a:t>”m1z0r3”</a:t>
            </a:r>
          </a:p>
          <a:p>
            <a:pPr lvl="2"/>
            <a:r>
              <a:rPr lang="en-US" altLang="ja-JP" dirty="0"/>
              <a:t>base64.b64encode(b"m1z0r3</a:t>
            </a:r>
            <a:r>
              <a:rPr lang="en-US" altLang="ja-JP" dirty="0" smtClean="0"/>
              <a:t>") -&gt; b'bTF6MHIz‘</a:t>
            </a:r>
          </a:p>
          <a:p>
            <a:pPr lvl="1"/>
            <a:r>
              <a:rPr kumimoji="1" lang="en-US" altLang="ja-JP" dirty="0" smtClean="0"/>
              <a:t>“b”, “T”, “F”</a:t>
            </a:r>
            <a:r>
              <a:rPr kumimoji="1" lang="ja-JP" altLang="en-US" dirty="0" smtClean="0"/>
              <a:t>がちょうど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文字おきになっている箇所を探す。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</a:t>
            </a:r>
            <a:r>
              <a:rPr lang="ja-JP" altLang="en-US" dirty="0" smtClean="0"/>
              <a:t>文字目から</a:t>
            </a:r>
            <a:r>
              <a:rPr lang="en-US" altLang="ja-JP" b="1" dirty="0" smtClean="0">
                <a:solidFill>
                  <a:srgbClr val="FF0000"/>
                </a:solidFill>
              </a:rPr>
              <a:t>81</a:t>
            </a:r>
            <a:r>
              <a:rPr lang="ja-JP" altLang="en-US" b="1" dirty="0" smtClean="0">
                <a:solidFill>
                  <a:srgbClr val="FF0000"/>
                </a:solidFill>
              </a:rPr>
              <a:t>文字おき</a:t>
            </a:r>
            <a:r>
              <a:rPr lang="ja-JP" altLang="en-US" dirty="0" smtClean="0"/>
              <a:t>に読めば、元通りになる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m1z0r3{</a:t>
            </a:r>
            <a:r>
              <a:rPr lang="en-US" altLang="ja-JP" b="1" dirty="0" err="1">
                <a:solidFill>
                  <a:srgbClr val="FF0000"/>
                </a:solidFill>
              </a:rPr>
              <a:t>Wow_you_could_remake_a_flag_and_evacuate_the_mystery_house</a:t>
            </a:r>
            <a:r>
              <a:rPr lang="en-US" altLang="ja-JP" b="1" dirty="0">
                <a:solidFill>
                  <a:srgbClr val="FF0000"/>
                </a:solidFill>
              </a:rPr>
              <a:t>!!}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5/51/Skyta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92896"/>
            <a:ext cx="125993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I’m </a:t>
            </a:r>
            <a:r>
              <a:rPr kumimoji="1" lang="en-US" altLang="ja-JP" dirty="0" err="1" smtClean="0"/>
              <a:t>lovin</a:t>
            </a:r>
            <a:r>
              <a:rPr kumimoji="1" lang="en-US" altLang="ja-JP" dirty="0" smtClean="0"/>
              <a:t>’ it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2052" name="Picture 4" descr="McDonald&amp;#39;s To Launch New Slogan, No More &amp;quot;I&amp;#39;m Lovin It&amp;quot; For a While ::  NoGarlicNoOnions: Restaurant, Food, and Travel Stories/Reviews - Leban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1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Qualified class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34" name="Picture 10" descr="スペシャル ドラマ探偵学園Ｑ - ドラマ情報・レビュー・評価・あらすじ | Filmarksドラマ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4" b="232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2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I’m </a:t>
            </a:r>
            <a:r>
              <a:rPr kumimoji="1" lang="en-US" altLang="ja-JP" dirty="0" err="1" smtClean="0"/>
              <a:t>lovin</a:t>
            </a:r>
            <a:r>
              <a:rPr kumimoji="1" lang="en-US" altLang="ja-JP" dirty="0" smtClean="0"/>
              <a:t>’ 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 love 26 very much!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flag are made up of lowercase letters only. Submit the flag after wrapping m1z0r3{}.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ja-JP" altLang="en-US" dirty="0"/>
              <a:t>：</a:t>
            </a:r>
            <a:r>
              <a:rPr lang="en-US" altLang="ja-JP" dirty="0" smtClean="0"/>
              <a:t>challenge.txt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72" y="4509120"/>
            <a:ext cx="6203314" cy="6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行目は巨人の選手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www.giants.jp/G/player/number.html</a:t>
            </a:r>
            <a:endParaRPr lang="en-US" altLang="ja-JP" dirty="0" smtClean="0"/>
          </a:p>
          <a:p>
            <a:pPr lvl="1"/>
            <a:r>
              <a:rPr lang="en-US" altLang="ja-JP" dirty="0"/>
              <a:t>m</a:t>
            </a:r>
            <a:r>
              <a:rPr lang="en-US" altLang="ja-JP" dirty="0" smtClean="0"/>
              <a:t>od 26</a:t>
            </a:r>
            <a:r>
              <a:rPr lang="ja-JP" altLang="en-US" dirty="0" smtClean="0"/>
              <a:t>できるものがあるとすれば背番号だろう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[8, 60, 30</a:t>
            </a:r>
            <a:r>
              <a:rPr lang="en-US" altLang="ja-JP" smtClean="0"/>
              <a:t>, 86, </a:t>
            </a:r>
            <a:r>
              <a:rPr lang="en-US" altLang="ja-JP" dirty="0" smtClean="0"/>
              <a:t>59, 43, 83, 20, 53, 17]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I’m </a:t>
            </a:r>
            <a:r>
              <a:rPr kumimoji="1" lang="en-US" altLang="ja-JP" dirty="0" err="1" smtClean="0"/>
              <a:t>lovin</a:t>
            </a:r>
            <a:r>
              <a:rPr kumimoji="1" lang="en-US" altLang="ja-JP" dirty="0" smtClean="0"/>
              <a:t>’ it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4157774" cy="2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1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行目は国の名前だろう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国</a:t>
            </a:r>
            <a:r>
              <a:rPr lang="ja-JP" altLang="en-US" dirty="0" smtClean="0"/>
              <a:t>が数字になるものは、国際コードや国際電話番号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検索が楽な</a:t>
            </a:r>
            <a:r>
              <a:rPr kumimoji="1" lang="ja-JP" altLang="en-US" dirty="0" smtClean="0"/>
              <a:t>もの：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www.benricho.org/translate/countrycode.html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[63</a:t>
            </a:r>
            <a:r>
              <a:rPr lang="en-US" altLang="ja-JP" dirty="0" smtClean="0"/>
              <a:t>, 244, 964, 93, 30, 352, 221, 90, 82, 44</a:t>
            </a:r>
            <a:r>
              <a:rPr lang="en-US" altLang="ja-JP" dirty="0"/>
              <a:t>]</a:t>
            </a:r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I’m </a:t>
            </a:r>
            <a:r>
              <a:rPr kumimoji="1" lang="en-US" altLang="ja-JP" dirty="0" err="1" smtClean="0"/>
              <a:t>lovin</a:t>
            </a:r>
            <a:r>
              <a:rPr kumimoji="1" lang="en-US" altLang="ja-JP" dirty="0" smtClean="0"/>
              <a:t>’ it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5211222" cy="25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7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 26</a:t>
            </a:r>
            <a:r>
              <a:rPr kumimoji="1" lang="ja-JP" altLang="en-US" dirty="0" smtClean="0"/>
              <a:t>ならアルファベット対応だろう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flag</a:t>
            </a:r>
            <a:r>
              <a:rPr lang="ja-JP" altLang="en-US" dirty="0" smtClean="0"/>
              <a:t>が小文字だけで構成されると問題文にあるので間違いないだろう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行目：</a:t>
            </a:r>
            <a:r>
              <a:rPr kumimoji="1" lang="en-US" altLang="ja-JP" dirty="0" smtClean="0"/>
              <a:t>”</a:t>
            </a:r>
            <a:r>
              <a:rPr lang="en-US" altLang="ja-JP" dirty="0" err="1" smtClean="0"/>
              <a:t>iieihrfubr</a:t>
            </a:r>
            <a:r>
              <a:rPr lang="en-US" altLang="ja-JP" dirty="0" smtClean="0"/>
              <a:t>”</a:t>
            </a:r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行目：</a:t>
            </a:r>
            <a:r>
              <a:rPr kumimoji="1" lang="en-US" altLang="ja-JP" dirty="0" smtClean="0"/>
              <a:t>”</a:t>
            </a:r>
            <a:r>
              <a:rPr lang="en-US" altLang="ja-JP" dirty="0" err="1" smtClean="0"/>
              <a:t>lkcpeonmes</a:t>
            </a:r>
            <a:r>
              <a:rPr lang="en-US" altLang="ja-JP" dirty="0" smtClean="0"/>
              <a:t>”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そのまま繋げても意味ある文字列にならないが、交互に読むと</a:t>
            </a:r>
            <a:r>
              <a:rPr lang="en-US" altLang="ja-JP" dirty="0" smtClean="0"/>
              <a:t>flag</a:t>
            </a:r>
            <a:r>
              <a:rPr lang="ja-JP" altLang="en-US" dirty="0" smtClean="0"/>
              <a:t>になる</a:t>
            </a:r>
            <a:endParaRPr lang="en-US" altLang="ja-JP" dirty="0" smtClean="0"/>
          </a:p>
          <a:p>
            <a:pPr lvl="1"/>
            <a:r>
              <a:rPr lang="ja-JP" altLang="en-US" dirty="0"/>
              <a:t>文字数</a:t>
            </a:r>
            <a:r>
              <a:rPr lang="ja-JP" altLang="en-US" dirty="0" smtClean="0"/>
              <a:t>が同じであることもヒント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m1z0r3{</a:t>
            </a:r>
            <a:r>
              <a:rPr lang="en-US" altLang="ja-JP" b="1" dirty="0" err="1" smtClean="0">
                <a:solidFill>
                  <a:srgbClr val="FF0000"/>
                </a:solidFill>
              </a:rPr>
              <a:t>ilikecipherofnumbers</a:t>
            </a:r>
            <a:r>
              <a:rPr lang="en-US" altLang="ja-JP" b="1" dirty="0" smtClean="0">
                <a:solidFill>
                  <a:srgbClr val="FF0000"/>
                </a:solidFill>
              </a:rPr>
              <a:t>}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I’m </a:t>
            </a:r>
            <a:r>
              <a:rPr kumimoji="1" lang="en-US" altLang="ja-JP" dirty="0" err="1" smtClean="0"/>
              <a:t>lovin</a:t>
            </a:r>
            <a:r>
              <a:rPr kumimoji="1" lang="en-US" altLang="ja-JP" dirty="0" smtClean="0"/>
              <a:t>’ 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171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1026" name="Picture 2" descr="神木隆之介と一緒に「よろしくおねがいしまぁぁぁすっ!!」ボタンを！『サマーウォーズ』 | cinemacafe.ne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1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Kenji has got a cipher message, and </a:t>
            </a:r>
            <a:r>
              <a:rPr lang="en-US" altLang="ja-JP" dirty="0" err="1"/>
              <a:t>Kazuma</a:t>
            </a:r>
            <a:r>
              <a:rPr lang="en-US" altLang="ja-JP" dirty="0"/>
              <a:t> encrypted it because Kenji likes cryptography.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Kazuma</a:t>
            </a:r>
            <a:r>
              <a:rPr lang="en-US" altLang="ja-JP" dirty="0" smtClean="0"/>
              <a:t> </a:t>
            </a:r>
            <a:r>
              <a:rPr lang="en-US" altLang="ja-JP" dirty="0"/>
              <a:t>said that something is longer than usual, and Kenji said that </a:t>
            </a:r>
            <a:r>
              <a:rPr lang="en-US" altLang="ja-JP" dirty="0" err="1"/>
              <a:t>Kazuma's</a:t>
            </a:r>
            <a:r>
              <a:rPr lang="en-US" altLang="ja-JP" dirty="0"/>
              <a:t> method is a little like email encryption, but even more vulnerable. But I don't understand what they said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ja-JP" altLang="en-US" dirty="0"/>
              <a:t>：</a:t>
            </a:r>
            <a:r>
              <a:rPr lang="en-US" altLang="ja-JP" dirty="0"/>
              <a:t>chal.txt problem.py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2050" name="Picture 2" descr="駿河屋 -&amp;lt;中古&amp;gt;&amp;lt;&amp;lt;サマーウォーズ&amp;gt;&amp;gt; 主にウサギとリス （キングカズマ×仮ケンジ、佳主馬×健二） / チャンネルキング(CHANNEL  KING)（アニメ系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89040"/>
            <a:ext cx="1899377" cy="27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21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まずはケンジが受け取った暗号メッセージを求める。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カズマがどのように暗号化したのか？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RSA</a:t>
                </a:r>
                <a:r>
                  <a:rPr lang="ja-JP" altLang="en-US" dirty="0" smtClean="0"/>
                  <a:t>暗号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Hint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+2</m:t>
                    </m:r>
                    <m:r>
                      <a:rPr kumimoji="1" lang="en-US" altLang="ja-JP" b="0" i="1" smtClean="0">
                        <a:latin typeface="Cambria Math"/>
                      </a:rPr>
                      <m:t>𝑝𝑞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 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−2</m:t>
                    </m:r>
                    <m:r>
                      <a:rPr kumimoji="1" lang="en-US" altLang="ja-JP" b="0" i="1" smtClean="0">
                        <a:latin typeface="Cambria Math"/>
                      </a:rPr>
                      <m:t>𝑝𝑞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𝑝𝑞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ja-JP" altLang="en-US" dirty="0" smtClean="0"/>
                  <a:t>は既知</a:t>
                </a:r>
                <a:endParaRPr lang="en-US" altLang="ja-JP" dirty="0"/>
              </a:p>
              <a:p>
                <a:pPr lvl="1"/>
                <a:r>
                  <a:rPr lang="en-US" altLang="ja-JP" dirty="0" err="1"/>
                  <a:t>g</a:t>
                </a:r>
                <a:r>
                  <a:rPr kumimoji="1" lang="en-US" altLang="ja-JP" dirty="0" err="1" smtClean="0"/>
                  <a:t>mpy</a:t>
                </a:r>
                <a:r>
                  <a:rPr kumimoji="1" lang="ja-JP" altLang="en-US" dirty="0" smtClean="0"/>
                  <a:t>などで二乗根を求める →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𝑝</m:t>
                    </m:r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𝑞</m:t>
                    </m:r>
                    <m:r>
                      <a:rPr lang="en-US" altLang="ja-JP" b="0" i="1" smtClean="0">
                        <a:latin typeface="Cambria Math"/>
                      </a:rPr>
                      <m:t>, </m:t>
                    </m:r>
                    <m:r>
                      <a:rPr lang="en-US" altLang="ja-JP" b="0" i="1" smtClean="0">
                        <a:latin typeface="Cambria Math"/>
                      </a:rPr>
                      <m:t>𝑝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r>
                      <a:rPr lang="en-US" altLang="ja-JP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が分かる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𝑁</m:t>
                    </m:r>
                  </m:oMath>
                </a14:m>
                <a:r>
                  <a:rPr lang="ja-JP" altLang="en-US" dirty="0" smtClean="0"/>
                  <a:t>を</a:t>
                </a:r>
                <a:r>
                  <a:rPr lang="ja-JP" altLang="en-US" dirty="0"/>
                  <a:t>素因数</a:t>
                </a:r>
                <a:r>
                  <a:rPr lang="ja-JP" altLang="en-US" dirty="0" smtClean="0"/>
                  <a:t>分解できた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60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いつも通り</a:t>
            </a:r>
            <a:r>
              <a:rPr kumimoji="1" lang="en-US" altLang="ja-JP" dirty="0" smtClean="0"/>
              <a:t>RSA</a:t>
            </a:r>
            <a:r>
              <a:rPr kumimoji="1" lang="ja-JP" altLang="en-US" dirty="0" smtClean="0"/>
              <a:t>を復号する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ow(</a:t>
            </a:r>
            <a:r>
              <a:rPr kumimoji="1" lang="en-US" altLang="ja-JP" dirty="0" err="1" smtClean="0"/>
              <a:t>c,d,N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に数分かかる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問題</a:t>
            </a:r>
            <a:r>
              <a:rPr lang="ja-JP" altLang="en-US" dirty="0" smtClean="0"/>
              <a:t>文の「</a:t>
            </a:r>
            <a:r>
              <a:rPr lang="en-US" altLang="ja-JP" dirty="0"/>
              <a:t> </a:t>
            </a:r>
            <a:r>
              <a:rPr lang="en-US" altLang="ja-JP" dirty="0" err="1"/>
              <a:t>Kazuma</a:t>
            </a:r>
            <a:r>
              <a:rPr lang="en-US" altLang="ja-JP" dirty="0"/>
              <a:t> said that something is longer than usual 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4" y="3429000"/>
            <a:ext cx="7092280" cy="21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40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サマーウォーズの暗号</a:t>
            </a:r>
            <a:r>
              <a:rPr lang="ja-JP" altLang="en-US" dirty="0" smtClean="0"/>
              <a:t>に頑張ってたどり着く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そのフォーマットを探す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暗号文と公開鍵が渡される</a:t>
            </a:r>
            <a:endParaRPr lang="en-US" altLang="ja-JP" dirty="0"/>
          </a:p>
          <a:p>
            <a:pPr lvl="1"/>
            <a:r>
              <a:rPr lang="ja-JP" altLang="en-US" dirty="0" smtClean="0"/>
              <a:t>途中に</a:t>
            </a:r>
            <a:r>
              <a:rPr lang="en-US" altLang="ja-JP" dirty="0" smtClean="0"/>
              <a:t>”e”</a:t>
            </a:r>
            <a:r>
              <a:rPr lang="ja-JP" altLang="en-US" dirty="0" smtClean="0"/>
              <a:t>が入っている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その前後で</a:t>
            </a:r>
            <a:r>
              <a:rPr kumimoji="1" lang="en-US" altLang="ja-JP" dirty="0" smtClean="0"/>
              <a:t>split</a:t>
            </a:r>
            <a:r>
              <a:rPr kumimoji="1" lang="ja-JP" altLang="en-US" dirty="0" smtClean="0"/>
              <a:t>し、どちらかが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でどちらかが</a:t>
            </a:r>
            <a:r>
              <a:rPr kumimoji="1" lang="en-US" altLang="ja-JP" dirty="0" smtClean="0"/>
              <a:t>c</a:t>
            </a:r>
          </a:p>
          <a:p>
            <a:pPr lvl="1"/>
            <a:r>
              <a:rPr lang="ja-JP" altLang="en-US" dirty="0" smtClean="0"/>
              <a:t>前半部分が偶数、後半部分が奇数なので</a:t>
            </a:r>
            <a:r>
              <a:rPr lang="en-US" altLang="ja-JP" dirty="0" smtClean="0"/>
              <a:t>c, e, N</a:t>
            </a:r>
            <a:r>
              <a:rPr lang="ja-JP" altLang="en-US" dirty="0" smtClean="0"/>
              <a:t>の順番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問題文：「</a:t>
            </a:r>
            <a:r>
              <a:rPr lang="en-US" altLang="ja-JP" dirty="0" smtClean="0"/>
              <a:t>Kenji </a:t>
            </a:r>
            <a:r>
              <a:rPr lang="en-US" altLang="ja-JP" dirty="0"/>
              <a:t>said that something is smaller than usual 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Low public </a:t>
            </a:r>
            <a:r>
              <a:rPr lang="en-US" altLang="ja-JP" dirty="0"/>
              <a:t>e</a:t>
            </a:r>
            <a:r>
              <a:rPr kumimoji="1" lang="en-US" altLang="ja-JP" dirty="0" smtClean="0"/>
              <a:t>xponent attack?</a:t>
            </a:r>
          </a:p>
          <a:p>
            <a:pPr lvl="1"/>
            <a:r>
              <a:rPr lang="en-US" altLang="ja-JP" dirty="0"/>
              <a:t>c</a:t>
            </a:r>
            <a:r>
              <a:rPr lang="ja-JP" altLang="en-US" dirty="0" err="1" smtClean="0"/>
              <a:t>は何乗</a:t>
            </a:r>
            <a:r>
              <a:rPr lang="ja-JP" altLang="en-US" dirty="0" smtClean="0"/>
              <a:t>根でもない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3074" name="Picture 2" descr="号泣 - 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00808"/>
            <a:ext cx="3020988" cy="16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46490" y="341360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▲ケンジが実際に受け取ったメール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343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この問題を振り返る。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一つ目は</a:t>
            </a:r>
            <a:r>
              <a:rPr kumimoji="1" lang="en-US" altLang="ja-JP" dirty="0" smtClean="0"/>
              <a:t>p, q</a:t>
            </a:r>
            <a:r>
              <a:rPr kumimoji="1" lang="ja-JP" altLang="en-US" dirty="0" smtClean="0"/>
              <a:t>が求められる</a:t>
            </a:r>
            <a:r>
              <a:rPr kumimoji="1" lang="en-US" altLang="ja-JP" dirty="0" smtClean="0"/>
              <a:t>RSA</a:t>
            </a:r>
            <a:r>
              <a:rPr kumimoji="1" lang="ja-JP" altLang="en-US" dirty="0" smtClean="0"/>
              <a:t>暗号だった。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その素数は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645024"/>
            <a:ext cx="3719992" cy="2016224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93727"/>
            <a:ext cx="3394300" cy="19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Qualified class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 made a new cipher! I built it based on a really famous language.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flag are made up of lowercase letters </a:t>
            </a:r>
            <a:r>
              <a:rPr lang="en-US" altLang="ja-JP" dirty="0" smtClean="0"/>
              <a:t>and underscore only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ja-JP" altLang="en-US" dirty="0"/>
              <a:t>：</a:t>
            </a:r>
            <a:r>
              <a:rPr lang="en-US" altLang="ja-JP" dirty="0"/>
              <a:t>problem.pdf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31405"/>
            <a:ext cx="4529705" cy="30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09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どちらも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メルセンヌ素数</a:t>
            </a:r>
            <a:r>
              <a:rPr kumimoji="1" lang="ja-JP" altLang="en-US" dirty="0" smtClean="0"/>
              <a:t>だったので、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問目の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も最低片方はメルセンヌ素数？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が素因数分解できた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p = </a:t>
            </a:r>
            <a:r>
              <a:rPr lang="en-US" altLang="ja-JP" dirty="0" smtClean="0"/>
              <a:t>2^2203-1</a:t>
            </a: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e</a:t>
            </a:r>
            <a:r>
              <a:rPr lang="ja-JP" altLang="en-US" dirty="0" smtClean="0"/>
              <a:t>はいつもの</a:t>
            </a:r>
            <a:r>
              <a:rPr lang="en-US" altLang="ja-JP" dirty="0" smtClean="0"/>
              <a:t>(=65537)</a:t>
            </a:r>
            <a:r>
              <a:rPr lang="ja-JP" altLang="en-US" dirty="0" smtClean="0"/>
              <a:t>とエスパー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当初は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も</a:t>
            </a:r>
            <a:r>
              <a:rPr kumimoji="1" lang="en-US" altLang="ja-JP" dirty="0" smtClean="0"/>
              <a:t>brute force</a:t>
            </a:r>
            <a:r>
              <a:rPr kumimoji="1" lang="ja-JP" altLang="en-US" dirty="0" smtClean="0"/>
              <a:t>できるくらいの値にしようと画策したけど、　　　　　　　　　　　難易度爆上がりのため断念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を求めて復号できた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950" b="1" dirty="0">
                <a:solidFill>
                  <a:srgbClr val="FF0000"/>
                </a:solidFill>
              </a:rPr>
              <a:t>m1z0r3{</a:t>
            </a:r>
            <a:r>
              <a:rPr lang="en-US" altLang="ja-JP" sz="1950" b="1" dirty="0" err="1">
                <a:solidFill>
                  <a:srgbClr val="FF0000"/>
                </a:solidFill>
              </a:rPr>
              <a:t>You_are_good_at_solving_RSA_as_well_as_Kenji</a:t>
            </a:r>
            <a:r>
              <a:rPr lang="en-US" altLang="ja-JP" sz="1950" b="1" dirty="0">
                <a:solidFill>
                  <a:srgbClr val="FF0000"/>
                </a:solidFill>
              </a:rPr>
              <a:t>}</a:t>
            </a:r>
            <a:endParaRPr kumimoji="1" lang="ja-JP" altLang="en-US" sz="195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Solve 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284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最初</a:t>
            </a:r>
            <a:r>
              <a:rPr lang="ja-JP" altLang="en-US" dirty="0"/>
              <a:t>の暗号を復号すると得られる</a:t>
            </a:r>
            <a:r>
              <a:rPr lang="en-US" altLang="ja-JP" dirty="0"/>
              <a:t>2056</a:t>
            </a:r>
            <a:r>
              <a:rPr lang="ja-JP" altLang="en-US" dirty="0"/>
              <a:t>文字は本物と</a:t>
            </a:r>
            <a:r>
              <a:rPr lang="ja-JP" altLang="en-US" dirty="0" smtClean="0"/>
              <a:t>同じ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映画では、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の値分からないのに解いたケンジのヤバさ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 = 65537</a:t>
            </a:r>
            <a:r>
              <a:rPr lang="ja-JP" altLang="en-US" dirty="0" err="1" smtClean="0"/>
              <a:t>だった</a:t>
            </a:r>
            <a:r>
              <a:rPr lang="ja-JP" altLang="en-US" dirty="0" smtClean="0"/>
              <a:t>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とりあえず</a:t>
            </a:r>
            <a:r>
              <a:rPr lang="en-US" altLang="ja-JP" dirty="0" smtClean="0"/>
              <a:t>brute force</a:t>
            </a:r>
            <a:r>
              <a:rPr lang="ja-JP" altLang="en-US" dirty="0" smtClean="0"/>
              <a:t>した説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41</a:t>
            </a:fld>
            <a:endParaRPr kumimoji="1" lang="ja-JP" altLang="en-US"/>
          </a:p>
        </p:txBody>
      </p:sp>
      <p:pic>
        <p:nvPicPr>
          <p:cNvPr id="5" name="Picture 2" descr="号泣 - 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46629"/>
            <a:ext cx="3020988" cy="16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046490" y="375942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▲ケンジが実際に受け取ったメール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長さ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2056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文字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桁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9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reistenza.com/entame/summer-wars.html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RSA-129</a:t>
            </a:r>
            <a:r>
              <a:rPr lang="ja-JP" altLang="en-US" dirty="0" smtClean="0"/>
              <a:t>とか知らん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www.youtube.com/watch?v=kvC55N4k9ng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ケンジのヤバさがさらによくわかる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071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 hints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1028" name="Picture 4" descr="ヒントを与える先生を表すアブストラクト3DCG イラスト素材 [ 3725567 ] - フォトライブラリー photolibrary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5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 hints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Did I give you many hints?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ファイル</a:t>
            </a:r>
            <a:r>
              <a:rPr lang="ja-JP" altLang="en-US" dirty="0"/>
              <a:t>：</a:t>
            </a:r>
            <a:r>
              <a:rPr lang="en-US" altLang="ja-JP" dirty="0"/>
              <a:t>problem.py, </a:t>
            </a:r>
            <a:r>
              <a:rPr lang="en-US" altLang="ja-JP" dirty="0" smtClean="0"/>
              <a:t>chal.txt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RSA</a:t>
            </a:r>
            <a:r>
              <a:rPr lang="ja-JP" altLang="en-US" dirty="0" smtClean="0"/>
              <a:t>暗号だが、秘密鍵</a:t>
            </a:r>
            <a:r>
              <a:rPr lang="en-US" altLang="ja-JP" dirty="0" smtClean="0"/>
              <a:t>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(p-1),(q-1)</a:t>
            </a:r>
            <a:r>
              <a:rPr lang="ja-JP" altLang="en-US" dirty="0" smtClean="0"/>
              <a:t>で割った値について、　　　　　　　　　これらを何かしらの演算をした結果をヒントとしてもらえる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44</a:t>
            </a:fld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40" y="4005064"/>
            <a:ext cx="3012180" cy="26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18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秘密鍵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どころか、公開鍵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もわからない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何とかして、</a:t>
            </a:r>
            <a:r>
              <a:rPr kumimoji="1" lang="en-US" altLang="ja-JP" dirty="0" smtClean="0"/>
              <a:t>t1~t4</a:t>
            </a:r>
            <a:r>
              <a:rPr kumimoji="1" lang="ja-JP" altLang="en-US" dirty="0" smtClean="0"/>
              <a:t>を求めたい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hint1,2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式しかないのに変数は</a:t>
            </a:r>
            <a:r>
              <a:rPr lang="en-US" altLang="ja-JP" dirty="0" smtClean="0"/>
              <a:t>e,d1,d2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1"/>
            <a:r>
              <a:rPr lang="en-US" altLang="ja-JP" dirty="0"/>
              <a:t>e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brute force</a:t>
            </a:r>
            <a:r>
              <a:rPr kumimoji="1" lang="ja-JP" altLang="en-US" dirty="0" smtClean="0"/>
              <a:t>できる範囲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 hints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40" y="4005064"/>
            <a:ext cx="3012180" cy="26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36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以下のように式変形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h𝑖𝑛𝑡</m:t>
                    </m:r>
                    <m:r>
                      <a:rPr lang="en-US" altLang="ja-JP" b="0" i="1" smtClean="0">
                        <a:latin typeface="Cambria Math"/>
                      </a:rPr>
                      <m:t>1=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</m:d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ja-JP" b="0" dirty="0" smtClean="0"/>
              </a:p>
              <a:p>
                <a:pPr marL="457200" lvl="1" indent="0">
                  <a:buNone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h𝑖𝑛𝑡</m:t>
                    </m:r>
                    <m:r>
                      <a:rPr lang="en-US" altLang="ja-JP" b="0" i="1" smtClean="0"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②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/>
                          </a:rPr>
                          <m:t>+</m:t>
                        </m:r>
                        <m:r>
                          <a:rPr lang="en-US" altLang="ja-JP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h𝑖𝑛𝑡</m:t>
                    </m:r>
                    <m:r>
                      <a:rPr lang="en-US" altLang="ja-JP" b="0" i="1" smtClean="0">
                        <a:latin typeface="Cambria Math"/>
                      </a:rPr>
                      <m:t>2</m:t>
                    </m:r>
                    <m:r>
                      <a:rPr lang="en-US" altLang="ja-JP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③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② </a:t>
                </a:r>
                <a:r>
                  <a:rPr lang="en-US" altLang="ja-JP" dirty="0" smtClean="0"/>
                  <a:t>- </a:t>
                </a:r>
                <a:r>
                  <a:rPr lang="ja-JP" altLang="en-US" dirty="0" smtClean="0"/>
                  <a:t>③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𝑒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𝑒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h𝑖𝑛𝑡</m:t>
                    </m:r>
                    <m:r>
                      <a:rPr lang="en-US" altLang="ja-JP" i="1"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ja-JP" i="1">
                        <a:latin typeface="Cambria Math"/>
                      </a:rPr>
                      <m:t>h𝑖𝑛𝑡</m:t>
                    </m:r>
                    <m:r>
                      <a:rPr lang="en-US" altLang="ja-JP" i="1">
                        <a:latin typeface="Cambria Math"/>
                      </a:rPr>
                      <m:t>2×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④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dirty="0" smtClean="0"/>
                  <a:t> </a:t>
                </a:r>
              </a:p>
              <a:p>
                <a:r>
                  <a:rPr kumimoji="1" lang="ja-JP" altLang="en-US" dirty="0" smtClean="0"/>
                  <a:t>ここで</a:t>
                </a:r>
                <a:r>
                  <a:rPr lang="ja-JP" altLang="en-US" dirty="0" smtClean="0"/>
                  <a:t>④の左辺は</a:t>
                </a:r>
                <a:r>
                  <a:rPr lang="en-US" altLang="ja-JP" dirty="0" smtClean="0"/>
                  <a:t>n</a:t>
                </a:r>
                <a:r>
                  <a:rPr lang="ja-JP" altLang="en-US" dirty="0" smtClean="0"/>
                  <a:t>以下なのは明らか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④の右辺が</a:t>
                </a:r>
                <a:r>
                  <a:rPr lang="en-US" altLang="ja-JP" dirty="0" smtClean="0"/>
                  <a:t>e</a:t>
                </a:r>
                <a:r>
                  <a:rPr lang="ja-JP" altLang="en-US" dirty="0" smtClean="0"/>
                  <a:t>の倍数の時、</a:t>
                </a:r>
                <a:r>
                  <a:rPr lang="en-US" altLang="ja-JP" dirty="0" smtClean="0"/>
                  <a:t>brute force</a:t>
                </a:r>
                <a:r>
                  <a:rPr lang="ja-JP" altLang="en-US" dirty="0" smtClean="0"/>
                  <a:t>しているその</a:t>
                </a:r>
                <a:r>
                  <a:rPr lang="en-US" altLang="ja-JP" dirty="0" smtClean="0"/>
                  <a:t>e</a:t>
                </a:r>
                <a:r>
                  <a:rPr lang="ja-JP" altLang="en-US" dirty="0" smtClean="0"/>
                  <a:t>は正しいものの候補になる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 hints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168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𝛼</m:t>
                    </m:r>
                    <m:r>
                      <a:rPr kumimoji="1" lang="en-US" altLang="ja-JP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r>
                      <a:rPr kumimoji="1" lang="ja-JP" altLang="en-US" i="1" smtClean="0">
                        <a:latin typeface="Cambria Math"/>
                      </a:rPr>
                      <m:t>𝛽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𝑒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となる二次方程式を立てる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𝑏𝑥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𝑐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/>
                      </a:rPr>
                      <m:t>=−(</m:t>
                    </m:r>
                    <m:r>
                      <a:rPr kumimoji="1" lang="en-US" altLang="ja-JP" b="0" i="1" smtClean="0">
                        <a:latin typeface="Cambria Math"/>
                      </a:rPr>
                      <m:t>𝑒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𝑐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𝑒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解と係数の関係を利用する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が求められると何がいいのか？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p, q</a:t>
                </a:r>
                <a:r>
                  <a:rPr lang="ja-JP" altLang="en-US" dirty="0" smtClean="0"/>
                  <a:t>の倍数が分かる</a:t>
                </a:r>
                <a:endParaRPr kumimoji="1" lang="en-US" altLang="ja-JP" dirty="0" smtClean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 hints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59832" y="3284984"/>
            <a:ext cx="12241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131840" y="3265239"/>
                <a:ext cx="11375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</a:rPr>
                        <m:t>h𝑖𝑛𝑡</m:t>
                      </m:r>
                      <m:r>
                        <a:rPr lang="en-US" altLang="ja-JP" sz="1400" i="1">
                          <a:latin typeface="Cambria Math"/>
                        </a:rPr>
                        <m:t>2×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65239"/>
                <a:ext cx="113755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194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証明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𝑐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ja-JP" b="0" dirty="0" smtClean="0"/>
              </a:p>
              <a:p>
                <a:pPr marL="457200" lvl="1" indent="0">
                  <a:buNone/>
                </a:pP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𝑚</m:t>
                    </m:r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−1)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ja-JP" dirty="0" smtClean="0"/>
              </a:p>
              <a:p>
                <a:pPr marL="457200" lvl="1" indent="0">
                  <a:buNone/>
                </a:pPr>
                <a:endParaRPr kumimoji="1" lang="en-US" altLang="ja-JP" dirty="0" smtClean="0"/>
              </a:p>
              <a:p>
                <a:pPr lvl="1"/>
                <a:r>
                  <a:rPr lang="en-US" altLang="ja-JP" dirty="0"/>
                  <a:t> </a:t>
                </a:r>
                <a:r>
                  <a:rPr lang="en-US" altLang="ja-JP" dirty="0" smtClean="0"/>
                  <a:t>mod p</a:t>
                </a:r>
                <a:r>
                  <a:rPr lang="ja-JP" altLang="en-US" dirty="0" smtClean="0"/>
                  <a:t>をとる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/>
                          </a:rPr>
                          <m:t>+</m:t>
                        </m:r>
                        <m:r>
                          <a:rPr lang="en-US" altLang="ja-JP" i="1">
                            <a:latin typeface="Cambria Math"/>
                          </a:rPr>
                          <m:t>𝑘</m:t>
                        </m:r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𝑝</m:t>
                        </m:r>
                        <m:r>
                          <a:rPr lang="en-US" altLang="ja-JP" i="1">
                            <a:latin typeface="Cambria Math"/>
                          </a:rPr>
                          <m:t>−1)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=0 </m:t>
                    </m:r>
                    <m:r>
                      <a:rPr lang="en-US" altLang="ja-JP" b="0" i="1" smtClean="0">
                        <a:latin typeface="Cambria Math"/>
                      </a:rPr>
                      <m:t>𝑚𝑜𝑑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𝑝</m:t>
                    </m:r>
                  </m:oMath>
                </a14:m>
                <a:endParaRPr kumimoji="1"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𝑚</m:t>
                    </m:r>
                    <m:r>
                      <a:rPr lang="en-US" altLang="ja-JP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の倍数</a:t>
                </a:r>
                <a:endParaRPr lang="en-US" altLang="ja-JP" dirty="0" smtClean="0"/>
              </a:p>
              <a:p>
                <a:pPr lvl="2"/>
                <a:r>
                  <a:rPr kumimoji="1" lang="en-US" altLang="ja-JP" dirty="0" smtClean="0"/>
                  <a:t>N</a:t>
                </a:r>
                <a:r>
                  <a:rPr kumimoji="1" lang="ja-JP" altLang="en-US" dirty="0" smtClean="0"/>
                  <a:t>と</a:t>
                </a:r>
                <a:r>
                  <a:rPr kumimoji="1" lang="en-US" altLang="ja-JP" dirty="0" err="1" smtClean="0"/>
                  <a:t>gcd</a:t>
                </a:r>
                <a:r>
                  <a:rPr kumimoji="1" lang="ja-JP" altLang="en-US" dirty="0" smtClean="0"/>
                  <a:t>取れば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が求まる</a:t>
                </a:r>
                <a:endParaRPr kumimoji="1" lang="en-US" altLang="ja-JP" dirty="0" smtClean="0"/>
              </a:p>
              <a:p>
                <a:pPr lvl="2"/>
                <a:endParaRPr lang="en-US" altLang="ja-JP" dirty="0"/>
              </a:p>
              <a:p>
                <a:pPr lvl="2"/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b="1" dirty="0">
                    <a:solidFill>
                      <a:srgbClr val="FF0000"/>
                    </a:solidFill>
                  </a:rPr>
                  <a:t>m1z0r3{dp_doe5_nOt_mean_dynamic_pr0gramming}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Too hints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7864" y="4068827"/>
            <a:ext cx="2156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フェルマーの小定理より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44634" y="3933056"/>
            <a:ext cx="72736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98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picoCTF</a:t>
            </a:r>
            <a:r>
              <a:rPr kumimoji="1" lang="en-US" altLang="ja-JP" dirty="0" smtClean="0"/>
              <a:t> 2021 </a:t>
            </a:r>
            <a:r>
              <a:rPr lang="en-US" altLang="ja-JP" dirty="0"/>
              <a:t>It's Not My Fault 1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play.picoctf.org/practice/challenge/123?category=2&amp;originalEvent=34&amp;page=2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err="1" smtClean="0"/>
              <a:t>Writeup</a:t>
            </a:r>
            <a:endParaRPr lang="en-US" altLang="ja-JP" dirty="0" smtClean="0"/>
          </a:p>
          <a:p>
            <a:pPr lvl="1"/>
            <a:r>
              <a:rPr lang="en-US" altLang="ja-JP">
                <a:hlinkClick r:id="rId3"/>
              </a:rPr>
              <a:t>https://</a:t>
            </a:r>
            <a:r>
              <a:rPr lang="en-US" altLang="ja-JP" smtClean="0">
                <a:hlinkClick r:id="rId3"/>
              </a:rPr>
              <a:t>partender810.hatenablog.com/entry/2021/04/08/131510#Its-Not-My-Fault-1-100pt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8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黒丸の位置は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通りある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上中下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囲いの形は</a:t>
            </a:r>
            <a:r>
              <a:rPr lang="en-US" altLang="ja-JP" dirty="0" smtClean="0"/>
              <a:t>9</a:t>
            </a:r>
            <a:r>
              <a:rPr lang="ja-JP" altLang="en-US" dirty="0" smtClean="0"/>
              <a:t>通りある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9×3=27</a:t>
            </a:r>
            <a:r>
              <a:rPr lang="ja-JP" altLang="en-US" dirty="0" smtClean="0"/>
              <a:t>種類表せるということが分かる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問題文から</a:t>
            </a:r>
            <a:r>
              <a:rPr kumimoji="1" lang="en-US" altLang="ja-JP" dirty="0" smtClean="0"/>
              <a:t>flag</a:t>
            </a:r>
            <a:r>
              <a:rPr kumimoji="1" lang="ja-JP" altLang="en-US" dirty="0" smtClean="0"/>
              <a:t>の構成が分かり、　　　　　　　　　　　　　　　　　　　　　　　　　　　　　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アルファベットの小文字しかない</a:t>
            </a:r>
            <a:r>
              <a:rPr kumimoji="1" lang="ja-JP" altLang="en-US" dirty="0" smtClean="0"/>
              <a:t>ことから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種類</a:t>
            </a:r>
            <a:r>
              <a:rPr lang="ja-JP" altLang="en-US" b="1" dirty="0">
                <a:solidFill>
                  <a:srgbClr val="FF0000"/>
                </a:solidFill>
              </a:rPr>
              <a:t>→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文字</a:t>
            </a:r>
            <a:r>
              <a:rPr kumimoji="1" lang="ja-JP" altLang="en-US" dirty="0" smtClean="0"/>
              <a:t>になることが分かる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エスパーでピッグペンに気づいた人も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ピッグペンをそのまま流用して</a:t>
            </a:r>
            <a:r>
              <a:rPr kumimoji="1" lang="ja-JP" altLang="en-US" dirty="0" smtClean="0"/>
              <a:t>ない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Qualified class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22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答え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Qualified class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699792" y="3600000"/>
            <a:ext cx="43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699792" y="5040000"/>
            <a:ext cx="43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1980000" y="4320000"/>
            <a:ext cx="43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3420000" y="4364864"/>
            <a:ext cx="43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203848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3848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03848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03848" y="37077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03848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03848" y="45718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03848" y="51571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03848" y="55799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03848" y="60212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44008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4008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44008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44008" y="37077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44008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44008" y="45718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44008" y="51571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44008" y="55799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Q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44008" y="60212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561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56176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56176" y="37077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56176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6176" y="45718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156176" y="51571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56176" y="55799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75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ja-JP" b="1" dirty="0">
                <a:solidFill>
                  <a:srgbClr val="FF0000"/>
                </a:solidFill>
              </a:rPr>
              <a:t>m1z0r3{</a:t>
            </a:r>
            <a:r>
              <a:rPr lang="en-US" altLang="ja-JP" b="1" dirty="0" err="1">
                <a:solidFill>
                  <a:srgbClr val="FF0000"/>
                </a:solidFill>
              </a:rPr>
              <a:t>we_did_enjoy_olympics</a:t>
            </a:r>
            <a:r>
              <a:rPr lang="en-US" altLang="ja-JP" b="1" dirty="0">
                <a:solidFill>
                  <a:srgbClr val="FF0000"/>
                </a:solidFill>
              </a:rPr>
              <a:t>}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探偵</a:t>
            </a:r>
            <a:r>
              <a:rPr lang="ja-JP" altLang="en-US" dirty="0" smtClean="0"/>
              <a:t>学園</a:t>
            </a:r>
            <a:r>
              <a:rPr lang="en-US" altLang="ja-JP" dirty="0" smtClean="0"/>
              <a:t>Q 12</a:t>
            </a:r>
            <a:r>
              <a:rPr lang="ja-JP" altLang="en-US" dirty="0" smtClean="0"/>
              <a:t>巻でこの暗号が扱われる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ここでは</a:t>
            </a:r>
            <a:r>
              <a:rPr kumimoji="1" lang="ja-JP" altLang="en-US" dirty="0" smtClean="0"/>
              <a:t>、左上</a:t>
            </a:r>
            <a:r>
              <a:rPr kumimoji="1" lang="en-US" altLang="ja-JP" dirty="0" smtClean="0"/>
              <a:t>(ABC)</a:t>
            </a:r>
            <a:r>
              <a:rPr kumimoji="1" lang="ja-JP" altLang="en-US" dirty="0" smtClean="0"/>
              <a:t>→中上</a:t>
            </a:r>
            <a:r>
              <a:rPr kumimoji="1" lang="en-US" altLang="ja-JP" dirty="0" smtClean="0"/>
              <a:t>(DEF)</a:t>
            </a:r>
            <a:r>
              <a:rPr kumimoji="1" lang="ja-JP" altLang="en-US" dirty="0" smtClean="0"/>
              <a:t>→右上</a:t>
            </a:r>
            <a:r>
              <a:rPr kumimoji="1" lang="en-US" altLang="ja-JP" dirty="0" smtClean="0"/>
              <a:t>(GHI)</a:t>
            </a:r>
            <a:r>
              <a:rPr kumimoji="1" lang="ja-JP" altLang="en-US" dirty="0" smtClean="0"/>
              <a:t>という順番になっている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被害者がトイレでやられ、ダイイングメッセージとしてタイルを使ってこれを書いた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Qualified class</a:t>
            </a:r>
          </a:p>
          <a:p>
            <a:pPr lvl="1"/>
            <a:r>
              <a:rPr lang="ja-JP" altLang="en-US" dirty="0" smtClean="0"/>
              <a:t>主人公キュウ達が有名な探偵が作った探偵学校に入学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配属</a:t>
            </a:r>
            <a:r>
              <a:rPr kumimoji="1" lang="ja-JP" altLang="en-US" dirty="0" smtClean="0"/>
              <a:t>されたクラスは校長自ら教える</a:t>
            </a:r>
            <a:r>
              <a:rPr kumimoji="1" lang="en-US" altLang="ja-JP" dirty="0" smtClean="0"/>
              <a:t>Qualified class </a:t>
            </a:r>
            <a:r>
              <a:rPr kumimoji="1" lang="ja-JP" altLang="en-US" dirty="0" smtClean="0"/>
              <a:t>通称</a:t>
            </a:r>
            <a:r>
              <a:rPr lang="ja-JP" altLang="en-US" dirty="0" smtClean="0"/>
              <a:t>「</a:t>
            </a:r>
            <a:r>
              <a:rPr lang="en-US" altLang="ja-JP" dirty="0" smtClean="0"/>
              <a:t>Q</a:t>
            </a:r>
            <a:r>
              <a:rPr lang="ja-JP" altLang="en-US" dirty="0" smtClean="0"/>
              <a:t>クラス」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探偵学園</a:t>
            </a:r>
            <a:r>
              <a:rPr kumimoji="1" lang="en-US" altLang="ja-JP" dirty="0" smtClean="0">
                <a:solidFill>
                  <a:srgbClr val="FF0000"/>
                </a:solidFill>
              </a:rPr>
              <a:t>Q</a:t>
            </a:r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Qualified class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77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6" name="Picture 2" descr="ホラーBGM】怪しい館【NNIオリジナルインスト音楽】 - ニコニコ動画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Mystery House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Missing is Important! You should </a:t>
            </a:r>
            <a:r>
              <a:rPr lang="en-US" altLang="ja-JP" dirty="0"/>
              <a:t>Escape</a:t>
            </a:r>
            <a:r>
              <a:rPr lang="en-US" altLang="ja-JP" dirty="0" smtClean="0"/>
              <a:t>!  </a:t>
            </a:r>
          </a:p>
          <a:p>
            <a:endParaRPr lang="en-US" altLang="ja-JP" dirty="0"/>
          </a:p>
          <a:p>
            <a:r>
              <a:rPr lang="en-US" altLang="ja-JP" dirty="0" err="1" smtClean="0"/>
              <a:t>nc</a:t>
            </a:r>
            <a:r>
              <a:rPr lang="en-US" altLang="ja-JP" dirty="0" smtClean="0"/>
              <a:t> </a:t>
            </a:r>
            <a:r>
              <a:rPr lang="en-US" altLang="ja-JP" dirty="0" err="1"/>
              <a:t>xxx.xxx.xxx.xxx</a:t>
            </a:r>
            <a:r>
              <a:rPr lang="en-US" altLang="ja-JP" dirty="0"/>
              <a:t> </a:t>
            </a:r>
            <a:r>
              <a:rPr lang="en-US" altLang="ja-JP" dirty="0" err="1" smtClean="0"/>
              <a:t>yyyyy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とりあえず</a:t>
            </a:r>
            <a:r>
              <a:rPr kumimoji="1" lang="en-US" altLang="ja-JP" dirty="0" err="1" smtClean="0"/>
              <a:t>nc</a:t>
            </a:r>
            <a:r>
              <a:rPr kumimoji="1" lang="ja-JP" altLang="en-US" dirty="0" smtClean="0"/>
              <a:t>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A97F-D1E9-4C84-9DF8-FE345D137AD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67344"/>
      </p:ext>
    </p:extLst>
  </p:cSld>
  <p:clrMapOvr>
    <a:masterClrMapping/>
  </p:clrMapOvr>
</p:sld>
</file>

<file path=ppt/theme/theme1.xml><?xml version="1.0" encoding="utf-8"?>
<a:theme xmlns:a="http://schemas.openxmlformats.org/drawingml/2006/main" name="m1z0r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m1z0r3</Template>
  <TotalTime>1329</TotalTime>
  <Words>3023</Words>
  <Application>Microsoft Office PowerPoint</Application>
  <PresentationFormat>画面に合わせる (4:3)</PresentationFormat>
  <Paragraphs>532</Paragraphs>
  <Slides>49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0" baseType="lpstr">
      <vt:lpstr>m1z0r3</vt:lpstr>
      <vt:lpstr>m1z0r3 Crypro CTF writeup</vt:lpstr>
      <vt:lpstr>作った問題たち</vt:lpstr>
      <vt:lpstr>Qualified class</vt:lpstr>
      <vt:lpstr>Qualified class</vt:lpstr>
      <vt:lpstr>Qualified class</vt:lpstr>
      <vt:lpstr>Qualified class</vt:lpstr>
      <vt:lpstr>Qualified class</vt:lpstr>
      <vt:lpstr>Mystery House</vt:lpstr>
      <vt:lpstr>Mystery House</vt:lpstr>
      <vt:lpstr>Mystery House</vt:lpstr>
      <vt:lpstr>Mystery House</vt:lpstr>
      <vt:lpstr>Mystery House　GF</vt:lpstr>
      <vt:lpstr>Mystery House　1F</vt:lpstr>
      <vt:lpstr>Mystery House　2F</vt:lpstr>
      <vt:lpstr>Mystery House　3F</vt:lpstr>
      <vt:lpstr>Mystery House　3F</vt:lpstr>
      <vt:lpstr>Mystery House　4F</vt:lpstr>
      <vt:lpstr>Mystery House　4F</vt:lpstr>
      <vt:lpstr>Mystery House　5F</vt:lpstr>
      <vt:lpstr>Mystery House　5F</vt:lpstr>
      <vt:lpstr>Mystery House　6F</vt:lpstr>
      <vt:lpstr>Mystery House　6F</vt:lpstr>
      <vt:lpstr>Mystery House　6F</vt:lpstr>
      <vt:lpstr>Mystery House　RF</vt:lpstr>
      <vt:lpstr>Mystery House　RF</vt:lpstr>
      <vt:lpstr>Mystery House　RF</vt:lpstr>
      <vt:lpstr>Mystery House　RF</vt:lpstr>
      <vt:lpstr>Mystery House　RF</vt:lpstr>
      <vt:lpstr>I’m lovin’ it</vt:lpstr>
      <vt:lpstr>I’m lovin’ it</vt:lpstr>
      <vt:lpstr>I’m lovin’ it</vt:lpstr>
      <vt:lpstr>I’m lovin’ it</vt:lpstr>
      <vt:lpstr>I’m lovin’ it</vt:lpstr>
      <vt:lpstr>Solve Me</vt:lpstr>
      <vt:lpstr>Solve Me</vt:lpstr>
      <vt:lpstr>Solve Me</vt:lpstr>
      <vt:lpstr>Solve Me</vt:lpstr>
      <vt:lpstr>Solve Me</vt:lpstr>
      <vt:lpstr>Solve Me</vt:lpstr>
      <vt:lpstr>Solve Me</vt:lpstr>
      <vt:lpstr>こだわりポイント</vt:lpstr>
      <vt:lpstr>参考資料</vt:lpstr>
      <vt:lpstr>Too hints</vt:lpstr>
      <vt:lpstr>Too hints</vt:lpstr>
      <vt:lpstr>Too hints</vt:lpstr>
      <vt:lpstr>Too hints</vt:lpstr>
      <vt:lpstr>Too hints</vt:lpstr>
      <vt:lpstr>Too hints</vt:lpstr>
      <vt:lpstr>参考問題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m1z0r3 Crypro CTF writeup</dc:title>
  <dc:creator>Kentaro</dc:creator>
  <cp:lastModifiedBy>Kentaro</cp:lastModifiedBy>
  <cp:revision>137</cp:revision>
  <dcterms:created xsi:type="dcterms:W3CDTF">2021-08-26T04:48:31Z</dcterms:created>
  <dcterms:modified xsi:type="dcterms:W3CDTF">2021-09-22T05:32:26Z</dcterms:modified>
</cp:coreProperties>
</file>