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74" r:id="rId6"/>
    <p:sldId id="288" r:id="rId7"/>
    <p:sldId id="270" r:id="rId8"/>
    <p:sldId id="289" r:id="rId9"/>
    <p:sldId id="290" r:id="rId10"/>
    <p:sldId id="299" r:id="rId11"/>
    <p:sldId id="300" r:id="rId12"/>
    <p:sldId id="301" r:id="rId13"/>
    <p:sldId id="302" r:id="rId14"/>
    <p:sldId id="297" r:id="rId15"/>
    <p:sldId id="298" r:id="rId16"/>
    <p:sldId id="263" r:id="rId17"/>
    <p:sldId id="286" r:id="rId18"/>
  </p:sldIdLst>
  <p:sldSz cx="9001125" cy="5040313"/>
  <p:notesSz cx="6858000" cy="9144000"/>
  <p:custDataLst>
    <p:tags r:id="rId20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D8FD"/>
    <a:srgbClr val="03B2F2"/>
    <a:srgbClr val="039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5" autoAdjust="0"/>
    <p:restoredTop sz="73300" autoAdjust="0"/>
  </p:normalViewPr>
  <p:slideViewPr>
    <p:cSldViewPr>
      <p:cViewPr varScale="1">
        <p:scale>
          <a:sx n="112" d="100"/>
          <a:sy n="112" d="100"/>
        </p:scale>
        <p:origin x="1656" y="108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A0E93-781E-4B0B-9F3D-ADA0CB791293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19D8B-E8B0-4359-8A06-0E7381847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2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995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33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82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32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460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96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52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1173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2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0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7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58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3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3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73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19D8B-E8B0-4359-8A06-0E73818475E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68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 descr="C:\Documents and Settings\Administrator\桌面\新建文件夹\封面\复件 (27) 复件 4\3ea28d6d5df8d07111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293"/>
            <a:ext cx="9023519" cy="507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1846"/>
            <a:ext cx="8101013" cy="840052"/>
          </a:xfrm>
          <a:prstGeom prst="rect">
            <a:avLst/>
          </a:prstGeom>
        </p:spPr>
        <p:txBody>
          <a:bodyPr lIns="80220" tIns="40110" rIns="80220" bIns="4011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7" y="1176073"/>
            <a:ext cx="8101013" cy="3326374"/>
          </a:xfrm>
          <a:prstGeom prst="rect">
            <a:avLst/>
          </a:prstGeom>
        </p:spPr>
        <p:txBody>
          <a:bodyPr vert="eaVert" lIns="80220" tIns="40110" rIns="80220" bIns="4011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057" y="4671625"/>
            <a:ext cx="2100263" cy="268350"/>
          </a:xfrm>
          <a:prstGeom prst="rect">
            <a:avLst/>
          </a:prstGeom>
        </p:spPr>
        <p:txBody>
          <a:bodyPr lIns="80220" tIns="40110" rIns="80220" bIns="40110"/>
          <a:lstStyle/>
          <a:p>
            <a:pPr defTabSz="802202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802202"/>
              <a:t>2023/3/8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385" y="4671625"/>
            <a:ext cx="2850356" cy="268350"/>
          </a:xfrm>
          <a:prstGeom prst="rect">
            <a:avLst/>
          </a:prstGeom>
        </p:spPr>
        <p:txBody>
          <a:bodyPr lIns="80220" tIns="40110" rIns="80220" bIns="40110"/>
          <a:lstStyle/>
          <a:p>
            <a:pPr defTabSz="802202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807" y="4671625"/>
            <a:ext cx="2100263" cy="268350"/>
          </a:xfrm>
          <a:prstGeom prst="rect">
            <a:avLst/>
          </a:prstGeom>
        </p:spPr>
        <p:txBody>
          <a:bodyPr lIns="80220" tIns="40110" rIns="80220" bIns="40110"/>
          <a:lstStyle/>
          <a:p>
            <a:pPr defTabSz="802202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802202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2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7" y="201847"/>
            <a:ext cx="2025253" cy="4300600"/>
          </a:xfrm>
          <a:prstGeom prst="rect">
            <a:avLst/>
          </a:prstGeom>
        </p:spPr>
        <p:txBody>
          <a:bodyPr vert="eaVert" lIns="80220" tIns="40110" rIns="80220" bIns="4011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  <a:prstGeom prst="rect">
            <a:avLst/>
          </a:prstGeom>
        </p:spPr>
        <p:txBody>
          <a:bodyPr vert="eaVert" lIns="80220" tIns="40110" rIns="80220" bIns="4011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057" y="4671625"/>
            <a:ext cx="2100263" cy="268350"/>
          </a:xfrm>
          <a:prstGeom prst="rect">
            <a:avLst/>
          </a:prstGeom>
        </p:spPr>
        <p:txBody>
          <a:bodyPr lIns="80220" tIns="40110" rIns="80220" bIns="40110"/>
          <a:lstStyle/>
          <a:p>
            <a:pPr defTabSz="802202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802202"/>
              <a:t>2023/3/8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385" y="4671625"/>
            <a:ext cx="2850356" cy="268350"/>
          </a:xfrm>
          <a:prstGeom prst="rect">
            <a:avLst/>
          </a:prstGeom>
        </p:spPr>
        <p:txBody>
          <a:bodyPr lIns="80220" tIns="40110" rIns="80220" bIns="40110"/>
          <a:lstStyle/>
          <a:p>
            <a:pPr defTabSz="802202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807" y="4671625"/>
            <a:ext cx="2100263" cy="268350"/>
          </a:xfrm>
          <a:prstGeom prst="rect">
            <a:avLst/>
          </a:prstGeom>
        </p:spPr>
        <p:txBody>
          <a:bodyPr lIns="80220" tIns="40110" rIns="80220" bIns="40110"/>
          <a:lstStyle/>
          <a:p>
            <a:pPr defTabSz="802202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802202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7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88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56146" y="4921883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70441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86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80220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25" indent="-300825" algn="l" defTabSz="802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789" indent="-250688" algn="l" defTabSz="8022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752" indent="-200551" algn="l" defTabSz="802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853" indent="-200551" algn="l" defTabSz="80220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4956" indent="-200551" algn="l" defTabSz="80220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056" indent="-200551" algn="l" defTabSz="802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157" indent="-200551" algn="l" defTabSz="802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259" indent="-200551" algn="l" defTabSz="802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360" indent="-200551" algn="l" defTabSz="802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01" algn="l" defTabSz="8022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02" algn="l" defTabSz="8022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04" algn="l" defTabSz="8022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405" algn="l" defTabSz="8022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506" algn="l" defTabSz="8022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07" algn="l" defTabSz="8022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708" algn="l" defTabSz="8022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8809" algn="l" defTabSz="8022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hyperlink" Target="Prometheus&#23433;&#35037;&#20006;&#37197;&#32622;&#30435;&#25511;.doc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\封面\复件 (27) 复件 4\3ea28d6d5df8d071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"/>
            <a:ext cx="8975367" cy="504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6"/>
          <p:cNvSpPr txBox="1">
            <a:spLocks noChangeArrowheads="1"/>
          </p:cNvSpPr>
          <p:nvPr/>
        </p:nvSpPr>
        <p:spPr bwMode="auto">
          <a:xfrm>
            <a:off x="3708474" y="1755253"/>
            <a:ext cx="4608512" cy="105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Prometheus</a:t>
            </a:r>
            <a:br>
              <a:rPr lang="en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基礎介紹及安裝配置監控</a:t>
            </a: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3852490" y="2808188"/>
            <a:ext cx="4248472" cy="0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/>
          <p:cNvSpPr/>
          <p:nvPr/>
        </p:nvSpPr>
        <p:spPr>
          <a:xfrm>
            <a:off x="6804818" y="3384252"/>
            <a:ext cx="1296144" cy="288032"/>
          </a:xfrm>
          <a:prstGeom prst="roundRect">
            <a:avLst/>
          </a:prstGeom>
          <a:solidFill>
            <a:srgbClr val="03B2F2"/>
          </a:solidFill>
          <a:ln>
            <a:solidFill>
              <a:srgbClr val="03B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cs typeface="+mn-ea"/>
                <a:sym typeface="+mn-lt"/>
              </a:rPr>
              <a:t>Allen Liu</a:t>
            </a:r>
            <a:endParaRPr lang="zh-CN" altLang="en-US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694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  <p:extLst>
    <p:ext uri="{E180D4A7-C9FB-4DFB-919C-405C955672EB}">
      <p14:showEvtLst xmlns:p14="http://schemas.microsoft.com/office/powerpoint/2010/main">
        <p14:playEvt time="2527" objId="1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6">
            <a:extLst>
              <a:ext uri="{FF2B5EF4-FFF2-40B4-BE49-F238E27FC236}">
                <a16:creationId xmlns:a16="http://schemas.microsoft.com/office/drawing/2014/main" id="{CE791AD9-950E-5B5B-FFEF-821BB4F0F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43892"/>
            <a:ext cx="9001125" cy="31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Prometheus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核心组件介绍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D7F55316-7890-C7A5-0754-533ACA7E5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11388"/>
            <a:ext cx="84978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數據採集基於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Pull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模型進行設計，因此在網絡環境的配置上必須要讓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 Server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能夠直接與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Exporter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進行通信。</a:t>
            </a:r>
            <a:b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當這種網絡需求無法直接滿足時，就可以利用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PushGateway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來進行中轉。可以通過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PushGateway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將內部網絡的監控數據主動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Push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Gateway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當中。而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 Server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則可以採用同樣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Pull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的方式從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PushGateway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中獲取到監控數據。</a:t>
            </a:r>
            <a:endParaRPr lang="zh-CN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15">
            <a:extLst>
              <a:ext uri="{FF2B5EF4-FFF2-40B4-BE49-F238E27FC236}">
                <a16:creationId xmlns:a16="http://schemas.microsoft.com/office/drawing/2014/main" id="{8A051499-709D-6A26-1DBC-E0A955D7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767" y="1403909"/>
            <a:ext cx="2599683" cy="4130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67379" tIns="33690" rIns="67379" bIns="336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16">
            <a:extLst>
              <a:ext uri="{FF2B5EF4-FFF2-40B4-BE49-F238E27FC236}">
                <a16:creationId xmlns:a16="http://schemas.microsoft.com/office/drawing/2014/main" id="{E636582B-520A-E51B-200E-F8AC8C07A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654" y="1446626"/>
            <a:ext cx="1618531" cy="3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379" tIns="33690" rIns="67379" bIns="336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PushGateway</a:t>
            </a:r>
            <a:endParaRPr lang="en-US" altLang="zh-CN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27">
            <a:extLst>
              <a:ext uri="{FF2B5EF4-FFF2-40B4-BE49-F238E27FC236}">
                <a16:creationId xmlns:a16="http://schemas.microsoft.com/office/drawing/2014/main" id="{B03CAF64-41AD-DACB-C1FA-86412609A7DD}"/>
              </a:ext>
            </a:extLst>
          </p:cNvPr>
          <p:cNvGrpSpPr/>
          <p:nvPr/>
        </p:nvGrpSpPr>
        <p:grpSpPr bwMode="auto">
          <a:xfrm>
            <a:off x="260351" y="1401815"/>
            <a:ext cx="523240" cy="499240"/>
            <a:chOff x="0" y="0"/>
            <a:chExt cx="2438400" cy="2332038"/>
          </a:xfrm>
          <a:solidFill>
            <a:srgbClr val="6FD8FD"/>
          </a:solidFill>
        </p:grpSpPr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9AD9978D-2F6E-BA67-7F1B-6275095BF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327025 w 413"/>
                <a:gd name="T1" fmla="*/ 655638 h 413"/>
                <a:gd name="T2" fmla="*/ 0 w 413"/>
                <a:gd name="T3" fmla="*/ 0 h 413"/>
                <a:gd name="T4" fmla="*/ 655638 w 413"/>
                <a:gd name="T5" fmla="*/ 0 h 413"/>
                <a:gd name="T6" fmla="*/ 327025 w 413"/>
                <a:gd name="T7" fmla="*/ 655638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任意多边形 29">
              <a:extLst>
                <a:ext uri="{FF2B5EF4-FFF2-40B4-BE49-F238E27FC236}">
                  <a16:creationId xmlns:a16="http://schemas.microsoft.com/office/drawing/2014/main" id="{E9F877BF-AF1A-8F27-60A8-C5280786F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78882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6">
            <a:extLst>
              <a:ext uri="{FF2B5EF4-FFF2-40B4-BE49-F238E27FC236}">
                <a16:creationId xmlns:a16="http://schemas.microsoft.com/office/drawing/2014/main" id="{CE791AD9-950E-5B5B-FFEF-821BB4F0F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43892"/>
            <a:ext cx="9001125" cy="31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Prometheus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核心组件介绍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553A9BC7-1932-AE63-9462-22B09BD38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16" y="1901055"/>
            <a:ext cx="874950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服務發現在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中是特別重要的一個部分，基於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Pull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模型的抓取方式，需要在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中配置大量的抓取節點信息才可以進行數據收集。有了服務發現後，用戶通過服務發現和註冊的工具對成百上千的節點進行服務註冊，並最終將註冊中心的地址配置在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的配置文件中，大大簡化了配置文件的複雜程度， 也可以更好的管理各種服務在</a:t>
            </a:r>
            <a:b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眾多雲平台中（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AWS,OpenStack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），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 通過平台自身的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直接自動發現運行於平台上的各種服務，並抓取他們的信息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Kubernetes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掌握並管理著所有的容器以及服務信息，那此時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只需要與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Kubernetes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打交道就可以找到所有需要監控的容器以及服務對象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15">
            <a:extLst>
              <a:ext uri="{FF2B5EF4-FFF2-40B4-BE49-F238E27FC236}">
                <a16:creationId xmlns:a16="http://schemas.microsoft.com/office/drawing/2014/main" id="{EE92FEEF-C0DF-E90F-DE72-35FC0A888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767" y="1403909"/>
            <a:ext cx="3103739" cy="4130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lIns="67379" tIns="33690" rIns="67379" bIns="336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16">
            <a:extLst>
              <a:ext uri="{FF2B5EF4-FFF2-40B4-BE49-F238E27FC236}">
                <a16:creationId xmlns:a16="http://schemas.microsoft.com/office/drawing/2014/main" id="{4FAE0644-C9F1-63EB-DAA7-DCB9D4160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654" y="1446626"/>
            <a:ext cx="2076605" cy="3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379" tIns="33690" rIns="67379" bIns="336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Service Discovery</a:t>
            </a:r>
          </a:p>
        </p:txBody>
      </p:sp>
      <p:grpSp>
        <p:nvGrpSpPr>
          <p:cNvPr id="7" name="组合 27">
            <a:extLst>
              <a:ext uri="{FF2B5EF4-FFF2-40B4-BE49-F238E27FC236}">
                <a16:creationId xmlns:a16="http://schemas.microsoft.com/office/drawing/2014/main" id="{6DFC4502-DBD1-21D3-04A5-8BCAF2EE6B7C}"/>
              </a:ext>
            </a:extLst>
          </p:cNvPr>
          <p:cNvGrpSpPr/>
          <p:nvPr/>
        </p:nvGrpSpPr>
        <p:grpSpPr bwMode="auto">
          <a:xfrm>
            <a:off x="260351" y="1401815"/>
            <a:ext cx="523240" cy="499240"/>
            <a:chOff x="0" y="0"/>
            <a:chExt cx="2438400" cy="2332038"/>
          </a:xfrm>
          <a:solidFill>
            <a:srgbClr val="6FD8FD"/>
          </a:solidFill>
        </p:grpSpPr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AF328623-B088-007E-D203-7F46F9758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327025 w 413"/>
                <a:gd name="T1" fmla="*/ 655638 h 413"/>
                <a:gd name="T2" fmla="*/ 0 w 413"/>
                <a:gd name="T3" fmla="*/ 0 h 413"/>
                <a:gd name="T4" fmla="*/ 655638 w 413"/>
                <a:gd name="T5" fmla="*/ 0 h 413"/>
                <a:gd name="T6" fmla="*/ 327025 w 413"/>
                <a:gd name="T7" fmla="*/ 655638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任意多边形 29">
              <a:extLst>
                <a:ext uri="{FF2B5EF4-FFF2-40B4-BE49-F238E27FC236}">
                  <a16:creationId xmlns:a16="http://schemas.microsoft.com/office/drawing/2014/main" id="{3B23DB89-1D15-9F76-F519-72389F43D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62486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6">
            <a:extLst>
              <a:ext uri="{FF2B5EF4-FFF2-40B4-BE49-F238E27FC236}">
                <a16:creationId xmlns:a16="http://schemas.microsoft.com/office/drawing/2014/main" id="{CE791AD9-950E-5B5B-FFEF-821BB4F0F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43892"/>
            <a:ext cx="9001125" cy="31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Prometheus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核心组件介绍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59DD610D-E2D1-5900-0407-FA13E99E6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4" y="2211388"/>
            <a:ext cx="8642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 Server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中支持基於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PromQL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創建告警規則，如果滿足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PromQL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定義的規則，則會產生一條告警，而告警的後續處理流程則由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AlertManager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進行管理。在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AlertManager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中我們可以與郵件，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Slack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等等內置的通知方式進行集成，也可以通過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Webhook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自定義告警處理方式</a:t>
            </a:r>
            <a:endParaRPr lang="zh-CN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15">
            <a:extLst>
              <a:ext uri="{FF2B5EF4-FFF2-40B4-BE49-F238E27FC236}">
                <a16:creationId xmlns:a16="http://schemas.microsoft.com/office/drawing/2014/main" id="{6535ADC2-00E5-5AB4-C174-16DE52A99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767" y="1403909"/>
            <a:ext cx="3451542" cy="4130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lIns="67379" tIns="33690" rIns="67379" bIns="336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16">
            <a:extLst>
              <a:ext uri="{FF2B5EF4-FFF2-40B4-BE49-F238E27FC236}">
                <a16:creationId xmlns:a16="http://schemas.microsoft.com/office/drawing/2014/main" id="{6E30A1B5-92AF-555C-D13F-3B973184C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654" y="1446626"/>
            <a:ext cx="1664569" cy="3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379" tIns="33690" rIns="67379" bIns="336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AlertManager</a:t>
            </a:r>
            <a:endParaRPr lang="zh-TW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27">
            <a:extLst>
              <a:ext uri="{FF2B5EF4-FFF2-40B4-BE49-F238E27FC236}">
                <a16:creationId xmlns:a16="http://schemas.microsoft.com/office/drawing/2014/main" id="{FEBB30B3-4B58-41AA-BA6D-ED58BC6C3497}"/>
              </a:ext>
            </a:extLst>
          </p:cNvPr>
          <p:cNvGrpSpPr/>
          <p:nvPr/>
        </p:nvGrpSpPr>
        <p:grpSpPr bwMode="auto">
          <a:xfrm>
            <a:off x="260351" y="1401815"/>
            <a:ext cx="523240" cy="499240"/>
            <a:chOff x="0" y="0"/>
            <a:chExt cx="2438400" cy="2332038"/>
          </a:xfrm>
          <a:solidFill>
            <a:srgbClr val="6FD8FD"/>
          </a:solidFill>
        </p:grpSpPr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CEBBEC13-F53E-F2B8-9EE2-0B592972A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327025 w 413"/>
                <a:gd name="T1" fmla="*/ 655638 h 413"/>
                <a:gd name="T2" fmla="*/ 0 w 413"/>
                <a:gd name="T3" fmla="*/ 0 h 413"/>
                <a:gd name="T4" fmla="*/ 655638 w 413"/>
                <a:gd name="T5" fmla="*/ 0 h 413"/>
                <a:gd name="T6" fmla="*/ 327025 w 413"/>
                <a:gd name="T7" fmla="*/ 655638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任意多边形 29">
              <a:extLst>
                <a:ext uri="{FF2B5EF4-FFF2-40B4-BE49-F238E27FC236}">
                  <a16:creationId xmlns:a16="http://schemas.microsoft.com/office/drawing/2014/main" id="{4209484B-8E38-A9B2-2733-443D2BAE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94503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46">
            <a:extLst>
              <a:ext uri="{FF2B5EF4-FFF2-40B4-BE49-F238E27FC236}">
                <a16:creationId xmlns:a16="http://schemas.microsoft.com/office/drawing/2014/main" id="{06E65DFC-750C-D312-67D3-E7FB10B79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43892"/>
            <a:ext cx="9001125" cy="31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" altLang="zh-CN" dirty="0">
                <a:sym typeface="+mn-lt"/>
              </a:rPr>
              <a:t>Prometheus LAB </a:t>
            </a:r>
            <a:r>
              <a:rPr lang="zh-TW" altLang="en-US" dirty="0">
                <a:sym typeface="+mn-lt"/>
              </a:rPr>
              <a:t>安裝及配置與</a:t>
            </a:r>
            <a:r>
              <a:rPr lang="en-US" altLang="zh-TW" dirty="0">
                <a:sym typeface="+mn-lt"/>
              </a:rPr>
              <a:t>D</a:t>
            </a:r>
            <a:r>
              <a:rPr lang="en" altLang="zh-CN" dirty="0">
                <a:sym typeface="+mn-lt"/>
              </a:rPr>
              <a:t>emo</a:t>
            </a:r>
            <a:endParaRPr lang="zh-CN" altLang="en-US" dirty="0">
              <a:sym typeface="+mn-lt"/>
            </a:endParaRPr>
          </a:p>
        </p:txBody>
      </p:sp>
      <p:sp>
        <p:nvSpPr>
          <p:cNvPr id="2" name="Oval 12"/>
          <p:cNvSpPr>
            <a:spLocks noChangeArrowheads="1"/>
          </p:cNvSpPr>
          <p:nvPr/>
        </p:nvSpPr>
        <p:spPr bwMode="auto">
          <a:xfrm>
            <a:off x="903646" y="969471"/>
            <a:ext cx="959495" cy="957022"/>
          </a:xfrm>
          <a:prstGeom prst="ellipse">
            <a:avLst/>
          </a:prstGeom>
          <a:solidFill>
            <a:srgbClr val="6FD8FD"/>
          </a:solidFill>
          <a:ln>
            <a:noFill/>
          </a:ln>
        </p:spPr>
        <p:txBody>
          <a:bodyPr lIns="67391" tIns="33696" rIns="67391" bIns="33696"/>
          <a:lstStyle/>
          <a:p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Freeform 13"/>
          <p:cNvSpPr/>
          <p:nvPr/>
        </p:nvSpPr>
        <p:spPr bwMode="auto">
          <a:xfrm>
            <a:off x="1383394" y="767172"/>
            <a:ext cx="678210" cy="680030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6350" cap="flat" cmpd="sng">
            <a:solidFill>
              <a:srgbClr val="03B2F2"/>
            </a:solidFill>
            <a:prstDash val="solid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391" tIns="33696" rIns="67391" bIns="33696"/>
          <a:lstStyle/>
          <a:p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Oval 14"/>
          <p:cNvSpPr>
            <a:spLocks noChangeArrowheads="1"/>
          </p:cNvSpPr>
          <p:nvPr/>
        </p:nvSpPr>
        <p:spPr bwMode="auto">
          <a:xfrm>
            <a:off x="980464" y="3720713"/>
            <a:ext cx="956370" cy="957022"/>
          </a:xfrm>
          <a:prstGeom prst="ellipse">
            <a:avLst/>
          </a:prstGeom>
          <a:solidFill>
            <a:srgbClr val="6FD8FD"/>
          </a:solidFill>
          <a:ln>
            <a:noFill/>
          </a:ln>
        </p:spPr>
        <p:txBody>
          <a:bodyPr lIns="67391" tIns="33696" rIns="67391" bIns="33696"/>
          <a:lstStyle/>
          <a:p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Freeform 15"/>
          <p:cNvSpPr/>
          <p:nvPr/>
        </p:nvSpPr>
        <p:spPr bwMode="auto">
          <a:xfrm>
            <a:off x="1461775" y="3518414"/>
            <a:ext cx="678210" cy="680030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6350" cap="flat" cmpd="sng">
            <a:solidFill>
              <a:srgbClr val="03B2F2"/>
            </a:solidFill>
            <a:prstDash val="solid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391" tIns="33696" rIns="67391" bIns="33696"/>
          <a:lstStyle/>
          <a:p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899316" y="2268838"/>
            <a:ext cx="959495" cy="955466"/>
          </a:xfrm>
          <a:prstGeom prst="ellipse">
            <a:avLst/>
          </a:prstGeom>
          <a:solidFill>
            <a:srgbClr val="03B2F2"/>
          </a:solidFill>
          <a:ln>
            <a:noFill/>
          </a:ln>
        </p:spPr>
        <p:txBody>
          <a:bodyPr lIns="67391" tIns="33696" rIns="67391" bIns="33696"/>
          <a:lstStyle/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1" name="Group 21"/>
          <p:cNvGrpSpPr/>
          <p:nvPr/>
        </p:nvGrpSpPr>
        <p:grpSpPr bwMode="auto">
          <a:xfrm>
            <a:off x="1194665" y="2584733"/>
            <a:ext cx="368796" cy="323676"/>
            <a:chOff x="0" y="0"/>
            <a:chExt cx="236" cy="208"/>
          </a:xfrm>
        </p:grpSpPr>
        <p:sp>
          <p:nvSpPr>
            <p:cNvPr id="12" name="Freeform 22"/>
            <p:cNvSpPr>
              <a:spLocks noEditPoints="1"/>
            </p:cNvSpPr>
            <p:nvPr/>
          </p:nvSpPr>
          <p:spPr bwMode="auto">
            <a:xfrm>
              <a:off x="0" y="45"/>
              <a:ext cx="193" cy="163"/>
            </a:xfrm>
            <a:custGeom>
              <a:avLst/>
              <a:gdLst>
                <a:gd name="T0" fmla="*/ 77 w 82"/>
                <a:gd name="T1" fmla="*/ 0 h 69"/>
                <a:gd name="T2" fmla="*/ 4 w 82"/>
                <a:gd name="T3" fmla="*/ 0 h 69"/>
                <a:gd name="T4" fmla="*/ 0 w 82"/>
                <a:gd name="T5" fmla="*/ 4 h 69"/>
                <a:gd name="T6" fmla="*/ 0 w 82"/>
                <a:gd name="T7" fmla="*/ 65 h 69"/>
                <a:gd name="T8" fmla="*/ 4 w 82"/>
                <a:gd name="T9" fmla="*/ 69 h 69"/>
                <a:gd name="T10" fmla="*/ 77 w 82"/>
                <a:gd name="T11" fmla="*/ 69 h 69"/>
                <a:gd name="T12" fmla="*/ 82 w 82"/>
                <a:gd name="T13" fmla="*/ 65 h 69"/>
                <a:gd name="T14" fmla="*/ 82 w 82"/>
                <a:gd name="T15" fmla="*/ 40 h 69"/>
                <a:gd name="T16" fmla="*/ 82 w 82"/>
                <a:gd name="T17" fmla="*/ 29 h 69"/>
                <a:gd name="T18" fmla="*/ 82 w 82"/>
                <a:gd name="T19" fmla="*/ 4 h 69"/>
                <a:gd name="T20" fmla="*/ 77 w 82"/>
                <a:gd name="T21" fmla="*/ 0 h 69"/>
                <a:gd name="T22" fmla="*/ 9 w 82"/>
                <a:gd name="T23" fmla="*/ 61 h 69"/>
                <a:gd name="T24" fmla="*/ 9 w 82"/>
                <a:gd name="T25" fmla="*/ 9 h 69"/>
                <a:gd name="T26" fmla="*/ 73 w 82"/>
                <a:gd name="T27" fmla="*/ 9 h 69"/>
                <a:gd name="T28" fmla="*/ 73 w 82"/>
                <a:gd name="T29" fmla="*/ 25 h 69"/>
                <a:gd name="T30" fmla="*/ 64 w 82"/>
                <a:gd name="T31" fmla="*/ 25 h 69"/>
                <a:gd name="T32" fmla="*/ 55 w 82"/>
                <a:gd name="T33" fmla="*/ 35 h 69"/>
                <a:gd name="T34" fmla="*/ 64 w 82"/>
                <a:gd name="T35" fmla="*/ 44 h 69"/>
                <a:gd name="T36" fmla="*/ 73 w 82"/>
                <a:gd name="T37" fmla="*/ 44 h 69"/>
                <a:gd name="T38" fmla="*/ 73 w 82"/>
                <a:gd name="T39" fmla="*/ 61 h 69"/>
                <a:gd name="T40" fmla="*/ 9 w 82"/>
                <a:gd name="T41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6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4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80" y="69"/>
                    <a:pt x="82" y="67"/>
                    <a:pt x="82" y="65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2"/>
                    <a:pt x="80" y="0"/>
                    <a:pt x="77" y="0"/>
                  </a:cubicBezTo>
                  <a:moveTo>
                    <a:pt x="9" y="6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9" y="25"/>
                    <a:pt x="55" y="29"/>
                    <a:pt x="55" y="35"/>
                  </a:cubicBezTo>
                  <a:cubicBezTo>
                    <a:pt x="55" y="40"/>
                    <a:pt x="59" y="44"/>
                    <a:pt x="64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23"/>
            <p:cNvSpPr/>
            <p:nvPr/>
          </p:nvSpPr>
          <p:spPr bwMode="auto">
            <a:xfrm>
              <a:off x="44" y="0"/>
              <a:ext cx="192" cy="165"/>
            </a:xfrm>
            <a:custGeom>
              <a:avLst/>
              <a:gdLst>
                <a:gd name="T0" fmla="*/ 77 w 81"/>
                <a:gd name="T1" fmla="*/ 0 h 70"/>
                <a:gd name="T2" fmla="*/ 4 w 81"/>
                <a:gd name="T3" fmla="*/ 0 h 70"/>
                <a:gd name="T4" fmla="*/ 0 w 81"/>
                <a:gd name="T5" fmla="*/ 4 h 70"/>
                <a:gd name="T6" fmla="*/ 4 w 81"/>
                <a:gd name="T7" fmla="*/ 9 h 70"/>
                <a:gd name="T8" fmla="*/ 73 w 81"/>
                <a:gd name="T9" fmla="*/ 9 h 70"/>
                <a:gd name="T10" fmla="*/ 73 w 81"/>
                <a:gd name="T11" fmla="*/ 65 h 70"/>
                <a:gd name="T12" fmla="*/ 77 w 81"/>
                <a:gd name="T13" fmla="*/ 70 h 70"/>
                <a:gd name="T14" fmla="*/ 81 w 81"/>
                <a:gd name="T15" fmla="*/ 65 h 70"/>
                <a:gd name="T16" fmla="*/ 81 w 81"/>
                <a:gd name="T17" fmla="*/ 4 h 70"/>
                <a:gd name="T18" fmla="*/ 77 w 8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70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8"/>
                    <a:pt x="75" y="70"/>
                    <a:pt x="77" y="70"/>
                  </a:cubicBezTo>
                  <a:cubicBezTo>
                    <a:pt x="79" y="70"/>
                    <a:pt x="81" y="68"/>
                    <a:pt x="81" y="6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Group 24"/>
          <p:cNvGrpSpPr/>
          <p:nvPr/>
        </p:nvGrpSpPr>
        <p:grpSpPr bwMode="auto">
          <a:xfrm>
            <a:off x="1272690" y="4014822"/>
            <a:ext cx="373484" cy="368803"/>
            <a:chOff x="0" y="0"/>
            <a:chExt cx="239" cy="237"/>
          </a:xfrm>
        </p:grpSpPr>
        <p:sp>
          <p:nvSpPr>
            <p:cNvPr id="15" name="Freeform 25"/>
            <p:cNvSpPr/>
            <p:nvPr/>
          </p:nvSpPr>
          <p:spPr bwMode="auto">
            <a:xfrm>
              <a:off x="0" y="22"/>
              <a:ext cx="217" cy="215"/>
            </a:xfrm>
            <a:custGeom>
              <a:avLst/>
              <a:gdLst>
                <a:gd name="T0" fmla="*/ 87 w 92"/>
                <a:gd name="T1" fmla="*/ 41 h 91"/>
                <a:gd name="T2" fmla="*/ 83 w 92"/>
                <a:gd name="T3" fmla="*/ 45 h 91"/>
                <a:gd name="T4" fmla="*/ 83 w 92"/>
                <a:gd name="T5" fmla="*/ 67 h 91"/>
                <a:gd name="T6" fmla="*/ 73 w 92"/>
                <a:gd name="T7" fmla="*/ 81 h 91"/>
                <a:gd name="T8" fmla="*/ 68 w 92"/>
                <a:gd name="T9" fmla="*/ 82 h 91"/>
                <a:gd name="T10" fmla="*/ 24 w 92"/>
                <a:gd name="T11" fmla="*/ 82 h 91"/>
                <a:gd name="T12" fmla="*/ 9 w 92"/>
                <a:gd name="T13" fmla="*/ 67 h 91"/>
                <a:gd name="T14" fmla="*/ 9 w 92"/>
                <a:gd name="T15" fmla="*/ 24 h 91"/>
                <a:gd name="T16" fmla="*/ 24 w 92"/>
                <a:gd name="T17" fmla="*/ 8 h 91"/>
                <a:gd name="T18" fmla="*/ 46 w 92"/>
                <a:gd name="T19" fmla="*/ 8 h 91"/>
                <a:gd name="T20" fmla="*/ 50 w 92"/>
                <a:gd name="T21" fmla="*/ 4 h 91"/>
                <a:gd name="T22" fmla="*/ 46 w 92"/>
                <a:gd name="T23" fmla="*/ 0 h 91"/>
                <a:gd name="T24" fmla="*/ 24 w 92"/>
                <a:gd name="T25" fmla="*/ 0 h 91"/>
                <a:gd name="T26" fmla="*/ 0 w 92"/>
                <a:gd name="T27" fmla="*/ 24 h 91"/>
                <a:gd name="T28" fmla="*/ 0 w 92"/>
                <a:gd name="T29" fmla="*/ 67 h 91"/>
                <a:gd name="T30" fmla="*/ 24 w 92"/>
                <a:gd name="T31" fmla="*/ 91 h 91"/>
                <a:gd name="T32" fmla="*/ 68 w 92"/>
                <a:gd name="T33" fmla="*/ 91 h 91"/>
                <a:gd name="T34" fmla="*/ 76 w 92"/>
                <a:gd name="T35" fmla="*/ 89 h 91"/>
                <a:gd name="T36" fmla="*/ 92 w 92"/>
                <a:gd name="T37" fmla="*/ 67 h 91"/>
                <a:gd name="T38" fmla="*/ 92 w 92"/>
                <a:gd name="T39" fmla="*/ 45 h 91"/>
                <a:gd name="T40" fmla="*/ 87 w 92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91">
                  <a:moveTo>
                    <a:pt x="87" y="41"/>
                  </a:moveTo>
                  <a:cubicBezTo>
                    <a:pt x="85" y="41"/>
                    <a:pt x="83" y="43"/>
                    <a:pt x="83" y="4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3"/>
                    <a:pt x="79" y="79"/>
                    <a:pt x="73" y="81"/>
                  </a:cubicBezTo>
                  <a:cubicBezTo>
                    <a:pt x="71" y="82"/>
                    <a:pt x="70" y="82"/>
                    <a:pt x="68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6" y="82"/>
                    <a:pt x="9" y="75"/>
                    <a:pt x="9" y="6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5"/>
                    <a:pt x="16" y="8"/>
                    <a:pt x="24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4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1" y="91"/>
                    <a:pt x="74" y="90"/>
                    <a:pt x="76" y="89"/>
                  </a:cubicBezTo>
                  <a:cubicBezTo>
                    <a:pt x="85" y="86"/>
                    <a:pt x="92" y="77"/>
                    <a:pt x="92" y="67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3"/>
                    <a:pt x="90" y="41"/>
                    <a:pt x="87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26"/>
            <p:cNvSpPr>
              <a:spLocks noEditPoints="1"/>
            </p:cNvSpPr>
            <p:nvPr/>
          </p:nvSpPr>
          <p:spPr bwMode="auto">
            <a:xfrm>
              <a:off x="135" y="0"/>
              <a:ext cx="104" cy="104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5 h 44"/>
                <a:gd name="T12" fmla="*/ 8 w 44"/>
                <a:gd name="T13" fmla="*/ 22 h 44"/>
                <a:gd name="T14" fmla="*/ 22 w 44"/>
                <a:gd name="T15" fmla="*/ 8 h 44"/>
                <a:gd name="T16" fmla="*/ 35 w 44"/>
                <a:gd name="T17" fmla="*/ 22 h 44"/>
                <a:gd name="T18" fmla="*/ 22 w 44"/>
                <a:gd name="T1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moveTo>
                    <a:pt x="22" y="35"/>
                  </a:move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27"/>
            <p:cNvSpPr/>
            <p:nvPr/>
          </p:nvSpPr>
          <p:spPr bwMode="auto">
            <a:xfrm>
              <a:off x="80" y="97"/>
              <a:ext cx="57" cy="21"/>
            </a:xfrm>
            <a:custGeom>
              <a:avLst/>
              <a:gdLst>
                <a:gd name="T0" fmla="*/ 0 w 24"/>
                <a:gd name="T1" fmla="*/ 4 h 9"/>
                <a:gd name="T2" fmla="*/ 5 w 24"/>
                <a:gd name="T3" fmla="*/ 9 h 9"/>
                <a:gd name="T4" fmla="*/ 20 w 24"/>
                <a:gd name="T5" fmla="*/ 9 h 9"/>
                <a:gd name="T6" fmla="*/ 24 w 24"/>
                <a:gd name="T7" fmla="*/ 4 h 9"/>
                <a:gd name="T8" fmla="*/ 20 w 24"/>
                <a:gd name="T9" fmla="*/ 0 h 9"/>
                <a:gd name="T10" fmla="*/ 5 w 24"/>
                <a:gd name="T11" fmla="*/ 0 h 9"/>
                <a:gd name="T12" fmla="*/ 0 w 24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8"/>
            <p:cNvSpPr/>
            <p:nvPr/>
          </p:nvSpPr>
          <p:spPr bwMode="auto">
            <a:xfrm>
              <a:off x="80" y="140"/>
              <a:ext cx="57" cy="21"/>
            </a:xfrm>
            <a:custGeom>
              <a:avLst/>
              <a:gdLst>
                <a:gd name="T0" fmla="*/ 20 w 24"/>
                <a:gd name="T1" fmla="*/ 0 h 9"/>
                <a:gd name="T2" fmla="*/ 5 w 24"/>
                <a:gd name="T3" fmla="*/ 0 h 9"/>
                <a:gd name="T4" fmla="*/ 0 w 24"/>
                <a:gd name="T5" fmla="*/ 4 h 9"/>
                <a:gd name="T6" fmla="*/ 5 w 24"/>
                <a:gd name="T7" fmla="*/ 9 h 9"/>
                <a:gd name="T8" fmla="*/ 20 w 24"/>
                <a:gd name="T9" fmla="*/ 9 h 9"/>
                <a:gd name="T10" fmla="*/ 24 w 24"/>
                <a:gd name="T11" fmla="*/ 4 h 9"/>
                <a:gd name="T12" fmla="*/ 20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Group 29"/>
          <p:cNvGrpSpPr/>
          <p:nvPr/>
        </p:nvGrpSpPr>
        <p:grpSpPr bwMode="auto">
          <a:xfrm>
            <a:off x="1198995" y="1274472"/>
            <a:ext cx="368796" cy="368803"/>
            <a:chOff x="0" y="0"/>
            <a:chExt cx="236" cy="237"/>
          </a:xfrm>
        </p:grpSpPr>
        <p:sp>
          <p:nvSpPr>
            <p:cNvPr id="20" name="Freeform 30"/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2401916" y="1037078"/>
            <a:ext cx="3219683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Prometheus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監控物件</a:t>
            </a:r>
          </a:p>
        </p:txBody>
      </p:sp>
      <p:sp>
        <p:nvSpPr>
          <p:cNvPr id="23" name="TextBox 13"/>
          <p:cNvSpPr txBox="1"/>
          <p:nvPr/>
        </p:nvSpPr>
        <p:spPr>
          <a:xfrm>
            <a:off x="2404260" y="1368028"/>
            <a:ext cx="3392446" cy="5493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71450" indent="-171450" defTabSz="672509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en" altLang="zh-CN" sz="1050" dirty="0">
                <a:solidFill>
                  <a:schemeClr val="bg1"/>
                </a:solidFill>
                <a:cs typeface="+mn-ea"/>
                <a:sym typeface="+mn-lt"/>
              </a:rPr>
              <a:t>Linux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服務器</a:t>
            </a:r>
          </a:p>
          <a:p>
            <a:pPr marL="171450" indent="-171450" defTabSz="672509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en" altLang="zh-CN" sz="1050" dirty="0">
                <a:solidFill>
                  <a:schemeClr val="bg1"/>
                </a:solidFill>
                <a:cs typeface="+mn-ea"/>
                <a:sym typeface="+mn-lt"/>
              </a:rPr>
              <a:t>Docker</a:t>
            </a:r>
          </a:p>
          <a:p>
            <a:pPr marL="171450" indent="-171450" defTabSz="672509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en" altLang="zh-CN" sz="1050" dirty="0">
                <a:solidFill>
                  <a:schemeClr val="bg1"/>
                </a:solidFill>
                <a:cs typeface="+mn-ea"/>
                <a:sym typeface="+mn-lt"/>
              </a:rPr>
              <a:t>Redis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2401916" y="2297225"/>
            <a:ext cx="9254113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TW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配置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項目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2404261" y="2628175"/>
            <a:ext cx="9750672" cy="5493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71450" indent="-171450" defTabSz="672509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服務端</a:t>
            </a: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部署</a:t>
            </a:r>
            <a:r>
              <a:rPr lang="en" altLang="zh-CN" sz="1050" dirty="0">
                <a:solidFill>
                  <a:schemeClr val="bg1"/>
                </a:solidFill>
                <a:cs typeface="+mn-ea"/>
                <a:sym typeface="+mn-lt"/>
              </a:rPr>
              <a:t>Prometheus + Grafana</a:t>
            </a:r>
            <a:r>
              <a:rPr lang="zh-TW" altLang="en-US" sz="105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主監控服務</a:t>
            </a:r>
          </a:p>
          <a:p>
            <a:pPr marL="171450" indent="-171450" defTabSz="672509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客戶端</a:t>
            </a: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部署</a:t>
            </a:r>
            <a:r>
              <a:rPr lang="en" altLang="zh-CN" sz="1050" dirty="0">
                <a:solidFill>
                  <a:schemeClr val="bg1"/>
                </a:solidFill>
                <a:cs typeface="+mn-ea"/>
                <a:sym typeface="+mn-lt"/>
              </a:rPr>
              <a:t>Node Exporter + Cadvisor+ redis-exporter</a:t>
            </a:r>
            <a:r>
              <a:rPr lang="zh-TW" altLang="en-US" sz="1050" dirty="0">
                <a:solidFill>
                  <a:schemeClr val="bg1"/>
                </a:solidFill>
                <a:cs typeface="+mn-ea"/>
                <a:sym typeface="+mn-lt"/>
              </a:rPr>
              <a:t> 採集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需要被監控的服務</a:t>
            </a:r>
            <a:r>
              <a:rPr lang="zh-TW" altLang="en-US" sz="1050" dirty="0">
                <a:solidFill>
                  <a:schemeClr val="bg1"/>
                </a:solidFill>
                <a:cs typeface="+mn-ea"/>
                <a:sym typeface="+mn-lt"/>
              </a:rPr>
              <a:t>訊息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672509">
              <a:spcBef>
                <a:spcPct val="20000"/>
              </a:spcBef>
              <a:defRPr/>
            </a:pP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2396944" y="3582488"/>
            <a:ext cx="10499055" cy="5416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流程</a:t>
            </a:r>
          </a:p>
          <a:p>
            <a:pPr>
              <a:spcBef>
                <a:spcPct val="20000"/>
              </a:spcBef>
            </a:pP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2399288" y="3913438"/>
            <a:ext cx="6205730" cy="120032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672509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客戶端通過</a:t>
            </a:r>
            <a:b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Node Exporter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採集作業系統和硬體資訊信息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 &amp;</a:t>
            </a:r>
          </a:p>
          <a:p>
            <a:pPr defTabSz="672509">
              <a:spcBef>
                <a:spcPct val="20000"/>
              </a:spcBef>
              <a:defRPr/>
            </a:pPr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Cadvisor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採集</a:t>
            </a:r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docker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容器信息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 &amp; </a:t>
            </a:r>
            <a:b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redis-exporter 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採集</a:t>
            </a:r>
            <a:r>
              <a:rPr lang="zh-TW" altLang="en-US" sz="1000" dirty="0">
                <a:solidFill>
                  <a:schemeClr val="bg1"/>
                </a:solidFill>
                <a:cs typeface="+mn-ea"/>
                <a:sym typeface="+mn-lt"/>
              </a:rPr>
              <a:t>服務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信息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672509">
              <a:spcBef>
                <a:spcPct val="20000"/>
              </a:spcBef>
              <a:defRPr/>
            </a:pP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672509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由服務端</a:t>
            </a:r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Prometheus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進行抓取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並由</a:t>
            </a:r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Grafana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提供前端展示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  <a:p>
            <a:pPr defTabSz="672509">
              <a:spcBef>
                <a:spcPct val="20000"/>
              </a:spcBef>
              <a:defRPr/>
            </a:pP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9064" y="4873469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93ECAC55-F30E-9D16-84AB-BDA619BF0EC5}"/>
              </a:ext>
            </a:extLst>
          </p:cNvPr>
          <p:cNvSpPr/>
          <p:nvPr/>
        </p:nvSpPr>
        <p:spPr bwMode="auto">
          <a:xfrm>
            <a:off x="1388850" y="2151148"/>
            <a:ext cx="678210" cy="680030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6350" cap="flat" cmpd="sng">
            <a:solidFill>
              <a:srgbClr val="03B2F2"/>
            </a:solidFill>
            <a:prstDash val="solid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391" tIns="33696" rIns="67391" bIns="33696"/>
          <a:lstStyle/>
          <a:p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64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46">
            <a:extLst>
              <a:ext uri="{FF2B5EF4-FFF2-40B4-BE49-F238E27FC236}">
                <a16:creationId xmlns:a16="http://schemas.microsoft.com/office/drawing/2014/main" id="{06E65DFC-750C-D312-67D3-E7FB10B79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43892"/>
            <a:ext cx="9001125" cy="31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" altLang="zh-CN" dirty="0">
                <a:sym typeface="+mn-lt"/>
              </a:rPr>
              <a:t>Prometheus LAB </a:t>
            </a:r>
            <a:r>
              <a:rPr lang="zh-TW" altLang="en-US" dirty="0">
                <a:sym typeface="+mn-lt"/>
              </a:rPr>
              <a:t>安裝及配置與 </a:t>
            </a:r>
            <a:r>
              <a:rPr lang="en-US" altLang="zh-TW" dirty="0">
                <a:sym typeface="+mn-lt"/>
              </a:rPr>
              <a:t>D</a:t>
            </a:r>
            <a:r>
              <a:rPr lang="en" altLang="zh-CN" dirty="0">
                <a:sym typeface="+mn-lt"/>
              </a:rPr>
              <a:t>emo</a:t>
            </a:r>
            <a:endParaRPr lang="zh-CN" altLang="en-US" dirty="0">
              <a:sym typeface="+mn-lt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108074" y="1079996"/>
            <a:ext cx="3219683" cy="201901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" altLang="zh-CN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LAB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架構運作流程</a:t>
            </a:r>
          </a:p>
          <a:p>
            <a:pPr>
              <a:spcBef>
                <a:spcPct val="20000"/>
              </a:spcBef>
            </a:pPr>
            <a:b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</a:br>
            <a:b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</a:br>
            <a:r>
              <a:rPr lang="en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 Server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拉取 </a:t>
            </a:r>
            <a:r>
              <a:rPr lang="en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Exporter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資料，可透過 </a:t>
            </a:r>
            <a:r>
              <a:rPr lang="en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PromQL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語法進行查詢，或是透過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Grafana </a:t>
            </a:r>
            <a:r>
              <a:rPr lang="en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進行資料的拉取，進行式視覺化的呈現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9064" y="4873469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34" name="內容版面配置區 4">
            <a:extLst>
              <a:ext uri="{FF2B5EF4-FFF2-40B4-BE49-F238E27FC236}">
                <a16:creationId xmlns:a16="http://schemas.microsoft.com/office/drawing/2014/main" id="{1AECBEDA-A439-2274-6938-498AD1673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450" y="1007988"/>
            <a:ext cx="5187829" cy="38289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782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/>
          <p:cNvSpPr txBox="1"/>
          <p:nvPr/>
        </p:nvSpPr>
        <p:spPr bwMode="auto">
          <a:xfrm>
            <a:off x="888275" y="1036580"/>
            <a:ext cx="7150018" cy="385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78" tIns="33688" rIns="67378" bIns="33688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672509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編寫</a:t>
            </a:r>
            <a:r>
              <a:rPr lang="en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docker-compose-prometheus.yml For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啟用</a:t>
            </a:r>
            <a:r>
              <a:rPr lang="en" altLang="zh-CN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Prometheus+Grafana</a:t>
            </a:r>
            <a:endParaRPr lang="en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672509">
              <a:spcBef>
                <a:spcPct val="20000"/>
              </a:spcBef>
              <a:defRPr/>
            </a:pPr>
            <a:endParaRPr lang="en-US" altLang="zh-TW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defTabSz="672509"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docker-compose</a:t>
            </a:r>
            <a:r>
              <a:rPr lang="zh-TW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啟用</a:t>
            </a:r>
            <a:r>
              <a:rPr lang="en" altLang="zh-CN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Prometheus+Grafana</a:t>
            </a:r>
            <a:r>
              <a:rPr lang="zh-TW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監控系統</a:t>
            </a:r>
          </a:p>
          <a:p>
            <a:pPr defTabSz="672509">
              <a:spcBef>
                <a:spcPct val="20000"/>
              </a:spcBef>
              <a:defRPr/>
            </a:pPr>
            <a:endParaRPr lang="zh-TW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672509">
              <a:spcBef>
                <a:spcPct val="20000"/>
              </a:spcBef>
              <a:defRPr/>
            </a:pPr>
            <a:r>
              <a:rPr lang="zh-TW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客戶端</a:t>
            </a:r>
            <a:r>
              <a:rPr lang="en-US" altLang="zh-TW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部署</a:t>
            </a:r>
            <a:r>
              <a:rPr lang="en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Node Exporter + </a:t>
            </a:r>
            <a:r>
              <a:rPr lang="en" altLang="zh-CN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Cadvisor</a:t>
            </a:r>
            <a:r>
              <a:rPr lang="en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+ </a:t>
            </a:r>
            <a:r>
              <a:rPr lang="en" altLang="zh-CN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redis</a:t>
            </a:r>
            <a:r>
              <a:rPr lang="en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-exporter</a:t>
            </a:r>
          </a:p>
          <a:p>
            <a:pPr defTabSz="672509">
              <a:spcBef>
                <a:spcPct val="20000"/>
              </a:spcBef>
              <a:defRPr/>
            </a:pPr>
            <a:endParaRPr lang="en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defTabSz="672509"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取得監控套件並執行相關配置</a:t>
            </a:r>
          </a:p>
          <a:p>
            <a:pPr defTabSz="672509">
              <a:spcBef>
                <a:spcPct val="20000"/>
              </a:spcBef>
              <a:defRPr/>
            </a:pPr>
            <a:endParaRPr lang="zh-TW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672509">
              <a:spcBef>
                <a:spcPct val="20000"/>
              </a:spcBef>
              <a:defRPr/>
            </a:pPr>
            <a:r>
              <a:rPr lang="en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Grafana</a:t>
            </a:r>
            <a:r>
              <a:rPr lang="zh-TW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報表顯示</a:t>
            </a:r>
          </a:p>
          <a:p>
            <a:pPr defTabSz="672509">
              <a:spcBef>
                <a:spcPct val="20000"/>
              </a:spcBef>
              <a:defRPr/>
            </a:pPr>
            <a:endParaRPr lang="zh-TW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defTabSz="672509"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過濾可用模板及套用檢視</a:t>
            </a:r>
          </a:p>
          <a:p>
            <a:pPr defTabSz="672509">
              <a:spcBef>
                <a:spcPct val="20000"/>
              </a:spcBef>
              <a:defRPr/>
            </a:pPr>
            <a:endParaRPr lang="zh-TW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672509">
              <a:spcBef>
                <a:spcPct val="20000"/>
              </a:spcBef>
              <a:defRPr/>
            </a:pPr>
            <a:endParaRPr lang="en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hape 1302"/>
          <p:cNvSpPr/>
          <p:nvPr/>
        </p:nvSpPr>
        <p:spPr bwMode="auto">
          <a:xfrm>
            <a:off x="263088" y="2177320"/>
            <a:ext cx="487965" cy="485765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FD8FD"/>
          </a:solidFill>
          <a:ln>
            <a:noFill/>
          </a:ln>
        </p:spPr>
        <p:txBody>
          <a:bodyPr lIns="0" tIns="0" rIns="0" bIns="0" anchor="ctr"/>
          <a:lstStyle/>
          <a:p>
            <a:pPr algn="ctr" defTabSz="322917"/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zh-CN" sz="1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10" name="Shape 1312"/>
          <p:cNvSpPr/>
          <p:nvPr/>
        </p:nvSpPr>
        <p:spPr bwMode="auto">
          <a:xfrm>
            <a:off x="268181" y="3391333"/>
            <a:ext cx="487965" cy="484956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3B2F2"/>
          </a:solidFill>
          <a:ln>
            <a:noFill/>
          </a:ln>
        </p:spPr>
        <p:txBody>
          <a:bodyPr lIns="0" tIns="0" rIns="0" bIns="0" anchor="ctr"/>
          <a:lstStyle/>
          <a:p>
            <a:pPr algn="ctr" defTabSz="322917"/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zh-CN" sz="1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12" name="Shape 1318"/>
          <p:cNvSpPr/>
          <p:nvPr/>
        </p:nvSpPr>
        <p:spPr bwMode="auto">
          <a:xfrm>
            <a:off x="241428" y="939540"/>
            <a:ext cx="487965" cy="485765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3B2F2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zh-CN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6EB2CFE9-08ED-5521-625F-D1B341C1E502}"/>
              </a:ext>
            </a:extLst>
          </p:cNvPr>
          <p:cNvGrpSpPr/>
          <p:nvPr/>
        </p:nvGrpSpPr>
        <p:grpSpPr>
          <a:xfrm>
            <a:off x="5037287" y="3807569"/>
            <a:ext cx="3479978" cy="637200"/>
            <a:chOff x="5037287" y="3807569"/>
            <a:chExt cx="3479978" cy="637040"/>
          </a:xfrm>
        </p:grpSpPr>
        <p:sp>
          <p:nvSpPr>
            <p:cNvPr id="47" name="任意多边形 15">
              <a:extLst>
                <a:ext uri="{FF2B5EF4-FFF2-40B4-BE49-F238E27FC236}">
                  <a16:creationId xmlns:a16="http://schemas.microsoft.com/office/drawing/2014/main" id="{7D21158A-B137-2FB5-F797-2F52DBBCF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287" y="3811070"/>
              <a:ext cx="1392362" cy="633539"/>
            </a:xfrm>
            <a:custGeom>
              <a:avLst/>
              <a:gdLst>
                <a:gd name="T0" fmla="*/ 143530 w 1825854"/>
                <a:gd name="T1" fmla="*/ 0 h 833717"/>
                <a:gd name="T2" fmla="*/ 1885950 w 1825854"/>
                <a:gd name="T3" fmla="*/ 0 h 833717"/>
                <a:gd name="T4" fmla="*/ 1885950 w 1825854"/>
                <a:gd name="T5" fmla="*/ 862012 h 833717"/>
                <a:gd name="T6" fmla="*/ 143530 w 1825854"/>
                <a:gd name="T7" fmla="*/ 862012 h 833717"/>
                <a:gd name="T8" fmla="*/ 0 w 1825854"/>
                <a:gd name="T9" fmla="*/ 718340 h 833717"/>
                <a:gd name="T10" fmla="*/ 0 w 1825854"/>
                <a:gd name="T11" fmla="*/ 143672 h 833717"/>
                <a:gd name="T12" fmla="*/ 143530 w 1825854"/>
                <a:gd name="T13" fmla="*/ 0 h 8337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5854"/>
                <a:gd name="T22" fmla="*/ 0 h 833717"/>
                <a:gd name="T23" fmla="*/ 1825854 w 1825854"/>
                <a:gd name="T24" fmla="*/ 833717 h 8337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5854" h="833717">
                  <a:moveTo>
                    <a:pt x="138956" y="0"/>
                  </a:moveTo>
                  <a:lnTo>
                    <a:pt x="1825854" y="0"/>
                  </a:lnTo>
                  <a:lnTo>
                    <a:pt x="1825854" y="833717"/>
                  </a:lnTo>
                  <a:lnTo>
                    <a:pt x="138956" y="833717"/>
                  </a:lnTo>
                  <a:cubicBezTo>
                    <a:pt x="62213" y="833717"/>
                    <a:pt x="0" y="771504"/>
                    <a:pt x="0" y="694761"/>
                  </a:cubicBezTo>
                  <a:lnTo>
                    <a:pt x="0" y="138956"/>
                  </a:lnTo>
                  <a:cubicBezTo>
                    <a:pt x="0" y="62213"/>
                    <a:pt x="62213" y="0"/>
                    <a:pt x="138956" y="0"/>
                  </a:cubicBezTo>
                  <a:close/>
                </a:path>
              </a:pathLst>
            </a:custGeom>
            <a:solidFill>
              <a:srgbClr val="6FD8FD"/>
            </a:solidFill>
            <a:ln>
              <a:noFill/>
            </a:ln>
          </p:spPr>
          <p:txBody>
            <a:bodyPr lIns="67379" tIns="33690" rIns="67379" bIns="33690" anchor="ctr"/>
            <a:lstStyle/>
            <a:p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8" name="任意多边形 16">
              <a:extLst>
                <a:ext uri="{FF2B5EF4-FFF2-40B4-BE49-F238E27FC236}">
                  <a16:creationId xmlns:a16="http://schemas.microsoft.com/office/drawing/2014/main" id="{B81A2B1D-62F3-4857-E573-28692D48A7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429649" y="3807569"/>
              <a:ext cx="289489" cy="632373"/>
            </a:xfrm>
            <a:custGeom>
              <a:avLst/>
              <a:gdLst>
                <a:gd name="T0" fmla="*/ 392112 w 379263"/>
                <a:gd name="T1" fmla="*/ 0 h 818105"/>
                <a:gd name="T2" fmla="*/ 0 w 379263"/>
                <a:gd name="T3" fmla="*/ 156787 h 818105"/>
                <a:gd name="T4" fmla="*/ 0 w 379263"/>
                <a:gd name="T5" fmla="*/ 703637 h 818105"/>
                <a:gd name="T6" fmla="*/ 392112 w 379263"/>
                <a:gd name="T7" fmla="*/ 860425 h 818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263"/>
                <a:gd name="T13" fmla="*/ 0 h 818105"/>
                <a:gd name="T14" fmla="*/ 379263 w 379263"/>
                <a:gd name="T15" fmla="*/ 818105 h 818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263" h="818105">
                  <a:moveTo>
                    <a:pt x="379263" y="0"/>
                  </a:moveTo>
                  <a:lnTo>
                    <a:pt x="0" y="149075"/>
                  </a:lnTo>
                  <a:lnTo>
                    <a:pt x="0" y="669029"/>
                  </a:lnTo>
                  <a:lnTo>
                    <a:pt x="379263" y="818105"/>
                  </a:lnTo>
                  <a:lnTo>
                    <a:pt x="379263" y="0"/>
                  </a:lnTo>
                  <a:close/>
                </a:path>
              </a:pathLst>
            </a:custGeom>
            <a:solidFill>
              <a:srgbClr val="6FD8FD"/>
            </a:solidFill>
            <a:ln>
              <a:noFill/>
            </a:ln>
          </p:spPr>
          <p:txBody>
            <a:bodyPr lIns="67379" tIns="33690" rIns="67379" bIns="33690" anchor="ctr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9" name="任意多边形 49">
              <a:extLst>
                <a:ext uri="{FF2B5EF4-FFF2-40B4-BE49-F238E27FC236}">
                  <a16:creationId xmlns:a16="http://schemas.microsoft.com/office/drawing/2014/main" id="{5F76794D-942E-95DD-2933-F56F077B8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9138" y="3921910"/>
              <a:ext cx="1798127" cy="399025"/>
            </a:xfrm>
            <a:custGeom>
              <a:avLst/>
              <a:gdLst>
                <a:gd name="T0" fmla="*/ 1508085 w 2042737"/>
                <a:gd name="T1" fmla="*/ 0 h 542794"/>
                <a:gd name="T2" fmla="*/ 1508105 w 2042737"/>
                <a:gd name="T3" fmla="*/ 1 h 542794"/>
                <a:gd name="T4" fmla="*/ 1582129 w 2042737"/>
                <a:gd name="T5" fmla="*/ 1 h 542794"/>
                <a:gd name="T6" fmla="*/ 1582129 w 2042737"/>
                <a:gd name="T7" fmla="*/ 3787 h 542794"/>
                <a:gd name="T8" fmla="*/ 1615911 w 2042737"/>
                <a:gd name="T9" fmla="*/ 5515 h 542794"/>
                <a:gd name="T10" fmla="*/ 2043113 w 2042737"/>
                <a:gd name="T11" fmla="*/ 271463 h 542794"/>
                <a:gd name="T12" fmla="*/ 1615911 w 2042737"/>
                <a:gd name="T13" fmla="*/ 537410 h 542794"/>
                <a:gd name="T14" fmla="*/ 1582129 w 2042737"/>
                <a:gd name="T15" fmla="*/ 539138 h 542794"/>
                <a:gd name="T16" fmla="*/ 1582129 w 2042737"/>
                <a:gd name="T17" fmla="*/ 542925 h 542794"/>
                <a:gd name="T18" fmla="*/ 1508085 w 2042737"/>
                <a:gd name="T19" fmla="*/ 542925 h 542794"/>
                <a:gd name="T20" fmla="*/ 0 w 2042737"/>
                <a:gd name="T21" fmla="*/ 542925 h 542794"/>
                <a:gd name="T22" fmla="*/ 0 w 2042737"/>
                <a:gd name="T23" fmla="*/ 1 h 542794"/>
                <a:gd name="T24" fmla="*/ 1508066 w 2042737"/>
                <a:gd name="T25" fmla="*/ 1 h 5427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42737"/>
                <a:gd name="T40" fmla="*/ 0 h 542794"/>
                <a:gd name="T41" fmla="*/ 2042737 w 2042737"/>
                <a:gd name="T42" fmla="*/ 542794 h 5427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42737" h="542794">
                  <a:moveTo>
                    <a:pt x="1507807" y="0"/>
                  </a:moveTo>
                  <a:lnTo>
                    <a:pt x="1507827" y="1"/>
                  </a:lnTo>
                  <a:lnTo>
                    <a:pt x="1581838" y="1"/>
                  </a:lnTo>
                  <a:lnTo>
                    <a:pt x="1581838" y="3786"/>
                  </a:lnTo>
                  <a:lnTo>
                    <a:pt x="1615614" y="5514"/>
                  </a:lnTo>
                  <a:cubicBezTo>
                    <a:pt x="1859373" y="30821"/>
                    <a:pt x="2042737" y="140245"/>
                    <a:pt x="2042737" y="271397"/>
                  </a:cubicBezTo>
                  <a:cubicBezTo>
                    <a:pt x="2042737" y="402549"/>
                    <a:pt x="1859373" y="511973"/>
                    <a:pt x="1615614" y="537280"/>
                  </a:cubicBezTo>
                  <a:lnTo>
                    <a:pt x="1581838" y="539008"/>
                  </a:lnTo>
                  <a:lnTo>
                    <a:pt x="1581838" y="542794"/>
                  </a:lnTo>
                  <a:lnTo>
                    <a:pt x="1507807" y="542794"/>
                  </a:lnTo>
                  <a:lnTo>
                    <a:pt x="0" y="542794"/>
                  </a:lnTo>
                  <a:lnTo>
                    <a:pt x="0" y="1"/>
                  </a:lnTo>
                  <a:lnTo>
                    <a:pt x="1507788" y="1"/>
                  </a:lnTo>
                  <a:lnTo>
                    <a:pt x="1507807" y="0"/>
                  </a:lnTo>
                  <a:close/>
                </a:path>
              </a:pathLst>
            </a:custGeom>
            <a:solidFill>
              <a:srgbClr val="6FD8FD"/>
            </a:solidFill>
            <a:ln>
              <a:noFill/>
            </a:ln>
          </p:spPr>
          <p:txBody>
            <a:bodyPr lIns="67379" tIns="33690" rIns="67379" bIns="33690" anchor="ctr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0" name="文本框 19">
              <a:extLst>
                <a:ext uri="{FF2B5EF4-FFF2-40B4-BE49-F238E27FC236}">
                  <a16:creationId xmlns:a16="http://schemas.microsoft.com/office/drawing/2014/main" id="{D3FFABAB-D218-CE40-5F45-5126ABD7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16" y="3998943"/>
              <a:ext cx="2309746" cy="298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379" tIns="33690" rIns="67379" bIns="3369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500" b="1" dirty="0">
                  <a:solidFill>
                    <a:srgbClr val="0070C0"/>
                  </a:solidFill>
                  <a:latin typeface="+mn-lt"/>
                  <a:ea typeface="+mn-ea"/>
                  <a:cs typeface="+mn-ea"/>
                  <a:sym typeface="+mn-lt"/>
                  <a:hlinkClick r:id="rId4" action="ppaction://hlinkfile"/>
                </a:rPr>
                <a:t>建置過程請詳見參考連結 </a:t>
              </a:r>
              <a:endParaRPr lang="en-US" altLang="zh-CN" sz="1500" b="1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2" name="组合 33">
              <a:extLst>
                <a:ext uri="{FF2B5EF4-FFF2-40B4-BE49-F238E27FC236}">
                  <a16:creationId xmlns:a16="http://schemas.microsoft.com/office/drawing/2014/main" id="{826F6BAD-E409-487E-2412-302C197A2B91}"/>
                </a:ext>
              </a:extLst>
            </p:cNvPr>
            <p:cNvGrpSpPr/>
            <p:nvPr/>
          </p:nvGrpSpPr>
          <p:grpSpPr bwMode="auto">
            <a:xfrm>
              <a:off x="5299658" y="3974412"/>
              <a:ext cx="405519" cy="306853"/>
              <a:chOff x="0" y="0"/>
              <a:chExt cx="509646" cy="387231"/>
            </a:xfrm>
            <a:solidFill>
              <a:schemeClr val="bg1"/>
            </a:solidFill>
          </p:grpSpPr>
          <p:sp>
            <p:nvSpPr>
              <p:cNvPr id="53" name="Freeform 20">
                <a:extLst>
                  <a:ext uri="{FF2B5EF4-FFF2-40B4-BE49-F238E27FC236}">
                    <a16:creationId xmlns:a16="http://schemas.microsoft.com/office/drawing/2014/main" id="{82C0AC96-FC28-7D30-E60E-A346C61261D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51839"/>
                <a:ext cx="337890" cy="335392"/>
              </a:xfrm>
              <a:custGeom>
                <a:avLst/>
                <a:gdLst>
                  <a:gd name="T0" fmla="*/ 337890 w 229"/>
                  <a:gd name="T1" fmla="*/ 189120 h 227"/>
                  <a:gd name="T2" fmla="*/ 337890 w 229"/>
                  <a:gd name="T3" fmla="*/ 144795 h 227"/>
                  <a:gd name="T4" fmla="*/ 303953 w 229"/>
                  <a:gd name="T5" fmla="*/ 137407 h 227"/>
                  <a:gd name="T6" fmla="*/ 295100 w 229"/>
                  <a:gd name="T7" fmla="*/ 112290 h 227"/>
                  <a:gd name="T8" fmla="*/ 318708 w 229"/>
                  <a:gd name="T9" fmla="*/ 85695 h 227"/>
                  <a:gd name="T10" fmla="*/ 292149 w 229"/>
                  <a:gd name="T11" fmla="*/ 50235 h 227"/>
                  <a:gd name="T12" fmla="*/ 259688 w 229"/>
                  <a:gd name="T13" fmla="*/ 65010 h 227"/>
                  <a:gd name="T14" fmla="*/ 237556 w 229"/>
                  <a:gd name="T15" fmla="*/ 48757 h 227"/>
                  <a:gd name="T16" fmla="*/ 241982 w 229"/>
                  <a:gd name="T17" fmla="*/ 13297 h 227"/>
                  <a:gd name="T18" fmla="*/ 199193 w 229"/>
                  <a:gd name="T19" fmla="*/ 0 h 227"/>
                  <a:gd name="T20" fmla="*/ 181487 w 229"/>
                  <a:gd name="T21" fmla="*/ 29550 h 227"/>
                  <a:gd name="T22" fmla="*/ 168207 w 229"/>
                  <a:gd name="T23" fmla="*/ 29550 h 227"/>
                  <a:gd name="T24" fmla="*/ 154928 w 229"/>
                  <a:gd name="T25" fmla="*/ 29550 h 227"/>
                  <a:gd name="T26" fmla="*/ 137222 w 229"/>
                  <a:gd name="T27" fmla="*/ 0 h 227"/>
                  <a:gd name="T28" fmla="*/ 95908 w 229"/>
                  <a:gd name="T29" fmla="*/ 13297 h 227"/>
                  <a:gd name="T30" fmla="*/ 98859 w 229"/>
                  <a:gd name="T31" fmla="*/ 48757 h 227"/>
                  <a:gd name="T32" fmla="*/ 76726 w 229"/>
                  <a:gd name="T33" fmla="*/ 65010 h 227"/>
                  <a:gd name="T34" fmla="*/ 44265 w 229"/>
                  <a:gd name="T35" fmla="*/ 50235 h 227"/>
                  <a:gd name="T36" fmla="*/ 19182 w 229"/>
                  <a:gd name="T37" fmla="*/ 85695 h 227"/>
                  <a:gd name="T38" fmla="*/ 42790 w 229"/>
                  <a:gd name="T39" fmla="*/ 112290 h 227"/>
                  <a:gd name="T40" fmla="*/ 33937 w 229"/>
                  <a:gd name="T41" fmla="*/ 138885 h 227"/>
                  <a:gd name="T42" fmla="*/ 0 w 229"/>
                  <a:gd name="T43" fmla="*/ 144795 h 227"/>
                  <a:gd name="T44" fmla="*/ 0 w 229"/>
                  <a:gd name="T45" fmla="*/ 189120 h 227"/>
                  <a:gd name="T46" fmla="*/ 33937 w 229"/>
                  <a:gd name="T47" fmla="*/ 196507 h 227"/>
                  <a:gd name="T48" fmla="*/ 42790 w 229"/>
                  <a:gd name="T49" fmla="*/ 223102 h 227"/>
                  <a:gd name="T50" fmla="*/ 19182 w 229"/>
                  <a:gd name="T51" fmla="*/ 249697 h 227"/>
                  <a:gd name="T52" fmla="*/ 45741 w 229"/>
                  <a:gd name="T53" fmla="*/ 285157 h 227"/>
                  <a:gd name="T54" fmla="*/ 76726 w 229"/>
                  <a:gd name="T55" fmla="*/ 270382 h 227"/>
                  <a:gd name="T56" fmla="*/ 98859 w 229"/>
                  <a:gd name="T57" fmla="*/ 286635 h 227"/>
                  <a:gd name="T58" fmla="*/ 95908 w 229"/>
                  <a:gd name="T59" fmla="*/ 322095 h 227"/>
                  <a:gd name="T60" fmla="*/ 137222 w 229"/>
                  <a:gd name="T61" fmla="*/ 335392 h 227"/>
                  <a:gd name="T62" fmla="*/ 154928 w 229"/>
                  <a:gd name="T63" fmla="*/ 304365 h 227"/>
                  <a:gd name="T64" fmla="*/ 168207 w 229"/>
                  <a:gd name="T65" fmla="*/ 305842 h 227"/>
                  <a:gd name="T66" fmla="*/ 182962 w 229"/>
                  <a:gd name="T67" fmla="*/ 304365 h 227"/>
                  <a:gd name="T68" fmla="*/ 199193 w 229"/>
                  <a:gd name="T69" fmla="*/ 335392 h 227"/>
                  <a:gd name="T70" fmla="*/ 241982 w 229"/>
                  <a:gd name="T71" fmla="*/ 320617 h 227"/>
                  <a:gd name="T72" fmla="*/ 237556 w 229"/>
                  <a:gd name="T73" fmla="*/ 286635 h 227"/>
                  <a:gd name="T74" fmla="*/ 259688 w 229"/>
                  <a:gd name="T75" fmla="*/ 270382 h 227"/>
                  <a:gd name="T76" fmla="*/ 292149 w 229"/>
                  <a:gd name="T77" fmla="*/ 285157 h 227"/>
                  <a:gd name="T78" fmla="*/ 318708 w 229"/>
                  <a:gd name="T79" fmla="*/ 248220 h 227"/>
                  <a:gd name="T80" fmla="*/ 295100 w 229"/>
                  <a:gd name="T81" fmla="*/ 223102 h 227"/>
                  <a:gd name="T82" fmla="*/ 303953 w 229"/>
                  <a:gd name="T83" fmla="*/ 196507 h 227"/>
                  <a:gd name="T84" fmla="*/ 337890 w 229"/>
                  <a:gd name="T85" fmla="*/ 189120 h 227"/>
                  <a:gd name="T86" fmla="*/ 168207 w 229"/>
                  <a:gd name="T87" fmla="*/ 265950 h 227"/>
                  <a:gd name="T88" fmla="*/ 69349 w 229"/>
                  <a:gd name="T89" fmla="*/ 166957 h 227"/>
                  <a:gd name="T90" fmla="*/ 168207 w 229"/>
                  <a:gd name="T91" fmla="*/ 67965 h 227"/>
                  <a:gd name="T92" fmla="*/ 267066 w 229"/>
                  <a:gd name="T93" fmla="*/ 166957 h 227"/>
                  <a:gd name="T94" fmla="*/ 168207 w 229"/>
                  <a:gd name="T95" fmla="*/ 265950 h 22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29"/>
                  <a:gd name="T145" fmla="*/ 0 h 227"/>
                  <a:gd name="T146" fmla="*/ 229 w 229"/>
                  <a:gd name="T147" fmla="*/ 227 h 22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29" h="227">
                    <a:moveTo>
                      <a:pt x="229" y="128"/>
                    </a:moveTo>
                    <a:cubicBezTo>
                      <a:pt x="229" y="98"/>
                      <a:pt x="229" y="98"/>
                      <a:pt x="229" y="98"/>
                    </a:cubicBezTo>
                    <a:cubicBezTo>
                      <a:pt x="206" y="93"/>
                      <a:pt x="206" y="93"/>
                      <a:pt x="206" y="93"/>
                    </a:cubicBezTo>
                    <a:cubicBezTo>
                      <a:pt x="204" y="87"/>
                      <a:pt x="202" y="81"/>
                      <a:pt x="200" y="76"/>
                    </a:cubicBezTo>
                    <a:cubicBezTo>
                      <a:pt x="216" y="58"/>
                      <a:pt x="216" y="58"/>
                      <a:pt x="216" y="58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176" y="44"/>
                      <a:pt x="176" y="44"/>
                      <a:pt x="176" y="44"/>
                    </a:cubicBezTo>
                    <a:cubicBezTo>
                      <a:pt x="172" y="39"/>
                      <a:pt x="167" y="36"/>
                      <a:pt x="161" y="33"/>
                    </a:cubicBezTo>
                    <a:cubicBezTo>
                      <a:pt x="164" y="9"/>
                      <a:pt x="164" y="9"/>
                      <a:pt x="164" y="9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23" y="20"/>
                      <a:pt x="123" y="20"/>
                      <a:pt x="123" y="20"/>
                    </a:cubicBezTo>
                    <a:cubicBezTo>
                      <a:pt x="120" y="20"/>
                      <a:pt x="117" y="20"/>
                      <a:pt x="114" y="20"/>
                    </a:cubicBezTo>
                    <a:cubicBezTo>
                      <a:pt x="111" y="20"/>
                      <a:pt x="108" y="20"/>
                      <a:pt x="105" y="2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2" y="36"/>
                      <a:pt x="57" y="39"/>
                      <a:pt x="52" y="4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6" y="81"/>
                      <a:pt x="24" y="87"/>
                      <a:pt x="23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3" y="133"/>
                      <a:pt x="23" y="133"/>
                      <a:pt x="23" y="133"/>
                    </a:cubicBezTo>
                    <a:cubicBezTo>
                      <a:pt x="24" y="139"/>
                      <a:pt x="26" y="145"/>
                      <a:pt x="29" y="151"/>
                    </a:cubicBezTo>
                    <a:cubicBezTo>
                      <a:pt x="13" y="169"/>
                      <a:pt x="13" y="169"/>
                      <a:pt x="13" y="169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7" y="187"/>
                      <a:pt x="62" y="191"/>
                      <a:pt x="67" y="194"/>
                    </a:cubicBezTo>
                    <a:cubicBezTo>
                      <a:pt x="65" y="218"/>
                      <a:pt x="65" y="218"/>
                      <a:pt x="65" y="218"/>
                    </a:cubicBezTo>
                    <a:cubicBezTo>
                      <a:pt x="93" y="227"/>
                      <a:pt x="93" y="227"/>
                      <a:pt x="93" y="227"/>
                    </a:cubicBezTo>
                    <a:cubicBezTo>
                      <a:pt x="105" y="206"/>
                      <a:pt x="105" y="206"/>
                      <a:pt x="105" y="206"/>
                    </a:cubicBezTo>
                    <a:cubicBezTo>
                      <a:pt x="108" y="207"/>
                      <a:pt x="111" y="207"/>
                      <a:pt x="114" y="207"/>
                    </a:cubicBezTo>
                    <a:cubicBezTo>
                      <a:pt x="117" y="207"/>
                      <a:pt x="121" y="207"/>
                      <a:pt x="124" y="206"/>
                    </a:cubicBezTo>
                    <a:cubicBezTo>
                      <a:pt x="135" y="227"/>
                      <a:pt x="135" y="227"/>
                      <a:pt x="135" y="227"/>
                    </a:cubicBezTo>
                    <a:cubicBezTo>
                      <a:pt x="164" y="217"/>
                      <a:pt x="164" y="217"/>
                      <a:pt x="164" y="217"/>
                    </a:cubicBezTo>
                    <a:cubicBezTo>
                      <a:pt x="161" y="194"/>
                      <a:pt x="161" y="194"/>
                      <a:pt x="161" y="194"/>
                    </a:cubicBezTo>
                    <a:cubicBezTo>
                      <a:pt x="167" y="191"/>
                      <a:pt x="172" y="187"/>
                      <a:pt x="176" y="183"/>
                    </a:cubicBezTo>
                    <a:cubicBezTo>
                      <a:pt x="198" y="193"/>
                      <a:pt x="198" y="193"/>
                      <a:pt x="198" y="193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00" y="151"/>
                      <a:pt x="200" y="151"/>
                      <a:pt x="200" y="151"/>
                    </a:cubicBezTo>
                    <a:cubicBezTo>
                      <a:pt x="202" y="145"/>
                      <a:pt x="204" y="139"/>
                      <a:pt x="206" y="133"/>
                    </a:cubicBezTo>
                    <a:lnTo>
                      <a:pt x="229" y="128"/>
                    </a:lnTo>
                    <a:close/>
                    <a:moveTo>
                      <a:pt x="114" y="180"/>
                    </a:moveTo>
                    <a:cubicBezTo>
                      <a:pt x="77" y="180"/>
                      <a:pt x="47" y="150"/>
                      <a:pt x="47" y="113"/>
                    </a:cubicBezTo>
                    <a:cubicBezTo>
                      <a:pt x="47" y="76"/>
                      <a:pt x="77" y="46"/>
                      <a:pt x="114" y="46"/>
                    </a:cubicBezTo>
                    <a:cubicBezTo>
                      <a:pt x="151" y="46"/>
                      <a:pt x="181" y="76"/>
                      <a:pt x="181" y="113"/>
                    </a:cubicBezTo>
                    <a:cubicBezTo>
                      <a:pt x="181" y="150"/>
                      <a:pt x="151" y="180"/>
                      <a:pt x="114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Freeform 21">
                <a:extLst>
                  <a:ext uri="{FF2B5EF4-FFF2-40B4-BE49-F238E27FC236}">
                    <a16:creationId xmlns:a16="http://schemas.microsoft.com/office/drawing/2014/main" id="{5054EB2B-C034-4A59-CF22-87005C34A23B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09785" y="0"/>
                <a:ext cx="199861" cy="199861"/>
              </a:xfrm>
              <a:custGeom>
                <a:avLst/>
                <a:gdLst>
                  <a:gd name="T0" fmla="*/ 199861 w 135"/>
                  <a:gd name="T1" fmla="*/ 112514 h 135"/>
                  <a:gd name="T2" fmla="*/ 199861 w 135"/>
                  <a:gd name="T3" fmla="*/ 85866 h 135"/>
                  <a:gd name="T4" fmla="*/ 180615 w 135"/>
                  <a:gd name="T5" fmla="*/ 81425 h 135"/>
                  <a:gd name="T6" fmla="*/ 174693 w 135"/>
                  <a:gd name="T7" fmla="*/ 66620 h 135"/>
                  <a:gd name="T8" fmla="*/ 189498 w 135"/>
                  <a:gd name="T9" fmla="*/ 50335 h 135"/>
                  <a:gd name="T10" fmla="*/ 173213 w 135"/>
                  <a:gd name="T11" fmla="*/ 29609 h 135"/>
                  <a:gd name="T12" fmla="*/ 153967 w 135"/>
                  <a:gd name="T13" fmla="*/ 38492 h 135"/>
                  <a:gd name="T14" fmla="*/ 142123 w 135"/>
                  <a:gd name="T15" fmla="*/ 28129 h 135"/>
                  <a:gd name="T16" fmla="*/ 143604 w 135"/>
                  <a:gd name="T17" fmla="*/ 7402 h 135"/>
                  <a:gd name="T18" fmla="*/ 118436 w 135"/>
                  <a:gd name="T19" fmla="*/ 0 h 135"/>
                  <a:gd name="T20" fmla="*/ 108073 w 135"/>
                  <a:gd name="T21" fmla="*/ 17765 h 135"/>
                  <a:gd name="T22" fmla="*/ 99190 w 135"/>
                  <a:gd name="T23" fmla="*/ 17765 h 135"/>
                  <a:gd name="T24" fmla="*/ 91788 w 135"/>
                  <a:gd name="T25" fmla="*/ 17765 h 135"/>
                  <a:gd name="T26" fmla="*/ 81425 w 135"/>
                  <a:gd name="T27" fmla="*/ 0 h 135"/>
                  <a:gd name="T28" fmla="*/ 56257 w 135"/>
                  <a:gd name="T29" fmla="*/ 7402 h 135"/>
                  <a:gd name="T30" fmla="*/ 57738 w 135"/>
                  <a:gd name="T31" fmla="*/ 28129 h 135"/>
                  <a:gd name="T32" fmla="*/ 44414 w 135"/>
                  <a:gd name="T33" fmla="*/ 38492 h 135"/>
                  <a:gd name="T34" fmla="*/ 26648 w 135"/>
                  <a:gd name="T35" fmla="*/ 29609 h 135"/>
                  <a:gd name="T36" fmla="*/ 10363 w 135"/>
                  <a:gd name="T37" fmla="*/ 50335 h 135"/>
                  <a:gd name="T38" fmla="*/ 25168 w 135"/>
                  <a:gd name="T39" fmla="*/ 66620 h 135"/>
                  <a:gd name="T40" fmla="*/ 19246 w 135"/>
                  <a:gd name="T41" fmla="*/ 81425 h 135"/>
                  <a:gd name="T42" fmla="*/ 0 w 135"/>
                  <a:gd name="T43" fmla="*/ 85866 h 135"/>
                  <a:gd name="T44" fmla="*/ 0 w 135"/>
                  <a:gd name="T45" fmla="*/ 112514 h 135"/>
                  <a:gd name="T46" fmla="*/ 19246 w 135"/>
                  <a:gd name="T47" fmla="*/ 116956 h 135"/>
                  <a:gd name="T48" fmla="*/ 25168 w 135"/>
                  <a:gd name="T49" fmla="*/ 133241 h 135"/>
                  <a:gd name="T50" fmla="*/ 10363 w 135"/>
                  <a:gd name="T51" fmla="*/ 148045 h 135"/>
                  <a:gd name="T52" fmla="*/ 26648 w 135"/>
                  <a:gd name="T53" fmla="*/ 168772 h 135"/>
                  <a:gd name="T54" fmla="*/ 45894 w 135"/>
                  <a:gd name="T55" fmla="*/ 161369 h 135"/>
                  <a:gd name="T56" fmla="*/ 57738 w 135"/>
                  <a:gd name="T57" fmla="*/ 170252 h 135"/>
                  <a:gd name="T58" fmla="*/ 56257 w 135"/>
                  <a:gd name="T59" fmla="*/ 190978 h 135"/>
                  <a:gd name="T60" fmla="*/ 81425 w 135"/>
                  <a:gd name="T61" fmla="*/ 199861 h 135"/>
                  <a:gd name="T62" fmla="*/ 91788 w 135"/>
                  <a:gd name="T63" fmla="*/ 180615 h 135"/>
                  <a:gd name="T64" fmla="*/ 100671 w 135"/>
                  <a:gd name="T65" fmla="*/ 182096 h 135"/>
                  <a:gd name="T66" fmla="*/ 108073 w 135"/>
                  <a:gd name="T67" fmla="*/ 180615 h 135"/>
                  <a:gd name="T68" fmla="*/ 118436 w 135"/>
                  <a:gd name="T69" fmla="*/ 199861 h 135"/>
                  <a:gd name="T70" fmla="*/ 143604 w 135"/>
                  <a:gd name="T71" fmla="*/ 190978 h 135"/>
                  <a:gd name="T72" fmla="*/ 142123 w 135"/>
                  <a:gd name="T73" fmla="*/ 170252 h 135"/>
                  <a:gd name="T74" fmla="*/ 153967 w 135"/>
                  <a:gd name="T75" fmla="*/ 161369 h 135"/>
                  <a:gd name="T76" fmla="*/ 173213 w 135"/>
                  <a:gd name="T77" fmla="*/ 168772 h 135"/>
                  <a:gd name="T78" fmla="*/ 189498 w 135"/>
                  <a:gd name="T79" fmla="*/ 148045 h 135"/>
                  <a:gd name="T80" fmla="*/ 174693 w 135"/>
                  <a:gd name="T81" fmla="*/ 131760 h 135"/>
                  <a:gd name="T82" fmla="*/ 180615 w 135"/>
                  <a:gd name="T83" fmla="*/ 116956 h 135"/>
                  <a:gd name="T84" fmla="*/ 199861 w 135"/>
                  <a:gd name="T85" fmla="*/ 112514 h 135"/>
                  <a:gd name="T86" fmla="*/ 99190 w 135"/>
                  <a:gd name="T87" fmla="*/ 158408 h 135"/>
                  <a:gd name="T88" fmla="*/ 41453 w 135"/>
                  <a:gd name="T89" fmla="*/ 99190 h 135"/>
                  <a:gd name="T90" fmla="*/ 99190 w 135"/>
                  <a:gd name="T91" fmla="*/ 39972 h 135"/>
                  <a:gd name="T92" fmla="*/ 158408 w 135"/>
                  <a:gd name="T93" fmla="*/ 99190 h 135"/>
                  <a:gd name="T94" fmla="*/ 99190 w 135"/>
                  <a:gd name="T95" fmla="*/ 158408 h 13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35"/>
                  <a:gd name="T145" fmla="*/ 0 h 135"/>
                  <a:gd name="T146" fmla="*/ 135 w 135"/>
                  <a:gd name="T147" fmla="*/ 135 h 13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35" h="135">
                    <a:moveTo>
                      <a:pt x="135" y="76"/>
                    </a:moveTo>
                    <a:cubicBezTo>
                      <a:pt x="135" y="58"/>
                      <a:pt x="135" y="58"/>
                      <a:pt x="135" y="58"/>
                    </a:cubicBezTo>
                    <a:cubicBezTo>
                      <a:pt x="122" y="55"/>
                      <a:pt x="122" y="55"/>
                      <a:pt x="122" y="55"/>
                    </a:cubicBezTo>
                    <a:cubicBezTo>
                      <a:pt x="121" y="52"/>
                      <a:pt x="120" y="48"/>
                      <a:pt x="118" y="45"/>
                    </a:cubicBezTo>
                    <a:cubicBezTo>
                      <a:pt x="128" y="34"/>
                      <a:pt x="128" y="34"/>
                      <a:pt x="128" y="34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2" y="23"/>
                      <a:pt x="99" y="21"/>
                      <a:pt x="96" y="19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1" y="12"/>
                      <a:pt x="69" y="12"/>
                      <a:pt x="67" y="12"/>
                    </a:cubicBezTo>
                    <a:cubicBezTo>
                      <a:pt x="66" y="12"/>
                      <a:pt x="64" y="12"/>
                      <a:pt x="62" y="1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6" y="21"/>
                      <a:pt x="33" y="23"/>
                      <a:pt x="30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5" y="48"/>
                      <a:pt x="14" y="52"/>
                      <a:pt x="13" y="55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4" y="83"/>
                      <a:pt x="15" y="86"/>
                      <a:pt x="17" y="9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3" y="111"/>
                      <a:pt x="36" y="113"/>
                      <a:pt x="39" y="115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4" y="123"/>
                      <a:pt x="66" y="123"/>
                      <a:pt x="68" y="123"/>
                    </a:cubicBezTo>
                    <a:cubicBezTo>
                      <a:pt x="69" y="123"/>
                      <a:pt x="71" y="123"/>
                      <a:pt x="73" y="122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9" y="113"/>
                      <a:pt x="102" y="111"/>
                      <a:pt x="104" y="109"/>
                    </a:cubicBezTo>
                    <a:cubicBezTo>
                      <a:pt x="117" y="114"/>
                      <a:pt x="117" y="114"/>
                      <a:pt x="117" y="11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20" y="86"/>
                      <a:pt x="121" y="83"/>
                      <a:pt x="122" y="79"/>
                    </a:cubicBezTo>
                    <a:lnTo>
                      <a:pt x="135" y="76"/>
                    </a:lnTo>
                    <a:close/>
                    <a:moveTo>
                      <a:pt x="67" y="107"/>
                    </a:moveTo>
                    <a:cubicBezTo>
                      <a:pt x="46" y="107"/>
                      <a:pt x="28" y="89"/>
                      <a:pt x="28" y="67"/>
                    </a:cubicBezTo>
                    <a:cubicBezTo>
                      <a:pt x="28" y="45"/>
                      <a:pt x="46" y="27"/>
                      <a:pt x="67" y="27"/>
                    </a:cubicBezTo>
                    <a:cubicBezTo>
                      <a:pt x="89" y="27"/>
                      <a:pt x="107" y="45"/>
                      <a:pt x="107" y="67"/>
                    </a:cubicBezTo>
                    <a:cubicBezTo>
                      <a:pt x="107" y="89"/>
                      <a:pt x="89" y="107"/>
                      <a:pt x="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6" name="TextBox 46">
            <a:extLst>
              <a:ext uri="{FF2B5EF4-FFF2-40B4-BE49-F238E27FC236}">
                <a16:creationId xmlns:a16="http://schemas.microsoft.com/office/drawing/2014/main" id="{B2C6277B-3A37-7DB5-3124-3D7E6E504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43892"/>
            <a:ext cx="9001125" cy="31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TW" altLang="en-US" dirty="0">
                <a:sym typeface="+mn-lt"/>
              </a:rPr>
              <a:t>實作項目內容</a:t>
            </a:r>
            <a:endParaRPr lang="zh-CN" altLang="en-US" dirty="0"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 bldLvl="0" animBg="1"/>
      <p:bldP spid="10" grpId="0" bldLvl="0" animBg="1"/>
      <p:bldP spid="1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\封面\复件 (27) 复件 4\3ea28d6d5df8d071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"/>
            <a:ext cx="8975367" cy="504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6"/>
          <p:cNvSpPr txBox="1">
            <a:spLocks noChangeArrowheads="1"/>
          </p:cNvSpPr>
          <p:nvPr/>
        </p:nvSpPr>
        <p:spPr bwMode="auto">
          <a:xfrm>
            <a:off x="3636466" y="2160116"/>
            <a:ext cx="4608512" cy="154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/>
            <a:r>
              <a:rPr lang="zh-CN" altLang="en-US" sz="3200" b="1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謝謝聆聽！敬請指教！</a:t>
            </a:r>
          </a:p>
          <a:p>
            <a:pPr algn="r"/>
            <a:endParaRPr lang="zh-CN" altLang="en-US" sz="3200" b="1" dirty="0">
              <a:solidFill>
                <a:prstClr val="white"/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pPr algn="r"/>
            <a:endParaRPr lang="en" altLang="zh-CN" sz="3200" b="1" dirty="0">
              <a:solidFill>
                <a:prstClr val="white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452890" y="2808188"/>
            <a:ext cx="648072" cy="0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6"/>
          <p:cNvSpPr txBox="1">
            <a:spLocks noChangeArrowheads="1"/>
          </p:cNvSpPr>
          <p:nvPr/>
        </p:nvSpPr>
        <p:spPr bwMode="auto">
          <a:xfrm>
            <a:off x="4140522" y="2930901"/>
            <a:ext cx="4032448" cy="40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dist"/>
            <a:r>
              <a:rPr lang="en" altLang="zh-CN" sz="1000" spc="300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Thank You for Listening!</a:t>
            </a:r>
          </a:p>
          <a:p>
            <a:pPr algn="dist"/>
            <a:endParaRPr lang="en" altLang="zh-CN" sz="1100" spc="300" dirty="0">
              <a:solidFill>
                <a:prstClr val="white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993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  <p:extLst>
    <p:ext uri="{E180D4A7-C9FB-4DFB-919C-405C955672EB}">
      <p14:showEvtLst xmlns:p14="http://schemas.microsoft.com/office/powerpoint/2010/main">
        <p14:playEvt time="2527" objId="1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Administrator\桌面\新建文件夹\封面\复件 (27) 复件 4\3ea28d6d5df8d071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09" y="-8331"/>
            <a:ext cx="9021034" cy="504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46"/>
          <p:cNvSpPr txBox="1">
            <a:spLocks noChangeArrowheads="1"/>
          </p:cNvSpPr>
          <p:nvPr/>
        </p:nvSpPr>
        <p:spPr bwMode="auto">
          <a:xfrm>
            <a:off x="1692250" y="2160116"/>
            <a:ext cx="1296144" cy="745159"/>
          </a:xfrm>
          <a:prstGeom prst="rect">
            <a:avLst/>
          </a:prstGeom>
          <a:solidFill>
            <a:srgbClr val="03B2F2"/>
          </a:solidFill>
          <a:ln>
            <a:noFill/>
          </a:ln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zh-TW" altLang="en-US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目錄</a:t>
            </a:r>
            <a:endParaRPr lang="zh-CN" altLang="en-US" sz="4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Box 46"/>
          <p:cNvSpPr txBox="1">
            <a:spLocks noChangeArrowheads="1"/>
          </p:cNvSpPr>
          <p:nvPr/>
        </p:nvSpPr>
        <p:spPr bwMode="auto">
          <a:xfrm>
            <a:off x="3937957" y="1280233"/>
            <a:ext cx="2952327" cy="37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01. </a:t>
            </a:r>
            <a:r>
              <a:rPr lang="zh-TW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  <a:sym typeface="+mn-lt"/>
              </a:rPr>
              <a:t> </a:t>
            </a:r>
            <a:r>
              <a:rPr lang="en" altLang="zh-CN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  <a:sym typeface="+mn-lt"/>
              </a:rPr>
              <a:t>Prometheus</a:t>
            </a:r>
            <a:r>
              <a:rPr lang="zh-CN" altLang="en-US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  <a:sym typeface="+mn-lt"/>
              </a:rPr>
              <a:t>簡介</a:t>
            </a:r>
            <a:endParaRPr lang="zh-CN" altLang="en-US" sz="2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6" name="TextBox 46"/>
          <p:cNvSpPr txBox="1">
            <a:spLocks noChangeArrowheads="1"/>
          </p:cNvSpPr>
          <p:nvPr/>
        </p:nvSpPr>
        <p:spPr bwMode="auto">
          <a:xfrm>
            <a:off x="3937957" y="1800076"/>
            <a:ext cx="4032443" cy="37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02. </a:t>
            </a:r>
            <a:r>
              <a:rPr lang="zh-TW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" altLang="zh-CN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  <a:sym typeface="+mn-lt"/>
              </a:rPr>
              <a:t>Prometheus</a:t>
            </a:r>
            <a:r>
              <a:rPr lang="zh-TW" altLang="en-US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  <a:sym typeface="+mn-lt"/>
              </a:rPr>
              <a:t>特點</a:t>
            </a:r>
            <a:endParaRPr lang="zh-CN" alt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46"/>
          <p:cNvSpPr txBox="1">
            <a:spLocks noChangeArrowheads="1"/>
          </p:cNvSpPr>
          <p:nvPr/>
        </p:nvSpPr>
        <p:spPr bwMode="auto">
          <a:xfrm>
            <a:off x="3937958" y="2376140"/>
            <a:ext cx="3672408" cy="37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03. </a:t>
            </a:r>
            <a:r>
              <a:rPr lang="zh-TW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" altLang="zh-CN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  <a:sym typeface="+mn-lt"/>
              </a:rPr>
              <a:t>Prometheus</a:t>
            </a:r>
            <a:r>
              <a:rPr lang="zh-TW" altLang="en-US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  <a:sym typeface="+mn-lt"/>
              </a:rPr>
              <a:t>架構與組件</a:t>
            </a:r>
            <a:endParaRPr lang="zh-CN" alt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Box 46"/>
          <p:cNvSpPr txBox="1">
            <a:spLocks noChangeArrowheads="1"/>
          </p:cNvSpPr>
          <p:nvPr/>
        </p:nvSpPr>
        <p:spPr bwMode="auto">
          <a:xfrm>
            <a:off x="3937957" y="2880196"/>
            <a:ext cx="3528392" cy="37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04. </a:t>
            </a:r>
            <a:r>
              <a:rPr lang="zh-TW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" altLang="zh-CN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  <a:sym typeface="+mn-lt"/>
              </a:rPr>
              <a:t>Prometheus</a:t>
            </a:r>
            <a:r>
              <a:rPr lang="zh-TW" altLang="en-US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  <a:sym typeface="+mn-lt"/>
              </a:rPr>
              <a:t>LAB</a:t>
            </a:r>
            <a:r>
              <a:rPr lang="zh-TW" altLang="en-US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  <a:sym typeface="+mn-lt"/>
              </a:rPr>
              <a:t>安裝</a:t>
            </a:r>
            <a:endParaRPr lang="zh-CN" alt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Box 46"/>
          <p:cNvSpPr txBox="1">
            <a:spLocks noChangeArrowheads="1"/>
          </p:cNvSpPr>
          <p:nvPr/>
        </p:nvSpPr>
        <p:spPr bwMode="auto">
          <a:xfrm>
            <a:off x="3937958" y="3440473"/>
            <a:ext cx="4955092" cy="37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05. </a:t>
            </a:r>
            <a:r>
              <a:rPr lang="zh-TW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" altLang="zh-CN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  <a:sym typeface="+mn-lt"/>
              </a:rPr>
              <a:t>Prometheus</a:t>
            </a:r>
            <a:r>
              <a:rPr lang="zh-CN" altLang="en-US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  <a:sym typeface="+mn-lt"/>
              </a:rPr>
              <a:t>+</a:t>
            </a:r>
            <a:r>
              <a:rPr lang="en" altLang="zh-CN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  <a:sym typeface="+mn-lt"/>
              </a:rPr>
              <a:t> Grafana</a:t>
            </a:r>
            <a:r>
              <a:rPr lang="zh-TW" altLang="en-US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  <a:sym typeface="+mn-lt"/>
              </a:rPr>
              <a:t>報表視覺化</a:t>
            </a:r>
            <a:endParaRPr lang="zh-CN" altLang="en-US" sz="2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4442014" y="2880196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/>
          </p:cNvCxnSpPr>
          <p:nvPr/>
        </p:nvCxnSpPr>
        <p:spPr>
          <a:xfrm>
            <a:off x="4442014" y="2376140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cxnSpLocks/>
          </p:cNvCxnSpPr>
          <p:nvPr/>
        </p:nvCxnSpPr>
        <p:spPr>
          <a:xfrm>
            <a:off x="4442014" y="1872084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/>
          </p:cNvCxnSpPr>
          <p:nvPr/>
        </p:nvCxnSpPr>
        <p:spPr>
          <a:xfrm>
            <a:off x="4442014" y="1368028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>
            <a:off x="4442014" y="3456260"/>
            <a:ext cx="0" cy="288032"/>
          </a:xfrm>
          <a:prstGeom prst="line">
            <a:avLst/>
          </a:prstGeom>
          <a:ln w="25400">
            <a:solidFill>
              <a:srgbClr val="03B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Administrator\桌面\新建文件夹\封面\复件 (27) 复件 4\3ea28d6d5df8d071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09" y="-8331"/>
            <a:ext cx="9021034" cy="504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46"/>
          <p:cNvSpPr txBox="1">
            <a:spLocks noChangeArrowheads="1"/>
          </p:cNvSpPr>
          <p:nvPr/>
        </p:nvSpPr>
        <p:spPr bwMode="auto">
          <a:xfrm>
            <a:off x="3312493" y="2232124"/>
            <a:ext cx="5688632" cy="62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TW" sz="3600" dirty="0">
                <a:solidFill>
                  <a:schemeClr val="bg1"/>
                </a:solidFill>
                <a:latin typeface="+mn-lt"/>
                <a:ea typeface="+mn-ea"/>
                <a:cs typeface="+mn-ea"/>
              </a:rPr>
              <a:t>What is Prometheus</a:t>
            </a:r>
            <a:r>
              <a:rPr lang="zh-TW" altLang="en-US" sz="3600" dirty="0">
                <a:solidFill>
                  <a:schemeClr val="bg1"/>
                </a:solidFill>
                <a:latin typeface="+mn-lt"/>
                <a:ea typeface="+mn-ea"/>
                <a:cs typeface="+mn-ea"/>
              </a:rPr>
              <a:t>？</a:t>
            </a:r>
            <a:endParaRPr lang="zh-CN" altLang="en-US" sz="3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1149" y="1259956"/>
            <a:ext cx="3480410" cy="2611323"/>
          </a:xfrm>
          <a:prstGeom prst="rect">
            <a:avLst/>
          </a:prstGeom>
          <a:noFill/>
          <a:ln w="25400">
            <a:solidFill>
              <a:srgbClr val="6FD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763" tIns="35382" rIns="70763" bIns="353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4746272" y="1259956"/>
            <a:ext cx="3613703" cy="1061917"/>
          </a:xfrm>
          <a:prstGeom prst="rect">
            <a:avLst/>
          </a:prstGeom>
          <a:effectLst/>
        </p:spPr>
        <p:txBody>
          <a:bodyPr wrap="square" lIns="119784" tIns="59892" rIns="119784" bIns="59892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050" dirty="0">
                <a:solidFill>
                  <a:schemeClr val="bg1"/>
                </a:solidFill>
                <a:cs typeface="+mn-ea"/>
                <a:sym typeface="+mn-lt"/>
              </a:rPr>
              <a:t>Prometheus 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是一套開源監控系統，使用 </a:t>
            </a:r>
            <a:r>
              <a:rPr lang="en" altLang="zh-CN" sz="1050" dirty="0">
                <a:solidFill>
                  <a:schemeClr val="bg1"/>
                </a:solidFill>
                <a:cs typeface="+mn-ea"/>
                <a:sym typeface="+mn-lt"/>
              </a:rPr>
              <a:t>Go 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語言開發，</a:t>
            </a:r>
            <a:r>
              <a:rPr lang="zh-TW" altLang="en-US" sz="1050" dirty="0">
                <a:solidFill>
                  <a:schemeClr val="bg1"/>
                </a:solidFill>
                <a:cs typeface="+mn-ea"/>
                <a:sym typeface="+mn-lt"/>
              </a:rPr>
              <a:t>從</a:t>
            </a:r>
            <a:r>
              <a:rPr lang="en-US" altLang="zh-TW" sz="1050" dirty="0">
                <a:solidFill>
                  <a:schemeClr val="bg1"/>
                </a:solidFill>
                <a:cs typeface="+mn-ea"/>
                <a:sym typeface="+mn-lt"/>
              </a:rPr>
              <a:t>2012</a:t>
            </a:r>
            <a:r>
              <a:rPr lang="zh-TW" altLang="en-US" sz="1050" dirty="0">
                <a:solidFill>
                  <a:schemeClr val="bg1"/>
                </a:solidFill>
                <a:cs typeface="+mn-ea"/>
                <a:sym typeface="+mn-lt"/>
              </a:rPr>
              <a:t>年開始由前</a:t>
            </a:r>
            <a:r>
              <a:rPr lang="en-US" altLang="zh-TW" sz="1050" dirty="0">
                <a:solidFill>
                  <a:schemeClr val="bg1"/>
                </a:solidFill>
                <a:cs typeface="+mn-ea"/>
                <a:sym typeface="+mn-lt"/>
              </a:rPr>
              <a:t>Google</a:t>
            </a:r>
            <a:r>
              <a:rPr lang="zh-TW" altLang="en-US" sz="1050" dirty="0">
                <a:solidFill>
                  <a:schemeClr val="bg1"/>
                </a:solidFill>
                <a:cs typeface="+mn-ea"/>
                <a:sym typeface="+mn-lt"/>
              </a:rPr>
              <a:t>工程師在</a:t>
            </a:r>
            <a:r>
              <a:rPr lang="en-US" altLang="zh-TW" sz="1050" dirty="0">
                <a:solidFill>
                  <a:schemeClr val="bg1"/>
                </a:solidFill>
                <a:cs typeface="+mn-ea"/>
                <a:sym typeface="+mn-lt"/>
              </a:rPr>
              <a:t>Soundcloud</a:t>
            </a:r>
            <a:r>
              <a:rPr lang="zh-TW" altLang="en-US" sz="1050" dirty="0">
                <a:solidFill>
                  <a:schemeClr val="bg1"/>
                </a:solidFill>
                <a:cs typeface="+mn-ea"/>
                <a:sym typeface="+mn-lt"/>
              </a:rPr>
              <a:t>以開源軟件的形式進行研發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5610" y="2115314"/>
            <a:ext cx="2878485" cy="44802"/>
          </a:xfrm>
          <a:prstGeom prst="rect">
            <a:avLst/>
          </a:prstGeom>
          <a:solidFill>
            <a:srgbClr val="6FD8FD"/>
          </a:solidFill>
          <a:ln>
            <a:solidFill>
              <a:srgbClr val="6FD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46"/>
          <p:cNvSpPr txBox="1">
            <a:spLocks noChangeArrowheads="1"/>
          </p:cNvSpPr>
          <p:nvPr/>
        </p:nvSpPr>
        <p:spPr bwMode="auto">
          <a:xfrm>
            <a:off x="2340322" y="143892"/>
            <a:ext cx="3816424" cy="31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" altLang="zh-CN" dirty="0">
                <a:sym typeface="+mn-lt"/>
              </a:rPr>
              <a:t>Prometheus</a:t>
            </a:r>
            <a:r>
              <a:rPr lang="zh-CN" altLang="en-US" dirty="0">
                <a:sym typeface="+mn-lt"/>
              </a:rPr>
              <a:t>簡介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120870B-0C9E-5873-7105-8962BC04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51" y="2262699"/>
            <a:ext cx="3226105" cy="61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1">
            <a:extLst>
              <a:ext uri="{FF2B5EF4-FFF2-40B4-BE49-F238E27FC236}">
                <a16:creationId xmlns:a16="http://schemas.microsoft.com/office/drawing/2014/main" id="{5BA592F1-579C-DE6E-47D0-C3523EE1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11" y="2417525"/>
            <a:ext cx="4744023" cy="145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Administrator\桌面\新建文件夹\封面\复件 (27) 复件 4\3ea28d6d5df8d071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09" y="-8331"/>
            <a:ext cx="9021034" cy="504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46"/>
          <p:cNvSpPr txBox="1">
            <a:spLocks noChangeArrowheads="1"/>
          </p:cNvSpPr>
          <p:nvPr/>
        </p:nvSpPr>
        <p:spPr bwMode="auto">
          <a:xfrm>
            <a:off x="3312493" y="2232124"/>
            <a:ext cx="5688632" cy="62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r>
              <a:rPr lang="en-US" altLang="zh-TW" sz="3600" dirty="0">
                <a:solidFill>
                  <a:schemeClr val="bg1"/>
                </a:solidFill>
                <a:latin typeface="+mn-lt"/>
                <a:ea typeface="+mn-ea"/>
                <a:cs typeface="+mn-ea"/>
              </a:rPr>
              <a:t>Why Prometheus</a:t>
            </a:r>
            <a:r>
              <a:rPr lang="zh-TW" altLang="en-US" sz="3600" dirty="0">
                <a:solidFill>
                  <a:schemeClr val="bg1"/>
                </a:solidFill>
                <a:latin typeface="+mn-lt"/>
                <a:ea typeface="+mn-ea"/>
                <a:cs typeface="+mn-ea"/>
              </a:rPr>
              <a:t>？</a:t>
            </a:r>
            <a:endParaRPr lang="zh-CN" altLang="en-US" sz="3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983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 rot="16200000">
            <a:off x="758837" y="1117840"/>
            <a:ext cx="781370" cy="738736"/>
          </a:xfrm>
          <a:prstGeom prst="hexagon">
            <a:avLst/>
          </a:prstGeom>
          <a:solidFill>
            <a:srgbClr val="6FD8FD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sz="11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Box 25"/>
          <p:cNvSpPr txBox="1"/>
          <p:nvPr/>
        </p:nvSpPr>
        <p:spPr>
          <a:xfrm>
            <a:off x="835512" y="1229117"/>
            <a:ext cx="482836" cy="39851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26"/>
          <p:cNvSpPr txBox="1"/>
          <p:nvPr/>
        </p:nvSpPr>
        <p:spPr bwMode="auto">
          <a:xfrm>
            <a:off x="1630749" y="1595641"/>
            <a:ext cx="2906198" cy="552400"/>
          </a:xfrm>
          <a:prstGeom prst="rect">
            <a:avLst/>
          </a:prstGeom>
          <a:noFill/>
        </p:spPr>
        <p:txBody>
          <a:bodyPr wrap="square" lIns="89858" tIns="44929" rIns="89858" bIns="44929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zh-TW" altLang="en-US" sz="1000" dirty="0">
                <a:solidFill>
                  <a:schemeClr val="bg1"/>
                </a:solidFill>
                <a:cs typeface="+mn-ea"/>
              </a:rPr>
              <a:t>時間序列資料透過 </a:t>
            </a:r>
            <a:r>
              <a:rPr lang="en" altLang="zh-TW" sz="1000" dirty="0">
                <a:solidFill>
                  <a:schemeClr val="bg1"/>
                </a:solidFill>
                <a:cs typeface="+mn-ea"/>
              </a:rPr>
              <a:t>Metric </a:t>
            </a:r>
            <a:r>
              <a:rPr lang="zh-TW" altLang="en-US" sz="1000" dirty="0">
                <a:solidFill>
                  <a:schemeClr val="bg1"/>
                </a:solidFill>
                <a:cs typeface="+mn-ea"/>
              </a:rPr>
              <a:t>名稱與鍵值</a:t>
            </a:r>
            <a:r>
              <a:rPr lang="en-US" altLang="zh-TW" sz="1000" dirty="0">
                <a:solidFill>
                  <a:schemeClr val="bg1"/>
                </a:solidFill>
                <a:cs typeface="+mn-ea"/>
              </a:rPr>
              <a:t>(</a:t>
            </a:r>
            <a:r>
              <a:rPr lang="en" altLang="zh-TW" sz="1000" dirty="0">
                <a:solidFill>
                  <a:schemeClr val="bg1"/>
                </a:solidFill>
                <a:cs typeface="+mn-ea"/>
              </a:rPr>
              <a:t>Key-value)</a:t>
            </a:r>
            <a:r>
              <a:rPr lang="zh-TW" altLang="en-US" sz="1000" dirty="0">
                <a:solidFill>
                  <a:schemeClr val="bg1"/>
                </a:solidFill>
                <a:cs typeface="+mn-ea"/>
              </a:rPr>
              <a:t>來區分。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zh-TW" altLang="en-US" sz="1000" dirty="0">
                <a:solidFill>
                  <a:schemeClr val="bg1"/>
                </a:solidFill>
                <a:cs typeface="+mn-ea"/>
              </a:rPr>
              <a:t>所有 </a:t>
            </a:r>
            <a:r>
              <a:rPr lang="en" altLang="zh-TW" sz="1000" dirty="0">
                <a:solidFill>
                  <a:schemeClr val="bg1"/>
                </a:solidFill>
                <a:cs typeface="+mn-ea"/>
              </a:rPr>
              <a:t>Metrics </a:t>
            </a:r>
            <a:r>
              <a:rPr lang="zh-TW" altLang="en-US" sz="1000" dirty="0">
                <a:solidFill>
                  <a:schemeClr val="bg1"/>
                </a:solidFill>
                <a:cs typeface="+mn-ea"/>
              </a:rPr>
              <a:t>可以設定任意的多維標籤。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630749" y="1255937"/>
            <a:ext cx="1989311" cy="275401"/>
          </a:xfrm>
          <a:prstGeom prst="rect">
            <a:avLst/>
          </a:prstGeom>
        </p:spPr>
        <p:txBody>
          <a:bodyPr lIns="89858" tIns="44929" rIns="89858" bIns="44929">
            <a:spAutoFit/>
          </a:bodyPr>
          <a:lstStyle/>
          <a:p>
            <a:pPr>
              <a:buNone/>
            </a:pPr>
            <a:r>
              <a:rPr lang="zh-TW" altLang="en-US" sz="1200" b="1" dirty="0">
                <a:solidFill>
                  <a:srgbClr val="FFFF00"/>
                </a:solidFill>
                <a:cs typeface="+mn-ea"/>
                <a:sym typeface="+mn-lt"/>
              </a:rPr>
              <a:t>多維度數據模型</a:t>
            </a:r>
            <a:endParaRPr lang="zh-CN" altLang="en-US" sz="900" dirty="0">
              <a:solidFill>
                <a:srgbClr val="FFFF00"/>
              </a:solidFill>
              <a:cs typeface="+mn-ea"/>
              <a:sym typeface="+mn-lt"/>
            </a:endParaRPr>
          </a:p>
        </p:txBody>
      </p:sp>
      <p:sp>
        <p:nvSpPr>
          <p:cNvPr id="6" name="六边形 5"/>
          <p:cNvSpPr/>
          <p:nvPr/>
        </p:nvSpPr>
        <p:spPr>
          <a:xfrm rot="16200000">
            <a:off x="758836" y="2887099"/>
            <a:ext cx="781370" cy="738736"/>
          </a:xfrm>
          <a:prstGeom prst="hexagon">
            <a:avLst/>
          </a:prstGeom>
          <a:solidFill>
            <a:srgbClr val="6FD8FD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sz="11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835511" y="2998375"/>
            <a:ext cx="482836" cy="39851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30"/>
          <p:cNvSpPr txBox="1"/>
          <p:nvPr/>
        </p:nvSpPr>
        <p:spPr bwMode="auto">
          <a:xfrm>
            <a:off x="1630748" y="3364899"/>
            <a:ext cx="2906198" cy="1217711"/>
          </a:xfrm>
          <a:prstGeom prst="rect">
            <a:avLst/>
          </a:prstGeom>
          <a:noFill/>
        </p:spPr>
        <p:txBody>
          <a:bodyPr wrap="square" lIns="89858" tIns="44929" rIns="89858" bIns="44929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000" dirty="0">
                <a:solidFill>
                  <a:schemeClr val="bg1"/>
                </a:solidFill>
                <a:latin typeface="inherit"/>
              </a:rPr>
              <a:t>基於 </a:t>
            </a:r>
            <a:r>
              <a:rPr lang="en" altLang="zh-TW" sz="1000" dirty="0">
                <a:solidFill>
                  <a:schemeClr val="bg1"/>
                </a:solidFill>
                <a:latin typeface="inherit"/>
              </a:rPr>
              <a:t>HTTP </a:t>
            </a:r>
            <a:r>
              <a:rPr lang="zh-TW" altLang="en-US" sz="1000" dirty="0">
                <a:solidFill>
                  <a:schemeClr val="bg1"/>
                </a:solidFill>
                <a:latin typeface="inherit"/>
              </a:rPr>
              <a:t>的 </a:t>
            </a:r>
            <a:r>
              <a:rPr lang="en" altLang="zh-TW" sz="1000" dirty="0">
                <a:solidFill>
                  <a:schemeClr val="bg1"/>
                </a:solidFill>
                <a:latin typeface="inherit"/>
              </a:rPr>
              <a:t>Pull </a:t>
            </a:r>
            <a:r>
              <a:rPr lang="zh-TW" altLang="en-US" sz="1000" dirty="0">
                <a:solidFill>
                  <a:schemeClr val="bg1"/>
                </a:solidFill>
                <a:latin typeface="inherit"/>
              </a:rPr>
              <a:t>方式收集時序資料。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多種視覺化儀表板呈現，如 </a:t>
            </a:r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Grafana</a:t>
            </a:r>
            <a:r>
              <a:rPr lang="zh-CN" altLang="en" sz="10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能透過服務發現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Service discovery)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或靜態組態去獲取監控的 </a:t>
            </a:r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Targets</a:t>
            </a:r>
            <a:r>
              <a:rPr lang="zh-CN" altLang="en" sz="10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endParaRPr lang="zh-CN" altLang="e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630748" y="3025195"/>
            <a:ext cx="1989311" cy="275401"/>
          </a:xfrm>
          <a:prstGeom prst="rect">
            <a:avLst/>
          </a:prstGeom>
        </p:spPr>
        <p:txBody>
          <a:bodyPr lIns="89858" tIns="44929" rIns="89858" bIns="44929">
            <a:spAutoFit/>
          </a:bodyPr>
          <a:lstStyle/>
          <a:p>
            <a:r>
              <a:rPr lang="zh-TW" altLang="en-US" sz="1200" b="1" dirty="0">
                <a:solidFill>
                  <a:srgbClr val="FFFF00"/>
                </a:solidFill>
                <a:cs typeface="+mn-ea"/>
                <a:sym typeface="+mn-lt"/>
              </a:rPr>
              <a:t>靈活的數據採集</a:t>
            </a:r>
            <a:endParaRPr lang="en-US" altLang="zh-CN" sz="1200" b="1" dirty="0">
              <a:solidFill>
                <a:srgbClr val="FFFF00"/>
              </a:solidFill>
              <a:cs typeface="+mn-ea"/>
              <a:sym typeface="+mn-lt"/>
            </a:endParaRPr>
          </a:p>
        </p:txBody>
      </p:sp>
      <p:sp>
        <p:nvSpPr>
          <p:cNvPr id="10" name="六边形 9"/>
          <p:cNvSpPr/>
          <p:nvPr/>
        </p:nvSpPr>
        <p:spPr>
          <a:xfrm rot="16200000">
            <a:off x="4870044" y="1123014"/>
            <a:ext cx="781370" cy="738736"/>
          </a:xfrm>
          <a:prstGeom prst="hexagon">
            <a:avLst/>
          </a:prstGeom>
          <a:solidFill>
            <a:srgbClr val="6FD8FD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sz="11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TextBox 33"/>
          <p:cNvSpPr txBox="1"/>
          <p:nvPr/>
        </p:nvSpPr>
        <p:spPr>
          <a:xfrm>
            <a:off x="4946720" y="1234291"/>
            <a:ext cx="482836" cy="39851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TextBox 34"/>
          <p:cNvSpPr txBox="1"/>
          <p:nvPr/>
        </p:nvSpPr>
        <p:spPr bwMode="auto">
          <a:xfrm>
            <a:off x="5741957" y="1600815"/>
            <a:ext cx="2906198" cy="398512"/>
          </a:xfrm>
          <a:prstGeom prst="rect">
            <a:avLst/>
          </a:prstGeom>
          <a:noFill/>
        </p:spPr>
        <p:txBody>
          <a:bodyPr wrap="square" lIns="89858" tIns="44929" rIns="89858" bIns="44929">
            <a:spAutoFit/>
          </a:bodyPr>
          <a:lstStyle/>
          <a:p>
            <a:pPr marL="171450" indent="-171450" fontAlgn="base">
              <a:buFont typeface="Wingdings" pitchFamily="2" charset="2"/>
              <a:buChar char="ü"/>
            </a:pPr>
            <a:r>
              <a:rPr lang="zh-TW" altLang="en-US" sz="1000" dirty="0">
                <a:solidFill>
                  <a:schemeClr val="bg1"/>
                </a:solidFill>
                <a:latin typeface="inherit"/>
              </a:rPr>
              <a:t>不依賴分散式儲存，因為 </a:t>
            </a:r>
            <a:r>
              <a:rPr lang="en" altLang="zh-TW" sz="1000" dirty="0">
                <a:solidFill>
                  <a:schemeClr val="bg1"/>
                </a:solidFill>
                <a:latin typeface="inherit"/>
              </a:rPr>
              <a:t>Prometheus Server </a:t>
            </a:r>
            <a:r>
              <a:rPr lang="zh-TW" altLang="en-US" sz="1000" dirty="0">
                <a:solidFill>
                  <a:schemeClr val="bg1"/>
                </a:solidFill>
                <a:latin typeface="inherit"/>
              </a:rPr>
              <a:t>是一個二進制檔，可在單個服務節點自主運行。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5741957" y="1261111"/>
            <a:ext cx="1989311" cy="275401"/>
          </a:xfrm>
          <a:prstGeom prst="rect">
            <a:avLst/>
          </a:prstGeom>
        </p:spPr>
        <p:txBody>
          <a:bodyPr lIns="89858" tIns="44929" rIns="89858" bIns="44929">
            <a:spAutoFit/>
          </a:bodyPr>
          <a:lstStyle/>
          <a:p>
            <a:pPr>
              <a:buNone/>
            </a:pPr>
            <a:r>
              <a:rPr lang="zh-TW" altLang="en-US" sz="1200" b="1" dirty="0">
                <a:solidFill>
                  <a:srgbClr val="FFFF00"/>
                </a:solidFill>
                <a:cs typeface="+mn-ea"/>
                <a:sym typeface="+mn-lt"/>
              </a:rPr>
              <a:t>方便的部署和維護</a:t>
            </a:r>
          </a:p>
        </p:txBody>
      </p:sp>
      <p:sp>
        <p:nvSpPr>
          <p:cNvPr id="14" name="六边形 13"/>
          <p:cNvSpPr/>
          <p:nvPr/>
        </p:nvSpPr>
        <p:spPr>
          <a:xfrm rot="16200000">
            <a:off x="4870043" y="2892273"/>
            <a:ext cx="781370" cy="738736"/>
          </a:xfrm>
          <a:prstGeom prst="hexagon">
            <a:avLst/>
          </a:prstGeom>
          <a:solidFill>
            <a:srgbClr val="6FD8FD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sz="11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37"/>
          <p:cNvSpPr txBox="1"/>
          <p:nvPr/>
        </p:nvSpPr>
        <p:spPr>
          <a:xfrm>
            <a:off x="4946719" y="3003549"/>
            <a:ext cx="482836" cy="39851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TextBox 38"/>
          <p:cNvSpPr txBox="1"/>
          <p:nvPr/>
        </p:nvSpPr>
        <p:spPr bwMode="auto">
          <a:xfrm>
            <a:off x="5741956" y="3370073"/>
            <a:ext cx="2906198" cy="398512"/>
          </a:xfrm>
          <a:prstGeom prst="rect">
            <a:avLst/>
          </a:prstGeom>
          <a:noFill/>
        </p:spPr>
        <p:txBody>
          <a:bodyPr wrap="square" lIns="89858" tIns="44929" rIns="89858" bIns="44929">
            <a:spAutoFit/>
          </a:bodyPr>
          <a:lstStyle/>
          <a:p>
            <a:pPr marL="171450" indent="-171450" fontAlgn="base">
              <a:buFont typeface="Wingdings" pitchFamily="2" charset="2"/>
              <a:buChar char="ü"/>
            </a:pPr>
            <a:r>
              <a:rPr lang="zh-TW" altLang="en-US" sz="1000" dirty="0">
                <a:solidFill>
                  <a:schemeClr val="bg1"/>
                </a:solidFill>
                <a:latin typeface="inherit"/>
              </a:rPr>
              <a:t>靈活的查詢語言</a:t>
            </a:r>
            <a:r>
              <a:rPr lang="en-US" altLang="zh-TW" sz="1000" dirty="0">
                <a:solidFill>
                  <a:schemeClr val="bg1"/>
                </a:solidFill>
                <a:latin typeface="inherit"/>
              </a:rPr>
              <a:t>(</a:t>
            </a:r>
            <a:r>
              <a:rPr lang="en" altLang="zh-TW" sz="1000" dirty="0" err="1">
                <a:solidFill>
                  <a:schemeClr val="bg1"/>
                </a:solidFill>
                <a:latin typeface="inherit"/>
              </a:rPr>
              <a:t>PromQL</a:t>
            </a:r>
            <a:r>
              <a:rPr lang="en" altLang="zh-TW" sz="1000" dirty="0">
                <a:solidFill>
                  <a:schemeClr val="bg1"/>
                </a:solidFill>
                <a:latin typeface="inherit"/>
              </a:rPr>
              <a:t>)</a:t>
            </a:r>
            <a:r>
              <a:rPr lang="zh-TW" altLang="en" sz="1000" dirty="0">
                <a:solidFill>
                  <a:schemeClr val="bg1"/>
                </a:solidFill>
                <a:latin typeface="inherit"/>
              </a:rPr>
              <a:t>，</a:t>
            </a:r>
            <a:r>
              <a:rPr lang="zh-TW" altLang="en-US" sz="1000" dirty="0">
                <a:solidFill>
                  <a:schemeClr val="bg1"/>
                </a:solidFill>
                <a:latin typeface="inherit"/>
              </a:rPr>
              <a:t>如可進行加減乘除等。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5741956" y="3030369"/>
            <a:ext cx="1989311" cy="275401"/>
          </a:xfrm>
          <a:prstGeom prst="rect">
            <a:avLst/>
          </a:prstGeom>
        </p:spPr>
        <p:txBody>
          <a:bodyPr lIns="89858" tIns="44929" rIns="89858" bIns="44929">
            <a:spAutoFit/>
          </a:bodyPr>
          <a:lstStyle/>
          <a:p>
            <a:pPr>
              <a:buNone/>
            </a:pPr>
            <a:r>
              <a:rPr lang="zh-TW" altLang="en-US" sz="1200" b="1" dirty="0">
                <a:solidFill>
                  <a:srgbClr val="FFFF00"/>
                </a:solidFill>
                <a:cs typeface="+mn-ea"/>
                <a:sym typeface="+mn-lt"/>
              </a:rPr>
              <a:t>強大的查詢語言</a:t>
            </a:r>
            <a:endParaRPr lang="en-US" altLang="zh-CN" sz="1200" b="1" dirty="0">
              <a:solidFill>
                <a:srgbClr val="FFFF00"/>
              </a:solidFill>
              <a:cs typeface="+mn-ea"/>
              <a:sym typeface="+mn-lt"/>
            </a:endParaRPr>
          </a:p>
        </p:txBody>
      </p:sp>
      <p:sp>
        <p:nvSpPr>
          <p:cNvPr id="18" name="TextBox 46"/>
          <p:cNvSpPr txBox="1">
            <a:spLocks noChangeArrowheads="1"/>
          </p:cNvSpPr>
          <p:nvPr/>
        </p:nvSpPr>
        <p:spPr bwMode="auto">
          <a:xfrm>
            <a:off x="-1" y="143892"/>
            <a:ext cx="9001125" cy="31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" altLang="zh-CN" dirty="0">
                <a:sym typeface="+mn-lt"/>
              </a:rPr>
              <a:t>Prometheus </a:t>
            </a:r>
            <a:r>
              <a:rPr lang="zh-CN" altLang="en-US" dirty="0">
                <a:sym typeface="+mn-lt"/>
              </a:rPr>
              <a:t>特性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6">
            <a:extLst>
              <a:ext uri="{FF2B5EF4-FFF2-40B4-BE49-F238E27FC236}">
                <a16:creationId xmlns:a16="http://schemas.microsoft.com/office/drawing/2014/main" id="{B87BFAB7-3046-E272-F19F-4B28FC50A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43892"/>
            <a:ext cx="9001125" cy="31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" altLang="zh-CN" dirty="0">
                <a:sym typeface="+mn-lt"/>
              </a:rPr>
              <a:t>Prometheus </a:t>
            </a:r>
            <a:r>
              <a:rPr lang="zh-CN" altLang="en-US" dirty="0">
                <a:sym typeface="+mn-lt"/>
              </a:rPr>
              <a:t>架構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151B26-BF86-B384-2639-72EED8D15E86}"/>
              </a:ext>
            </a:extLst>
          </p:cNvPr>
          <p:cNvSpPr/>
          <p:nvPr/>
        </p:nvSpPr>
        <p:spPr>
          <a:xfrm>
            <a:off x="828153" y="608446"/>
            <a:ext cx="7344816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9" name="Picture 2" descr="architecture">
            <a:extLst>
              <a:ext uri="{FF2B5EF4-FFF2-40B4-BE49-F238E27FC236}">
                <a16:creationId xmlns:a16="http://schemas.microsoft.com/office/drawing/2014/main" id="{7A70055F-92B4-4B88-F3AA-A90EE7540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18" y="863972"/>
            <a:ext cx="646587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708958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6">
            <a:extLst>
              <a:ext uri="{FF2B5EF4-FFF2-40B4-BE49-F238E27FC236}">
                <a16:creationId xmlns:a16="http://schemas.microsoft.com/office/drawing/2014/main" id="{CE791AD9-950E-5B5B-FFEF-821BB4F0F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43892"/>
            <a:ext cx="9001125" cy="31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Prometheus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核心组件介绍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65446EA7-F327-CF3B-E578-388BFBFC4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2244725"/>
            <a:ext cx="8623300" cy="191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 Server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組件中的核心部分，負責實現對監控數據的獲取，存儲以及查詢。 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 Server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對採集到的監控數據進行存儲，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 Server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本身就是一個時序數據庫，將採集到的監控數據按照時間序列的方式存儲在本地磁盤當中。最後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 Server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對外提供了自定義的</a:t>
            </a:r>
            <a:r>
              <a:rPr lang="en-US" altLang="zh-CN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PromQL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語言，實現對數據的查詢以及分析。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 Server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內置的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Express Browser UI</a:t>
            </a:r>
            <a:r>
              <a:rPr lang="zh-CN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通過這個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可以直接通過</a:t>
            </a:r>
            <a:r>
              <a:rPr lang="en-US" altLang="zh-CN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PromQL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實現數據的查詢以及可視化。</a:t>
            </a:r>
            <a:endParaRPr lang="zh-CN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243115DB-42D9-51B7-A50A-89DB5B0C9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767" y="1403909"/>
            <a:ext cx="2599683" cy="413043"/>
          </a:xfrm>
          <a:prstGeom prst="rect">
            <a:avLst/>
          </a:prstGeom>
          <a:solidFill>
            <a:srgbClr val="03B2F2"/>
          </a:solidFill>
          <a:ln>
            <a:noFill/>
          </a:ln>
        </p:spPr>
        <p:txBody>
          <a:bodyPr lIns="67379" tIns="33690" rIns="67379" bIns="336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05F75502-6465-1BC7-6B45-A7860BB04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654" y="1446626"/>
            <a:ext cx="2239663" cy="3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379" tIns="33690" rIns="67379" bIns="336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Prometheus Server</a:t>
            </a:r>
          </a:p>
        </p:txBody>
      </p:sp>
      <p:grpSp>
        <p:nvGrpSpPr>
          <p:cNvPr id="13" name="组合 27">
            <a:extLst>
              <a:ext uri="{FF2B5EF4-FFF2-40B4-BE49-F238E27FC236}">
                <a16:creationId xmlns:a16="http://schemas.microsoft.com/office/drawing/2014/main" id="{40F2D7E3-EFBC-A9D1-1298-E3939A2654E4}"/>
              </a:ext>
            </a:extLst>
          </p:cNvPr>
          <p:cNvGrpSpPr/>
          <p:nvPr/>
        </p:nvGrpSpPr>
        <p:grpSpPr bwMode="auto">
          <a:xfrm>
            <a:off x="260351" y="1401815"/>
            <a:ext cx="523240" cy="499240"/>
            <a:chOff x="0" y="0"/>
            <a:chExt cx="2438400" cy="2332038"/>
          </a:xfrm>
          <a:solidFill>
            <a:srgbClr val="6FD8FD"/>
          </a:solidFill>
        </p:grpSpPr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DA1919E8-2467-245F-2C19-DBD23144D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327025 w 413"/>
                <a:gd name="T1" fmla="*/ 655638 h 413"/>
                <a:gd name="T2" fmla="*/ 0 w 413"/>
                <a:gd name="T3" fmla="*/ 0 h 413"/>
                <a:gd name="T4" fmla="*/ 655638 w 413"/>
                <a:gd name="T5" fmla="*/ 0 h 413"/>
                <a:gd name="T6" fmla="*/ 327025 w 413"/>
                <a:gd name="T7" fmla="*/ 655638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任意多边形 29">
              <a:extLst>
                <a:ext uri="{FF2B5EF4-FFF2-40B4-BE49-F238E27FC236}">
                  <a16:creationId xmlns:a16="http://schemas.microsoft.com/office/drawing/2014/main" id="{63A32228-A198-97DC-B181-98B9F4CD1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03876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6">
            <a:extLst>
              <a:ext uri="{FF2B5EF4-FFF2-40B4-BE49-F238E27FC236}">
                <a16:creationId xmlns:a16="http://schemas.microsoft.com/office/drawing/2014/main" id="{CE791AD9-950E-5B5B-FFEF-821BB4F0F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43892"/>
            <a:ext cx="9001125" cy="31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Prometheus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核心组件介绍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A421E5CB-A37E-746D-C83D-E577286F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63" y="1919818"/>
            <a:ext cx="84042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Exporter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將監控數據採集的端點通過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服務的形式暴露給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 Server</a:t>
            </a:r>
            <a:r>
              <a:rPr lang="zh-CN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  Server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通過訪問該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Exporter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Endpoint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端點，即可獲取到需要採集的監控數據。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一般來說可以將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Exporter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分為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類：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直接採集：這一類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Exporter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直接內置了對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監控的支持，比如</a:t>
            </a:r>
            <a:r>
              <a:rPr lang="en-US" altLang="zh-CN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cAdvisor</a:t>
            </a:r>
            <a:r>
              <a:rPr lang="zh-CN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Kubernetes</a:t>
            </a:r>
            <a:r>
              <a:rPr lang="zh-CN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Etcd</a:t>
            </a:r>
            <a:r>
              <a:rPr lang="zh-CN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Gokit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等，都直接內置了用於向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暴露監控數據的端點。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間接採集：間接採集，原有監控目標並不直接支持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</a:t>
            </a:r>
            <a:r>
              <a:rPr lang="zh-CN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因此我們需要通過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Prometheus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 Library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編寫該監控目標的監控採集程序。例如： </a:t>
            </a:r>
            <a:r>
              <a:rPr lang="en-US" altLang="zh-CN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Exporter</a:t>
            </a:r>
            <a:r>
              <a:rPr lang="zh-CN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JMX Exporter</a:t>
            </a:r>
            <a:r>
              <a:rPr lang="zh-CN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Consul Exporter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zh-CN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15">
            <a:extLst>
              <a:ext uri="{FF2B5EF4-FFF2-40B4-BE49-F238E27FC236}">
                <a16:creationId xmlns:a16="http://schemas.microsoft.com/office/drawing/2014/main" id="{4622A88C-95BC-6CD4-4C57-94DF1E36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767" y="1403909"/>
            <a:ext cx="2599683" cy="4130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67379" tIns="33690" rIns="67379" bIns="336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16">
            <a:extLst>
              <a:ext uri="{FF2B5EF4-FFF2-40B4-BE49-F238E27FC236}">
                <a16:creationId xmlns:a16="http://schemas.microsoft.com/office/drawing/2014/main" id="{3C960C2B-9A0B-1E7E-4D04-243A7DF8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654" y="1446626"/>
            <a:ext cx="1183412" cy="3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379" tIns="33690" rIns="67379" bIns="3369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Exporters</a:t>
            </a:r>
          </a:p>
        </p:txBody>
      </p:sp>
      <p:grpSp>
        <p:nvGrpSpPr>
          <p:cNvPr id="7" name="组合 27">
            <a:extLst>
              <a:ext uri="{FF2B5EF4-FFF2-40B4-BE49-F238E27FC236}">
                <a16:creationId xmlns:a16="http://schemas.microsoft.com/office/drawing/2014/main" id="{1D40039A-A1FC-73D0-0B9F-636455BD072F}"/>
              </a:ext>
            </a:extLst>
          </p:cNvPr>
          <p:cNvGrpSpPr/>
          <p:nvPr/>
        </p:nvGrpSpPr>
        <p:grpSpPr bwMode="auto">
          <a:xfrm>
            <a:off x="260351" y="1401815"/>
            <a:ext cx="523240" cy="499240"/>
            <a:chOff x="0" y="0"/>
            <a:chExt cx="2438400" cy="2332038"/>
          </a:xfrm>
          <a:solidFill>
            <a:srgbClr val="6FD8FD"/>
          </a:solidFill>
        </p:grpSpPr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C74472FB-6718-EB0B-D388-6058C7A1C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327025 w 413"/>
                <a:gd name="T1" fmla="*/ 655638 h 413"/>
                <a:gd name="T2" fmla="*/ 0 w 413"/>
                <a:gd name="T3" fmla="*/ 0 h 413"/>
                <a:gd name="T4" fmla="*/ 655638 w 413"/>
                <a:gd name="T5" fmla="*/ 0 h 413"/>
                <a:gd name="T6" fmla="*/ 327025 w 413"/>
                <a:gd name="T7" fmla="*/ 655638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任意多边形 29">
              <a:extLst>
                <a:ext uri="{FF2B5EF4-FFF2-40B4-BE49-F238E27FC236}">
                  <a16:creationId xmlns:a16="http://schemas.microsoft.com/office/drawing/2014/main" id="{B3DCD846-8C82-56FE-2D62-B6CBEDB5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78722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5|0.6|0.4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5|0.6|0.4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5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o5ydwm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1020</Words>
  <Application>Microsoft Office PowerPoint</Application>
  <PresentationFormat>自訂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等线</vt:lpstr>
      <vt:lpstr>inherit</vt:lpstr>
      <vt:lpstr>微软雅黑</vt:lpstr>
      <vt:lpstr>Microsoft JhengHei</vt:lpstr>
      <vt:lpstr>Microsoft JhengHei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</dc:title>
  <dc:creator>第一PPT</dc:creator>
  <cp:keywords>www.1ppt.com</cp:keywords>
  <dc:description>www.1ppt.com</dc:description>
  <cp:lastModifiedBy>INFRA USER01</cp:lastModifiedBy>
  <cp:revision>84</cp:revision>
  <dcterms:modified xsi:type="dcterms:W3CDTF">2023-03-08T07:29:53Z</dcterms:modified>
</cp:coreProperties>
</file>