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black and white photo of a futuristic apartment building under a cloudy sky"/>
          <p:cNvSpPr/>
          <p:nvPr>
            <p:ph type="pic" idx="21"/>
          </p:nvPr>
        </p:nvSpPr>
        <p:spPr>
          <a:xfrm>
            <a:off x="-120802" y="1270000"/>
            <a:ext cx="16840201" cy="11226800"/>
          </a:xfrm>
          <a:prstGeom prst="rect">
            <a:avLst/>
          </a:prstGeom>
        </p:spPr>
        <p:txBody>
          <a:bodyPr lIns="91439" tIns="45719" rIns="91439" bIns="45719">
            <a:noAutofit/>
          </a:bodyPr>
          <a:lstStyle/>
          <a:p>
            <a:pPr/>
          </a:p>
        </p:txBody>
      </p:sp>
      <p:sp>
        <p:nvSpPr>
          <p:cNvPr id="125" name="Black and white photo of the outside of a modern office building "/>
          <p:cNvSpPr/>
          <p:nvPr>
            <p:ph type="pic" sz="quarter" idx="22"/>
          </p:nvPr>
        </p:nvSpPr>
        <p:spPr>
          <a:xfrm>
            <a:off x="15443200" y="1270000"/>
            <a:ext cx="8102600" cy="5410200"/>
          </a:xfrm>
          <a:prstGeom prst="rect">
            <a:avLst/>
          </a:prstGeom>
        </p:spPr>
        <p:txBody>
          <a:bodyPr lIns="91439" tIns="45719" rIns="91439" bIns="45719">
            <a:noAutofit/>
          </a:bodyPr>
          <a:lstStyle/>
          <a:p>
            <a:pPr/>
          </a:p>
        </p:txBody>
      </p:sp>
      <p:sp>
        <p:nvSpPr>
          <p:cNvPr id="126" name="Black and white photo of lattice-like, modern architecture on a building"/>
          <p:cNvSpPr/>
          <p:nvPr>
            <p:ph type="pic" sz="half" idx="23"/>
          </p:nvPr>
        </p:nvSpPr>
        <p:spPr>
          <a:xfrm>
            <a:off x="15811500" y="4876800"/>
            <a:ext cx="7366000" cy="98298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34" name="Low angle black and white photo of a modern buildin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000000"/>
        </a:solidFill>
      </p:bgPr>
    </p:bg>
    <p:spTree>
      <p:nvGrpSpPr>
        <p:cNvPr id="1" name=""/>
        <p:cNvGrpSpPr/>
        <p:nvPr/>
      </p:nvGrpSpPr>
      <p:grpSpPr>
        <a:xfrm>
          <a:off x="0" y="0"/>
          <a:ext cx="0" cy="0"/>
          <a:chOff x="0" y="0"/>
          <a:chExt cx="0" cy="0"/>
        </a:xfrm>
      </p:grpSpPr>
      <p:sp>
        <p:nvSpPr>
          <p:cNvPr id="21" name="Black and white photo of light and shadows on a buildin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Black and white photo of shadows cast on a concrete structure"/>
          <p:cNvSpPr/>
          <p:nvPr>
            <p:ph type="pic" idx="21"/>
          </p:nvPr>
        </p:nvSpPr>
        <p:spPr>
          <a:xfrm>
            <a:off x="9270652" y="1263650"/>
            <a:ext cx="16757661" cy="11188700"/>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Close-up black and white photo of intricate building architecture"/>
          <p:cNvSpPr/>
          <p:nvPr>
            <p:ph type="pic" idx="22"/>
          </p:nvPr>
        </p:nvSpPr>
        <p:spPr>
          <a:xfrm>
            <a:off x="12192000" y="-1341967"/>
            <a:ext cx="10922000" cy="16399934"/>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crumguides.org/scrum-guide.htm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Kevin Schmelter - October 10, 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Kevin Schmelter - October 10, 2022</a:t>
            </a:r>
          </a:p>
        </p:txBody>
      </p:sp>
      <p:sp>
        <p:nvSpPr>
          <p:cNvPr id="152" name="Agile Methodology"/>
          <p:cNvSpPr txBox="1"/>
          <p:nvPr>
            <p:ph type="ctrTitle"/>
          </p:nvPr>
        </p:nvSpPr>
        <p:spPr>
          <a:prstGeom prst="rect">
            <a:avLst/>
          </a:prstGeom>
        </p:spPr>
        <p:txBody>
          <a:bodyPr/>
          <a:lstStyle/>
          <a:p>
            <a:pPr/>
            <a:r>
              <a:t>Agile Methodology</a:t>
            </a:r>
          </a:p>
        </p:txBody>
      </p:sp>
      <p:sp>
        <p:nvSpPr>
          <p:cNvPr id="153" name="SNHU Travel Company"/>
          <p:cNvSpPr txBox="1"/>
          <p:nvPr>
            <p:ph type="subTitle" sz="quarter" idx="1"/>
          </p:nvPr>
        </p:nvSpPr>
        <p:spPr>
          <a:prstGeom prst="rect">
            <a:avLst/>
          </a:prstGeom>
        </p:spPr>
        <p:txBody>
          <a:bodyPr/>
          <a:lstStyle/>
          <a:p>
            <a:pPr/>
            <a:r>
              <a:t>SNHU Travel Company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crum-Agile Team"/>
          <p:cNvSpPr txBox="1"/>
          <p:nvPr>
            <p:ph type="title"/>
          </p:nvPr>
        </p:nvSpPr>
        <p:spPr>
          <a:prstGeom prst="rect">
            <a:avLst/>
          </a:prstGeom>
        </p:spPr>
        <p:txBody>
          <a:bodyPr/>
          <a:lstStyle/>
          <a:p>
            <a:pPr/>
            <a:r>
              <a:t>Scrum-Agile Team</a:t>
            </a:r>
          </a:p>
        </p:txBody>
      </p:sp>
      <p:sp>
        <p:nvSpPr>
          <p:cNvPr id="156" name="Different Ro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Different Roles</a:t>
            </a:r>
          </a:p>
        </p:txBody>
      </p:sp>
      <p:sp>
        <p:nvSpPr>
          <p:cNvPr id="157" name="Product Owner - The product owner is in charge of managing the communication between the client and the development team. The owner also manages the implementation of new features and product design based off of stakeholders, customers, and team feedback"/>
          <p:cNvSpPr txBox="1"/>
          <p:nvPr>
            <p:ph type="body" idx="1"/>
          </p:nvPr>
        </p:nvSpPr>
        <p:spPr>
          <a:prstGeom prst="rect">
            <a:avLst/>
          </a:prstGeom>
        </p:spPr>
        <p:txBody>
          <a:bodyPr/>
          <a:lstStyle/>
          <a:p>
            <a:pPr marL="609599" indent="-609599">
              <a:defRPr sz="3400"/>
            </a:pPr>
            <a:r>
              <a:t>Product Owner - The product owner is in charge of managing the communication between the client and the development team. The owner also manages the implementation of new features and product design based off of stakeholders, customers, and team feedback.</a:t>
            </a:r>
          </a:p>
          <a:p>
            <a:pPr marL="609599" indent="-609599">
              <a:defRPr sz="3400"/>
            </a:pPr>
            <a:r>
              <a:t>Scrum Master - The scrum master manages the day to day processes within the development team and makes sure that they adhere to the scrum framework. They do this by creating efficient ways of communication like KanBan boards, daily scrums, and meeting with product owners.</a:t>
            </a:r>
          </a:p>
          <a:p>
            <a:pPr marL="609599" indent="-609599">
              <a:defRPr sz="3400"/>
            </a:pPr>
            <a:r>
              <a:t>Developer - The developer is crucial to the team in that they are taking the information and larger roadmap given by owners and masters, and breaking it down into a process that can be completed using the scrum framework. The developer also works closely with the testers to make sure the product functions.</a:t>
            </a:r>
          </a:p>
          <a:p>
            <a:pPr marL="609599" indent="-609599">
              <a:defRPr sz="3400"/>
            </a:pPr>
            <a:r>
              <a:t>Tester - The tester works with the team to create test cases that are derived from user stories that the owner makes, so that the development process can be more clearly laid out. The tester also works with the developer during the development of the product to ensure that test cases are met and any other bugs are not  present within the product.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gile SDLC"/>
          <p:cNvSpPr txBox="1"/>
          <p:nvPr>
            <p:ph type="title"/>
          </p:nvPr>
        </p:nvSpPr>
        <p:spPr>
          <a:prstGeom prst="rect">
            <a:avLst/>
          </a:prstGeom>
        </p:spPr>
        <p:txBody>
          <a:bodyPr/>
          <a:lstStyle/>
          <a:p>
            <a:pPr/>
            <a:r>
              <a:t>Agile SDLC</a:t>
            </a:r>
          </a:p>
        </p:txBody>
      </p:sp>
      <p:sp>
        <p:nvSpPr>
          <p:cNvPr id="160" name="Scrum Pha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Scrum Phases</a:t>
            </a:r>
          </a:p>
        </p:txBody>
      </p:sp>
      <p:sp>
        <p:nvSpPr>
          <p:cNvPr id="161" name="The Sprint - A sprint is what encapsulates the processes in which the team uses to create an agile environment. It is a foundation of processes for a round of development and project planning that usually lasts from 1 to 4 weeks long.…"/>
          <p:cNvSpPr txBox="1"/>
          <p:nvPr>
            <p:ph type="body" idx="1"/>
          </p:nvPr>
        </p:nvSpPr>
        <p:spPr>
          <a:prstGeom prst="rect">
            <a:avLst/>
          </a:prstGeom>
        </p:spPr>
        <p:txBody>
          <a:bodyPr/>
          <a:lstStyle/>
          <a:p>
            <a:pPr marL="554735" indent="-554735" defTabSz="2218888">
              <a:spcBef>
                <a:spcPts val="4000"/>
              </a:spcBef>
              <a:defRPr sz="3094"/>
            </a:pPr>
            <a:r>
              <a:t>The Sprint - A sprint is what encapsulates the processes in which the team uses to create an agile environment. It is a foundation of processes for a round of development and project planning that usually lasts from 1 to 4 weeks long.</a:t>
            </a:r>
          </a:p>
          <a:p>
            <a:pPr marL="554735" indent="-554735" defTabSz="2218888">
              <a:spcBef>
                <a:spcPts val="4000"/>
              </a:spcBef>
              <a:defRPr sz="3094"/>
            </a:pPr>
            <a:r>
              <a:t>Sprint Planning - Sprint planning is where the team comes together in order to plan out the intricacies within the agile processes that take place during the actual sprint including, planning development, planning meetings, and reflecting on agile importance.</a:t>
            </a:r>
          </a:p>
          <a:p>
            <a:pPr marL="554735" indent="-554735" defTabSz="2218888">
              <a:spcBef>
                <a:spcPts val="4000"/>
              </a:spcBef>
              <a:defRPr sz="3094"/>
            </a:pPr>
            <a:r>
              <a:t>Daily Scrum - The daily scrum is a 15 minute daily meeting that the scrum master hosts, with the development team in oder to keep communication flowing about the development process. The team will talk about what they are currently working on, what they plan to work on, and any obstacles that might get in the way of that.</a:t>
            </a:r>
          </a:p>
          <a:p>
            <a:pPr marL="554735" indent="-554735" defTabSz="2218888">
              <a:spcBef>
                <a:spcPts val="4000"/>
              </a:spcBef>
              <a:defRPr sz="3094"/>
            </a:pPr>
            <a:r>
              <a:t>Sprint Review - The sprint review is a time where the team comes together to review how the sprint went and really inspects the processes of the sprint and whether they were helpful or not. The team will also talk with stake holders to see whether or not the environment works for the product or not.</a:t>
            </a:r>
          </a:p>
          <a:p>
            <a:pPr marL="554735" indent="-554735" defTabSz="2218888">
              <a:spcBef>
                <a:spcPts val="4000"/>
              </a:spcBef>
              <a:defRPr sz="3094"/>
            </a:pPr>
            <a:r>
              <a:t>Sprint Retrospective - The retrospective is a phase where the whole team comes together to reflect on the sprint and take the ideas from the sprint review and apply them to the next sprint in order to increase the quality of the product and the effectiveness of the agile process.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aterfall Approach"/>
          <p:cNvSpPr txBox="1"/>
          <p:nvPr>
            <p:ph type="title"/>
          </p:nvPr>
        </p:nvSpPr>
        <p:spPr>
          <a:prstGeom prst="rect">
            <a:avLst/>
          </a:prstGeom>
        </p:spPr>
        <p:txBody>
          <a:bodyPr/>
          <a:lstStyle/>
          <a:p>
            <a:pPr/>
            <a:r>
              <a:t>Waterfall Approach </a:t>
            </a:r>
          </a:p>
        </p:txBody>
      </p:sp>
      <p:sp>
        <p:nvSpPr>
          <p:cNvPr id="164" name="What it would have looked lik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it would have looked like</a:t>
            </a:r>
          </a:p>
        </p:txBody>
      </p:sp>
      <p:sp>
        <p:nvSpPr>
          <p:cNvPr id="165" name="If the team were to have taken a waterfall based approach to the project the outcome and whole process would have been done differently. When taking the waterfall approach there is a lot more documentation and planning that needs to be done so that the o"/>
          <p:cNvSpPr txBox="1"/>
          <p:nvPr>
            <p:ph type="body" idx="1"/>
          </p:nvPr>
        </p:nvSpPr>
        <p:spPr>
          <a:prstGeom prst="rect">
            <a:avLst/>
          </a:prstGeom>
        </p:spPr>
        <p:txBody>
          <a:bodyPr/>
          <a:lstStyle>
            <a:lvl1pPr marL="0" indent="0">
              <a:lnSpc>
                <a:spcPct val="100000"/>
              </a:lnSpc>
              <a:buSzTx/>
              <a:buNone/>
            </a:lvl1pPr>
          </a:lstStyle>
          <a:p>
            <a:pPr/>
            <a:r>
              <a:t>If the team were to have taken a waterfall based approach to the project the outcome and whole process would have been done differently. When taking the waterfall approach there is a lot more documentation and planning that needs to be done so that the overall outcome and general idea of the project is visible before any development happens. I also think that in order for our target audience to be correctly defined so that there aren’t any changes later, there would have been a lot more market research done before any actual development was started to minimize hiccups. Whenever planning for the waterfall method the framework for the project needs to be clearly visualized before starting work on the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hoosing Waterfall or Agile"/>
          <p:cNvSpPr txBox="1"/>
          <p:nvPr>
            <p:ph type="title"/>
          </p:nvPr>
        </p:nvSpPr>
        <p:spPr>
          <a:prstGeom prst="rect">
            <a:avLst/>
          </a:prstGeom>
        </p:spPr>
        <p:txBody>
          <a:bodyPr/>
          <a:lstStyle/>
          <a:p>
            <a:pPr/>
            <a:r>
              <a:t>Choosing Waterfall or Agile </a:t>
            </a:r>
          </a:p>
        </p:txBody>
      </p:sp>
      <p:sp>
        <p:nvSpPr>
          <p:cNvPr id="168" name="What to look f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to look for</a:t>
            </a:r>
          </a:p>
        </p:txBody>
      </p:sp>
      <p:sp>
        <p:nvSpPr>
          <p:cNvPr id="169" name="When choosing a method for project management it is important to have an idea of what the client is looking for in terms of outcome of product, and how they want the processes to work. Say the client is looking for a scientific program that they have a p"/>
          <p:cNvSpPr txBox="1"/>
          <p:nvPr>
            <p:ph type="body" idx="1"/>
          </p:nvPr>
        </p:nvSpPr>
        <p:spPr>
          <a:prstGeom prst="rect">
            <a:avLst/>
          </a:prstGeom>
        </p:spPr>
        <p:txBody>
          <a:bodyPr/>
          <a:lstStyle>
            <a:lvl1pPr marL="0" indent="0">
              <a:buSzTx/>
              <a:buNone/>
            </a:lvl1pPr>
          </a:lstStyle>
          <a:p>
            <a:pPr/>
            <a:r>
              <a:t>When choosing a method for project management it is important to have an idea of what the client is looking for in terms of outcome of product, and how they want the processes to work. Say the client is looking for a scientific program that they have a patent for but wants developed. This is something that doesn’t have that much change on what the output needs to be. The client has a function for the product and doesn’t see much change on the use cases or customer base therefore the waterfall approach would probably be a better fit. However, say the client didn’t have a clear idea on their target audience or doesn’t fully know all the features that they need implemented, the iterative nature of the agile process would allow for them to makes lots of changes while developing the product, making the agile approach a better choice for them.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ources"/>
          <p:cNvSpPr txBox="1"/>
          <p:nvPr>
            <p:ph type="title"/>
          </p:nvPr>
        </p:nvSpPr>
        <p:spPr>
          <a:prstGeom prst="rect">
            <a:avLst/>
          </a:prstGeom>
        </p:spPr>
        <p:txBody>
          <a:bodyPr/>
          <a:lstStyle/>
          <a:p>
            <a:pPr/>
            <a:r>
              <a:t>Sources</a:t>
            </a:r>
          </a:p>
        </p:txBody>
      </p:sp>
      <p:sp>
        <p:nvSpPr>
          <p:cNvPr id="172" name="- Cobb, C. G. (2023). The Project Manager's Guide to Mastering Agile: Principles and practices for an adaptive approach. Wiley.…"/>
          <p:cNvSpPr txBox="1"/>
          <p:nvPr>
            <p:ph type="body" idx="1"/>
          </p:nvPr>
        </p:nvSpPr>
        <p:spPr>
          <a:prstGeom prst="rect">
            <a:avLst/>
          </a:prstGeom>
        </p:spPr>
        <p:txBody>
          <a:bodyPr/>
          <a:lstStyle/>
          <a:p>
            <a:pPr marL="0" indent="0">
              <a:buSzTx/>
              <a:buNone/>
            </a:pPr>
            <a:r>
              <a:t>- Cobb, C. G. (2023). The Project Manager's Guide to Mastering Agile: Principles and practices for an adaptive approach. Wiley.</a:t>
            </a:r>
          </a:p>
          <a:p>
            <a:pPr marL="0" indent="0">
              <a:buSzTx/>
              <a:buNone/>
            </a:pPr>
            <a:r>
              <a:t>- Schwaber, K., &amp; Sutherland, J. (n.d.). </a:t>
            </a:r>
            <a:r>
              <a:rPr i="1"/>
              <a:t>The 2020 scrum GUIDETM</a:t>
            </a:r>
            <a:r>
              <a:t>. Scrum Guide | Scrum Guides. Retrieved October 10, 2022, from </a:t>
            </a:r>
            <a:r>
              <a:rPr u="sng">
                <a:hlinkClick r:id="rId2" invalidUrl="" action="" tgtFrame="" tooltip="" history="1" highlightClick="0" endSnd="0"/>
              </a:rPr>
              <a:t>https://scrumguides.org/scrum-guide.html</a:t>
            </a:r>
          </a:p>
          <a:p>
            <a:pPr marL="0" indent="0" defTabSz="457200">
              <a:lnSpc>
                <a:spcPct val="100000"/>
              </a:lnSpc>
              <a:spcBef>
                <a:spcPts val="0"/>
              </a:spcBef>
              <a:buSzTx/>
              <a:buNone/>
              <a:defRPr sz="1200">
                <a:solidFill>
                  <a:srgbClr val="000000"/>
                </a:solidFill>
                <a:latin typeface="Times Roman"/>
                <a:ea typeface="Times Roman"/>
                <a:cs typeface="Times Roman"/>
                <a:sym typeface="Times Roman"/>
              </a:defRPr>
            </a:pPr>
          </a:p>
          <a:p>
            <a:pPr marL="0" indent="0" defTabSz="457200">
              <a:lnSpc>
                <a:spcPct val="100000"/>
              </a:lnSpc>
              <a:spcBef>
                <a:spcPts val="1200"/>
              </a:spcBef>
              <a:buSzTx/>
              <a:buNone/>
              <a:defRPr sz="1200">
                <a:solidFill>
                  <a:srgbClr val="000000"/>
                </a:solidFill>
                <a:latin typeface="Times Roman"/>
                <a:ea typeface="Times Roman"/>
                <a:cs typeface="Times Roman"/>
                <a:sym typeface="Times Roman"/>
              </a:defRPr>
            </a:pPr>
          </a:p>
          <a:p>
            <a:pPr marL="0" indent="0">
              <a:buSzTx/>
              <a:buNone/>
            </a:pPr>
          </a:p>
          <a:p>
            <a:pPr marL="0" indent="0" defTabSz="457200">
              <a:lnSpc>
                <a:spcPct val="100000"/>
              </a:lnSpc>
              <a:spcBef>
                <a:spcPts val="0"/>
              </a:spcBef>
              <a:buSzTx/>
              <a:buNone/>
              <a:defRPr sz="1200">
                <a:solidFill>
                  <a:srgbClr val="000000"/>
                </a:solidFill>
                <a:latin typeface="Times Roman"/>
                <a:ea typeface="Times Roman"/>
                <a:cs typeface="Times Roman"/>
                <a:sym typeface="Times Roman"/>
              </a:defRPr>
            </a:pPr>
          </a:p>
          <a:p>
            <a:pPr marL="0" indent="0" defTabSz="457200">
              <a:lnSpc>
                <a:spcPct val="100000"/>
              </a:lnSpc>
              <a:spcBef>
                <a:spcPts val="1200"/>
              </a:spcBef>
              <a:buSzTx/>
              <a:buNone/>
              <a:defRPr sz="1200">
                <a:solidFill>
                  <a:srgbClr val="000000"/>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2_DynamicDark">
  <a:themeElements>
    <a:clrScheme name="32_DynamicDark">
      <a:dk1>
        <a:srgbClr val="BE00FF"/>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2_DynamicDark">
  <a:themeElements>
    <a:clrScheme name="32_DynamicDar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