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91" r:id="rId3"/>
    <p:sldId id="292" r:id="rId4"/>
    <p:sldId id="278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스틱을 사용하여 네트워크의 상위 구조입니다.">
            <a:extLst>
              <a:ext uri="{FF2B5EF4-FFF2-40B4-BE49-F238E27FC236}">
                <a16:creationId xmlns:a16="http://schemas.microsoft.com/office/drawing/2014/main" id="{E17159F7-8966-6E76-575C-B9C65204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8770" r="-1" b="6630"/>
          <a:stretch/>
        </p:blipFill>
        <p:spPr>
          <a:xfrm>
            <a:off x="-230799" y="674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5597E5-6195-AD33-C6C6-F8BC33B9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Procedure 2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8C85A-5C23-BFE4-7499-EEEBE3A3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FFFFFF"/>
                </a:solidFill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52761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1083075" y="957023"/>
            <a:ext cx="99360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내용 요약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특허 자료 추가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Motivation </a:t>
            </a:r>
            <a:r>
              <a:rPr lang="ko-KR" altLang="en-US" sz="1400" dirty="0"/>
              <a:t>수정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기존 </a:t>
            </a:r>
            <a:r>
              <a:rPr lang="en-US" altLang="ko-KR" sz="1400" dirty="0"/>
              <a:t>OneM2M Discovery </a:t>
            </a:r>
            <a:r>
              <a:rPr lang="ko-KR" altLang="en-US" sz="1400" dirty="0"/>
              <a:t>동작 방식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TinyIoT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Zeroconf</a:t>
            </a:r>
            <a:r>
              <a:rPr lang="ko-KR" altLang="en-US" sz="1400" dirty="0"/>
              <a:t>의 원리</a:t>
            </a:r>
            <a:endParaRPr lang="en-US" altLang="ko-KR" sz="1400"/>
          </a:p>
          <a:p>
            <a:endParaRPr lang="en-US" altLang="ko-KR" sz="1400" dirty="0"/>
          </a:p>
          <a:p>
            <a:r>
              <a:rPr lang="en-US" altLang="ko-KR" dirty="0"/>
              <a:t>2. Procedure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   구현하게 될 </a:t>
            </a:r>
            <a:r>
              <a:rPr lang="en-US" altLang="ko-KR" sz="1400" dirty="0" err="1"/>
              <a:t>TinyIoT</a:t>
            </a:r>
            <a:r>
              <a:rPr lang="ko-KR" altLang="en-US" sz="1400" dirty="0"/>
              <a:t>의 </a:t>
            </a:r>
            <a:r>
              <a:rPr lang="en-US" altLang="ko-KR" sz="1400" dirty="0"/>
              <a:t>App, </a:t>
            </a:r>
            <a:r>
              <a:rPr lang="en-US" altLang="ko-KR" sz="1400" dirty="0" err="1"/>
              <a:t>zeroconf</a:t>
            </a:r>
            <a:r>
              <a:rPr lang="en-US" altLang="ko-KR" sz="1400" dirty="0"/>
              <a:t> process </a:t>
            </a:r>
            <a:r>
              <a:rPr lang="ko-KR" altLang="en-US" sz="1400" dirty="0"/>
              <a:t>등의 작동 절차를 나타내며</a:t>
            </a:r>
            <a:r>
              <a:rPr lang="en-US" altLang="ko-KR" sz="1400" dirty="0"/>
              <a:t>, </a:t>
            </a:r>
            <a:r>
              <a:rPr lang="ko-KR" altLang="en-US" sz="1400" dirty="0"/>
              <a:t>이 절차를 통해 구현을 할 예정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절차도를 계속 수정하면서 </a:t>
            </a:r>
            <a:r>
              <a:rPr lang="en-US" altLang="ko-KR" sz="1400" dirty="0" err="1"/>
              <a:t>TinyIoT</a:t>
            </a:r>
            <a:r>
              <a:rPr lang="ko-KR" altLang="en-US" sz="1400" dirty="0"/>
              <a:t>의 완성도를 높임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dirty="0"/>
              <a:t>3. </a:t>
            </a:r>
            <a:r>
              <a:rPr lang="ko-KR" altLang="en-US" dirty="0"/>
              <a:t>구현 진행 상황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/>
              <a:t>-    Procedure</a:t>
            </a:r>
            <a:r>
              <a:rPr lang="ko-KR" altLang="en-US" sz="1400" dirty="0"/>
              <a:t>을 기반으로 어디까지 구현했는지에 대해 설명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10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1083076" y="957023"/>
            <a:ext cx="98202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Motivation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기존의 </a:t>
            </a:r>
            <a:r>
              <a:rPr lang="en-US" altLang="ko-KR" dirty="0"/>
              <a:t>OneM2M System</a:t>
            </a:r>
            <a:r>
              <a:rPr lang="ko-KR" altLang="en-US" dirty="0"/>
              <a:t>은 자신이 원하는 </a:t>
            </a:r>
            <a:r>
              <a:rPr lang="en-US" altLang="ko-KR" dirty="0"/>
              <a:t>Device</a:t>
            </a:r>
            <a:r>
              <a:rPr lang="ko-KR" altLang="en-US" dirty="0"/>
              <a:t>를 </a:t>
            </a:r>
            <a:r>
              <a:rPr lang="en-US" altLang="ko-KR" dirty="0"/>
              <a:t>Server</a:t>
            </a:r>
            <a:r>
              <a:rPr lang="ko-KR" altLang="en-US" dirty="0"/>
              <a:t>에 등록시키기 위해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여러 복잡한 설정과 수동적인 작업이 필요했음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sz="1400" dirty="0"/>
              <a:t>-</a:t>
            </a:r>
            <a:r>
              <a:rPr lang="ko-KR" altLang="en-US" sz="1400" dirty="0"/>
              <a:t>서비스하고자 하는 </a:t>
            </a:r>
            <a:r>
              <a:rPr lang="en-US" altLang="ko-KR" sz="1400" dirty="0"/>
              <a:t>Device</a:t>
            </a:r>
            <a:r>
              <a:rPr lang="ko-KR" altLang="en-US" sz="1400" dirty="0"/>
              <a:t>마다 수동적인 설치 작업과 설정이 필요함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   -Device</a:t>
            </a:r>
            <a:r>
              <a:rPr lang="ko-KR" altLang="en-US" sz="1400" dirty="0"/>
              <a:t>를 발견하는 기능이 제공되지 않아서 </a:t>
            </a:r>
            <a:r>
              <a:rPr lang="en-US" altLang="ko-KR" sz="1400" dirty="0"/>
              <a:t>Device</a:t>
            </a:r>
            <a:r>
              <a:rPr lang="ko-KR" altLang="en-US" sz="1400" dirty="0"/>
              <a:t>가 수동적으로 등록 절차를 밟아야 하는 번거로움</a:t>
            </a:r>
            <a:r>
              <a:rPr lang="en-US" altLang="ko-KR" sz="1400" dirty="0"/>
              <a:t>.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/>
              <a:t>2.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116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EAC5563-2958-17B5-8634-FB01124B5E74}"/>
              </a:ext>
            </a:extLst>
          </p:cNvPr>
          <p:cNvGrpSpPr/>
          <p:nvPr/>
        </p:nvGrpSpPr>
        <p:grpSpPr>
          <a:xfrm>
            <a:off x="567159" y="607671"/>
            <a:ext cx="10967013" cy="5635186"/>
            <a:chOff x="179388" y="620713"/>
            <a:chExt cx="8248650" cy="5986462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EB08B0EE-3A5C-1946-FA6A-7EC02637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36">
              <a:extLst>
                <a:ext uri="{FF2B5EF4-FFF2-40B4-BE49-F238E27FC236}">
                  <a16:creationId xmlns:a16="http://schemas.microsoft.com/office/drawing/2014/main" id="{254E29F2-4E7D-0303-B45C-193CFC3A9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D62423C-C97E-292D-96FE-D559EE273A88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694362"/>
              <a:chOff x="225425" y="912813"/>
              <a:chExt cx="8202613" cy="5694362"/>
            </a:xfrm>
          </p:grpSpPr>
          <p:cxnSp>
            <p:nvCxnSpPr>
              <p:cNvPr id="11" name="Straight Connector 33">
                <a:extLst>
                  <a:ext uri="{FF2B5EF4-FFF2-40B4-BE49-F238E27FC236}">
                    <a16:creationId xmlns:a16="http://schemas.microsoft.com/office/drawing/2014/main" id="{FD7D7787-6148-2489-B644-C80AF8B62602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>
                <a:off x="3930651" y="1510564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35">
                <a:extLst>
                  <a:ext uri="{FF2B5EF4-FFF2-40B4-BE49-F238E27FC236}">
                    <a16:creationId xmlns:a16="http://schemas.microsoft.com/office/drawing/2014/main" id="{8EE3C01E-52DB-DE0C-669F-3B972A58E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2">
                <a:extLst>
                  <a:ext uri="{FF2B5EF4-FFF2-40B4-BE49-F238E27FC236}">
                    <a16:creationId xmlns:a16="http://schemas.microsoft.com/office/drawing/2014/main" id="{1E3FB206-963F-760E-2C32-51B90A9B5972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8">
                <a:extLst>
                  <a:ext uri="{FF2B5EF4-FFF2-40B4-BE49-F238E27FC236}">
                    <a16:creationId xmlns:a16="http://schemas.microsoft.com/office/drawing/2014/main" id="{B76CBE05-E598-DBE9-E499-5D06CE8C3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0">
                <a:extLst>
                  <a:ext uri="{FF2B5EF4-FFF2-40B4-BE49-F238E27FC236}">
                    <a16:creationId xmlns:a16="http://schemas.microsoft.com/office/drawing/2014/main" id="{C43C76AA-72D0-57B0-6511-F829C89A2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349C9C3-B0E8-1426-1FA9-1B598D007597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648521"/>
                <a:chOff x="225425" y="912813"/>
                <a:chExt cx="8202613" cy="5648521"/>
              </a:xfrm>
            </p:grpSpPr>
            <p:cxnSp>
              <p:nvCxnSpPr>
                <p:cNvPr id="17" name="Straight Arrow Connector 36">
                  <a:extLst>
                    <a:ext uri="{FF2B5EF4-FFF2-40B4-BE49-F238E27FC236}">
                      <a16:creationId xmlns:a16="http://schemas.microsoft.com/office/drawing/2014/main" id="{8BAC1315-573E-5FED-C2C7-27C181A0DA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9650" y="2089150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2AEBD238-508C-4F9D-C146-A1420FA29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888" y="1557338"/>
                  <a:ext cx="3109912" cy="490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001: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가능한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얻기 위해 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fc: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Retrieve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Rectangle 46">
                  <a:extLst>
                    <a:ext uri="{FF2B5EF4-FFF2-40B4-BE49-F238E27FC236}">
                      <a16:creationId xmlns:a16="http://schemas.microsoft.com/office/drawing/2014/main" id="{FB5F3E26-B6DC-9498-BB33-392683B222D6}"/>
                    </a:ext>
                  </a:extLst>
                </p:cNvPr>
                <p:cNvSpPr/>
                <p:nvPr/>
              </p:nvSpPr>
              <p:spPr bwMode="auto">
                <a:xfrm>
                  <a:off x="1225550" y="2270125"/>
                  <a:ext cx="2925763" cy="6461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002: App: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요청을 확인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요청이라면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Zeroconfiguration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Process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Rectangle 55">
                  <a:extLst>
                    <a:ext uri="{FF2B5EF4-FFF2-40B4-BE49-F238E27FC236}">
                      <a16:creationId xmlns:a16="http://schemas.microsoft.com/office/drawing/2014/main" id="{7A3FA809-69FD-B8CE-93CE-8412E7F9BC70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57">
                  <a:extLst>
                    <a:ext uri="{FF2B5EF4-FFF2-40B4-BE49-F238E27FC236}">
                      <a16:creationId xmlns:a16="http://schemas.microsoft.com/office/drawing/2014/main" id="{5321C7AE-63D6-0CAC-1B1E-87F205CE40FD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22" name="Rectangle 58">
                  <a:extLst>
                    <a:ext uri="{FF2B5EF4-FFF2-40B4-BE49-F238E27FC236}">
                      <a16:creationId xmlns:a16="http://schemas.microsoft.com/office/drawing/2014/main" id="{2C097334-E4F9-1229-7268-8490388EA712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cxnSp>
              <p:nvCxnSpPr>
                <p:cNvPr id="23" name="Straight Arrow Connector 63">
                  <a:extLst>
                    <a:ext uri="{FF2B5EF4-FFF2-40B4-BE49-F238E27FC236}">
                      <a16:creationId xmlns:a16="http://schemas.microsoft.com/office/drawing/2014/main" id="{44BDFB30-EBB7-70B7-FB47-2BC670AED1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748213" y="3830865"/>
                  <a:ext cx="327977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24" name="Round Same Side Corner Rectangle 1">
                  <a:extLst>
                    <a:ext uri="{FF2B5EF4-FFF2-40B4-BE49-F238E27FC236}">
                      <a16:creationId xmlns:a16="http://schemas.microsoft.com/office/drawing/2014/main" id="{EC910B96-1E83-5C10-2830-02EC1211302F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5" name="Round Same Side Corner Rectangle 2">
                  <a:extLst>
                    <a:ext uri="{FF2B5EF4-FFF2-40B4-BE49-F238E27FC236}">
                      <a16:creationId xmlns:a16="http://schemas.microsoft.com/office/drawing/2014/main" id="{1E4C6010-F185-448B-D727-F2C0FB2120F7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6" name="Round Same Side Corner Rectangle 3">
                  <a:extLst>
                    <a:ext uri="{FF2B5EF4-FFF2-40B4-BE49-F238E27FC236}">
                      <a16:creationId xmlns:a16="http://schemas.microsoft.com/office/drawing/2014/main" id="{9DBA1239-7E08-3E6C-5E8D-A02325C8DFDA}"/>
                    </a:ext>
                  </a:extLst>
                </p:cNvPr>
                <p:cNvSpPr/>
                <p:nvPr/>
              </p:nvSpPr>
              <p:spPr>
                <a:xfrm>
                  <a:off x="3532187" y="1213701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7" name="Round Same Side Corner Rectangle 4">
                  <a:extLst>
                    <a:ext uri="{FF2B5EF4-FFF2-40B4-BE49-F238E27FC236}">
                      <a16:creationId xmlns:a16="http://schemas.microsoft.com/office/drawing/2014/main" id="{2AEDA07B-592B-7778-E7EB-D3D3E96ED237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8" name="Rectangle 9">
                  <a:extLst>
                    <a:ext uri="{FF2B5EF4-FFF2-40B4-BE49-F238E27FC236}">
                      <a16:creationId xmlns:a16="http://schemas.microsoft.com/office/drawing/2014/main" id="{FCCADFD6-335C-1D19-D2FB-3F76D849D015}"/>
                    </a:ext>
                  </a:extLst>
                </p:cNvPr>
                <p:cNvSpPr/>
                <p:nvPr/>
              </p:nvSpPr>
              <p:spPr bwMode="auto">
                <a:xfrm>
                  <a:off x="4303713" y="2420938"/>
                  <a:ext cx="2341562" cy="47783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003: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기반의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discovery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Avahi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사용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9" name="Straight Arrow Connector 11">
                  <a:extLst>
                    <a:ext uri="{FF2B5EF4-FFF2-40B4-BE49-F238E27FC236}">
                      <a16:creationId xmlns:a16="http://schemas.microsoft.com/office/drawing/2014/main" id="{7B9292C4-94F7-AB78-5D93-4F559DE5BB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67450" y="17732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0" name="Straight Arrow Connector 14">
                  <a:extLst>
                    <a:ext uri="{FF2B5EF4-FFF2-40B4-BE49-F238E27FC236}">
                      <a16:creationId xmlns:a16="http://schemas.microsoft.com/office/drawing/2014/main" id="{95D9C29F-9FC8-9AA5-B3DD-D0A25E5AD6D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19891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1" name="Straight Arrow Connector 15">
                  <a:extLst>
                    <a:ext uri="{FF2B5EF4-FFF2-40B4-BE49-F238E27FC236}">
                      <a16:creationId xmlns:a16="http://schemas.microsoft.com/office/drawing/2014/main" id="{C4077CBF-E112-69A2-6402-894BDFC202B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2271713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2" name="TextBox 17">
                  <a:extLst>
                    <a:ext uri="{FF2B5EF4-FFF2-40B4-BE49-F238E27FC236}">
                      <a16:creationId xmlns:a16="http://schemas.microsoft.com/office/drawing/2014/main" id="{BFBB0A73-01FD-AAF0-18D6-0AA3948EA1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1088" y="1989138"/>
                  <a:ext cx="1957387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ko-KR" altLang="en-US" sz="1200" dirty="0">
                      <a:latin typeface="Arial" panose="020B0604020202020204" pitchFamily="34" charset="0"/>
                    </a:rPr>
                    <a:t>광고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 (multicast)</a:t>
                  </a:r>
                </a:p>
              </p:txBody>
            </p:sp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739F897A-8E84-2EE5-AB4F-8570510ED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8562" y="2972684"/>
                  <a:ext cx="3109913" cy="686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004:OneM2M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광고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광고되는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의 제품 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IP address,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전송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port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간단한 설명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Rectangle 22">
                  <a:extLst>
                    <a:ext uri="{FF2B5EF4-FFF2-40B4-BE49-F238E27FC236}">
                      <a16:creationId xmlns:a16="http://schemas.microsoft.com/office/drawing/2014/main" id="{ABD21118-5204-D7F5-73A3-97CB2F206E2F}"/>
                    </a:ext>
                  </a:extLst>
                </p:cNvPr>
                <p:cNvSpPr/>
                <p:nvPr/>
              </p:nvSpPr>
              <p:spPr bwMode="auto">
                <a:xfrm>
                  <a:off x="2655028" y="3903341"/>
                  <a:ext cx="3811588" cy="4683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005: Server: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기기들이 보내는 정보를 확인하고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만들어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으로 보낼 응답을 준비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URL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조립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" name="Straight Arrow Connector 23">
                  <a:extLst>
                    <a:ext uri="{FF2B5EF4-FFF2-40B4-BE49-F238E27FC236}">
                      <a16:creationId xmlns:a16="http://schemas.microsoft.com/office/drawing/2014/main" id="{F0FB6144-45EF-C660-373B-9C70FD03A45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887" y="4837602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6" name="Rectangle 36">
                  <a:extLst>
                    <a:ext uri="{FF2B5EF4-FFF2-40B4-BE49-F238E27FC236}">
                      <a16:creationId xmlns:a16="http://schemas.microsoft.com/office/drawing/2014/main" id="{C5E17EE9-2E37-B989-65E3-54F75594B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8" y="4496563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006: RETRIVE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대한 응답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보냄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7" name="Straight Arrow Connector 31">
                  <a:extLst>
                    <a:ext uri="{FF2B5EF4-FFF2-40B4-BE49-F238E27FC236}">
                      <a16:creationId xmlns:a16="http://schemas.microsoft.com/office/drawing/2014/main" id="{A32FA3F9-4CF3-23F1-F6F0-0D420794CC7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1717" y="5785839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8" name="Rectangle 36">
                  <a:extLst>
                    <a:ext uri="{FF2B5EF4-FFF2-40B4-BE49-F238E27FC236}">
                      <a16:creationId xmlns:a16="http://schemas.microsoft.com/office/drawing/2014/main" id="{901F84B0-6956-B0F4-491F-94EDEF7FD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7" y="4903041"/>
                  <a:ext cx="3109912" cy="882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 선택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해당 기기의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CREATE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en-US" altLang="en-US" sz="1200" dirty="0" err="1">
                      <a:latin typeface="Arial" panose="020B0604020202020204" pitchFamily="34" charset="0"/>
                    </a:rPr>
                    <a:t>filterUsage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 Create</a:t>
                  </a:r>
                  <a:br>
                    <a:rPr lang="en-US" altLang="en-US" sz="1200" dirty="0">
                      <a:latin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</a:rPr>
                    <a:t>       -&gt;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등록하고자 하는 옵션에 대한 정보까지 전송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 Ex)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온도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습도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E37DBA3-C81F-7E79-D019-B5D3433273D1}"/>
                    </a:ext>
                  </a:extLst>
                </p:cNvPr>
                <p:cNvSpPr/>
                <p:nvPr/>
              </p:nvSpPr>
              <p:spPr bwMode="auto">
                <a:xfrm>
                  <a:off x="2837657" y="5915222"/>
                  <a:ext cx="2925763" cy="64611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008: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받은 기기를 등록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등록할 때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AE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와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CNT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까지 한 번에 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(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등록에 필요한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자체 생성 가능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.)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328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1AA3647-2CBB-5D80-DBE1-E0E6746D6E51}"/>
              </a:ext>
            </a:extLst>
          </p:cNvPr>
          <p:cNvGrpSpPr/>
          <p:nvPr/>
        </p:nvGrpSpPr>
        <p:grpSpPr>
          <a:xfrm>
            <a:off x="567159" y="607671"/>
            <a:ext cx="10967013" cy="5635186"/>
            <a:chOff x="179388" y="620713"/>
            <a:chExt cx="8248650" cy="5986462"/>
          </a:xfrm>
        </p:grpSpPr>
        <p:sp>
          <p:nvSpPr>
            <p:cNvPr id="4" name="Rectangle 36">
              <a:extLst>
                <a:ext uri="{FF2B5EF4-FFF2-40B4-BE49-F238E27FC236}">
                  <a16:creationId xmlns:a16="http://schemas.microsoft.com/office/drawing/2014/main" id="{793D99DF-C976-85DE-0B64-752284EE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62C753CB-FE1F-040B-6FA3-D9A4491DB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11C1A28-457B-D92D-06F8-1BE790742B69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694362"/>
              <a:chOff x="225425" y="912813"/>
              <a:chExt cx="8202613" cy="5694362"/>
            </a:xfrm>
          </p:grpSpPr>
          <p:cxnSp>
            <p:nvCxnSpPr>
              <p:cNvPr id="8" name="Straight Connector 33">
                <a:extLst>
                  <a:ext uri="{FF2B5EF4-FFF2-40B4-BE49-F238E27FC236}">
                    <a16:creationId xmlns:a16="http://schemas.microsoft.com/office/drawing/2014/main" id="{30F3615E-E7BA-8A00-D410-DFE422031566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3935413" y="1522413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5">
                <a:extLst>
                  <a:ext uri="{FF2B5EF4-FFF2-40B4-BE49-F238E27FC236}">
                    <a16:creationId xmlns:a16="http://schemas.microsoft.com/office/drawing/2014/main" id="{CCE523C9-1F0A-52B4-8EFE-A8D388DF3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2">
                <a:extLst>
                  <a:ext uri="{FF2B5EF4-FFF2-40B4-BE49-F238E27FC236}">
                    <a16:creationId xmlns:a16="http://schemas.microsoft.com/office/drawing/2014/main" id="{01AEF911-3A78-D173-B437-F926E487A904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8">
                <a:extLst>
                  <a:ext uri="{FF2B5EF4-FFF2-40B4-BE49-F238E27FC236}">
                    <a16:creationId xmlns:a16="http://schemas.microsoft.com/office/drawing/2014/main" id="{AED39485-EB12-57D5-EFDF-2675BCBA5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0">
                <a:extLst>
                  <a:ext uri="{FF2B5EF4-FFF2-40B4-BE49-F238E27FC236}">
                    <a16:creationId xmlns:a16="http://schemas.microsoft.com/office/drawing/2014/main" id="{5778FCA9-DD1B-D4E5-8437-AD50E1FB2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88CC6CE-E75E-90D1-BB7D-E078933BAE2F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2151705"/>
                <a:chOff x="225425" y="912813"/>
                <a:chExt cx="8202613" cy="2151705"/>
              </a:xfrm>
            </p:grpSpPr>
            <p:sp>
              <p:nvSpPr>
                <p:cNvPr id="17" name="Rectangle 55">
                  <a:extLst>
                    <a:ext uri="{FF2B5EF4-FFF2-40B4-BE49-F238E27FC236}">
                      <a16:creationId xmlns:a16="http://schemas.microsoft.com/office/drawing/2014/main" id="{9EAD69CC-2493-4311-BA7C-77E682B07D73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Rectangle 57">
                  <a:extLst>
                    <a:ext uri="{FF2B5EF4-FFF2-40B4-BE49-F238E27FC236}">
                      <a16:creationId xmlns:a16="http://schemas.microsoft.com/office/drawing/2014/main" id="{25FC99DF-816C-D37F-1EB4-692F16A60DDA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19" name="Rectangle 58">
                  <a:extLst>
                    <a:ext uri="{FF2B5EF4-FFF2-40B4-BE49-F238E27FC236}">
                      <a16:creationId xmlns:a16="http://schemas.microsoft.com/office/drawing/2014/main" id="{2509F840-0115-539F-7A88-D96A851B6C45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sp>
              <p:nvSpPr>
                <p:cNvPr id="21" name="Round Same Side Corner Rectangle 1">
                  <a:extLst>
                    <a:ext uri="{FF2B5EF4-FFF2-40B4-BE49-F238E27FC236}">
                      <a16:creationId xmlns:a16="http://schemas.microsoft.com/office/drawing/2014/main" id="{7C821040-4E91-A102-A1FD-6CEE9B2B120B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2" name="Round Same Side Corner Rectangle 2">
                  <a:extLst>
                    <a:ext uri="{FF2B5EF4-FFF2-40B4-BE49-F238E27FC236}">
                      <a16:creationId xmlns:a16="http://schemas.microsoft.com/office/drawing/2014/main" id="{0A92601D-F443-65B3-7E59-006B9DA53E1D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3" name="Round Same Side Corner Rectangle 3">
                  <a:extLst>
                    <a:ext uri="{FF2B5EF4-FFF2-40B4-BE49-F238E27FC236}">
                      <a16:creationId xmlns:a16="http://schemas.microsoft.com/office/drawing/2014/main" id="{F6336C63-9BFA-8796-6363-F703EDBA7203}"/>
                    </a:ext>
                  </a:extLst>
                </p:cNvPr>
                <p:cNvSpPr/>
                <p:nvPr/>
              </p:nvSpPr>
              <p:spPr>
                <a:xfrm>
                  <a:off x="3536950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4" name="Round Same Side Corner Rectangle 4">
                  <a:extLst>
                    <a:ext uri="{FF2B5EF4-FFF2-40B4-BE49-F238E27FC236}">
                      <a16:creationId xmlns:a16="http://schemas.microsoft.com/office/drawing/2014/main" id="{A8B4AD9A-9660-919E-5A55-1DFFE803CF56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cxnSp>
              <p:nvCxnSpPr>
                <p:cNvPr id="37" name="Straight Arrow Connector 39">
                  <a:extLst>
                    <a:ext uri="{FF2B5EF4-FFF2-40B4-BE49-F238E27FC236}">
                      <a16:creationId xmlns:a16="http://schemas.microsoft.com/office/drawing/2014/main" id="{442D8F83-4194-4B42-190D-FCE9E2DCD13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29063" y="2599667"/>
                  <a:ext cx="3306762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8" name="Straight Arrow Connector 44">
                  <a:extLst>
                    <a:ext uri="{FF2B5EF4-FFF2-40B4-BE49-F238E27FC236}">
                      <a16:creationId xmlns:a16="http://schemas.microsoft.com/office/drawing/2014/main" id="{19F66F1D-D517-113E-4D87-573B56F5C0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20763" y="2009045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9" name="Rectangle 36">
                  <a:extLst>
                    <a:ext uri="{FF2B5EF4-FFF2-40B4-BE49-F238E27FC236}">
                      <a16:creationId xmlns:a16="http://schemas.microsoft.com/office/drawing/2014/main" id="{3EC475FD-80C1-C5D0-6AA3-CA8A8D13AD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7006" y="1617846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009: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완료를 알림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36">
                  <a:extLst>
                    <a:ext uri="{FF2B5EF4-FFF2-40B4-BE49-F238E27FC236}">
                      <a16:creationId xmlns:a16="http://schemas.microsoft.com/office/drawing/2014/main" id="{8DB74AEA-98FE-C0E6-BC17-C31789DC8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709" y="1567647"/>
                  <a:ext cx="3046412" cy="10789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010: 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가 등록되었음을 알림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ko-KR" altLang="en-US" sz="1200" dirty="0">
                      <a:latin typeface="Arial" panose="020B0604020202020204" pitchFamily="34" charset="0"/>
                    </a:rPr>
                    <a:t>포함되는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CIN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생성에 필요한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Ex)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리소스 네임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서버의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key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값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1" name="Straight Arrow Connector 48">
                  <a:extLst>
                    <a:ext uri="{FF2B5EF4-FFF2-40B4-BE49-F238E27FC236}">
                      <a16:creationId xmlns:a16="http://schemas.microsoft.com/office/drawing/2014/main" id="{B74F4D3A-A34F-15D0-7549-3166FF82539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29063" y="3064518"/>
                  <a:ext cx="3290887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</p:grpSp>
        </p:grp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C36289C-75C1-405D-D01D-A2D8BE478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709" y="2723297"/>
              <a:ext cx="3109912" cy="29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011:</a:t>
              </a:r>
              <a:r>
                <a:rPr lang="ko-KR" altLang="en-US" sz="1200" dirty="0">
                  <a:latin typeface="Arial" panose="020B0604020202020204" pitchFamily="34" charset="0"/>
                </a:rPr>
                <a:t>요청에 대한 응답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5306FD56-3E3A-F7FD-07E7-0B8B00B2B5F6}"/>
              </a:ext>
            </a:extLst>
          </p:cNvPr>
          <p:cNvSpPr/>
          <p:nvPr/>
        </p:nvSpPr>
        <p:spPr bwMode="auto">
          <a:xfrm>
            <a:off x="9436172" y="3226318"/>
            <a:ext cx="2159227" cy="260008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012: Device: </a:t>
            </a:r>
            <a:r>
              <a:rPr lang="ko-KR" altLang="en-US" sz="1200" dirty="0">
                <a:latin typeface="Arial" panose="020B0604020202020204" pitchFamily="34" charset="0"/>
              </a:rPr>
              <a:t>광고 중지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B00C4BC-FAE7-1147-A75E-ECF16774ED2A}"/>
              </a:ext>
            </a:extLst>
          </p:cNvPr>
          <p:cNvSpPr/>
          <p:nvPr/>
        </p:nvSpPr>
        <p:spPr bwMode="auto">
          <a:xfrm>
            <a:off x="6547247" y="3611379"/>
            <a:ext cx="5067706" cy="260008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013: Device: Server</a:t>
            </a:r>
            <a:r>
              <a:rPr lang="ko-KR" altLang="en-US" sz="1200" dirty="0">
                <a:latin typeface="Arial" panose="020B0604020202020204" pitchFamily="34" charset="0"/>
              </a:rPr>
              <a:t>로부터 받은 리소스 네임과 정보를 통해 </a:t>
            </a:r>
            <a:r>
              <a:rPr lang="en-US" altLang="ko-KR" sz="1200" dirty="0">
                <a:latin typeface="Arial" panose="020B0604020202020204" pitchFamily="34" charset="0"/>
              </a:rPr>
              <a:t>URL</a:t>
            </a:r>
            <a:r>
              <a:rPr lang="ko-KR" altLang="en-US" sz="1200" dirty="0">
                <a:latin typeface="Arial" panose="020B0604020202020204" pitchFamily="34" charset="0"/>
              </a:rPr>
              <a:t>을 생성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44" name="Straight Arrow Connector 48">
            <a:extLst>
              <a:ext uri="{FF2B5EF4-FFF2-40B4-BE49-F238E27FC236}">
                <a16:creationId xmlns:a16="http://schemas.microsoft.com/office/drawing/2014/main" id="{73838C7B-0FB8-00EF-DA50-95229F3459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52549" y="4524675"/>
            <a:ext cx="437540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6" name="Rectangle 36">
            <a:extLst>
              <a:ext uri="{FF2B5EF4-FFF2-40B4-BE49-F238E27FC236}">
                <a16:creationId xmlns:a16="http://schemas.microsoft.com/office/drawing/2014/main" id="{A78FD2BF-BFF8-2378-5F80-69602043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560" y="4106935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014: </a:t>
            </a:r>
            <a:r>
              <a:rPr lang="ko-KR" altLang="en-US" sz="1200" dirty="0">
                <a:latin typeface="Arial" panose="020B0604020202020204" pitchFamily="34" charset="0"/>
              </a:rPr>
              <a:t>생성한 </a:t>
            </a:r>
            <a:r>
              <a:rPr lang="en-US" altLang="ko-KR" sz="1200" dirty="0">
                <a:latin typeface="Arial" panose="020B0604020202020204" pitchFamily="34" charset="0"/>
              </a:rPr>
              <a:t>URL</a:t>
            </a:r>
            <a:r>
              <a:rPr lang="ko-KR" altLang="en-US" sz="1200" dirty="0">
                <a:latin typeface="Arial" panose="020B0604020202020204" pitchFamily="34" charset="0"/>
              </a:rPr>
              <a:t>을 통해 주기적으로 </a:t>
            </a:r>
            <a:r>
              <a:rPr lang="en-US" altLang="ko-KR" sz="1200" dirty="0">
                <a:latin typeface="Arial" panose="020B0604020202020204" pitchFamily="34" charset="0"/>
              </a:rPr>
              <a:t>CIN Create </a:t>
            </a:r>
            <a:r>
              <a:rPr lang="ko-KR" altLang="en-US" sz="1200" dirty="0">
                <a:latin typeface="Arial" panose="020B0604020202020204" pitchFamily="34" charset="0"/>
              </a:rPr>
              <a:t>요청 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45E8752D-ECDE-1D5D-E2C1-94ECE64CB465}"/>
              </a:ext>
            </a:extLst>
          </p:cNvPr>
          <p:cNvSpPr/>
          <p:nvPr/>
        </p:nvSpPr>
        <p:spPr bwMode="auto">
          <a:xfrm>
            <a:off x="4435222" y="4908568"/>
            <a:ext cx="2330181" cy="641494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015: Server: AE, CNT </a:t>
            </a:r>
            <a:r>
              <a:rPr lang="ko-KR" altLang="en-US" sz="1200" dirty="0">
                <a:latin typeface="Arial" panose="020B0604020202020204" pitchFamily="34" charset="0"/>
              </a:rPr>
              <a:t>생성과는 달리</a:t>
            </a:r>
            <a:r>
              <a:rPr lang="en-US" altLang="ko-KR" sz="1200" dirty="0">
                <a:latin typeface="Arial" panose="020B0604020202020204" pitchFamily="34" charset="0"/>
              </a:rPr>
              <a:t>, Device</a:t>
            </a:r>
            <a:r>
              <a:rPr lang="ko-KR" altLang="en-US" sz="1200" dirty="0">
                <a:latin typeface="Arial" panose="020B0604020202020204" pitchFamily="34" charset="0"/>
              </a:rPr>
              <a:t>가 바로 </a:t>
            </a:r>
            <a:r>
              <a:rPr lang="en-US" altLang="ko-KR" sz="1200" dirty="0">
                <a:latin typeface="Arial" panose="020B0604020202020204" pitchFamily="34" charset="0"/>
              </a:rPr>
              <a:t>CIN </a:t>
            </a:r>
            <a:r>
              <a:rPr lang="ko-KR" altLang="en-US" sz="1200" dirty="0">
                <a:latin typeface="Arial" panose="020B0604020202020204" pitchFamily="34" charset="0"/>
              </a:rPr>
              <a:t>생성을 요청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6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787920" y="818127"/>
            <a:ext cx="983185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진행 상황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-Application </a:t>
            </a:r>
            <a:r>
              <a:rPr lang="ko-KR" altLang="en-US" dirty="0"/>
              <a:t>구현 진행도</a:t>
            </a:r>
            <a:r>
              <a:rPr lang="en-US" altLang="ko-KR" dirty="0"/>
              <a:t>. – </a:t>
            </a:r>
            <a:r>
              <a:rPr lang="en-US" altLang="ko-KR" dirty="0">
                <a:solidFill>
                  <a:srgbClr val="FF0000"/>
                </a:solidFill>
              </a:rPr>
              <a:t>20%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- Application </a:t>
            </a:r>
            <a:r>
              <a:rPr lang="ko-KR" altLang="en-US" sz="1400" dirty="0"/>
              <a:t>가상머신을 만들고</a:t>
            </a:r>
            <a:r>
              <a:rPr lang="en-US" altLang="ko-KR" sz="1400" dirty="0"/>
              <a:t>, Server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Zeroconf</a:t>
            </a:r>
            <a:r>
              <a:rPr lang="ko-KR" altLang="en-US" sz="1400" dirty="0"/>
              <a:t>에서 생성한 </a:t>
            </a:r>
            <a:r>
              <a:rPr lang="en-US" altLang="ko-KR" sz="1400" dirty="0"/>
              <a:t>Device List</a:t>
            </a:r>
            <a:r>
              <a:rPr lang="ko-KR" altLang="en-US" sz="1400" dirty="0"/>
              <a:t>를 받는 </a:t>
            </a:r>
            <a:r>
              <a:rPr lang="ko-KR" altLang="en-US" sz="1400" dirty="0">
                <a:solidFill>
                  <a:srgbClr val="FF0000"/>
                </a:solidFill>
              </a:rPr>
              <a:t>기능만</a:t>
            </a:r>
            <a:r>
              <a:rPr lang="ko-KR" altLang="en-US" sz="1400" dirty="0"/>
              <a:t> 구현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-&gt; </a:t>
            </a:r>
            <a:r>
              <a:rPr lang="ko-KR" altLang="en-US" sz="1400" dirty="0"/>
              <a:t>아직 </a:t>
            </a:r>
            <a:r>
              <a:rPr lang="en-US" altLang="ko-KR" sz="1400" dirty="0"/>
              <a:t>Application</a:t>
            </a:r>
            <a:r>
              <a:rPr lang="ko-KR" altLang="en-US" sz="1400" dirty="0"/>
              <a:t>의 상세한 동작 방식을 이해하지 못했음</a:t>
            </a:r>
            <a:r>
              <a:rPr lang="en-US" altLang="ko-KR" sz="1400" dirty="0"/>
              <a:t>. -&gt; </a:t>
            </a:r>
            <a:r>
              <a:rPr lang="en-US" altLang="ko-KR" sz="1400" dirty="0" err="1"/>
              <a:t>CSEbase</a:t>
            </a:r>
            <a:r>
              <a:rPr lang="en-US" altLang="ko-KR" sz="1400" dirty="0"/>
              <a:t> </a:t>
            </a:r>
            <a:r>
              <a:rPr lang="ko-KR" altLang="en-US" sz="1400" dirty="0"/>
              <a:t>작동 방식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filterUsage</a:t>
            </a:r>
            <a:r>
              <a:rPr lang="en-US" altLang="ko-KR" sz="1400" dirty="0"/>
              <a:t> </a:t>
            </a:r>
            <a:r>
              <a:rPr lang="ko-KR" altLang="en-US" sz="1400" dirty="0"/>
              <a:t>등등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Zeroconf</a:t>
            </a:r>
            <a:r>
              <a:rPr lang="en-US" altLang="ko-KR" dirty="0"/>
              <a:t> </a:t>
            </a:r>
            <a:r>
              <a:rPr lang="ko-KR" altLang="en-US" dirty="0"/>
              <a:t>구현 진행도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90%</a:t>
            </a:r>
            <a:br>
              <a:rPr lang="en-US" altLang="ko-KR" dirty="0"/>
            </a:br>
            <a:br>
              <a:rPr lang="en-US" altLang="ko-KR" sz="1400" dirty="0"/>
            </a:br>
            <a:r>
              <a:rPr lang="en-US" altLang="ko-KR" sz="1400" dirty="0"/>
              <a:t>-Device</a:t>
            </a:r>
            <a:r>
              <a:rPr lang="ko-KR" altLang="en-US" sz="1400" dirty="0"/>
              <a:t>들을 발견하고 그 정보를 얻어서 </a:t>
            </a:r>
            <a:r>
              <a:rPr lang="en-US" altLang="ko-KR" sz="1400" dirty="0"/>
              <a:t>URL</a:t>
            </a:r>
            <a:r>
              <a:rPr lang="ko-KR" altLang="en-US" sz="1400" dirty="0"/>
              <a:t>을 만들거나 </a:t>
            </a:r>
            <a:r>
              <a:rPr lang="en-US" altLang="ko-KR" sz="1400" dirty="0"/>
              <a:t>App</a:t>
            </a:r>
            <a:r>
              <a:rPr lang="ko-KR" altLang="en-US" sz="1400" dirty="0"/>
              <a:t>으로 보낼 </a:t>
            </a:r>
            <a:r>
              <a:rPr lang="en-US" altLang="ko-KR" sz="1400" dirty="0"/>
              <a:t>Device List</a:t>
            </a:r>
            <a:r>
              <a:rPr lang="ko-KR" altLang="en-US" sz="1400" dirty="0"/>
              <a:t>를 생성하는 것까지 구현 완료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</a:t>
            </a:r>
            <a:r>
              <a:rPr lang="ko-KR" altLang="en-US" sz="1400" dirty="0"/>
              <a:t>난잡했던 코드를 정리하고 새로 생성된 </a:t>
            </a:r>
            <a:r>
              <a:rPr lang="en-US" altLang="ko-KR" sz="1400" dirty="0"/>
              <a:t>Procedure</a:t>
            </a:r>
            <a:r>
              <a:rPr lang="ko-KR" altLang="en-US" sz="1400" dirty="0"/>
              <a:t>를 기반으로 필요 없는 기능을 제거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Ex) </a:t>
            </a:r>
            <a:r>
              <a:rPr lang="ko-KR" altLang="en-US" sz="1400" dirty="0"/>
              <a:t>등록된 </a:t>
            </a:r>
            <a:r>
              <a:rPr lang="en-US" altLang="ko-KR" sz="1400" dirty="0"/>
              <a:t>Device</a:t>
            </a:r>
            <a:r>
              <a:rPr lang="ko-KR" altLang="en-US" sz="1400" dirty="0"/>
              <a:t>들을 따로 파일로 만드는 코드</a:t>
            </a:r>
            <a:r>
              <a:rPr lang="en-US" altLang="ko-KR" sz="1400" dirty="0"/>
              <a:t>, </a:t>
            </a:r>
            <a:r>
              <a:rPr lang="ko-KR" altLang="en-US" sz="1400" dirty="0"/>
              <a:t>쓸데없는 정보를 </a:t>
            </a:r>
            <a:r>
              <a:rPr lang="en-US" altLang="ko-KR" sz="1400" dirty="0" err="1"/>
              <a:t>TxT</a:t>
            </a:r>
            <a:r>
              <a:rPr lang="en-US" altLang="ko-KR" sz="1400" dirty="0"/>
              <a:t>-Record</a:t>
            </a:r>
            <a:r>
              <a:rPr lang="ko-KR" altLang="en-US" sz="1400" dirty="0"/>
              <a:t>에 담아서 보내는 코드</a:t>
            </a:r>
            <a:r>
              <a:rPr lang="en-US" altLang="ko-KR" sz="1400" dirty="0"/>
              <a:t>. </a:t>
            </a:r>
            <a:r>
              <a:rPr lang="ko-KR" altLang="en-US" sz="1400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-OneM2M</a:t>
            </a:r>
            <a:r>
              <a:rPr lang="ko-KR" altLang="en-US" dirty="0"/>
              <a:t> </a:t>
            </a:r>
            <a:r>
              <a:rPr lang="en-US" altLang="ko-KR" dirty="0"/>
              <a:t>Server </a:t>
            </a:r>
            <a:r>
              <a:rPr lang="ko-KR" altLang="en-US" dirty="0"/>
              <a:t>구현 진행도</a:t>
            </a:r>
            <a:r>
              <a:rPr lang="en-US" altLang="ko-KR" dirty="0"/>
              <a:t>. – </a:t>
            </a:r>
            <a:r>
              <a:rPr lang="en-US" altLang="ko-KR" dirty="0">
                <a:solidFill>
                  <a:srgbClr val="FF0000"/>
                </a:solidFill>
              </a:rPr>
              <a:t>70%</a:t>
            </a: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/>
              <a:t>-</a:t>
            </a:r>
            <a:r>
              <a:rPr lang="ko-KR" altLang="en-US" sz="1400" dirty="0"/>
              <a:t>난잡한 코드들을 일관성 있게 정리하고</a:t>
            </a:r>
            <a:r>
              <a:rPr lang="en-US" altLang="ko-KR" sz="1400" dirty="0"/>
              <a:t>, Procedure</a:t>
            </a:r>
            <a:r>
              <a:rPr lang="ko-KR" altLang="en-US" sz="1400" dirty="0"/>
              <a:t>를 기반으로 필요 없는 기능 제거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Ex)  Http</a:t>
            </a:r>
            <a:r>
              <a:rPr lang="ko-KR" altLang="en-US" sz="1400" dirty="0"/>
              <a:t> </a:t>
            </a:r>
            <a:r>
              <a:rPr lang="en-US" altLang="ko-KR" sz="1400" dirty="0"/>
              <a:t>Post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ForRegist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RegistSuccess</a:t>
            </a:r>
            <a:r>
              <a:rPr lang="en-US" altLang="ko-KR" sz="1400" dirty="0"/>
              <a:t> </a:t>
            </a:r>
            <a:r>
              <a:rPr lang="ko-KR" altLang="en-US" sz="1400" dirty="0"/>
              <a:t>요청 관련 코드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-AE </a:t>
            </a:r>
            <a:r>
              <a:rPr lang="ko-KR" altLang="en-US" sz="1400" dirty="0"/>
              <a:t>생성 요청에 이어서 </a:t>
            </a:r>
            <a:r>
              <a:rPr lang="en-US" altLang="ko-KR" sz="1400" dirty="0"/>
              <a:t>CNT </a:t>
            </a:r>
            <a:r>
              <a:rPr lang="ko-KR" altLang="en-US" sz="1400" dirty="0"/>
              <a:t>생성 요청까지 만듦</a:t>
            </a:r>
            <a:r>
              <a:rPr lang="en-US" altLang="ko-KR" sz="1400" dirty="0"/>
              <a:t>. -&gt; </a:t>
            </a:r>
            <a:r>
              <a:rPr lang="ko-KR" altLang="en-US" sz="1400" dirty="0"/>
              <a:t>현재 </a:t>
            </a:r>
            <a:r>
              <a:rPr lang="en-US" altLang="ko-KR" sz="1400" dirty="0"/>
              <a:t>Mobius </a:t>
            </a:r>
            <a:r>
              <a:rPr lang="ko-KR" altLang="en-US" sz="1400" dirty="0"/>
              <a:t>서버가 닫히면서 </a:t>
            </a:r>
            <a:r>
              <a:rPr lang="en-US" altLang="ko-KR" sz="1400" dirty="0" err="1"/>
              <a:t>TinyIoT</a:t>
            </a:r>
            <a:r>
              <a:rPr lang="ko-KR" altLang="en-US" sz="1400" dirty="0"/>
              <a:t>의 서버로 실험할 예정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-URL</a:t>
            </a:r>
            <a:r>
              <a:rPr lang="ko-KR" altLang="en-US" sz="1400" dirty="0"/>
              <a:t>을 그대로 인자로 주는 등</a:t>
            </a:r>
            <a:r>
              <a:rPr lang="en-US" altLang="ko-KR" sz="1400" dirty="0"/>
              <a:t>. </a:t>
            </a:r>
            <a:r>
              <a:rPr lang="ko-KR" altLang="en-US" sz="1400" dirty="0"/>
              <a:t>하드코딩 된 코드 수정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sz="1400" dirty="0">
                <a:solidFill>
                  <a:srgbClr val="FF0000"/>
                </a:solidFill>
              </a:rPr>
            </a:b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25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FC8FB-E7E6-1B4B-06A7-5B46E1F1BEF7}"/>
              </a:ext>
            </a:extLst>
          </p:cNvPr>
          <p:cNvSpPr txBox="1"/>
          <p:nvPr/>
        </p:nvSpPr>
        <p:spPr>
          <a:xfrm>
            <a:off x="787920" y="818127"/>
            <a:ext cx="983185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 진행 상황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-Device </a:t>
            </a:r>
            <a:r>
              <a:rPr lang="ko-KR" altLang="en-US" dirty="0"/>
              <a:t>구현 진행도</a:t>
            </a:r>
            <a:r>
              <a:rPr lang="en-US" altLang="ko-KR" dirty="0"/>
              <a:t>. – </a:t>
            </a:r>
            <a:r>
              <a:rPr lang="en-US" altLang="ko-KR" dirty="0">
                <a:solidFill>
                  <a:srgbClr val="FF0000"/>
                </a:solidFill>
              </a:rPr>
              <a:t>80%</a:t>
            </a: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/>
              <a:t>-</a:t>
            </a:r>
            <a:r>
              <a:rPr lang="ko-KR" altLang="en-US" sz="1400" dirty="0"/>
              <a:t>난잡한 코드들을 일관성 있게 정리하고</a:t>
            </a:r>
            <a:r>
              <a:rPr lang="en-US" altLang="ko-KR" sz="1400" dirty="0"/>
              <a:t>, Procedure</a:t>
            </a:r>
            <a:r>
              <a:rPr lang="ko-KR" altLang="en-US" sz="1400" dirty="0"/>
              <a:t>를 기반으로 필요 없는 기능 제거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Ex)  Http</a:t>
            </a:r>
            <a:r>
              <a:rPr lang="ko-KR" altLang="en-US" sz="1400" dirty="0"/>
              <a:t> </a:t>
            </a:r>
            <a:r>
              <a:rPr lang="en-US" altLang="ko-KR" sz="1400" dirty="0"/>
              <a:t>Post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ForRegist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RegistSuccess</a:t>
            </a:r>
            <a:r>
              <a:rPr lang="en-US" altLang="ko-KR" sz="1400" dirty="0"/>
              <a:t> </a:t>
            </a:r>
            <a:r>
              <a:rPr lang="ko-KR" altLang="en-US" sz="1400" dirty="0"/>
              <a:t>요청에 대한 응답 관련 코드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-CIN</a:t>
            </a:r>
            <a:r>
              <a:rPr lang="ko-KR" altLang="en-US" sz="1400" dirty="0"/>
              <a:t>을 생성하고 주기적으로 </a:t>
            </a:r>
            <a:r>
              <a:rPr lang="en-US" altLang="ko-KR" sz="1400" dirty="0"/>
              <a:t>Server</a:t>
            </a:r>
            <a:r>
              <a:rPr lang="ko-KR" altLang="en-US" sz="1400" dirty="0"/>
              <a:t>로 보내는 코드 구현</a:t>
            </a:r>
            <a:r>
              <a:rPr lang="en-US" altLang="ko-KR" sz="1400" dirty="0"/>
              <a:t>.-&gt; </a:t>
            </a:r>
            <a:r>
              <a:rPr lang="ko-KR" altLang="en-US" sz="1400" dirty="0"/>
              <a:t>현재 </a:t>
            </a:r>
            <a:r>
              <a:rPr lang="en-US" altLang="ko-KR" sz="1400" dirty="0"/>
              <a:t>Mobius </a:t>
            </a:r>
            <a:r>
              <a:rPr lang="ko-KR" altLang="en-US" sz="1400" dirty="0"/>
              <a:t>서버가 닫히면서 </a:t>
            </a:r>
            <a:r>
              <a:rPr lang="en-US" altLang="ko-KR" sz="1400" dirty="0" err="1"/>
              <a:t>TinyIoT</a:t>
            </a:r>
            <a:r>
              <a:rPr lang="ko-KR" altLang="en-US" sz="1400" dirty="0"/>
              <a:t>의 서버로 실험할 예정</a:t>
            </a:r>
            <a:r>
              <a:rPr lang="en-US" altLang="ko-KR" sz="1400" dirty="0"/>
              <a:t>.</a:t>
            </a:r>
          </a:p>
          <a:p>
            <a:br>
              <a:rPr lang="en-US" altLang="ko-KR" sz="1400" dirty="0"/>
            </a:br>
            <a:r>
              <a:rPr lang="en-US" altLang="ko-KR" sz="1400" dirty="0"/>
              <a:t>-URL</a:t>
            </a:r>
            <a:r>
              <a:rPr lang="ko-KR" altLang="en-US" sz="1400" dirty="0"/>
              <a:t>을 그대로 인자로 주는 등</a:t>
            </a:r>
            <a:r>
              <a:rPr lang="en-US" altLang="ko-KR" sz="1400" dirty="0"/>
              <a:t>. </a:t>
            </a:r>
            <a:r>
              <a:rPr lang="ko-KR" altLang="en-US" sz="1400" dirty="0"/>
              <a:t>하드코딩 된 코드 수정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등록 완료 </a:t>
            </a:r>
            <a:r>
              <a:rPr lang="en-US" altLang="ko-KR" sz="1400" dirty="0"/>
              <a:t>Post</a:t>
            </a:r>
            <a:r>
              <a:rPr lang="ko-KR" altLang="en-US" sz="1400" dirty="0"/>
              <a:t>를 받으면 광고를 중지하는 코드까지 구현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sz="1400" dirty="0">
                <a:solidFill>
                  <a:srgbClr val="FF0000"/>
                </a:solidFill>
              </a:rPr>
            </a:b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849536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734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Microsoft GothicNeo</vt:lpstr>
      <vt:lpstr>Arial</vt:lpstr>
      <vt:lpstr>Wingdings</vt:lpstr>
      <vt:lpstr>LuminousVTI</vt:lpstr>
      <vt:lpstr>Procedure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동현</dc:creator>
  <cp:lastModifiedBy>김 동현</cp:lastModifiedBy>
  <cp:revision>150</cp:revision>
  <dcterms:created xsi:type="dcterms:W3CDTF">2022-07-25T16:02:56Z</dcterms:created>
  <dcterms:modified xsi:type="dcterms:W3CDTF">2022-08-21T13:14:55Z</dcterms:modified>
</cp:coreProperties>
</file>