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5"/>
  </p:notesMasterIdLst>
  <p:sldIdLst>
    <p:sldId id="256" r:id="rId2"/>
    <p:sldId id="257" r:id="rId3"/>
    <p:sldId id="263" r:id="rId4"/>
    <p:sldId id="272" r:id="rId5"/>
    <p:sldId id="273" r:id="rId6"/>
    <p:sldId id="258" r:id="rId7"/>
    <p:sldId id="264" r:id="rId8"/>
    <p:sldId id="271" r:id="rId9"/>
    <p:sldId id="265" r:id="rId10"/>
    <p:sldId id="266" r:id="rId11"/>
    <p:sldId id="277" r:id="rId12"/>
    <p:sldId id="275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E13EC-9C65-4577-9584-6ABD4F63D345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BB71A-44F5-42DE-9D7D-34F9D657E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9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3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6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4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7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1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9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5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0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4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 spc="14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6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6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6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6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6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F9C54B-432F-65E0-709D-B0181A6B1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>
                <a:solidFill>
                  <a:schemeClr val="tx2"/>
                </a:solidFill>
              </a:rPr>
              <a:t>TinyIoT</a:t>
            </a:r>
            <a:br>
              <a:rPr lang="en-US" altLang="ko-KR">
                <a:solidFill>
                  <a:schemeClr val="tx2"/>
                </a:solidFill>
              </a:rPr>
            </a:br>
            <a:r>
              <a:rPr lang="en-US" altLang="ko-KR">
                <a:solidFill>
                  <a:schemeClr val="tx2"/>
                </a:solidFill>
              </a:rPr>
              <a:t>Zeroconf</a:t>
            </a: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C9EA7A-1530-E4DF-4EAD-2679E49FB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endParaRPr lang="en-US" altLang="ko-KR" sz="2200">
              <a:solidFill>
                <a:schemeClr val="tx2"/>
              </a:solidFill>
            </a:endParaRPr>
          </a:p>
          <a:p>
            <a:pPr algn="l"/>
            <a:r>
              <a:rPr lang="ko-KR" altLang="en-US" sz="2200">
                <a:solidFill>
                  <a:schemeClr val="tx2"/>
                </a:solidFill>
              </a:rPr>
              <a:t>김동현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981EC589-DC22-1324-79B8-68F497451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47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7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7F686-5B33-E6B1-0D62-28BB31AB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733800"/>
            <a:ext cx="8188033" cy="2379287"/>
          </a:xfrm>
        </p:spPr>
        <p:txBody>
          <a:bodyPr vert="horz" lIns="91440" tIns="45720" rIns="91440" bIns="45720" rtlCol="0">
            <a:normAutofit/>
          </a:bodyPr>
          <a:lstStyle/>
          <a:p>
            <a:pPr marL="0" algn="ctr">
              <a:lnSpc>
                <a:spcPct val="110000"/>
              </a:lnSpc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0" algn="ctr">
              <a:lnSpc>
                <a:spcPct val="110000"/>
              </a:lnSpc>
            </a:pPr>
            <a:endParaRPr lang="en-US" altLang="ko-KR" sz="1800" dirty="0">
              <a:solidFill>
                <a:schemeClr val="tx2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4109B21-4757-5443-D3E2-1928200003DF}"/>
              </a:ext>
            </a:extLst>
          </p:cNvPr>
          <p:cNvGrpSpPr/>
          <p:nvPr/>
        </p:nvGrpSpPr>
        <p:grpSpPr>
          <a:xfrm>
            <a:off x="425847" y="1578153"/>
            <a:ext cx="11294701" cy="5019028"/>
            <a:chOff x="567159" y="607671"/>
            <a:chExt cx="10983891" cy="563518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3AFD54C3-8A1C-2EC1-9DB9-0E411CEB5E34}"/>
                </a:ext>
              </a:extLst>
            </p:cNvPr>
            <p:cNvGrpSpPr/>
            <p:nvPr/>
          </p:nvGrpSpPr>
          <p:grpSpPr>
            <a:xfrm>
              <a:off x="567159" y="607671"/>
              <a:ext cx="10967013" cy="5635186"/>
              <a:chOff x="179388" y="620713"/>
              <a:chExt cx="8248650" cy="5986462"/>
            </a:xfrm>
          </p:grpSpPr>
          <p:sp>
            <p:nvSpPr>
              <p:cNvPr id="61" name="Rectangle 36">
                <a:extLst>
                  <a:ext uri="{FF2B5EF4-FFF2-40B4-BE49-F238E27FC236}">
                    <a16:creationId xmlns:a16="http://schemas.microsoft.com/office/drawing/2014/main" id="{528CD4B1-601F-5B0D-38E0-D8B2C1E91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388" y="620713"/>
                <a:ext cx="1666875" cy="522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33"/>
                  </a:buClr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33"/>
                  </a:buClr>
                  <a:buChar char="»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33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33"/>
                  </a:buClr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i="1" dirty="0">
                    <a:latin typeface="Arial" panose="020B0604020202020204" pitchFamily="34" charset="0"/>
                  </a:rPr>
                  <a:t>Originator for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i="1" dirty="0">
                    <a:latin typeface="Arial" panose="020B0604020202020204" pitchFamily="34" charset="0"/>
                  </a:rPr>
                  <a:t>CREATE/UPDATE</a:t>
                </a:r>
                <a:endParaRPr lang="de-DE" altLang="en-US" sz="1400" i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716972FB-ECBF-659E-B70D-32167C7EF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8400" y="620713"/>
                <a:ext cx="1211263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33"/>
                  </a:buClr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33"/>
                  </a:buClr>
                  <a:buChar char="»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33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33"/>
                  </a:buClr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i="1" dirty="0">
                    <a:latin typeface="Arial" panose="020B0604020202020204" pitchFamily="34" charset="0"/>
                  </a:rPr>
                  <a:t>Hosting CSE</a:t>
                </a:r>
                <a:endParaRPr lang="de-DE" altLang="en-US" sz="1400" i="1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A5F3DE60-521B-6484-5B1E-70D3A31DE010}"/>
                  </a:ext>
                </a:extLst>
              </p:cNvPr>
              <p:cNvGrpSpPr/>
              <p:nvPr/>
            </p:nvGrpSpPr>
            <p:grpSpPr>
              <a:xfrm>
                <a:off x="225425" y="912813"/>
                <a:ext cx="8202613" cy="5694362"/>
                <a:chOff x="225425" y="912813"/>
                <a:chExt cx="8202613" cy="5694362"/>
              </a:xfrm>
            </p:grpSpPr>
            <p:cxnSp>
              <p:nvCxnSpPr>
                <p:cNvPr id="65" name="Straight Connector 33">
                  <a:extLst>
                    <a:ext uri="{FF2B5EF4-FFF2-40B4-BE49-F238E27FC236}">
                      <a16:creationId xmlns:a16="http://schemas.microsoft.com/office/drawing/2014/main" id="{D2FEF214-29FC-23DC-5252-1B6D86C30A11}"/>
                    </a:ext>
                  </a:extLst>
                </p:cNvPr>
                <p:cNvCxnSpPr>
                  <a:cxnSpLocks/>
                  <a:stCxn id="76" idx="1"/>
                </p:cNvCxnSpPr>
                <p:nvPr/>
              </p:nvCxnSpPr>
              <p:spPr>
                <a:xfrm>
                  <a:off x="3935413" y="1522413"/>
                  <a:ext cx="0" cy="50847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35">
                  <a:extLst>
                    <a:ext uri="{FF2B5EF4-FFF2-40B4-BE49-F238E27FC236}">
                      <a16:creationId xmlns:a16="http://schemas.microsoft.com/office/drawing/2014/main" id="{384E5A56-C294-63EF-DA7A-FC1B1BE11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5825" y="1531938"/>
                  <a:ext cx="0" cy="50657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42">
                  <a:extLst>
                    <a:ext uri="{FF2B5EF4-FFF2-40B4-BE49-F238E27FC236}">
                      <a16:creationId xmlns:a16="http://schemas.microsoft.com/office/drawing/2014/main" id="{856C6ABA-E440-60E0-3DA6-699D52A87DB4}"/>
                    </a:ext>
                  </a:extLst>
                </p:cNvPr>
                <p:cNvCxnSpPr>
                  <a:cxnSpLocks/>
                  <a:stCxn id="71" idx="2"/>
                </p:cNvCxnSpPr>
                <p:nvPr/>
              </p:nvCxnSpPr>
              <p:spPr>
                <a:xfrm>
                  <a:off x="1020763" y="1528763"/>
                  <a:ext cx="0" cy="50784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8">
                  <a:extLst>
                    <a:ext uri="{FF2B5EF4-FFF2-40B4-BE49-F238E27FC236}">
                      <a16:creationId xmlns:a16="http://schemas.microsoft.com/office/drawing/2014/main" id="{4BB6FA8D-2C4E-C60D-1F93-45A1AC86EC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8213" y="1512888"/>
                  <a:ext cx="0" cy="50847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10">
                  <a:extLst>
                    <a:ext uri="{FF2B5EF4-FFF2-40B4-BE49-F238E27FC236}">
                      <a16:creationId xmlns:a16="http://schemas.microsoft.com/office/drawing/2014/main" id="{102C43FA-40F9-DDC1-7F18-73BECF35E5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7988" y="1512888"/>
                  <a:ext cx="0" cy="50847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3D5213A3-F8F7-7690-B88A-6D332EB36305}"/>
                    </a:ext>
                  </a:extLst>
                </p:cNvPr>
                <p:cNvGrpSpPr/>
                <p:nvPr/>
              </p:nvGrpSpPr>
              <p:grpSpPr>
                <a:xfrm>
                  <a:off x="225425" y="912813"/>
                  <a:ext cx="8202613" cy="2151705"/>
                  <a:chOff x="225425" y="912813"/>
                  <a:chExt cx="8202613" cy="2151705"/>
                </a:xfrm>
              </p:grpSpPr>
              <p:sp>
                <p:nvSpPr>
                  <p:cNvPr id="71" name="Rectangle 55">
                    <a:extLst>
                      <a:ext uri="{FF2B5EF4-FFF2-40B4-BE49-F238E27FC236}">
                        <a16:creationId xmlns:a16="http://schemas.microsoft.com/office/drawing/2014/main" id="{807D3989-5613-57C3-2057-903B82E783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25425" y="1208088"/>
                    <a:ext cx="1590675" cy="320675"/>
                  </a:xfrm>
                  <a:prstGeom prst="rect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>
                      <a:spcBef>
                        <a:spcPct val="20000"/>
                      </a:spcBef>
                      <a:buClr>
                        <a:srgbClr val="990033"/>
                      </a:buClr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990033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990033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90033"/>
                      </a:buClr>
                      <a:buChar char="–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1200" b="1" i="1">
                        <a:latin typeface="Arial" panose="020B0604020202020204" pitchFamily="34" charset="0"/>
                      </a:rPr>
                      <a:t>Application</a:t>
                    </a:r>
                    <a:endParaRPr lang="de-DE" altLang="en-US" sz="1200" b="1" i="1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2" name="Rectangle 57">
                    <a:extLst>
                      <a:ext uri="{FF2B5EF4-FFF2-40B4-BE49-F238E27FC236}">
                        <a16:creationId xmlns:a16="http://schemas.microsoft.com/office/drawing/2014/main" id="{0BE5ACE6-5BB1-4E4A-6B79-4354AC3F1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14725" y="912813"/>
                    <a:ext cx="1622425" cy="609600"/>
                  </a:xfrm>
                  <a:prstGeom prst="rect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990033"/>
                      </a:buClr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990033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990033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90033"/>
                      </a:buClr>
                      <a:buChar char="–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de-DE" altLang="en-US" sz="1200" b="1" i="1" dirty="0">
                        <a:latin typeface="Arial" panose="020B0604020202020204" pitchFamily="34" charset="0"/>
                      </a:rPr>
                      <a:t>CSE</a:t>
                    </a:r>
                  </a:p>
                </p:txBody>
              </p:sp>
              <p:sp>
                <p:nvSpPr>
                  <p:cNvPr id="73" name="Rectangle 58">
                    <a:extLst>
                      <a:ext uri="{FF2B5EF4-FFF2-40B4-BE49-F238E27FC236}">
                        <a16:creationId xmlns:a16="http://schemas.microsoft.com/office/drawing/2014/main" id="{C30F2685-F8CD-FC40-221E-77248D8D1D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27838" y="917575"/>
                    <a:ext cx="1590675" cy="609600"/>
                  </a:xfrm>
                  <a:prstGeom prst="rect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altLang="en-US" sz="1200" b="1" i="1" dirty="0">
                        <a:latin typeface="Arial" charset="0"/>
                      </a:rPr>
                      <a:t>Device </a:t>
                    </a:r>
                  </a:p>
                </p:txBody>
              </p:sp>
              <p:sp>
                <p:nvSpPr>
                  <p:cNvPr id="74" name="Round Same Side Corner Rectangle 1">
                    <a:extLst>
                      <a:ext uri="{FF2B5EF4-FFF2-40B4-BE49-F238E27FC236}">
                        <a16:creationId xmlns:a16="http://schemas.microsoft.com/office/drawing/2014/main" id="{260D59F5-5EEE-CF85-0634-7471D84E1CA1}"/>
                      </a:ext>
                    </a:extLst>
                  </p:cNvPr>
                  <p:cNvSpPr/>
                  <p:nvPr/>
                </p:nvSpPr>
                <p:spPr>
                  <a:xfrm>
                    <a:off x="6827838" y="1225550"/>
                    <a:ext cx="796925" cy="296863"/>
                  </a:xfrm>
                  <a:prstGeom prst="round2Same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rIns="0" anchor="ctr"/>
                  <a:lstStyle/>
                  <a:p>
                    <a:pPr algn="ctr">
                      <a:defRPr/>
                    </a:pPr>
                    <a:r>
                      <a:rPr lang="en-KR" sz="1200" dirty="0">
                        <a:solidFill>
                          <a:schemeClr val="bg1"/>
                        </a:solidFill>
                      </a:rPr>
                      <a:t>oneM2M</a:t>
                    </a:r>
                  </a:p>
                </p:txBody>
              </p:sp>
              <p:sp>
                <p:nvSpPr>
                  <p:cNvPr id="75" name="Round Same Side Corner Rectangle 2">
                    <a:extLst>
                      <a:ext uri="{FF2B5EF4-FFF2-40B4-BE49-F238E27FC236}">
                        <a16:creationId xmlns:a16="http://schemas.microsoft.com/office/drawing/2014/main" id="{C950282E-4787-0614-ECF4-E5548175703B}"/>
                      </a:ext>
                    </a:extLst>
                  </p:cNvPr>
                  <p:cNvSpPr/>
                  <p:nvPr/>
                </p:nvSpPr>
                <p:spPr>
                  <a:xfrm>
                    <a:off x="7631113" y="1228725"/>
                    <a:ext cx="796925" cy="296863"/>
                  </a:xfrm>
                  <a:prstGeom prst="round2Same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rIns="0" anchor="ctr"/>
                  <a:lstStyle/>
                  <a:p>
                    <a:pPr algn="ctr">
                      <a:defRPr/>
                    </a:pPr>
                    <a:r>
                      <a:rPr lang="en-KR" sz="1200" dirty="0">
                        <a:solidFill>
                          <a:schemeClr val="bg1"/>
                        </a:solidFill>
                      </a:rPr>
                      <a:t>zeroConf</a:t>
                    </a:r>
                  </a:p>
                </p:txBody>
              </p:sp>
              <p:sp>
                <p:nvSpPr>
                  <p:cNvPr id="76" name="Round Same Side Corner Rectangle 3">
                    <a:extLst>
                      <a:ext uri="{FF2B5EF4-FFF2-40B4-BE49-F238E27FC236}">
                        <a16:creationId xmlns:a16="http://schemas.microsoft.com/office/drawing/2014/main" id="{332F98B9-3AC8-550E-8E06-D6C34329E7FB}"/>
                      </a:ext>
                    </a:extLst>
                  </p:cNvPr>
                  <p:cNvSpPr/>
                  <p:nvPr/>
                </p:nvSpPr>
                <p:spPr>
                  <a:xfrm>
                    <a:off x="3536950" y="1225550"/>
                    <a:ext cx="796925" cy="296863"/>
                  </a:xfrm>
                  <a:prstGeom prst="round2Same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rIns="0" anchor="ctr"/>
                  <a:lstStyle/>
                  <a:p>
                    <a:pPr algn="ctr">
                      <a:defRPr/>
                    </a:pPr>
                    <a:r>
                      <a:rPr lang="en-KR" sz="1200" dirty="0">
                        <a:solidFill>
                          <a:schemeClr val="bg1"/>
                        </a:solidFill>
                      </a:rPr>
                      <a:t>oneM2M</a:t>
                    </a:r>
                  </a:p>
                </p:txBody>
              </p:sp>
              <p:sp>
                <p:nvSpPr>
                  <p:cNvPr id="77" name="Round Same Side Corner Rectangle 4">
                    <a:extLst>
                      <a:ext uri="{FF2B5EF4-FFF2-40B4-BE49-F238E27FC236}">
                        <a16:creationId xmlns:a16="http://schemas.microsoft.com/office/drawing/2014/main" id="{8DB71887-DAC7-D94C-D70A-BC6DD21A40E4}"/>
                      </a:ext>
                    </a:extLst>
                  </p:cNvPr>
                  <p:cNvSpPr/>
                  <p:nvPr/>
                </p:nvSpPr>
                <p:spPr>
                  <a:xfrm>
                    <a:off x="4338638" y="1228725"/>
                    <a:ext cx="796925" cy="296863"/>
                  </a:xfrm>
                  <a:prstGeom prst="round2Same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rIns="0" anchor="ctr"/>
                  <a:lstStyle/>
                  <a:p>
                    <a:pPr algn="ctr">
                      <a:defRPr/>
                    </a:pPr>
                    <a:r>
                      <a:rPr lang="en-KR" sz="1200" dirty="0">
                        <a:solidFill>
                          <a:schemeClr val="bg1"/>
                        </a:solidFill>
                      </a:rPr>
                      <a:t>zeroConf</a:t>
                    </a:r>
                  </a:p>
                </p:txBody>
              </p:sp>
              <p:cxnSp>
                <p:nvCxnSpPr>
                  <p:cNvPr id="78" name="Straight Arrow Connector 39">
                    <a:extLst>
                      <a:ext uri="{FF2B5EF4-FFF2-40B4-BE49-F238E27FC236}">
                        <a16:creationId xmlns:a16="http://schemas.microsoft.com/office/drawing/2014/main" id="{DF6391B7-F981-2BB8-E233-17965DF569FB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929063" y="2599667"/>
                    <a:ext cx="3306762" cy="0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>
                    <a:outerShdw blurRad="40000" dist="20000" dir="5400000" rotWithShape="0">
                      <a:srgbClr val="808080">
                        <a:alpha val="37999"/>
                      </a:srgbClr>
                    </a:outerShdw>
                  </a:effectLst>
                </p:spPr>
              </p:cxnSp>
              <p:cxnSp>
                <p:nvCxnSpPr>
                  <p:cNvPr id="79" name="Straight Arrow Connector 44">
                    <a:extLst>
                      <a:ext uri="{FF2B5EF4-FFF2-40B4-BE49-F238E27FC236}">
                        <a16:creationId xmlns:a16="http://schemas.microsoft.com/office/drawing/2014/main" id="{DDB1CF96-42BD-14F2-4BC9-52CC9560565C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020763" y="2009045"/>
                    <a:ext cx="2925763" cy="0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triangle"/>
                    <a:tailEnd type="none" w="med" len="med"/>
                  </a:ln>
                  <a:effectLst>
                    <a:outerShdw blurRad="40000" dist="20000" dir="5400000" rotWithShape="0">
                      <a:srgbClr val="808080">
                        <a:alpha val="37999"/>
                      </a:srgbClr>
                    </a:outerShdw>
                  </a:effectLst>
                </p:spPr>
              </p:cxnSp>
              <p:sp>
                <p:nvSpPr>
                  <p:cNvPr id="80" name="Rectangle 36">
                    <a:extLst>
                      <a:ext uri="{FF2B5EF4-FFF2-40B4-BE49-F238E27FC236}">
                        <a16:creationId xmlns:a16="http://schemas.microsoft.com/office/drawing/2014/main" id="{ADA41CAA-3EDC-6578-F438-C856BCC4C1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7006" y="1617846"/>
                    <a:ext cx="3109912" cy="2942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990033"/>
                      </a:buClr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990033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990033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90033"/>
                      </a:buClr>
                      <a:buChar char="–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1200" dirty="0">
                        <a:latin typeface="Arial" panose="020B0604020202020204" pitchFamily="34" charset="0"/>
                      </a:rPr>
                      <a:t>009: </a:t>
                    </a:r>
                    <a:r>
                      <a:rPr lang="ko-KR" altLang="en-US" sz="1200" dirty="0">
                        <a:latin typeface="Arial" panose="020B0604020202020204" pitchFamily="34" charset="0"/>
                      </a:rPr>
                      <a:t>등록 완료를 알림</a:t>
                    </a:r>
                    <a:r>
                      <a:rPr lang="en-US" altLang="ko-KR" sz="1200" dirty="0">
                        <a:latin typeface="Arial" panose="020B0604020202020204" pitchFamily="34" charset="0"/>
                      </a:rPr>
                      <a:t>.</a:t>
                    </a:r>
                    <a:endParaRPr lang="de-DE" altLang="en-US" sz="12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ectangle 36">
                    <a:extLst>
                      <a:ext uri="{FF2B5EF4-FFF2-40B4-BE49-F238E27FC236}">
                        <a16:creationId xmlns:a16="http://schemas.microsoft.com/office/drawing/2014/main" id="{63DB653A-E0E4-F9EF-1066-F5F23021CC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70709" y="1567647"/>
                    <a:ext cx="3046412" cy="10789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990033"/>
                      </a:buClr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990033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990033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90033"/>
                      </a:buClr>
                      <a:buChar char="–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1200" dirty="0">
                        <a:latin typeface="Arial" panose="020B0604020202020204" pitchFamily="34" charset="0"/>
                      </a:rPr>
                      <a:t>010: Device</a:t>
                    </a:r>
                    <a:r>
                      <a:rPr lang="ko-KR" altLang="en-US" sz="1200" dirty="0">
                        <a:latin typeface="Arial" panose="020B0604020202020204" pitchFamily="34" charset="0"/>
                      </a:rPr>
                      <a:t>가 등록되었음을 알림</a:t>
                    </a:r>
                    <a:r>
                      <a:rPr lang="en-US" altLang="ko-KR" sz="1200" dirty="0">
                        <a:latin typeface="Arial" panose="020B0604020202020204" pitchFamily="34" charset="0"/>
                      </a:rPr>
                      <a:t>.</a:t>
                    </a:r>
                    <a:r>
                      <a:rPr lang="ko-KR" altLang="en-US" sz="1200" dirty="0">
                        <a:latin typeface="Arial" panose="020B0604020202020204" pitchFamily="34" charset="0"/>
                      </a:rPr>
                      <a:t> </a:t>
                    </a:r>
                    <a:br>
                      <a:rPr lang="en-US" altLang="ko-KR" sz="1200" dirty="0">
                        <a:latin typeface="Arial" panose="020B0604020202020204" pitchFamily="34" charset="0"/>
                      </a:rPr>
                    </a:br>
                    <a:br>
                      <a:rPr lang="en-US" altLang="ko-KR" sz="1200" dirty="0">
                        <a:latin typeface="Arial" panose="020B0604020202020204" pitchFamily="34" charset="0"/>
                      </a:rPr>
                    </a:br>
                    <a:r>
                      <a:rPr lang="ko-KR" altLang="en-US" sz="1200" dirty="0">
                        <a:latin typeface="Arial" panose="020B0604020202020204" pitchFamily="34" charset="0"/>
                      </a:rPr>
                      <a:t>포함되는 정보는 </a:t>
                    </a:r>
                    <a:r>
                      <a:rPr lang="en-US" altLang="ko-KR" sz="1200" dirty="0">
                        <a:latin typeface="Arial" panose="020B0604020202020204" pitchFamily="34" charset="0"/>
                      </a:rPr>
                      <a:t>CIN </a:t>
                    </a:r>
                    <a:r>
                      <a:rPr lang="ko-KR" altLang="en-US" sz="1200" dirty="0">
                        <a:latin typeface="Arial" panose="020B0604020202020204" pitchFamily="34" charset="0"/>
                      </a:rPr>
                      <a:t>생성에 필요한 정보</a:t>
                    </a:r>
                    <a:r>
                      <a:rPr lang="en-US" altLang="ko-KR" sz="1200" dirty="0">
                        <a:latin typeface="Arial" panose="020B0604020202020204" pitchFamily="34" charset="0"/>
                      </a:rPr>
                      <a:t>. </a:t>
                    </a:r>
                    <a:br>
                      <a:rPr lang="en-US" altLang="ko-KR" sz="1200" dirty="0">
                        <a:latin typeface="Arial" panose="020B0604020202020204" pitchFamily="34" charset="0"/>
                      </a:rPr>
                    </a:br>
                    <a:r>
                      <a:rPr lang="en-US" altLang="ko-KR" sz="1200" dirty="0">
                        <a:latin typeface="Arial" panose="020B0604020202020204" pitchFamily="34" charset="0"/>
                      </a:rPr>
                      <a:t>Ex)CIN</a:t>
                    </a:r>
                    <a:r>
                      <a:rPr lang="ko-KR" altLang="en-US" sz="1200" dirty="0">
                        <a:latin typeface="Arial" panose="020B0604020202020204" pitchFamily="34" charset="0"/>
                      </a:rPr>
                      <a:t>을 보낼 </a:t>
                    </a:r>
                    <a:r>
                      <a:rPr lang="en-US" altLang="ko-KR" sz="1200" dirty="0">
                        <a:latin typeface="Arial" panose="020B0604020202020204" pitchFamily="34" charset="0"/>
                      </a:rPr>
                      <a:t>URL </a:t>
                    </a:r>
                    <a:r>
                      <a:rPr lang="ko-KR" altLang="en-US" sz="1200" dirty="0">
                        <a:latin typeface="Arial" panose="020B0604020202020204" pitchFamily="34" charset="0"/>
                      </a:rPr>
                      <a:t>주소</a:t>
                    </a:r>
                    <a:r>
                      <a:rPr lang="en-US" altLang="ko-KR" sz="1200" dirty="0">
                        <a:latin typeface="Arial" panose="020B0604020202020204" pitchFamily="34" charset="0"/>
                      </a:rPr>
                      <a:t>, key </a:t>
                    </a:r>
                    <a:r>
                      <a:rPr lang="ko-KR" altLang="en-US" sz="1200" dirty="0">
                        <a:latin typeface="Arial" panose="020B0604020202020204" pitchFamily="34" charset="0"/>
                      </a:rPr>
                      <a:t>값</a:t>
                    </a:r>
                    <a:br>
                      <a:rPr lang="en-US" altLang="ko-KR" sz="1200" dirty="0">
                        <a:latin typeface="Arial" panose="020B0604020202020204" pitchFamily="34" charset="0"/>
                      </a:rPr>
                    </a:br>
                    <a:endParaRPr lang="de-DE" altLang="en-US" sz="1200" dirty="0"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82" name="Straight Arrow Connector 48">
                    <a:extLst>
                      <a:ext uri="{FF2B5EF4-FFF2-40B4-BE49-F238E27FC236}">
                        <a16:creationId xmlns:a16="http://schemas.microsoft.com/office/drawing/2014/main" id="{A332D3AE-F571-3439-9E9D-22AF9218F628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929063" y="3064518"/>
                    <a:ext cx="3290887" cy="0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triangle"/>
                    <a:tailEnd type="none" w="med" len="med"/>
                  </a:ln>
                  <a:effectLst>
                    <a:outerShdw blurRad="40000" dist="20000" dir="5400000" rotWithShape="0">
                      <a:srgbClr val="808080">
                        <a:alpha val="37999"/>
                      </a:srgbClr>
                    </a:outerShdw>
                  </a:effectLst>
                </p:spPr>
              </p:cxnSp>
            </p:grpSp>
          </p:grpSp>
          <p:sp>
            <p:nvSpPr>
              <p:cNvPr id="64" name="Rectangle 36">
                <a:extLst>
                  <a:ext uri="{FF2B5EF4-FFF2-40B4-BE49-F238E27FC236}">
                    <a16:creationId xmlns:a16="http://schemas.microsoft.com/office/drawing/2014/main" id="{2E39E0AF-23BB-FFF0-C9AC-2D242ECA3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709" y="2723297"/>
                <a:ext cx="3109912" cy="294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33"/>
                  </a:buClr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33"/>
                  </a:buClr>
                  <a:buChar char="»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33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33"/>
                  </a:buClr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200" dirty="0">
                    <a:latin typeface="Arial" panose="020B0604020202020204" pitchFamily="34" charset="0"/>
                  </a:rPr>
                  <a:t>011:</a:t>
                </a:r>
                <a:r>
                  <a:rPr lang="ko-KR" altLang="en-US" sz="1200" dirty="0">
                    <a:latin typeface="Arial" panose="020B0604020202020204" pitchFamily="34" charset="0"/>
                  </a:rPr>
                  <a:t>요청에 대한 응답</a:t>
                </a:r>
                <a:r>
                  <a:rPr lang="en-US" altLang="ko-KR" sz="1200" dirty="0">
                    <a:latin typeface="Arial" panose="020B0604020202020204" pitchFamily="34" charset="0"/>
                  </a:rPr>
                  <a:t>.</a:t>
                </a:r>
                <a:endParaRPr lang="de-DE" altLang="en-US" sz="12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7" name="Rectangle 22">
              <a:extLst>
                <a:ext uri="{FF2B5EF4-FFF2-40B4-BE49-F238E27FC236}">
                  <a16:creationId xmlns:a16="http://schemas.microsoft.com/office/drawing/2014/main" id="{BCA1C794-401E-781F-BA34-D60EB5785036}"/>
                </a:ext>
              </a:extLst>
            </p:cNvPr>
            <p:cNvSpPr/>
            <p:nvPr/>
          </p:nvSpPr>
          <p:spPr bwMode="auto">
            <a:xfrm>
              <a:off x="9436172" y="3226317"/>
              <a:ext cx="2114878" cy="32196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012: Device: </a:t>
              </a:r>
              <a:r>
                <a:rPr lang="ko-KR" altLang="en-US" sz="1200" dirty="0">
                  <a:latin typeface="Arial" panose="020B0604020202020204" pitchFamily="34" charset="0"/>
                </a:rPr>
                <a:t>광고 중지</a:t>
              </a:r>
              <a:r>
                <a:rPr lang="en-US" altLang="ko-KR" sz="1200" dirty="0">
                  <a:latin typeface="Arial" panose="020B0604020202020204" pitchFamily="34" charset="0"/>
                </a:rPr>
                <a:t>.</a:t>
              </a:r>
              <a:r>
                <a:rPr lang="en-US" altLang="en-US" sz="1200" dirty="0">
                  <a:latin typeface="Arial" panose="020B0604020202020204" pitchFamily="34" charset="0"/>
                </a:rPr>
                <a:t> </a:t>
              </a:r>
              <a:r>
                <a:rPr lang="ko-KR" altLang="en-US" sz="1200" dirty="0">
                  <a:latin typeface="Arial" panose="020B0604020202020204" pitchFamily="34" charset="0"/>
                </a:rPr>
                <a:t> 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  <p:cxnSp>
          <p:nvCxnSpPr>
            <p:cNvPr id="58" name="Straight Arrow Connector 48">
              <a:extLst>
                <a:ext uri="{FF2B5EF4-FFF2-40B4-BE49-F238E27FC236}">
                  <a16:creationId xmlns:a16="http://schemas.microsoft.com/office/drawing/2014/main" id="{E73D2412-45F4-C97E-46DF-1F5E5D490D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75767" y="4061537"/>
              <a:ext cx="4375407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59" name="Rectangle 36">
              <a:extLst>
                <a:ext uri="{FF2B5EF4-FFF2-40B4-BE49-F238E27FC236}">
                  <a16:creationId xmlns:a16="http://schemas.microsoft.com/office/drawing/2014/main" id="{F76DEF40-0782-D7A8-21AE-612BB3B35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7314" y="3640638"/>
              <a:ext cx="413479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013: </a:t>
              </a:r>
              <a:r>
                <a:rPr lang="ko-KR" altLang="en-US" sz="1200" dirty="0">
                  <a:latin typeface="Arial" panose="020B0604020202020204" pitchFamily="34" charset="0"/>
                </a:rPr>
                <a:t>받은 </a:t>
              </a:r>
              <a:r>
                <a:rPr lang="en-US" altLang="ko-KR" sz="1200" dirty="0">
                  <a:latin typeface="Arial" panose="020B0604020202020204" pitchFamily="34" charset="0"/>
                </a:rPr>
                <a:t>URL</a:t>
              </a:r>
              <a:r>
                <a:rPr lang="ko-KR" altLang="en-US" sz="1200" dirty="0">
                  <a:latin typeface="Arial" panose="020B0604020202020204" pitchFamily="34" charset="0"/>
                </a:rPr>
                <a:t>을 통해 주기적으로 </a:t>
              </a:r>
              <a:r>
                <a:rPr lang="en-US" altLang="ko-KR" sz="1200" dirty="0">
                  <a:latin typeface="Arial" panose="020B0604020202020204" pitchFamily="34" charset="0"/>
                </a:rPr>
                <a:t>CIN Create </a:t>
              </a:r>
              <a:r>
                <a:rPr lang="ko-KR" altLang="en-US" sz="1200" dirty="0">
                  <a:latin typeface="Arial" panose="020B0604020202020204" pitchFamily="34" charset="0"/>
                </a:rPr>
                <a:t>요청  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60" name="Rectangle 22">
              <a:extLst>
                <a:ext uri="{FF2B5EF4-FFF2-40B4-BE49-F238E27FC236}">
                  <a16:creationId xmlns:a16="http://schemas.microsoft.com/office/drawing/2014/main" id="{B296F984-5DFD-D676-1BF1-AD64BA515FE5}"/>
                </a:ext>
              </a:extLst>
            </p:cNvPr>
            <p:cNvSpPr/>
            <p:nvPr/>
          </p:nvSpPr>
          <p:spPr bwMode="auto">
            <a:xfrm>
              <a:off x="4476113" y="4677661"/>
              <a:ext cx="2393491" cy="72908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014: Server: AE, CNT </a:t>
              </a:r>
              <a:r>
                <a:rPr lang="ko-KR" altLang="en-US" sz="1200" dirty="0">
                  <a:latin typeface="Arial" panose="020B0604020202020204" pitchFamily="34" charset="0"/>
                </a:rPr>
                <a:t>생성과는 달리</a:t>
              </a:r>
              <a:r>
                <a:rPr lang="en-US" altLang="ko-KR" sz="1200" dirty="0">
                  <a:latin typeface="Arial" panose="020B0604020202020204" pitchFamily="34" charset="0"/>
                </a:rPr>
                <a:t>, Device</a:t>
              </a:r>
              <a:r>
                <a:rPr lang="ko-KR" altLang="en-US" sz="1200" dirty="0">
                  <a:latin typeface="Arial" panose="020B0604020202020204" pitchFamily="34" charset="0"/>
                </a:rPr>
                <a:t>가 바로 </a:t>
              </a:r>
              <a:r>
                <a:rPr lang="en-US" altLang="ko-KR" sz="1200" dirty="0">
                  <a:latin typeface="Arial" panose="020B0604020202020204" pitchFamily="34" charset="0"/>
                </a:rPr>
                <a:t>CIN </a:t>
              </a:r>
              <a:r>
                <a:rPr lang="ko-KR" altLang="en-US" sz="1200" dirty="0">
                  <a:latin typeface="Arial" panose="020B0604020202020204" pitchFamily="34" charset="0"/>
                </a:rPr>
                <a:t>생성을 요청</a:t>
              </a:r>
              <a:r>
                <a:rPr lang="en-US" altLang="ko-KR" sz="1200" dirty="0">
                  <a:latin typeface="Arial" panose="020B0604020202020204" pitchFamily="34" charset="0"/>
                </a:rPr>
                <a:t>.</a:t>
              </a:r>
              <a:r>
                <a:rPr lang="en-US" altLang="en-US" sz="1200" dirty="0">
                  <a:latin typeface="Arial" panose="020B0604020202020204" pitchFamily="34" charset="0"/>
                </a:rPr>
                <a:t>  </a:t>
              </a:r>
              <a:r>
                <a:rPr lang="ko-KR" altLang="en-US" sz="1200" dirty="0">
                  <a:latin typeface="Arial" panose="020B0604020202020204" pitchFamily="34" charset="0"/>
                </a:rPr>
                <a:t> </a:t>
              </a:r>
              <a:r>
                <a:rPr lang="en-US" altLang="en-US" sz="1200" dirty="0">
                  <a:latin typeface="Arial" panose="020B0604020202020204" pitchFamily="34" charset="0"/>
                </a:rPr>
                <a:t> </a:t>
              </a:r>
              <a:r>
                <a:rPr lang="ko-KR" altLang="en-US" sz="1200" dirty="0">
                  <a:latin typeface="Arial" panose="020B0604020202020204" pitchFamily="34" charset="0"/>
                </a:rPr>
                <a:t> 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C0F6A1A-84F4-F055-D463-DBD790F24429}"/>
              </a:ext>
            </a:extLst>
          </p:cNvPr>
          <p:cNvSpPr txBox="1"/>
          <p:nvPr/>
        </p:nvSpPr>
        <p:spPr>
          <a:xfrm>
            <a:off x="312983" y="174902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Procedure (Using </a:t>
            </a:r>
            <a:r>
              <a:rPr lang="en-US" altLang="ko-KR" sz="5000" dirty="0" err="1">
                <a:solidFill>
                  <a:schemeClr val="bg1"/>
                </a:solidFill>
              </a:rPr>
              <a:t>Zeroconf</a:t>
            </a:r>
            <a:r>
              <a:rPr lang="en-US" altLang="ko-KR" sz="5000" dirty="0">
                <a:solidFill>
                  <a:schemeClr val="bg1"/>
                </a:solidFill>
              </a:rPr>
              <a:t>)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cxnSp>
        <p:nvCxnSpPr>
          <p:cNvPr id="84" name="Straight Arrow Connector 48">
            <a:extLst>
              <a:ext uri="{FF2B5EF4-FFF2-40B4-BE49-F238E27FC236}">
                <a16:creationId xmlns:a16="http://schemas.microsoft.com/office/drawing/2014/main" id="{4B2EEF3A-1DEE-000D-27CA-9FC321F187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74012" y="4806769"/>
            <a:ext cx="449921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081356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B27D9E7-2444-5677-55FA-117CB2F4972E}"/>
              </a:ext>
            </a:extLst>
          </p:cNvPr>
          <p:cNvGrpSpPr/>
          <p:nvPr/>
        </p:nvGrpSpPr>
        <p:grpSpPr>
          <a:xfrm>
            <a:off x="181571" y="3061280"/>
            <a:ext cx="7122226" cy="2802999"/>
            <a:chOff x="1237120" y="3073554"/>
            <a:chExt cx="7122226" cy="280299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C695D41-14A9-6485-333A-332BC44BD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4723" y="3073554"/>
              <a:ext cx="2493337" cy="232365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563BD0-B4F6-DA74-992C-D1BE49C6C784}"/>
                </a:ext>
              </a:extLst>
            </p:cNvPr>
            <p:cNvSpPr txBox="1"/>
            <p:nvPr/>
          </p:nvSpPr>
          <p:spPr>
            <a:xfrm>
              <a:off x="5591769" y="5414888"/>
              <a:ext cx="22225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err="1">
                  <a:solidFill>
                    <a:srgbClr val="0070C0"/>
                  </a:solidFill>
                </a:rPr>
                <a:t>TinyIoT</a:t>
              </a:r>
              <a:r>
                <a:rPr lang="en-US" altLang="ko-KR" sz="2400" dirty="0">
                  <a:solidFill>
                    <a:srgbClr val="0070C0"/>
                  </a:solidFill>
                </a:rPr>
                <a:t> Server</a:t>
              </a:r>
              <a:endParaRPr lang="ko-KR" altLang="en-US" sz="2400" dirty="0">
                <a:solidFill>
                  <a:srgbClr val="0070C0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05CEA6C-42B4-77C9-F9A0-6EC665E4C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2647" y="3168584"/>
              <a:ext cx="1431460" cy="21336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BC2A29-D5B2-627A-DE5F-683CCA995E7A}"/>
                </a:ext>
              </a:extLst>
            </p:cNvPr>
            <p:cNvSpPr txBox="1"/>
            <p:nvPr/>
          </p:nvSpPr>
          <p:spPr>
            <a:xfrm>
              <a:off x="1237120" y="5397212"/>
              <a:ext cx="22225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0070C0"/>
                  </a:solidFill>
                </a:rPr>
                <a:t>Application</a:t>
              </a:r>
              <a:endParaRPr lang="ko-KR" altLang="en-US" sz="2400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Arrow Connector 39">
              <a:extLst>
                <a:ext uri="{FF2B5EF4-FFF2-40B4-BE49-F238E27FC236}">
                  <a16:creationId xmlns:a16="http://schemas.microsoft.com/office/drawing/2014/main" id="{C9039B07-FC93-5273-E253-C489E58185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71676" y="3678298"/>
              <a:ext cx="245335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17" name="Rectangle 36">
              <a:extLst>
                <a:ext uri="{FF2B5EF4-FFF2-40B4-BE49-F238E27FC236}">
                  <a16:creationId xmlns:a16="http://schemas.microsoft.com/office/drawing/2014/main" id="{52BFBE52-0BCC-12C3-411A-AB938AA73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480" y="3281074"/>
              <a:ext cx="413479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de-DE" altLang="en-US" sz="1200" dirty="0">
                  <a:latin typeface="Arial" panose="020B0604020202020204" pitchFamily="34" charset="0"/>
                </a:rPr>
                <a:t>Retrieve </a:t>
              </a:r>
              <a:r>
                <a:rPr lang="ko-KR" altLang="en-US" sz="1200" dirty="0">
                  <a:latin typeface="Arial" panose="020B0604020202020204" pitchFamily="34" charset="0"/>
                </a:rPr>
                <a:t>요청 </a:t>
              </a:r>
              <a:r>
                <a:rPr lang="en-US" altLang="ko-KR" sz="1200" dirty="0">
                  <a:latin typeface="Arial" panose="020B0604020202020204" pitchFamily="34" charset="0"/>
                </a:rPr>
                <a:t>(Get, fc: </a:t>
              </a:r>
              <a:r>
                <a:rPr lang="en-US" altLang="ko-KR" sz="1200" dirty="0" err="1">
                  <a:latin typeface="Arial" panose="020B0604020202020204" pitchFamily="34" charset="0"/>
                </a:rPr>
                <a:t>Zeroconf</a:t>
              </a:r>
              <a:r>
                <a:rPr lang="en-US" altLang="ko-KR" sz="1200" dirty="0">
                  <a:latin typeface="Arial" panose="020B0604020202020204" pitchFamily="34" charset="0"/>
                </a:rPr>
                <a:t>)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  <p:cxnSp>
          <p:nvCxnSpPr>
            <p:cNvPr id="18" name="Straight Arrow Connector 48">
              <a:extLst>
                <a:ext uri="{FF2B5EF4-FFF2-40B4-BE49-F238E27FC236}">
                  <a16:creationId xmlns:a16="http://schemas.microsoft.com/office/drawing/2014/main" id="{72B02CD7-B521-54C8-5B85-86C7F29666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12206" y="4953168"/>
              <a:ext cx="25128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20" name="Rectangle 36">
              <a:extLst>
                <a:ext uri="{FF2B5EF4-FFF2-40B4-BE49-F238E27FC236}">
                  <a16:creationId xmlns:a16="http://schemas.microsoft.com/office/drawing/2014/main" id="{31274A43-6BB0-0744-69CC-DDE1B493E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555" y="4623196"/>
              <a:ext cx="413479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 err="1">
                  <a:latin typeface="Arial" panose="020B0604020202020204" pitchFamily="34" charset="0"/>
                </a:rPr>
                <a:t>DeviceList</a:t>
              </a:r>
              <a:r>
                <a:rPr lang="en-US" altLang="en-US" sz="1200" dirty="0">
                  <a:latin typeface="Arial" panose="020B0604020202020204" pitchFamily="34" charset="0"/>
                </a:rPr>
                <a:t> </a:t>
              </a:r>
              <a:r>
                <a:rPr lang="ko-KR" altLang="en-US" sz="1200" dirty="0">
                  <a:latin typeface="Arial" panose="020B0604020202020204" pitchFamily="34" charset="0"/>
                </a:rPr>
                <a:t>응답</a:t>
              </a:r>
              <a:r>
                <a:rPr lang="en-US" altLang="ko-KR" sz="1200" dirty="0">
                  <a:latin typeface="Arial" panose="020B0604020202020204" pitchFamily="34" charset="0"/>
                </a:rPr>
                <a:t>.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4F6C932-8739-B55D-2ED5-F60A53A09334}"/>
              </a:ext>
            </a:extLst>
          </p:cNvPr>
          <p:cNvSpPr txBox="1"/>
          <p:nvPr/>
        </p:nvSpPr>
        <p:spPr>
          <a:xfrm>
            <a:off x="312983" y="174902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구현 진행 방향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78F6655-86B1-816B-FF3C-0B845E084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548" y="3061281"/>
            <a:ext cx="2493337" cy="232365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7F991D-8A7D-FC19-0367-C6572A3D3461}"/>
              </a:ext>
            </a:extLst>
          </p:cNvPr>
          <p:cNvSpPr txBox="1"/>
          <p:nvPr/>
        </p:nvSpPr>
        <p:spPr>
          <a:xfrm>
            <a:off x="9344959" y="5455250"/>
            <a:ext cx="2222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</a:rPr>
              <a:t>Additional Server</a:t>
            </a:r>
            <a:br>
              <a:rPr lang="en-US" altLang="ko-KR" sz="2000" dirty="0">
                <a:solidFill>
                  <a:srgbClr val="0070C0"/>
                </a:solidFill>
              </a:rPr>
            </a:br>
            <a:r>
              <a:rPr lang="en-US" altLang="ko-KR" sz="2000" dirty="0">
                <a:solidFill>
                  <a:srgbClr val="0070C0"/>
                </a:solidFill>
              </a:rPr>
              <a:t>(</a:t>
            </a:r>
            <a:r>
              <a:rPr lang="en-US" altLang="ko-KR" sz="2000" dirty="0" err="1">
                <a:solidFill>
                  <a:srgbClr val="0070C0"/>
                </a:solidFill>
              </a:rPr>
              <a:t>Zeroconf</a:t>
            </a:r>
            <a:r>
              <a:rPr lang="en-US" altLang="ko-KR" sz="2000" dirty="0">
                <a:solidFill>
                  <a:srgbClr val="0070C0"/>
                </a:solidFill>
              </a:rPr>
              <a:t>, </a:t>
            </a:r>
            <a:r>
              <a:rPr lang="en-US" altLang="ko-KR" sz="2000" dirty="0" err="1">
                <a:solidFill>
                  <a:srgbClr val="0070C0"/>
                </a:solidFill>
              </a:rPr>
              <a:t>Regist</a:t>
            </a:r>
            <a:r>
              <a:rPr lang="en-US" altLang="ko-KR" sz="2000" dirty="0">
                <a:solidFill>
                  <a:srgbClr val="0070C0"/>
                </a:solidFill>
              </a:rPr>
              <a:t>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cxnSp>
        <p:nvCxnSpPr>
          <p:cNvPr id="30" name="Straight Arrow Connector 39">
            <a:extLst>
              <a:ext uri="{FF2B5EF4-FFF2-40B4-BE49-F238E27FC236}">
                <a16:creationId xmlns:a16="http://schemas.microsoft.com/office/drawing/2014/main" id="{4527A99F-701A-BC09-9FBE-7F7087CDAF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40848" y="3666024"/>
            <a:ext cx="240411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3" name="Straight Arrow Connector 48">
            <a:extLst>
              <a:ext uri="{FF2B5EF4-FFF2-40B4-BE49-F238E27FC236}">
                <a16:creationId xmlns:a16="http://schemas.microsoft.com/office/drawing/2014/main" id="{7C39CFE8-8ABD-B961-A7E8-D46DCBB8B3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40848" y="4871214"/>
            <a:ext cx="238971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DFE2A80-D543-0FB0-DC31-B382296F4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997" y="3332353"/>
            <a:ext cx="4134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en-US" sz="1200" dirty="0">
                <a:latin typeface="Arial" panose="020B0604020202020204" pitchFamily="34" charset="0"/>
              </a:rPr>
              <a:t>DeviceList </a:t>
            </a:r>
            <a:r>
              <a:rPr lang="ko-KR" altLang="en-US" sz="1200" dirty="0">
                <a:latin typeface="Arial" panose="020B0604020202020204" pitchFamily="34" charset="0"/>
              </a:rPr>
              <a:t>요청 </a:t>
            </a:r>
            <a:r>
              <a:rPr lang="en-US" altLang="ko-KR" sz="1200" dirty="0">
                <a:latin typeface="Arial" panose="020B0604020202020204" pitchFamily="34" charset="0"/>
              </a:rPr>
              <a:t>(Get, fc:</a:t>
            </a:r>
            <a:r>
              <a:rPr lang="ko-KR" altLang="en-US" sz="1200" dirty="0">
                <a:latin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</a:rPr>
              <a:t>Zeroconf</a:t>
            </a:r>
            <a:r>
              <a:rPr lang="en-US" altLang="ko-KR" sz="1200" dirty="0">
                <a:latin typeface="Arial" panose="020B0604020202020204" pitchFamily="34" charset="0"/>
              </a:rPr>
              <a:t>)</a:t>
            </a:r>
            <a:endParaRPr lang="de-DE" altLang="en-US" sz="1200" dirty="0">
              <a:latin typeface="Arial" panose="020B0604020202020204" pitchFamily="34" charset="0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E917E418-87A3-888D-5051-3E6CE3624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6963" y="4559059"/>
            <a:ext cx="4134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en-US" sz="1200" dirty="0">
                <a:latin typeface="Arial" panose="020B0604020202020204" pitchFamily="34" charset="0"/>
              </a:rPr>
              <a:t>DeviceList </a:t>
            </a:r>
            <a:r>
              <a:rPr lang="ko-KR" altLang="en-US" sz="1200" dirty="0">
                <a:latin typeface="Arial" panose="020B0604020202020204" pitchFamily="34" charset="0"/>
              </a:rPr>
              <a:t>응답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  <a:endParaRPr lang="de-DE" altLang="en-US" sz="1200" dirty="0">
              <a:latin typeface="Arial" panose="020B0604020202020204" pitchFamily="34" charset="0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FE76201-79F9-DAB9-8811-F7AFC7CCB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3509" y="2166937"/>
            <a:ext cx="3587934" cy="65408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D76125C-1731-E667-2551-20B7F78490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7582" y="2002742"/>
            <a:ext cx="4134792" cy="98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1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610AB466-8E5B-012D-8B6D-1F3564604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204" y="1614007"/>
            <a:ext cx="8585592" cy="48849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62BEEB94-3157-244D-5FB6-677D9EC5F3B8}"/>
              </a:ext>
            </a:extLst>
          </p:cNvPr>
          <p:cNvSpPr txBox="1"/>
          <p:nvPr/>
        </p:nvSpPr>
        <p:spPr>
          <a:xfrm>
            <a:off x="312983" y="174902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개선된 구현 진행 방향</a:t>
            </a:r>
          </a:p>
        </p:txBody>
      </p:sp>
    </p:spTree>
    <p:extLst>
      <p:ext uri="{BB962C8B-B14F-4D97-AF65-F5344CB8AC3E}">
        <p14:creationId xmlns:p14="http://schemas.microsoft.com/office/powerpoint/2010/main" val="1597199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C39CD-E3A0-EA58-B02C-DFEFDFBBBD19}"/>
              </a:ext>
            </a:extLst>
          </p:cNvPr>
          <p:cNvSpPr txBox="1"/>
          <p:nvPr/>
        </p:nvSpPr>
        <p:spPr>
          <a:xfrm>
            <a:off x="312983" y="174902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구현 진행 방향</a:t>
            </a:r>
            <a:r>
              <a:rPr lang="en-US" altLang="ko-KR" sz="5000" dirty="0">
                <a:solidFill>
                  <a:schemeClr val="bg1"/>
                </a:solidFill>
              </a:rPr>
              <a:t>.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A1F2056-6D06-3323-EF27-B1230482F895}"/>
              </a:ext>
            </a:extLst>
          </p:cNvPr>
          <p:cNvSpPr txBox="1">
            <a:spLocks/>
          </p:cNvSpPr>
          <p:nvPr/>
        </p:nvSpPr>
        <p:spPr>
          <a:xfrm>
            <a:off x="312983" y="1583324"/>
            <a:ext cx="11752187" cy="509977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dirty="0">
                <a:solidFill>
                  <a:schemeClr val="tx1"/>
                </a:solidFill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86417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C859C-B2DF-FEA4-7938-889471DB30BC}"/>
              </a:ext>
            </a:extLst>
          </p:cNvPr>
          <p:cNvSpPr txBox="1"/>
          <p:nvPr/>
        </p:nvSpPr>
        <p:spPr>
          <a:xfrm>
            <a:off x="838201" y="559813"/>
            <a:ext cx="4876800" cy="5577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44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목차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C0886FAA-F89A-962D-8246-E585B126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2" y="1726243"/>
            <a:ext cx="4467677" cy="323851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sz="1800" dirty="0">
                <a:solidFill>
                  <a:schemeClr val="tx2"/>
                </a:solidFill>
              </a:rPr>
              <a:t>Motivation</a:t>
            </a:r>
          </a:p>
          <a:p>
            <a:pPr>
              <a:lnSpc>
                <a:spcPct val="110000"/>
              </a:lnSpc>
            </a:pPr>
            <a:endParaRPr lang="en-US" altLang="ko-KR" sz="18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800" dirty="0">
                <a:solidFill>
                  <a:schemeClr val="tx2"/>
                </a:solidFill>
              </a:rPr>
              <a:t>o</a:t>
            </a:r>
            <a:r>
              <a:rPr lang="en-US" altLang="ko-KR" sz="1800">
                <a:solidFill>
                  <a:schemeClr val="tx2"/>
                </a:solidFill>
              </a:rPr>
              <a:t>neM2M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ko-KR" sz="18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800" dirty="0">
                <a:solidFill>
                  <a:schemeClr val="tx2"/>
                </a:solidFill>
              </a:rPr>
              <a:t>Procedure(Existing oneM2M)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18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800" dirty="0" err="1">
                <a:solidFill>
                  <a:schemeClr val="tx2"/>
                </a:solidFill>
              </a:rPr>
              <a:t>Zeroconf</a:t>
            </a:r>
            <a:endParaRPr lang="en-US" altLang="ko-KR" sz="18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endParaRPr lang="en-US" altLang="ko-KR" sz="18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800" dirty="0">
                <a:solidFill>
                  <a:schemeClr val="tx2"/>
                </a:solidFill>
              </a:rPr>
              <a:t>Procedure(Using </a:t>
            </a:r>
            <a:r>
              <a:rPr lang="en-US" altLang="ko-KR" sz="1800" dirty="0" err="1">
                <a:solidFill>
                  <a:schemeClr val="tx2"/>
                </a:solidFill>
              </a:rPr>
              <a:t>Zeroconf</a:t>
            </a:r>
            <a:r>
              <a:rPr lang="en-US" altLang="ko-KR" sz="1800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339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7F686-5B33-E6B1-0D62-28BB31AB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733800"/>
            <a:ext cx="8188033" cy="2379287"/>
          </a:xfrm>
        </p:spPr>
        <p:txBody>
          <a:bodyPr vert="horz" lIns="91440" tIns="45720" rIns="91440" bIns="45720" rtlCol="0">
            <a:normAutofit/>
          </a:bodyPr>
          <a:lstStyle/>
          <a:p>
            <a:pPr marL="0" algn="ctr">
              <a:lnSpc>
                <a:spcPct val="110000"/>
              </a:lnSpc>
            </a:pPr>
            <a:endParaRPr lang="en-US" altLang="ko-KR" sz="1800">
              <a:solidFill>
                <a:schemeClr val="tx2"/>
              </a:solidFill>
            </a:endParaRPr>
          </a:p>
          <a:p>
            <a:pPr marL="0" algn="ctr">
              <a:lnSpc>
                <a:spcPct val="110000"/>
              </a:lnSpc>
            </a:pPr>
            <a:endParaRPr lang="en-US" altLang="ko-KR" sz="180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52E892-875A-0D77-EFB7-7A94650F28B6}"/>
              </a:ext>
            </a:extLst>
          </p:cNvPr>
          <p:cNvSpPr txBox="1"/>
          <p:nvPr/>
        </p:nvSpPr>
        <p:spPr>
          <a:xfrm>
            <a:off x="312983" y="216813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Motivation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7CD8E4F-A04C-7ECC-BD56-C04060DA6388}"/>
              </a:ext>
            </a:extLst>
          </p:cNvPr>
          <p:cNvSpPr txBox="1">
            <a:spLocks/>
          </p:cNvSpPr>
          <p:nvPr/>
        </p:nvSpPr>
        <p:spPr>
          <a:xfrm>
            <a:off x="312983" y="1583324"/>
            <a:ext cx="11752187" cy="509977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800" dirty="0">
                <a:solidFill>
                  <a:schemeClr val="tx2"/>
                </a:solidFill>
              </a:rPr>
              <a:t>복잡한 설정과 수동적인 작업의 번거로움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br>
              <a:rPr lang="en-US" altLang="ko-KR" sz="1800" dirty="0">
                <a:solidFill>
                  <a:schemeClr val="tx2"/>
                </a:solidFill>
              </a:rPr>
            </a:br>
            <a:r>
              <a:rPr lang="en-US" altLang="ko-KR" sz="1800" dirty="0">
                <a:solidFill>
                  <a:schemeClr val="tx2"/>
                </a:solidFill>
              </a:rPr>
              <a:t>-</a:t>
            </a:r>
            <a:r>
              <a:rPr lang="ko-KR" altLang="en-US" sz="1800" dirty="0">
                <a:solidFill>
                  <a:schemeClr val="tx2"/>
                </a:solidFill>
              </a:rPr>
              <a:t>서비스하고자 하는 </a:t>
            </a:r>
            <a:r>
              <a:rPr lang="en-US" altLang="ko-KR" sz="1800" dirty="0">
                <a:solidFill>
                  <a:schemeClr val="tx2"/>
                </a:solidFill>
              </a:rPr>
              <a:t>Device</a:t>
            </a:r>
            <a:r>
              <a:rPr lang="ko-KR" altLang="en-US" sz="1800" dirty="0">
                <a:solidFill>
                  <a:schemeClr val="tx2"/>
                </a:solidFill>
              </a:rPr>
              <a:t>마다 수동적인 설치 작업과 설정이 필요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800" dirty="0">
                <a:solidFill>
                  <a:schemeClr val="tx2"/>
                </a:solidFill>
              </a:rPr>
              <a:t>각각의 </a:t>
            </a:r>
            <a:r>
              <a:rPr lang="en-US" altLang="ko-KR" sz="1800" dirty="0">
                <a:solidFill>
                  <a:schemeClr val="tx2"/>
                </a:solidFill>
              </a:rPr>
              <a:t>Device</a:t>
            </a:r>
            <a:r>
              <a:rPr lang="ko-KR" altLang="en-US" sz="1800" dirty="0">
                <a:solidFill>
                  <a:schemeClr val="tx2"/>
                </a:solidFill>
              </a:rPr>
              <a:t>가 개별적으로 등록 절차를 밟아야 함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br>
              <a:rPr lang="en-US" altLang="ko-KR" sz="1800" dirty="0">
                <a:solidFill>
                  <a:schemeClr val="tx2"/>
                </a:solidFill>
              </a:rPr>
            </a:br>
            <a:r>
              <a:rPr lang="en-US" altLang="ko-KR" sz="1800" dirty="0">
                <a:solidFill>
                  <a:schemeClr val="tx2"/>
                </a:solidFill>
              </a:rPr>
              <a:t>-</a:t>
            </a:r>
            <a:r>
              <a:rPr lang="ko-KR" altLang="en-US" sz="1800" dirty="0">
                <a:solidFill>
                  <a:schemeClr val="tx2"/>
                </a:solidFill>
              </a:rPr>
              <a:t>기존의 </a:t>
            </a:r>
            <a:r>
              <a:rPr lang="en-US" altLang="ko-KR" sz="1800" dirty="0">
                <a:solidFill>
                  <a:schemeClr val="tx2"/>
                </a:solidFill>
              </a:rPr>
              <a:t>oneM2M</a:t>
            </a:r>
            <a:r>
              <a:rPr lang="ko-KR" altLang="en-US" sz="1800" dirty="0">
                <a:solidFill>
                  <a:schemeClr val="tx2"/>
                </a:solidFill>
              </a:rPr>
              <a:t>에서는 </a:t>
            </a:r>
            <a:r>
              <a:rPr lang="en-US" altLang="ko-KR" sz="1800" dirty="0">
                <a:solidFill>
                  <a:schemeClr val="tx2"/>
                </a:solidFill>
              </a:rPr>
              <a:t>Device Discovery </a:t>
            </a:r>
            <a:r>
              <a:rPr lang="ko-KR" altLang="en-US" sz="1800" dirty="0">
                <a:solidFill>
                  <a:schemeClr val="tx2"/>
                </a:solidFill>
              </a:rPr>
              <a:t>기능이 존재하지 않음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800" dirty="0">
                <a:solidFill>
                  <a:schemeClr val="tx2"/>
                </a:solidFill>
              </a:rPr>
              <a:t>수 많은 </a:t>
            </a:r>
            <a:r>
              <a:rPr lang="en-US" altLang="ko-KR" sz="1800" dirty="0">
                <a:solidFill>
                  <a:schemeClr val="tx2"/>
                </a:solidFill>
              </a:rPr>
              <a:t>Device</a:t>
            </a:r>
            <a:r>
              <a:rPr lang="ko-KR" altLang="en-US" sz="1800" dirty="0">
                <a:solidFill>
                  <a:schemeClr val="tx2"/>
                </a:solidFill>
              </a:rPr>
              <a:t>의 관리가 어려움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br>
              <a:rPr lang="en-US" altLang="ko-KR" sz="1800" dirty="0">
                <a:solidFill>
                  <a:schemeClr val="tx2"/>
                </a:solidFill>
              </a:rPr>
            </a:br>
            <a:r>
              <a:rPr lang="en-US" altLang="ko-KR" sz="1800" dirty="0">
                <a:solidFill>
                  <a:schemeClr val="tx2"/>
                </a:solidFill>
              </a:rPr>
              <a:t>-Local </a:t>
            </a:r>
            <a:r>
              <a:rPr lang="ko-KR" altLang="en-US" sz="1800" dirty="0">
                <a:solidFill>
                  <a:schemeClr val="tx2"/>
                </a:solidFill>
              </a:rPr>
              <a:t>내의 </a:t>
            </a:r>
            <a:r>
              <a:rPr lang="en-US" altLang="ko-KR" sz="1800" dirty="0">
                <a:solidFill>
                  <a:schemeClr val="tx2"/>
                </a:solidFill>
              </a:rPr>
              <a:t>Device</a:t>
            </a:r>
            <a:r>
              <a:rPr lang="ko-KR" altLang="en-US" sz="1800" dirty="0">
                <a:solidFill>
                  <a:schemeClr val="tx2"/>
                </a:solidFill>
              </a:rPr>
              <a:t>들을 관리할 </a:t>
            </a:r>
            <a:r>
              <a:rPr lang="en-US" altLang="ko-KR" sz="1800" dirty="0">
                <a:solidFill>
                  <a:schemeClr val="tx2"/>
                </a:solidFill>
              </a:rPr>
              <a:t>Server</a:t>
            </a:r>
            <a:r>
              <a:rPr lang="ko-KR" altLang="en-US" sz="1800" dirty="0">
                <a:solidFill>
                  <a:schemeClr val="tx2"/>
                </a:solidFill>
              </a:rPr>
              <a:t>가 없음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800" dirty="0">
                <a:solidFill>
                  <a:schemeClr val="tx2"/>
                </a:solidFill>
              </a:rPr>
              <a:t>중앙 서버에 너무 많은 요청으로 서버 과부하 위험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br>
              <a:rPr lang="en-US" altLang="ko-KR" sz="1800" dirty="0">
                <a:solidFill>
                  <a:schemeClr val="tx2"/>
                </a:solidFill>
              </a:rPr>
            </a:br>
            <a:r>
              <a:rPr lang="en-US" altLang="ko-KR" sz="1800" dirty="0">
                <a:solidFill>
                  <a:schemeClr val="tx2"/>
                </a:solidFill>
              </a:rPr>
              <a:t>-</a:t>
            </a:r>
            <a:r>
              <a:rPr lang="ko-KR" altLang="en-US" sz="1800" dirty="0">
                <a:solidFill>
                  <a:schemeClr val="tx2"/>
                </a:solidFill>
              </a:rPr>
              <a:t>중간에서 요청을 중재할 </a:t>
            </a:r>
            <a:r>
              <a:rPr lang="en-US" altLang="ko-KR" sz="1800" dirty="0">
                <a:solidFill>
                  <a:schemeClr val="tx2"/>
                </a:solidFill>
              </a:rPr>
              <a:t>Server</a:t>
            </a:r>
            <a:r>
              <a:rPr lang="ko-KR" altLang="en-US" sz="1800" dirty="0">
                <a:solidFill>
                  <a:schemeClr val="tx2"/>
                </a:solidFill>
              </a:rPr>
              <a:t>가 없음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70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C1D760-FA98-198F-830B-A412D09AF345}"/>
              </a:ext>
            </a:extLst>
          </p:cNvPr>
          <p:cNvSpPr txBox="1">
            <a:spLocks/>
          </p:cNvSpPr>
          <p:nvPr/>
        </p:nvSpPr>
        <p:spPr>
          <a:xfrm>
            <a:off x="312983" y="1583324"/>
            <a:ext cx="11752187" cy="5099774"/>
          </a:xfrm>
          <a:prstGeom prst="rect">
            <a:avLst/>
          </a:prstGeom>
        </p:spPr>
        <p:txBody>
          <a:bodyPr lIns="109728" tIns="109728" rIns="109728" bIns="9144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chemeClr val="tx2"/>
                </a:solidFill>
              </a:rPr>
              <a:t>oneM2M: </a:t>
            </a:r>
            <a:r>
              <a:rPr lang="ko-KR" altLang="en-US" sz="1800" dirty="0">
                <a:solidFill>
                  <a:schemeClr val="tx2"/>
                </a:solidFill>
              </a:rPr>
              <a:t>응용 서비스 플랫폼 환경을 통합하고 공유하기 위한 사물 인터넷 공동 서비스 플랫폼 개발을 위해 발족된 표준화 단체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r>
              <a:rPr lang="en-US" altLang="ko-KR" sz="1800" dirty="0">
                <a:solidFill>
                  <a:schemeClr val="tx2"/>
                </a:solidFill>
              </a:rPr>
              <a:t>oneM2M</a:t>
            </a:r>
            <a:r>
              <a:rPr lang="ko-KR" altLang="en-US" sz="1800" dirty="0">
                <a:solidFill>
                  <a:schemeClr val="tx2"/>
                </a:solidFill>
              </a:rPr>
              <a:t> </a:t>
            </a:r>
            <a:r>
              <a:rPr lang="en-US" altLang="ko-KR" sz="1800" dirty="0">
                <a:solidFill>
                  <a:schemeClr val="tx2"/>
                </a:solidFill>
              </a:rPr>
              <a:t>API</a:t>
            </a:r>
            <a:r>
              <a:rPr lang="ko-KR" altLang="en-US" sz="1800" dirty="0">
                <a:solidFill>
                  <a:schemeClr val="tx2"/>
                </a:solidFill>
              </a:rPr>
              <a:t>의 구성 요소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E2E31"/>
                </a:solidFill>
                <a:effectLst/>
                <a:latin typeface="PT Sans" panose="020B0604020202020204" pitchFamily="34" charset="0"/>
              </a:rPr>
              <a:t>Primitives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E2E31"/>
                </a:solidFill>
                <a:effectLst/>
                <a:latin typeface="PT Sans" panose="020B0604020202020204" pitchFamily="34" charset="0"/>
              </a:rPr>
              <a:t>Resources + Attributes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E2E31"/>
                </a:solidFill>
                <a:effectLst/>
                <a:latin typeface="PT Sans" panose="020B0604020202020204" pitchFamily="34" charset="0"/>
              </a:rPr>
              <a:t>Data Types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E2E31"/>
                </a:solidFill>
                <a:effectLst/>
                <a:latin typeface="PT Sans" panose="020B0604020202020204" pitchFamily="34" charset="0"/>
              </a:rPr>
              <a:t>Protocol Bindings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E2E31"/>
                </a:solidFill>
                <a:effectLst/>
                <a:latin typeface="PT Sans" panose="020B0604020202020204" pitchFamily="34" charset="0"/>
              </a:rPr>
              <a:t>Procedures (CRUD+N).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169B2-73CB-186C-808D-EEF27B9199AA}"/>
              </a:ext>
            </a:extLst>
          </p:cNvPr>
          <p:cNvSpPr txBox="1"/>
          <p:nvPr/>
        </p:nvSpPr>
        <p:spPr>
          <a:xfrm>
            <a:off x="312983" y="216813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oneM2M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5A89540-16AB-76D0-3714-559743A37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87" y="2349444"/>
            <a:ext cx="7207620" cy="21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9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7DEA4-5DEF-9B51-51C3-E49F465774A1}"/>
              </a:ext>
            </a:extLst>
          </p:cNvPr>
          <p:cNvSpPr txBox="1"/>
          <p:nvPr/>
        </p:nvSpPr>
        <p:spPr>
          <a:xfrm>
            <a:off x="312983" y="216813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oneM2M Resource Type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7507B0-B5D3-D6DA-DE6D-2C2FBE763DD6}"/>
              </a:ext>
            </a:extLst>
          </p:cNvPr>
          <p:cNvSpPr txBox="1">
            <a:spLocks/>
          </p:cNvSpPr>
          <p:nvPr/>
        </p:nvSpPr>
        <p:spPr>
          <a:xfrm>
            <a:off x="312983" y="1583324"/>
            <a:ext cx="11752187" cy="509977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solidFill>
                <a:schemeClr val="tx2"/>
              </a:solidFill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DF493C3-96B3-F54E-E0E1-E69D6E9A66C1}"/>
              </a:ext>
            </a:extLst>
          </p:cNvPr>
          <p:cNvGrpSpPr/>
          <p:nvPr/>
        </p:nvGrpSpPr>
        <p:grpSpPr>
          <a:xfrm>
            <a:off x="528428" y="2035435"/>
            <a:ext cx="6571940" cy="3932941"/>
            <a:chOff x="609731" y="1366511"/>
            <a:chExt cx="6571940" cy="393294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23FB34-F0E3-E0EF-A258-60FE534F9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731" y="1366511"/>
              <a:ext cx="1525913" cy="152591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7EA42D7-455B-D611-6701-9D28CB3C4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609" y="1366511"/>
              <a:ext cx="1143486" cy="114348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7A7532E-C6FF-14A2-D33F-11A177FCC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0458" y="1419328"/>
              <a:ext cx="868550" cy="868550"/>
            </a:xfrm>
            <a:prstGeom prst="rect">
              <a:avLst/>
            </a:prstGeom>
          </p:spPr>
        </p:pic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176B1224-360C-C7A9-46FB-70009CF61376}"/>
                </a:ext>
              </a:extLst>
            </p:cNvPr>
            <p:cNvGrpSpPr/>
            <p:nvPr/>
          </p:nvGrpSpPr>
          <p:grpSpPr>
            <a:xfrm>
              <a:off x="798886" y="1459396"/>
              <a:ext cx="6382785" cy="3840056"/>
              <a:chOff x="798886" y="1459396"/>
              <a:chExt cx="6382785" cy="3840056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C280A495-E518-3DF2-1A03-3B1261511A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1953" y="1459396"/>
                <a:ext cx="512098" cy="512098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09DCE87D-1EB5-900B-BBB3-0D76650DB4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4609" y="3418260"/>
                <a:ext cx="1143486" cy="1154226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833667BF-F477-73AC-92CC-FF759F37C1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5886" y="2319752"/>
                <a:ext cx="877694" cy="877694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506240EC-7F95-83B5-0BE4-F58CCA9921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1953" y="2188307"/>
                <a:ext cx="512098" cy="512098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46E95D82-1D2B-A912-25C0-264C1B676A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5886" y="3361442"/>
                <a:ext cx="877694" cy="877694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EE6A25E0-52F2-A816-E5A4-47D2D8CB98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5886" y="4304009"/>
                <a:ext cx="877694" cy="877694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A35F8297-AA1C-A2C2-2BBD-0EAE068DC8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6525" y="2685348"/>
                <a:ext cx="512098" cy="512098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4FC22F0A-4DF1-DBB1-D66A-249781304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9573" y="3172951"/>
                <a:ext cx="512098" cy="512098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A1976F49-61D1-787B-CB11-272F6FCA1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1953" y="4282617"/>
                <a:ext cx="512098" cy="512098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74D5FBBB-73CF-DEAC-8E50-360FBF0AB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7299" y="4787354"/>
                <a:ext cx="512098" cy="512098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E0FB5D-B874-3ABE-B317-2250906EDBCC}"/>
                  </a:ext>
                </a:extLst>
              </p:cNvPr>
              <p:cNvSpPr txBox="1"/>
              <p:nvPr/>
            </p:nvSpPr>
            <p:spPr>
              <a:xfrm>
                <a:off x="3236864" y="1742409"/>
                <a:ext cx="896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  AE</a:t>
                </a:r>
                <a:endParaRPr lang="ko-KR" alt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9E5EBE-58B3-8E62-D655-A5440028BEE2}"/>
                  </a:ext>
                </a:extLst>
              </p:cNvPr>
              <p:cNvSpPr txBox="1"/>
              <p:nvPr/>
            </p:nvSpPr>
            <p:spPr>
              <a:xfrm>
                <a:off x="798886" y="1834518"/>
                <a:ext cx="11476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/>
                  <a:t> CSE</a:t>
                </a:r>
                <a:endParaRPr lang="ko-KR" altLang="en-US" sz="3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2F61D7-3F2C-73A5-3116-BF21CAB79FD0}"/>
                  </a:ext>
                </a:extLst>
              </p:cNvPr>
              <p:cNvSpPr txBox="1"/>
              <p:nvPr/>
            </p:nvSpPr>
            <p:spPr>
              <a:xfrm>
                <a:off x="3246753" y="3810707"/>
                <a:ext cx="896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  AE</a:t>
                </a:r>
                <a:endParaRPr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AEAAE3-A207-E532-CBC1-6132DB97F8CF}"/>
                  </a:ext>
                </a:extLst>
              </p:cNvPr>
              <p:cNvSpPr txBox="1"/>
              <p:nvPr/>
            </p:nvSpPr>
            <p:spPr>
              <a:xfrm>
                <a:off x="5042782" y="1676297"/>
                <a:ext cx="8962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  CNT</a:t>
                </a:r>
                <a:endParaRPr lang="ko-KR" altLang="en-US" sz="16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B2B7672-81DF-F385-C6AD-D331DC84EC8D}"/>
                  </a:ext>
                </a:extLst>
              </p:cNvPr>
              <p:cNvSpPr txBox="1"/>
              <p:nvPr/>
            </p:nvSpPr>
            <p:spPr>
              <a:xfrm>
                <a:off x="5042782" y="2582002"/>
                <a:ext cx="8962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  CNT</a:t>
                </a:r>
                <a:endParaRPr lang="ko-KR" altLang="en-US" sz="16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5B7EF26-C143-EE3D-17F2-1B2331D739F1}"/>
                  </a:ext>
                </a:extLst>
              </p:cNvPr>
              <p:cNvSpPr txBox="1"/>
              <p:nvPr/>
            </p:nvSpPr>
            <p:spPr>
              <a:xfrm>
                <a:off x="5042782" y="3631012"/>
                <a:ext cx="8962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  CNT</a:t>
                </a:r>
                <a:endParaRPr lang="ko-KR" altLang="en-US" sz="16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B1EBB75-228C-B885-8088-9AD8353008DE}"/>
                  </a:ext>
                </a:extLst>
              </p:cNvPr>
              <p:cNvSpPr txBox="1"/>
              <p:nvPr/>
            </p:nvSpPr>
            <p:spPr>
              <a:xfrm>
                <a:off x="5042782" y="4570685"/>
                <a:ext cx="8962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  CNT</a:t>
                </a:r>
                <a:endParaRPr lang="ko-KR" altLang="en-US" sz="16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CC1FF09-8878-DB47-4482-358951490080}"/>
                  </a:ext>
                </a:extLst>
              </p:cNvPr>
              <p:cNvSpPr txBox="1"/>
              <p:nvPr/>
            </p:nvSpPr>
            <p:spPr>
              <a:xfrm>
                <a:off x="6655857" y="1521989"/>
                <a:ext cx="5120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</a:t>
                </a:r>
                <a:r>
                  <a:rPr lang="en-US" altLang="ko-KR" sz="1200" dirty="0"/>
                  <a:t>CIN</a:t>
                </a:r>
                <a:endParaRPr lang="ko-KR" altLang="en-US" sz="12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1B06700-FE41-5B24-E0C8-EC41E7D53907}"/>
                  </a:ext>
                </a:extLst>
              </p:cNvPr>
              <p:cNvSpPr txBox="1"/>
              <p:nvPr/>
            </p:nvSpPr>
            <p:spPr>
              <a:xfrm>
                <a:off x="6655857" y="2258944"/>
                <a:ext cx="5120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</a:t>
                </a:r>
                <a:r>
                  <a:rPr lang="en-US" altLang="ko-KR" sz="1200" dirty="0"/>
                  <a:t>CIN</a:t>
                </a:r>
                <a:endParaRPr lang="ko-KR" altLang="en-US" sz="12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36210F-9D53-28E3-D8BE-1A12DAD8F044}"/>
                  </a:ext>
                </a:extLst>
              </p:cNvPr>
              <p:cNvSpPr txBox="1"/>
              <p:nvPr/>
            </p:nvSpPr>
            <p:spPr>
              <a:xfrm>
                <a:off x="6655857" y="2759675"/>
                <a:ext cx="5120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</a:t>
                </a:r>
                <a:r>
                  <a:rPr lang="en-US" altLang="ko-KR" sz="1200" dirty="0"/>
                  <a:t>CIN</a:t>
                </a:r>
                <a:endParaRPr lang="ko-KR" altLang="en-US" sz="12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C05F4D9-3D42-0EEC-E5D6-B0B4365680CC}"/>
                  </a:ext>
                </a:extLst>
              </p:cNvPr>
              <p:cNvSpPr txBox="1"/>
              <p:nvPr/>
            </p:nvSpPr>
            <p:spPr>
              <a:xfrm>
                <a:off x="6663477" y="3232200"/>
                <a:ext cx="5120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</a:t>
                </a:r>
                <a:r>
                  <a:rPr lang="en-US" altLang="ko-KR" sz="1200" dirty="0"/>
                  <a:t>CIN</a:t>
                </a:r>
                <a:endParaRPr lang="ko-KR" altLang="en-US" sz="12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903A7D4-8BD9-F040-1035-31D5BE3233D7}"/>
                  </a:ext>
                </a:extLst>
              </p:cNvPr>
              <p:cNvSpPr txBox="1"/>
              <p:nvPr/>
            </p:nvSpPr>
            <p:spPr>
              <a:xfrm>
                <a:off x="6655857" y="4349302"/>
                <a:ext cx="5120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</a:t>
                </a:r>
                <a:r>
                  <a:rPr lang="en-US" altLang="ko-KR" sz="1200" dirty="0"/>
                  <a:t>CIN</a:t>
                </a:r>
                <a:endParaRPr lang="ko-KR" altLang="en-US" sz="1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50F56DE-C137-3B38-2A93-CF33CD8E8999}"/>
                  </a:ext>
                </a:extLst>
              </p:cNvPr>
              <p:cNvSpPr txBox="1"/>
              <p:nvPr/>
            </p:nvSpPr>
            <p:spPr>
              <a:xfrm>
                <a:off x="6651203" y="4854039"/>
                <a:ext cx="5120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</a:t>
                </a:r>
                <a:r>
                  <a:rPr lang="en-US" altLang="ko-KR" sz="1200" dirty="0"/>
                  <a:t>CIN</a:t>
                </a:r>
                <a:endParaRPr lang="ko-KR" altLang="en-US" sz="1200" dirty="0"/>
              </a:p>
            </p:txBody>
          </p:sp>
          <p:cxnSp>
            <p:nvCxnSpPr>
              <p:cNvPr id="64" name="연결선: 구부러짐 63">
                <a:extLst>
                  <a:ext uri="{FF2B5EF4-FFF2-40B4-BE49-F238E27FC236}">
                    <a16:creationId xmlns:a16="http://schemas.microsoft.com/office/drawing/2014/main" id="{EA955F8F-D348-CA39-06CE-C3BB76592402}"/>
                  </a:ext>
                </a:extLst>
              </p:cNvPr>
              <p:cNvCxnSpPr>
                <a:stCxn id="10" idx="3"/>
                <a:endCxn id="12" idx="1"/>
              </p:cNvCxnSpPr>
              <p:nvPr/>
            </p:nvCxnSpPr>
            <p:spPr>
              <a:xfrm flipV="1">
                <a:off x="2135644" y="1938254"/>
                <a:ext cx="948965" cy="191214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연결선: 구부러짐 65">
                <a:extLst>
                  <a:ext uri="{FF2B5EF4-FFF2-40B4-BE49-F238E27FC236}">
                    <a16:creationId xmlns:a16="http://schemas.microsoft.com/office/drawing/2014/main" id="{77CB4A38-CD11-F05B-44E7-72771E0EFFE2}"/>
                  </a:ext>
                </a:extLst>
              </p:cNvPr>
              <p:cNvCxnSpPr>
                <a:stCxn id="10" idx="3"/>
                <a:endCxn id="17" idx="1"/>
              </p:cNvCxnSpPr>
              <p:nvPr/>
            </p:nvCxnSpPr>
            <p:spPr>
              <a:xfrm>
                <a:off x="2135644" y="2129468"/>
                <a:ext cx="948965" cy="1865905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연결선: 구부러짐 66">
                <a:extLst>
                  <a:ext uri="{FF2B5EF4-FFF2-40B4-BE49-F238E27FC236}">
                    <a16:creationId xmlns:a16="http://schemas.microsoft.com/office/drawing/2014/main" id="{7F5A90F2-5C1B-96B6-5927-06B68074CB8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4202852" y="1845574"/>
                <a:ext cx="839930" cy="68845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연결선: 구부러짐 68">
                <a:extLst>
                  <a:ext uri="{FF2B5EF4-FFF2-40B4-BE49-F238E27FC236}">
                    <a16:creationId xmlns:a16="http://schemas.microsoft.com/office/drawing/2014/main" id="{8BA4A579-50E3-EAA5-B8B8-36877BB0F308}"/>
                  </a:ext>
                </a:extLst>
              </p:cNvPr>
              <p:cNvCxnSpPr>
                <a:cxnSpLocks/>
                <a:stCxn id="38" idx="3"/>
                <a:endCxn id="43" idx="1"/>
              </p:cNvCxnSpPr>
              <p:nvPr/>
            </p:nvCxnSpPr>
            <p:spPr>
              <a:xfrm flipV="1">
                <a:off x="5939008" y="4518579"/>
                <a:ext cx="716849" cy="22138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연결선: 구부러짐 69">
                <a:extLst>
                  <a:ext uri="{FF2B5EF4-FFF2-40B4-BE49-F238E27FC236}">
                    <a16:creationId xmlns:a16="http://schemas.microsoft.com/office/drawing/2014/main" id="{CA59830E-F842-3CAC-4B48-3E021E22F7A5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5916478" y="2765278"/>
                <a:ext cx="746999" cy="636199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연결선: 구부러짐 70">
                <a:extLst>
                  <a:ext uri="{FF2B5EF4-FFF2-40B4-BE49-F238E27FC236}">
                    <a16:creationId xmlns:a16="http://schemas.microsoft.com/office/drawing/2014/main" id="{866C54EE-577A-A44C-2F56-A00AE7BCB134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>
                <a:off x="5943461" y="2758599"/>
                <a:ext cx="712396" cy="170353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연결선: 구부러짐 71">
                <a:extLst>
                  <a:ext uri="{FF2B5EF4-FFF2-40B4-BE49-F238E27FC236}">
                    <a16:creationId xmlns:a16="http://schemas.microsoft.com/office/drawing/2014/main" id="{5078317B-7678-33C5-0FBC-0C3A6177EDF4}"/>
                  </a:ext>
                </a:extLst>
              </p:cNvPr>
              <p:cNvCxnSpPr>
                <a:cxnSpLocks/>
                <a:stCxn id="35" idx="3"/>
                <a:endCxn id="39" idx="1"/>
              </p:cNvCxnSpPr>
              <p:nvPr/>
            </p:nvCxnSpPr>
            <p:spPr>
              <a:xfrm flipV="1">
                <a:off x="5939008" y="1691266"/>
                <a:ext cx="716849" cy="154308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연결선: 구부러짐 72">
                <a:extLst>
                  <a:ext uri="{FF2B5EF4-FFF2-40B4-BE49-F238E27FC236}">
                    <a16:creationId xmlns:a16="http://schemas.microsoft.com/office/drawing/2014/main" id="{49253F89-F5C4-3656-73A5-0A3D3373C7DE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4202025" y="1919142"/>
                <a:ext cx="840757" cy="832137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연결선: 구부러짐 74">
                <a:extLst>
                  <a:ext uri="{FF2B5EF4-FFF2-40B4-BE49-F238E27FC236}">
                    <a16:creationId xmlns:a16="http://schemas.microsoft.com/office/drawing/2014/main" id="{8FFF031B-F5F2-4841-B0F7-01676A466218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V="1">
                <a:off x="4222228" y="3800289"/>
                <a:ext cx="820554" cy="183178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연결선: 구부러짐 76">
                <a:extLst>
                  <a:ext uri="{FF2B5EF4-FFF2-40B4-BE49-F238E27FC236}">
                    <a16:creationId xmlns:a16="http://schemas.microsoft.com/office/drawing/2014/main" id="{8D194BCA-5DE5-CBB5-ED9C-684BA9ADA496}"/>
                  </a:ext>
                </a:extLst>
              </p:cNvPr>
              <p:cNvCxnSpPr>
                <a:cxnSpLocks/>
                <a:endCxn id="38" idx="1"/>
              </p:cNvCxnSpPr>
              <p:nvPr/>
            </p:nvCxnSpPr>
            <p:spPr>
              <a:xfrm>
                <a:off x="4247160" y="3983467"/>
                <a:ext cx="795622" cy="756495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연결선: 구부러짐 86">
                <a:extLst>
                  <a:ext uri="{FF2B5EF4-FFF2-40B4-BE49-F238E27FC236}">
                    <a16:creationId xmlns:a16="http://schemas.microsoft.com/office/drawing/2014/main" id="{5299777E-1A1E-DE67-C6BE-CB28B5D13C32}"/>
                  </a:ext>
                </a:extLst>
              </p:cNvPr>
              <p:cNvCxnSpPr>
                <a:cxnSpLocks/>
                <a:stCxn id="36" idx="3"/>
                <a:endCxn id="40" idx="1"/>
              </p:cNvCxnSpPr>
              <p:nvPr/>
            </p:nvCxnSpPr>
            <p:spPr>
              <a:xfrm flipV="1">
                <a:off x="5939008" y="2428221"/>
                <a:ext cx="716849" cy="323058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연결선: 구부러짐 93">
                <a:extLst>
                  <a:ext uri="{FF2B5EF4-FFF2-40B4-BE49-F238E27FC236}">
                    <a16:creationId xmlns:a16="http://schemas.microsoft.com/office/drawing/2014/main" id="{A8B93132-1075-7063-1E24-F1953557A62F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5916478" y="4742902"/>
                <a:ext cx="734725" cy="280414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03A25954-3160-DB67-2D8E-EC3B3B05CBDE}"/>
              </a:ext>
            </a:extLst>
          </p:cNvPr>
          <p:cNvSpPr txBox="1"/>
          <p:nvPr/>
        </p:nvSpPr>
        <p:spPr>
          <a:xfrm>
            <a:off x="7366513" y="1122045"/>
            <a:ext cx="45331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  <a:latin typeface="PT Sans" panose="020B0503020203020204" pitchFamily="34" charset="0"/>
              </a:rPr>
              <a:t>&lt;</a:t>
            </a:r>
            <a:r>
              <a:rPr lang="en-US" altLang="ko-KR" dirty="0" err="1">
                <a:solidFill>
                  <a:srgbClr val="0070C0"/>
                </a:solidFill>
                <a:latin typeface="PT Sans" panose="020B0503020203020204" pitchFamily="34" charset="0"/>
              </a:rPr>
              <a:t>CSEBase</a:t>
            </a:r>
            <a:r>
              <a:rPr lang="en-US" altLang="ko-KR" dirty="0">
                <a:solidFill>
                  <a:srgbClr val="0070C0"/>
                </a:solidFill>
                <a:latin typeface="PT Sans" panose="020B0503020203020204" pitchFamily="34" charset="0"/>
              </a:rPr>
              <a:t>&gt; (Common Services Entity)</a:t>
            </a:r>
            <a:br>
              <a:rPr lang="en-US" altLang="ko-KR" dirty="0">
                <a:latin typeface="PT Sans" panose="020B0503020203020204" pitchFamily="34" charset="0"/>
              </a:rPr>
            </a:br>
            <a:r>
              <a:rPr lang="en-US" altLang="ko-KR" sz="1400" dirty="0">
                <a:latin typeface="PT Sans" panose="020B0503020203020204" pitchFamily="34" charset="0"/>
              </a:rPr>
              <a:t>A &lt;</a:t>
            </a:r>
            <a:r>
              <a:rPr lang="en-US" altLang="ko-KR" sz="1400" dirty="0" err="1">
                <a:latin typeface="PT Sans" panose="020B0503020203020204" pitchFamily="34" charset="0"/>
              </a:rPr>
              <a:t>CSEBase</a:t>
            </a:r>
            <a:r>
              <a:rPr lang="en-US" altLang="ko-KR" sz="1400" dirty="0">
                <a:latin typeface="PT Sans" panose="020B0503020203020204" pitchFamily="34" charset="0"/>
              </a:rPr>
              <a:t>&gt; resource represents a CSE and serves as the root resource for all resources that are residing in the CSE.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  <a:latin typeface="PT Sans" panose="020B0503020203020204" pitchFamily="34" charset="0"/>
              </a:rPr>
              <a:t>&lt;AE&gt; (Application Entity)</a:t>
            </a:r>
          </a:p>
          <a:p>
            <a:r>
              <a:rPr lang="en-US" altLang="ko-KR" sz="1400" dirty="0">
                <a:solidFill>
                  <a:srgbClr val="2E2E31"/>
                </a:solidFill>
                <a:latin typeface="PT Sans" panose="020B0503020203020204" pitchFamily="34" charset="0"/>
              </a:rPr>
              <a:t>An &lt;AE&gt; resource represents an Application Entity that is registered to a CSE.  An &lt;AE&gt; resource supports attributes such as identifiers, contact information, status and capabilities of the Application Entity.  An &lt;AE&gt; resource also serves as the root resource for all child resources of the Application Entity. </a:t>
            </a:r>
          </a:p>
          <a:p>
            <a:endParaRPr lang="en-US" altLang="ko-KR" sz="1400" dirty="0">
              <a:solidFill>
                <a:srgbClr val="2E2E31"/>
              </a:solidFill>
              <a:latin typeface="PT Sans" panose="020B0503020203020204" pitchFamily="34" charset="0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PT Sans" panose="020B0503020203020204" pitchFamily="34" charset="0"/>
              </a:rPr>
              <a:t>&lt;CNT&gt; (Container)</a:t>
            </a:r>
          </a:p>
          <a:p>
            <a:r>
              <a:rPr lang="en-US" altLang="ko-KR" sz="1400" dirty="0">
                <a:solidFill>
                  <a:srgbClr val="2E2E31"/>
                </a:solidFill>
                <a:latin typeface="PT Sans" panose="020B0503020203020204" pitchFamily="34" charset="0"/>
              </a:rPr>
              <a:t>Containers describe attributes of the data and child resources which are useful for representing hierarchical data structures. Each Container is allocated a unique ID and property fields that hold information about that container’s contents.</a:t>
            </a:r>
          </a:p>
          <a:p>
            <a:endParaRPr lang="en-US" altLang="ko-KR" dirty="0">
              <a:solidFill>
                <a:srgbClr val="2E2E31"/>
              </a:solidFill>
              <a:latin typeface="PT Sans" panose="020B0503020203020204" pitchFamily="34" charset="0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PT Sans" panose="020B0503020203020204" pitchFamily="34" charset="0"/>
              </a:rPr>
              <a:t>&lt;CIN&gt;</a:t>
            </a:r>
            <a:r>
              <a:rPr lang="en-US" altLang="ko-KR" dirty="0">
                <a:solidFill>
                  <a:srgbClr val="2E2E31"/>
                </a:solidFill>
                <a:latin typeface="PT Sans" panose="020B0503020203020204" pitchFamily="34" charset="0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PT Sans" panose="020B0503020203020204" pitchFamily="34" charset="0"/>
              </a:rPr>
              <a:t>(</a:t>
            </a:r>
            <a:r>
              <a:rPr lang="en-US" altLang="ko-KR" b="0" i="0" dirty="0" err="1">
                <a:solidFill>
                  <a:srgbClr val="0070C0"/>
                </a:solidFill>
                <a:effectLst/>
                <a:latin typeface="PT Sans" panose="020B0503020203020204" pitchFamily="34" charset="0"/>
              </a:rPr>
              <a:t>contentInstance</a:t>
            </a:r>
            <a:r>
              <a:rPr lang="en-US" altLang="ko-KR" dirty="0">
                <a:solidFill>
                  <a:srgbClr val="0070C0"/>
                </a:solidFill>
                <a:latin typeface="PT Sans" panose="020B0503020203020204" pitchFamily="34" charset="0"/>
              </a:rPr>
              <a:t>)</a:t>
            </a:r>
            <a:endParaRPr lang="en-US" altLang="ko-KR" b="0" i="0" dirty="0">
              <a:solidFill>
                <a:srgbClr val="0070C0"/>
              </a:solidFill>
              <a:effectLst/>
              <a:latin typeface="PT Sans" panose="020B0503020203020204" pitchFamily="34" charset="0"/>
            </a:endParaRPr>
          </a:p>
          <a:p>
            <a:r>
              <a:rPr lang="en-US" altLang="ko-KR" sz="1400" b="0" i="0" dirty="0">
                <a:solidFill>
                  <a:srgbClr val="2E2E31"/>
                </a:solidFill>
                <a:effectLst/>
                <a:latin typeface="PT Sans" panose="020B0503020203020204" pitchFamily="34" charset="0"/>
              </a:rPr>
              <a:t>child-resources of &lt;container&gt; that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stores the actual value of the sensor</a:t>
            </a:r>
            <a:endParaRPr lang="en-US" altLang="ko-KR" sz="1400" dirty="0">
              <a:solidFill>
                <a:srgbClr val="0070C0"/>
              </a:solidFill>
              <a:latin typeface="PT Sans" panose="020B0503020203020204" pitchFamily="34" charset="0"/>
            </a:endParaRPr>
          </a:p>
          <a:p>
            <a:endParaRPr lang="en-US" altLang="ko-KR" sz="1400" dirty="0">
              <a:solidFill>
                <a:srgbClr val="2E2E31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99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DDAC4-5B86-5940-699E-113835DC0F28}"/>
              </a:ext>
            </a:extLst>
          </p:cNvPr>
          <p:cNvSpPr txBox="1"/>
          <p:nvPr/>
        </p:nvSpPr>
        <p:spPr>
          <a:xfrm>
            <a:off x="312982" y="216813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Procedure (Existing oneM2M)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16" name="Rectangle 36">
            <a:extLst>
              <a:ext uri="{FF2B5EF4-FFF2-40B4-BE49-F238E27FC236}">
                <a16:creationId xmlns:a16="http://schemas.microsoft.com/office/drawing/2014/main" id="{C68798A0-5EE9-D144-3296-09A30F0AC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047" y="1427360"/>
            <a:ext cx="1610438" cy="28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i="1" dirty="0">
                <a:latin typeface="Arial" panose="020B0604020202020204" pitchFamily="34" charset="0"/>
              </a:rPr>
              <a:t>Hosting CSE</a:t>
            </a:r>
            <a:endParaRPr lang="de-DE" altLang="en-US" sz="1400" i="1" dirty="0">
              <a:latin typeface="Arial" panose="020B0604020202020204" pitchFamily="34" charset="0"/>
            </a:endParaRPr>
          </a:p>
        </p:txBody>
      </p:sp>
      <p:sp>
        <p:nvSpPr>
          <p:cNvPr id="24" name="Rectangle 36">
            <a:extLst>
              <a:ext uri="{FF2B5EF4-FFF2-40B4-BE49-F238E27FC236}">
                <a16:creationId xmlns:a16="http://schemas.microsoft.com/office/drawing/2014/main" id="{C33882D9-77E1-AE3A-6152-D690B7A6A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535" y="1447974"/>
            <a:ext cx="13099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i="1" dirty="0">
                <a:latin typeface="Arial" panose="020B0604020202020204" pitchFamily="34" charset="0"/>
              </a:rPr>
              <a:t>Many Devices</a:t>
            </a:r>
            <a:endParaRPr lang="de-DE" altLang="en-US" sz="1400" i="1" dirty="0">
              <a:latin typeface="Arial" panose="020B0604020202020204" pitchFamily="34" charset="0"/>
            </a:endParaRPr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10B762ED-5F7D-D539-BDAC-1F5004A4F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192" y="3790382"/>
            <a:ext cx="4134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004: AE, CNT Response</a:t>
            </a:r>
            <a:endParaRPr lang="de-DE" altLang="en-US" sz="1200" dirty="0">
              <a:latin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4947B5B-A69C-3BC4-EDA2-3D1FE55D0A20}"/>
              </a:ext>
            </a:extLst>
          </p:cNvPr>
          <p:cNvGrpSpPr/>
          <p:nvPr/>
        </p:nvGrpSpPr>
        <p:grpSpPr>
          <a:xfrm>
            <a:off x="1131571" y="1715409"/>
            <a:ext cx="9530725" cy="4849533"/>
            <a:chOff x="1131571" y="1715409"/>
            <a:chExt cx="9530725" cy="4849533"/>
          </a:xfrm>
        </p:grpSpPr>
        <p:sp>
          <p:nvSpPr>
            <p:cNvPr id="11" name="Rectangle 57">
              <a:extLst>
                <a:ext uri="{FF2B5EF4-FFF2-40B4-BE49-F238E27FC236}">
                  <a16:creationId xmlns:a16="http://schemas.microsoft.com/office/drawing/2014/main" id="{DE83466A-E398-B56D-2759-C760BB6B6367}"/>
                </a:ext>
              </a:extLst>
            </p:cNvPr>
            <p:cNvSpPr/>
            <p:nvPr/>
          </p:nvSpPr>
          <p:spPr bwMode="auto">
            <a:xfrm>
              <a:off x="7856037" y="1716458"/>
              <a:ext cx="2157099" cy="573830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de-DE" altLang="en-US" sz="1200" b="1" i="1" dirty="0">
                  <a:latin typeface="Arial" panose="020B0604020202020204" pitchFamily="34" charset="0"/>
                </a:rPr>
                <a:t>CSE</a:t>
              </a:r>
            </a:p>
          </p:txBody>
        </p:sp>
        <p:sp>
          <p:nvSpPr>
            <p:cNvPr id="13" name="Round Same Side Corner Rectangle 3">
              <a:extLst>
                <a:ext uri="{FF2B5EF4-FFF2-40B4-BE49-F238E27FC236}">
                  <a16:creationId xmlns:a16="http://schemas.microsoft.com/office/drawing/2014/main" id="{324A4E46-F519-10A6-CA79-FBBF1907ADB3}"/>
                </a:ext>
              </a:extLst>
            </p:cNvPr>
            <p:cNvSpPr/>
            <p:nvPr/>
          </p:nvSpPr>
          <p:spPr>
            <a:xfrm>
              <a:off x="7856037" y="2002324"/>
              <a:ext cx="2157099" cy="293958"/>
            </a:xfrm>
            <a:prstGeom prst="round2SameRect">
              <a:avLst/>
            </a:prstGeom>
            <a:solidFill>
              <a:srgbClr val="C000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KR" sz="1200" dirty="0">
                  <a:solidFill>
                    <a:schemeClr val="bg1"/>
                  </a:solidFill>
                </a:rPr>
                <a:t>oneM2M</a:t>
              </a:r>
            </a:p>
          </p:txBody>
        </p:sp>
        <p:sp>
          <p:nvSpPr>
            <p:cNvPr id="17" name="Rectangle 58">
              <a:extLst>
                <a:ext uri="{FF2B5EF4-FFF2-40B4-BE49-F238E27FC236}">
                  <a16:creationId xmlns:a16="http://schemas.microsoft.com/office/drawing/2014/main" id="{FACE3BB3-962A-E580-D1E4-C5C6B3A1591A}"/>
                </a:ext>
              </a:extLst>
            </p:cNvPr>
            <p:cNvSpPr/>
            <p:nvPr/>
          </p:nvSpPr>
          <p:spPr bwMode="auto">
            <a:xfrm>
              <a:off x="2221079" y="1715409"/>
              <a:ext cx="2114886" cy="573830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defRPr/>
              </a:pPr>
              <a:r>
                <a:rPr lang="en-US" altLang="en-US" sz="1200" b="1" i="1" dirty="0">
                  <a:latin typeface="Arial" charset="0"/>
                </a:rPr>
                <a:t>Device </a:t>
              </a:r>
            </a:p>
          </p:txBody>
        </p:sp>
        <p:sp>
          <p:nvSpPr>
            <p:cNvPr id="18" name="Round Same Side Corner Rectangle 1">
              <a:extLst>
                <a:ext uri="{FF2B5EF4-FFF2-40B4-BE49-F238E27FC236}">
                  <a16:creationId xmlns:a16="http://schemas.microsoft.com/office/drawing/2014/main" id="{ABF42961-D208-FDF8-41F5-0B3E905F7945}"/>
                </a:ext>
              </a:extLst>
            </p:cNvPr>
            <p:cNvSpPr/>
            <p:nvPr/>
          </p:nvSpPr>
          <p:spPr>
            <a:xfrm>
              <a:off x="2224877" y="1992942"/>
              <a:ext cx="2111088" cy="293958"/>
            </a:xfrm>
            <a:prstGeom prst="round2SameRect">
              <a:avLst/>
            </a:prstGeom>
            <a:solidFill>
              <a:srgbClr val="C000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KR" sz="1200" dirty="0">
                  <a:solidFill>
                    <a:schemeClr val="bg1"/>
                  </a:solidFill>
                </a:rPr>
                <a:t>oneM2M</a:t>
              </a:r>
            </a:p>
          </p:txBody>
        </p:sp>
        <p:cxnSp>
          <p:nvCxnSpPr>
            <p:cNvPr id="19" name="Straight Connector 10">
              <a:extLst>
                <a:ext uri="{FF2B5EF4-FFF2-40B4-BE49-F238E27FC236}">
                  <a16:creationId xmlns:a16="http://schemas.microsoft.com/office/drawing/2014/main" id="{8F5E9B4C-1943-9CB7-3DFB-8C4DAE50E9C3}"/>
                </a:ext>
              </a:extLst>
            </p:cNvPr>
            <p:cNvCxnSpPr>
              <a:cxnSpLocks/>
            </p:cNvCxnSpPr>
            <p:nvPr/>
          </p:nvCxnSpPr>
          <p:spPr>
            <a:xfrm>
              <a:off x="8950055" y="2286900"/>
              <a:ext cx="0" cy="42780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10">
              <a:extLst>
                <a:ext uri="{FF2B5EF4-FFF2-40B4-BE49-F238E27FC236}">
                  <a16:creationId xmlns:a16="http://schemas.microsoft.com/office/drawing/2014/main" id="{8DB47102-D5D0-7EC6-181D-3EC034A33EF0}"/>
                </a:ext>
              </a:extLst>
            </p:cNvPr>
            <p:cNvCxnSpPr>
              <a:cxnSpLocks/>
            </p:cNvCxnSpPr>
            <p:nvPr/>
          </p:nvCxnSpPr>
          <p:spPr>
            <a:xfrm>
              <a:off x="3278522" y="2286900"/>
              <a:ext cx="0" cy="42780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38">
              <a:extLst>
                <a:ext uri="{FF2B5EF4-FFF2-40B4-BE49-F238E27FC236}">
                  <a16:creationId xmlns:a16="http://schemas.microsoft.com/office/drawing/2014/main" id="{37758F95-CD39-A747-42B8-C8CE28270CAA}"/>
                </a:ext>
              </a:extLst>
            </p:cNvPr>
            <p:cNvSpPr/>
            <p:nvPr/>
          </p:nvSpPr>
          <p:spPr bwMode="auto">
            <a:xfrm>
              <a:off x="1131571" y="2467990"/>
              <a:ext cx="4293901" cy="482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001: Device</a:t>
              </a:r>
              <a:r>
                <a:rPr lang="ko-KR" altLang="en-US" sz="1200" dirty="0">
                  <a:latin typeface="Arial" panose="020B0604020202020204" pitchFamily="34" charset="0"/>
                </a:rPr>
                <a:t>에서 </a:t>
              </a:r>
              <a:r>
                <a:rPr lang="en-US" altLang="ko-KR" sz="1200" dirty="0">
                  <a:latin typeface="Arial" panose="020B0604020202020204" pitchFamily="34" charset="0"/>
                </a:rPr>
                <a:t>AE, CNT </a:t>
              </a:r>
              <a:r>
                <a:rPr lang="ko-KR" altLang="en-US" sz="1200" dirty="0">
                  <a:latin typeface="Arial" panose="020B0604020202020204" pitchFamily="34" charset="0"/>
                </a:rPr>
                <a:t>생성을 위한 </a:t>
              </a:r>
              <a:r>
                <a:rPr lang="en-US" altLang="ko-KR" sz="1200" dirty="0">
                  <a:latin typeface="Arial" panose="020B0604020202020204" pitchFamily="34" charset="0"/>
                </a:rPr>
                <a:t>Create Request</a:t>
              </a:r>
              <a:r>
                <a:rPr lang="ko-KR" altLang="en-US" sz="1200" dirty="0">
                  <a:latin typeface="Arial" panose="020B0604020202020204" pitchFamily="34" charset="0"/>
                </a:rPr>
                <a:t> 생성</a:t>
              </a:r>
              <a:r>
                <a:rPr lang="en-US" altLang="ko-KR" sz="1200" dirty="0">
                  <a:latin typeface="Arial" panose="020B0604020202020204" pitchFamily="34" charset="0"/>
                </a:rPr>
                <a:t>.</a:t>
              </a:r>
              <a:br>
                <a:rPr lang="en-US" altLang="ko-KR" sz="1200" dirty="0">
                  <a:latin typeface="Arial" panose="020B0604020202020204" pitchFamily="34" charset="0"/>
                </a:rPr>
              </a:br>
              <a:r>
                <a:rPr lang="en-US" altLang="ko-KR" sz="1200" dirty="0">
                  <a:latin typeface="Arial" panose="020B0604020202020204" pitchFamily="34" charset="0"/>
                </a:rPr>
                <a:t>       -&gt; </a:t>
              </a:r>
              <a:r>
                <a:rPr lang="ko-KR" altLang="en-US" sz="1200" dirty="0">
                  <a:latin typeface="Arial" panose="020B0604020202020204" pitchFamily="34" charset="0"/>
                </a:rPr>
                <a:t>미리 </a:t>
              </a:r>
              <a:r>
                <a:rPr lang="en-US" altLang="ko-KR" sz="1200" dirty="0">
                  <a:latin typeface="Arial" panose="020B0604020202020204" pitchFamily="34" charset="0"/>
                </a:rPr>
                <a:t>Registrar</a:t>
              </a:r>
              <a:r>
                <a:rPr lang="ko-KR" altLang="en-US" sz="1200" dirty="0">
                  <a:latin typeface="Arial" panose="020B0604020202020204" pitchFamily="34" charset="0"/>
                </a:rPr>
                <a:t> </a:t>
              </a:r>
              <a:r>
                <a:rPr lang="en-US" altLang="ko-KR" sz="1200" dirty="0">
                  <a:latin typeface="Arial" panose="020B0604020202020204" pitchFamily="34" charset="0"/>
                </a:rPr>
                <a:t>CSE</a:t>
              </a:r>
              <a:r>
                <a:rPr lang="ko-KR" altLang="en-US" sz="1200" dirty="0">
                  <a:latin typeface="Arial" panose="020B0604020202020204" pitchFamily="34" charset="0"/>
                </a:rPr>
                <a:t>의 주소를 알고 있어야함</a:t>
              </a:r>
              <a:r>
                <a:rPr lang="en-US" altLang="ko-KR" sz="1200" dirty="0">
                  <a:latin typeface="Arial" panose="020B0604020202020204" pitchFamily="34" charset="0"/>
                </a:rPr>
                <a:t>.</a:t>
              </a:r>
              <a:br>
                <a:rPr lang="en-US" altLang="ko-KR" sz="1200" dirty="0">
                  <a:latin typeface="Arial" panose="020B0604020202020204" pitchFamily="34" charset="0"/>
                </a:rPr>
              </a:br>
              <a:endParaRPr lang="de-DE" altLang="en-US" sz="1200" dirty="0">
                <a:latin typeface="Arial" panose="020B0604020202020204" pitchFamily="34" charset="0"/>
              </a:endParaRPr>
            </a:p>
          </p:txBody>
        </p:sp>
        <p:cxnSp>
          <p:nvCxnSpPr>
            <p:cNvPr id="26" name="Straight Arrow Connector 39">
              <a:extLst>
                <a:ext uri="{FF2B5EF4-FFF2-40B4-BE49-F238E27FC236}">
                  <a16:creationId xmlns:a16="http://schemas.microsoft.com/office/drawing/2014/main" id="{C13F481F-A985-9A0B-91C0-51EAA65F42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78521" y="3410927"/>
              <a:ext cx="5665438" cy="42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28" name="Rectangle 36">
              <a:extLst>
                <a:ext uri="{FF2B5EF4-FFF2-40B4-BE49-F238E27FC236}">
                  <a16:creationId xmlns:a16="http://schemas.microsoft.com/office/drawing/2014/main" id="{55F82D86-9FF5-67F1-891F-80E834861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421" y="3039533"/>
              <a:ext cx="413479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002: AE, CNT Create Request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  <p:cxnSp>
          <p:nvCxnSpPr>
            <p:cNvPr id="29" name="Straight Arrow Connector 48">
              <a:extLst>
                <a:ext uri="{FF2B5EF4-FFF2-40B4-BE49-F238E27FC236}">
                  <a16:creationId xmlns:a16="http://schemas.microsoft.com/office/drawing/2014/main" id="{FBD8E328-EC41-A0F3-5E90-D7AC014BB4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8521" y="4093999"/>
              <a:ext cx="567153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33" name="Rectangle 22">
              <a:extLst>
                <a:ext uri="{FF2B5EF4-FFF2-40B4-BE49-F238E27FC236}">
                  <a16:creationId xmlns:a16="http://schemas.microsoft.com/office/drawing/2014/main" id="{7465B724-0D89-9F9C-DEB6-690B39C06E36}"/>
                </a:ext>
              </a:extLst>
            </p:cNvPr>
            <p:cNvSpPr/>
            <p:nvPr/>
          </p:nvSpPr>
          <p:spPr bwMode="auto">
            <a:xfrm>
              <a:off x="8487574" y="3518053"/>
              <a:ext cx="2174722" cy="28676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003: AE, CNT</a:t>
              </a:r>
              <a:r>
                <a:rPr lang="ko-KR" altLang="en-US" sz="1200" dirty="0">
                  <a:latin typeface="Arial" panose="020B0604020202020204" pitchFamily="34" charset="0"/>
                </a:rPr>
                <a:t> 생성</a:t>
              </a:r>
              <a:r>
                <a:rPr lang="en-US" altLang="ko-KR" sz="1200" dirty="0">
                  <a:latin typeface="Arial" panose="020B0604020202020204" pitchFamily="34" charset="0"/>
                </a:rPr>
                <a:t>.</a:t>
              </a:r>
              <a:r>
                <a:rPr lang="ko-KR" altLang="en-US" sz="1200" dirty="0">
                  <a:latin typeface="Arial" panose="020B0604020202020204" pitchFamily="34" charset="0"/>
                </a:rPr>
                <a:t> 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34" name="Rectangle 38">
              <a:extLst>
                <a:ext uri="{FF2B5EF4-FFF2-40B4-BE49-F238E27FC236}">
                  <a16:creationId xmlns:a16="http://schemas.microsoft.com/office/drawing/2014/main" id="{6653B628-0098-ED1D-2C3B-9CC9440FC844}"/>
                </a:ext>
              </a:extLst>
            </p:cNvPr>
            <p:cNvSpPr/>
            <p:nvPr/>
          </p:nvSpPr>
          <p:spPr bwMode="auto">
            <a:xfrm>
              <a:off x="1131573" y="4375011"/>
              <a:ext cx="4293899" cy="309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005: CIN</a:t>
              </a:r>
              <a:r>
                <a:rPr lang="ko-KR" altLang="en-US" sz="1200" dirty="0">
                  <a:latin typeface="Arial" panose="020B0604020202020204" pitchFamily="34" charset="0"/>
                </a:rPr>
                <a:t> </a:t>
              </a:r>
              <a:r>
                <a:rPr lang="en-US" altLang="ko-KR" sz="1200" dirty="0">
                  <a:latin typeface="Arial" panose="020B0604020202020204" pitchFamily="34" charset="0"/>
                </a:rPr>
                <a:t>Create </a:t>
              </a:r>
              <a:r>
                <a:rPr lang="ko-KR" altLang="en-US" sz="1200" dirty="0">
                  <a:latin typeface="Arial" panose="020B0604020202020204" pitchFamily="34" charset="0"/>
                </a:rPr>
                <a:t>요청 주기적으로 보낼 준비</a:t>
              </a:r>
              <a:r>
                <a:rPr lang="en-US" altLang="ko-KR" sz="1200" dirty="0">
                  <a:latin typeface="Arial" panose="020B0604020202020204" pitchFamily="34" charset="0"/>
                </a:rPr>
                <a:t>.</a:t>
              </a:r>
              <a:br>
                <a:rPr lang="en-US" altLang="ko-KR" sz="1200" dirty="0">
                  <a:latin typeface="Arial" panose="020B0604020202020204" pitchFamily="34" charset="0"/>
                </a:rPr>
              </a:br>
              <a:endParaRPr lang="de-DE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40" name="Rectangle 36">
              <a:extLst>
                <a:ext uri="{FF2B5EF4-FFF2-40B4-BE49-F238E27FC236}">
                  <a16:creationId xmlns:a16="http://schemas.microsoft.com/office/drawing/2014/main" id="{30F8022E-F9AE-329B-DF5B-97ACAB174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421" y="4795520"/>
              <a:ext cx="413479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009: </a:t>
              </a:r>
              <a:r>
                <a:rPr lang="ko-KR" altLang="en-US" sz="1200" dirty="0">
                  <a:latin typeface="Arial" panose="020B0604020202020204" pitchFamily="34" charset="0"/>
                </a:rPr>
                <a:t>주기적으로 </a:t>
              </a:r>
              <a:r>
                <a:rPr lang="en-US" altLang="ko-KR" sz="1200" dirty="0">
                  <a:latin typeface="Arial" panose="020B0604020202020204" pitchFamily="34" charset="0"/>
                </a:rPr>
                <a:t>CIN Create Request</a:t>
              </a:r>
              <a:r>
                <a:rPr lang="en-US" altLang="en-US" sz="1200" dirty="0">
                  <a:latin typeface="Arial" panose="020B0604020202020204" pitchFamily="34" charset="0"/>
                </a:rPr>
                <a:t> 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41" name="Rectangle 22">
              <a:extLst>
                <a:ext uri="{FF2B5EF4-FFF2-40B4-BE49-F238E27FC236}">
                  <a16:creationId xmlns:a16="http://schemas.microsoft.com/office/drawing/2014/main" id="{10438A41-4310-617F-24F1-253374BD74CC}"/>
                </a:ext>
              </a:extLst>
            </p:cNvPr>
            <p:cNvSpPr/>
            <p:nvPr/>
          </p:nvSpPr>
          <p:spPr bwMode="auto">
            <a:xfrm>
              <a:off x="8487574" y="5457018"/>
              <a:ext cx="2174722" cy="28676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011: CIN</a:t>
              </a:r>
              <a:r>
                <a:rPr lang="ko-KR" altLang="en-US" sz="1200" dirty="0">
                  <a:latin typeface="Arial" panose="020B0604020202020204" pitchFamily="34" charset="0"/>
                </a:rPr>
                <a:t> 생성</a:t>
              </a:r>
              <a:r>
                <a:rPr lang="en-US" altLang="ko-KR" sz="1200" dirty="0">
                  <a:latin typeface="Arial" panose="020B0604020202020204" pitchFamily="34" charset="0"/>
                </a:rPr>
                <a:t>.</a:t>
              </a:r>
              <a:r>
                <a:rPr lang="ko-KR" altLang="en-US" sz="1200" dirty="0">
                  <a:latin typeface="Arial" panose="020B0604020202020204" pitchFamily="34" charset="0"/>
                </a:rPr>
                <a:t> 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  <p:cxnSp>
          <p:nvCxnSpPr>
            <p:cNvPr id="61" name="Straight Arrow Connector 39">
              <a:extLst>
                <a:ext uri="{FF2B5EF4-FFF2-40B4-BE49-F238E27FC236}">
                  <a16:creationId xmlns:a16="http://schemas.microsoft.com/office/drawing/2014/main" id="{7F4AEDE7-D15D-56DA-14FB-DE2C9B702C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8521" y="5201546"/>
              <a:ext cx="566543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3" name="Straight Arrow Connector 39">
              <a:extLst>
                <a:ext uri="{FF2B5EF4-FFF2-40B4-BE49-F238E27FC236}">
                  <a16:creationId xmlns:a16="http://schemas.microsoft.com/office/drawing/2014/main" id="{E8873A95-BE59-5E31-01A1-907AF93908C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8521" y="5396904"/>
              <a:ext cx="566543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411094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87010E-E3C8-8D30-B0DF-0FCADCBF2BCB}"/>
              </a:ext>
            </a:extLst>
          </p:cNvPr>
          <p:cNvSpPr txBox="1"/>
          <p:nvPr/>
        </p:nvSpPr>
        <p:spPr>
          <a:xfrm>
            <a:off x="312983" y="174902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err="1">
                <a:solidFill>
                  <a:schemeClr val="bg1"/>
                </a:solidFill>
              </a:rPr>
              <a:t>Zeroconf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2D1739B-C986-0BCC-3B29-7D59D8516C31}"/>
              </a:ext>
            </a:extLst>
          </p:cNvPr>
          <p:cNvSpPr txBox="1">
            <a:spLocks/>
          </p:cNvSpPr>
          <p:nvPr/>
        </p:nvSpPr>
        <p:spPr>
          <a:xfrm>
            <a:off x="312983" y="1583324"/>
            <a:ext cx="11752187" cy="509977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err="1">
                <a:solidFill>
                  <a:schemeClr val="tx2"/>
                </a:solidFill>
              </a:rPr>
              <a:t>Zeroconf</a:t>
            </a:r>
            <a:r>
              <a:rPr lang="ko-KR" altLang="en-US" sz="1800" dirty="0">
                <a:solidFill>
                  <a:schemeClr val="tx2"/>
                </a:solidFill>
              </a:rPr>
              <a:t> 환경</a:t>
            </a:r>
            <a:r>
              <a:rPr lang="en-US" altLang="ko-KR" sz="1800" dirty="0">
                <a:solidFill>
                  <a:schemeClr val="tx2"/>
                </a:solidFill>
              </a:rPr>
              <a:t>: </a:t>
            </a:r>
            <a:r>
              <a:rPr lang="ko-KR" altLang="en-US" sz="1800" dirty="0">
                <a:solidFill>
                  <a:schemeClr val="tx2"/>
                </a:solidFill>
              </a:rPr>
              <a:t>여러 기기들이 별도의 복잡한 설정 없이 </a:t>
            </a:r>
            <a:r>
              <a:rPr lang="ko-KR" altLang="en-US" sz="1800" dirty="0" err="1">
                <a:solidFill>
                  <a:schemeClr val="tx2"/>
                </a:solidFill>
              </a:rPr>
              <a:t>네트워킹할</a:t>
            </a:r>
            <a:r>
              <a:rPr lang="ko-KR" altLang="en-US" sz="1800" dirty="0">
                <a:solidFill>
                  <a:schemeClr val="tx2"/>
                </a:solidFill>
              </a:rPr>
              <a:t> 수 있도록 하는 환경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err="1">
                <a:solidFill>
                  <a:schemeClr val="tx2"/>
                </a:solidFill>
              </a:rPr>
              <a:t>Zeroconf</a:t>
            </a:r>
            <a:r>
              <a:rPr lang="en-US" altLang="ko-KR" sz="1800" dirty="0">
                <a:solidFill>
                  <a:schemeClr val="tx2"/>
                </a:solidFill>
              </a:rPr>
              <a:t> </a:t>
            </a:r>
            <a:r>
              <a:rPr lang="ko-KR" altLang="en-US" sz="1800" dirty="0">
                <a:solidFill>
                  <a:schemeClr val="tx2"/>
                </a:solidFill>
              </a:rPr>
              <a:t>환경이 제공하는 기능</a:t>
            </a:r>
            <a:r>
              <a:rPr lang="en-US" altLang="ko-KR" sz="1800" dirty="0">
                <a:solidFill>
                  <a:schemeClr val="tx2"/>
                </a:solidFill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네트워크 장치로의 네트워크 주소 할당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컴퓨터 </a:t>
            </a:r>
            <a:r>
              <a:rPr lang="en-US" altLang="ko-K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hostname</a:t>
            </a:r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자동 해석과 자동 배포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프린터와 같은 네트워크 장치의 위치를 자동 감지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tx2"/>
                </a:solidFill>
              </a:rPr>
              <a:t>Avahi: MDNS</a:t>
            </a:r>
            <a:r>
              <a:rPr lang="ko-KR" altLang="en-US" sz="1800" dirty="0">
                <a:solidFill>
                  <a:schemeClr val="tx2"/>
                </a:solidFill>
              </a:rPr>
              <a:t>와 </a:t>
            </a:r>
            <a:r>
              <a:rPr lang="en-US" altLang="ko-KR" sz="1800" dirty="0">
                <a:solidFill>
                  <a:schemeClr val="tx2"/>
                </a:solidFill>
              </a:rPr>
              <a:t>DNS-SD</a:t>
            </a:r>
            <a:r>
              <a:rPr lang="ko-KR" altLang="en-US" sz="1800" dirty="0">
                <a:solidFill>
                  <a:schemeClr val="tx2"/>
                </a:solidFill>
              </a:rPr>
              <a:t>를 복합하여</a:t>
            </a:r>
            <a:r>
              <a:rPr lang="en-US" altLang="ko-KR" sz="1800" dirty="0">
                <a:solidFill>
                  <a:schemeClr val="tx2"/>
                </a:solidFill>
              </a:rPr>
              <a:t> Linux </a:t>
            </a:r>
            <a:r>
              <a:rPr lang="ko-KR" altLang="en-US" sz="1800" dirty="0">
                <a:solidFill>
                  <a:schemeClr val="tx2"/>
                </a:solidFill>
              </a:rPr>
              <a:t>환경에서 </a:t>
            </a:r>
            <a:r>
              <a:rPr lang="en-US" altLang="ko-KR" sz="1800" dirty="0" err="1">
                <a:solidFill>
                  <a:schemeClr val="tx2"/>
                </a:solidFill>
              </a:rPr>
              <a:t>Zeroconf</a:t>
            </a:r>
            <a:r>
              <a:rPr lang="en-US" altLang="ko-KR" sz="1800" dirty="0">
                <a:solidFill>
                  <a:schemeClr val="tx2"/>
                </a:solidFill>
              </a:rPr>
              <a:t> </a:t>
            </a:r>
            <a:r>
              <a:rPr lang="ko-KR" altLang="en-US" sz="1800" dirty="0">
                <a:solidFill>
                  <a:schemeClr val="tx2"/>
                </a:solidFill>
              </a:rPr>
              <a:t>환경을 제공해주는 오픈소스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800" dirty="0">
                <a:solidFill>
                  <a:schemeClr val="tx2"/>
                </a:solidFill>
              </a:rPr>
              <a:t>MDNS</a:t>
            </a:r>
            <a:r>
              <a:rPr lang="ko-KR" altLang="en-US" sz="1800" dirty="0">
                <a:solidFill>
                  <a:schemeClr val="tx2"/>
                </a:solidFill>
              </a:rPr>
              <a:t>란</a:t>
            </a:r>
            <a:r>
              <a:rPr lang="en-US" altLang="ko-KR" sz="1800" dirty="0">
                <a:solidFill>
                  <a:schemeClr val="tx2"/>
                </a:solidFill>
              </a:rPr>
              <a:t>? Local area Network(LAN)</a:t>
            </a:r>
            <a:r>
              <a:rPr lang="ko-KR" altLang="en-US" sz="1800" dirty="0">
                <a:solidFill>
                  <a:schemeClr val="tx2"/>
                </a:solidFill>
              </a:rPr>
              <a:t>에서 아무런 설정 없이 호스트의 이름을 찾을 수 있도록 해주는 기술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</a:p>
          <a:p>
            <a:pPr>
              <a:buFontTx/>
              <a:buChar char="-"/>
            </a:pPr>
            <a:r>
              <a:rPr lang="en-US" altLang="ko-KR" sz="1800" dirty="0">
                <a:solidFill>
                  <a:schemeClr val="tx2"/>
                </a:solidFill>
              </a:rPr>
              <a:t>DNS-SD</a:t>
            </a:r>
            <a:r>
              <a:rPr lang="ko-KR" altLang="en-US" sz="1800" dirty="0">
                <a:solidFill>
                  <a:schemeClr val="tx2"/>
                </a:solidFill>
              </a:rPr>
              <a:t>란</a:t>
            </a:r>
            <a:r>
              <a:rPr lang="en-US" altLang="ko-KR" sz="1800" dirty="0">
                <a:solidFill>
                  <a:schemeClr val="tx2"/>
                </a:solidFill>
              </a:rPr>
              <a:t>? Local area Network</a:t>
            </a:r>
            <a:r>
              <a:rPr lang="ko-KR" altLang="en-US" sz="1800" dirty="0">
                <a:solidFill>
                  <a:schemeClr val="tx2"/>
                </a:solidFill>
              </a:rPr>
              <a:t>에서 아무런 설정 없이 서비스 타입을 기준으로 원하는 서비스를 제공하는 호스트를 찾는 기술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br>
              <a:rPr lang="en-US" altLang="ko-KR" sz="1800" dirty="0">
                <a:solidFill>
                  <a:schemeClr val="tx2"/>
                </a:solidFill>
              </a:rPr>
            </a:b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2"/>
                </a:solidFill>
              </a:rPr>
              <a:t>기존의 </a:t>
            </a:r>
            <a:r>
              <a:rPr lang="en-US" altLang="ko-KR" sz="1800" dirty="0">
                <a:solidFill>
                  <a:schemeClr val="tx2"/>
                </a:solidFill>
              </a:rPr>
              <a:t>oneM2M </a:t>
            </a:r>
            <a:r>
              <a:rPr lang="ko-KR" altLang="en-US" sz="1800" dirty="0">
                <a:solidFill>
                  <a:schemeClr val="tx2"/>
                </a:solidFill>
              </a:rPr>
              <a:t>시스템에서 </a:t>
            </a:r>
            <a:r>
              <a:rPr lang="en-US" altLang="ko-KR" sz="1800" dirty="0">
                <a:solidFill>
                  <a:schemeClr val="tx2"/>
                </a:solidFill>
              </a:rPr>
              <a:t>avahi</a:t>
            </a:r>
            <a:r>
              <a:rPr lang="ko-KR" altLang="en-US" sz="1800" dirty="0" err="1">
                <a:solidFill>
                  <a:schemeClr val="tx2"/>
                </a:solidFill>
              </a:rPr>
              <a:t>를</a:t>
            </a:r>
            <a:r>
              <a:rPr lang="ko-KR" altLang="en-US" sz="1800" dirty="0">
                <a:solidFill>
                  <a:schemeClr val="tx2"/>
                </a:solidFill>
              </a:rPr>
              <a:t> 사용한 </a:t>
            </a:r>
            <a:r>
              <a:rPr lang="en-US" altLang="ko-KR" sz="1800" dirty="0" err="1">
                <a:solidFill>
                  <a:schemeClr val="tx2"/>
                </a:solidFill>
              </a:rPr>
              <a:t>Zeroconf</a:t>
            </a:r>
            <a:r>
              <a:rPr lang="en-US" altLang="ko-KR" sz="1800" dirty="0">
                <a:solidFill>
                  <a:schemeClr val="tx2"/>
                </a:solidFill>
              </a:rPr>
              <a:t> </a:t>
            </a:r>
            <a:r>
              <a:rPr lang="ko-KR" altLang="en-US" sz="1800" dirty="0">
                <a:solidFill>
                  <a:schemeClr val="tx2"/>
                </a:solidFill>
              </a:rPr>
              <a:t>환경 제공으로 </a:t>
            </a:r>
            <a:r>
              <a:rPr lang="en-US" altLang="ko-KR" sz="1800" dirty="0">
                <a:solidFill>
                  <a:schemeClr val="tx2"/>
                </a:solidFill>
              </a:rPr>
              <a:t>local Device</a:t>
            </a:r>
            <a:r>
              <a:rPr lang="ko-KR" altLang="en-US" sz="1800" dirty="0">
                <a:solidFill>
                  <a:schemeClr val="tx2"/>
                </a:solidFill>
              </a:rPr>
              <a:t>를 쉽게 </a:t>
            </a:r>
            <a:r>
              <a:rPr lang="en-US" altLang="ko-KR" sz="1800" dirty="0">
                <a:solidFill>
                  <a:schemeClr val="tx2"/>
                </a:solidFill>
              </a:rPr>
              <a:t>Discovery</a:t>
            </a:r>
            <a:r>
              <a:rPr lang="ko-KR" altLang="en-US" sz="1800" dirty="0">
                <a:solidFill>
                  <a:schemeClr val="tx2"/>
                </a:solidFill>
              </a:rPr>
              <a:t>하고</a:t>
            </a:r>
            <a:r>
              <a:rPr lang="en-US" altLang="ko-KR" sz="1800" dirty="0">
                <a:solidFill>
                  <a:schemeClr val="tx2"/>
                </a:solidFill>
              </a:rPr>
              <a:t>,</a:t>
            </a:r>
            <a:br>
              <a:rPr lang="en-US" altLang="ko-KR" sz="1800" dirty="0">
                <a:solidFill>
                  <a:schemeClr val="tx2"/>
                </a:solidFill>
              </a:rPr>
            </a:br>
            <a:r>
              <a:rPr lang="ko-KR" altLang="en-US" sz="1800" dirty="0">
                <a:solidFill>
                  <a:schemeClr val="tx2"/>
                </a:solidFill>
              </a:rPr>
              <a:t>그 </a:t>
            </a:r>
            <a:r>
              <a:rPr lang="en-US" altLang="ko-KR" sz="1800" dirty="0">
                <a:solidFill>
                  <a:schemeClr val="tx2"/>
                </a:solidFill>
              </a:rPr>
              <a:t>Device</a:t>
            </a:r>
            <a:r>
              <a:rPr lang="ko-KR" altLang="en-US" sz="1800" dirty="0">
                <a:solidFill>
                  <a:schemeClr val="tx2"/>
                </a:solidFill>
              </a:rPr>
              <a:t>의 </a:t>
            </a:r>
            <a:r>
              <a:rPr lang="en-US" altLang="ko-KR" sz="1800" dirty="0">
                <a:solidFill>
                  <a:schemeClr val="tx2"/>
                </a:solidFill>
              </a:rPr>
              <a:t>IP Address</a:t>
            </a:r>
            <a:r>
              <a:rPr lang="ko-KR" altLang="en-US" sz="1800" dirty="0">
                <a:solidFill>
                  <a:schemeClr val="tx2"/>
                </a:solidFill>
              </a:rPr>
              <a:t>를 포함한 기타 정보를 얻을 수 있음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r>
              <a:rPr lang="ko-KR" altLang="en-US" sz="1800" dirty="0">
                <a:solidFill>
                  <a:schemeClr val="tx2"/>
                </a:solidFill>
              </a:rPr>
              <a:t> </a:t>
            </a:r>
            <a:endParaRPr lang="en-US" altLang="ko-KR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19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CBD52D-3376-1F9F-625F-6F737A050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134" y="3842085"/>
            <a:ext cx="1431460" cy="213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AE3364-7E66-CEBA-7066-73DC4BD14DD3}"/>
              </a:ext>
            </a:extLst>
          </p:cNvPr>
          <p:cNvSpPr txBox="1"/>
          <p:nvPr/>
        </p:nvSpPr>
        <p:spPr>
          <a:xfrm>
            <a:off x="312983" y="174902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Architecture (Using </a:t>
            </a:r>
            <a:r>
              <a:rPr lang="en-US" altLang="ko-KR" sz="5000" dirty="0" err="1">
                <a:solidFill>
                  <a:schemeClr val="bg1"/>
                </a:solidFill>
              </a:rPr>
              <a:t>Zeroconf</a:t>
            </a:r>
            <a:r>
              <a:rPr lang="en-US" altLang="ko-KR" sz="5000" dirty="0">
                <a:solidFill>
                  <a:schemeClr val="bg1"/>
                </a:solidFill>
              </a:rPr>
              <a:t>) 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9EDD17F-7D02-64C4-E59B-327FA1840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333" y="3747056"/>
            <a:ext cx="2493337" cy="232365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AB0EB93-F0A7-E9D0-8FB0-012FB69FC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394" y="1798235"/>
            <a:ext cx="1295216" cy="130390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D62AE5F-3F9C-8F44-B16A-D58D090D7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442" y="2344555"/>
            <a:ext cx="1575126" cy="142080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29FDBC9-16DD-0056-19A1-F28F995E24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1435" y="2593087"/>
            <a:ext cx="1295216" cy="1035713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698BCD9-F068-EAD5-3F9E-14B0EA04CCDA}"/>
              </a:ext>
            </a:extLst>
          </p:cNvPr>
          <p:cNvCxnSpPr/>
          <p:nvPr/>
        </p:nvCxnSpPr>
        <p:spPr>
          <a:xfrm>
            <a:off x="1921267" y="3619999"/>
            <a:ext cx="503434" cy="36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B08D38F-4263-AE7F-9185-088EC85159C2}"/>
              </a:ext>
            </a:extLst>
          </p:cNvPr>
          <p:cNvCxnSpPr/>
          <p:nvPr/>
        </p:nvCxnSpPr>
        <p:spPr>
          <a:xfrm>
            <a:off x="3396001" y="3355942"/>
            <a:ext cx="0" cy="63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9B18B7F-AE01-3058-4048-02157FA31FC8}"/>
              </a:ext>
            </a:extLst>
          </p:cNvPr>
          <p:cNvCxnSpPr>
            <a:cxnSpLocks/>
          </p:cNvCxnSpPr>
          <p:nvPr/>
        </p:nvCxnSpPr>
        <p:spPr>
          <a:xfrm flipH="1">
            <a:off x="4231835" y="3633556"/>
            <a:ext cx="584763" cy="38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A60ADF-7361-A8C7-0B6A-DF00676CF304}"/>
              </a:ext>
            </a:extLst>
          </p:cNvPr>
          <p:cNvSpPr txBox="1"/>
          <p:nvPr/>
        </p:nvSpPr>
        <p:spPr>
          <a:xfrm>
            <a:off x="2280147" y="3290953"/>
            <a:ext cx="114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C00000"/>
                </a:solidFill>
              </a:rPr>
              <a:t>Zeroconf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5DA7EB-4384-1358-9308-1E68D54D34B1}"/>
              </a:ext>
            </a:extLst>
          </p:cNvPr>
          <p:cNvSpPr txBox="1"/>
          <p:nvPr/>
        </p:nvSpPr>
        <p:spPr>
          <a:xfrm>
            <a:off x="2468038" y="1583654"/>
            <a:ext cx="189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oneM2M Device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BDB569-D1D1-EBE4-F8BE-C26936FFA139}"/>
              </a:ext>
            </a:extLst>
          </p:cNvPr>
          <p:cNvSpPr txBox="1"/>
          <p:nvPr/>
        </p:nvSpPr>
        <p:spPr>
          <a:xfrm>
            <a:off x="4201362" y="2228567"/>
            <a:ext cx="189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oneM2M Device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7C5C44-BF5F-8C8B-FD0C-A532667A4009}"/>
              </a:ext>
            </a:extLst>
          </p:cNvPr>
          <p:cNvSpPr txBox="1"/>
          <p:nvPr/>
        </p:nvSpPr>
        <p:spPr>
          <a:xfrm>
            <a:off x="577972" y="2080857"/>
            <a:ext cx="189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oneM2M Device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5478F1-CDEE-EE84-C5CD-05AA12F4A355}"/>
              </a:ext>
            </a:extLst>
          </p:cNvPr>
          <p:cNvSpPr txBox="1"/>
          <p:nvPr/>
        </p:nvSpPr>
        <p:spPr>
          <a:xfrm>
            <a:off x="2406417" y="6002691"/>
            <a:ext cx="1951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70C0"/>
                </a:solidFill>
              </a:rPr>
              <a:t>Server</a:t>
            </a:r>
            <a:br>
              <a:rPr lang="en-US" altLang="ko-KR" sz="2400" dirty="0">
                <a:solidFill>
                  <a:srgbClr val="0070C0"/>
                </a:solidFill>
              </a:rPr>
            </a:br>
            <a:r>
              <a:rPr lang="en-US" altLang="ko-KR" sz="1600" dirty="0">
                <a:solidFill>
                  <a:srgbClr val="0070C0"/>
                </a:solidFill>
              </a:rPr>
              <a:t>(Hosting CSE)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ADE69C-297A-16DD-AD4D-B3D4F14E3BAD}"/>
              </a:ext>
            </a:extLst>
          </p:cNvPr>
          <p:cNvSpPr txBox="1"/>
          <p:nvPr/>
        </p:nvSpPr>
        <p:spPr>
          <a:xfrm>
            <a:off x="8290417" y="6002691"/>
            <a:ext cx="1025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</a:rPr>
              <a:t>  App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546E29D-0044-EEFB-8A3D-D1EE3BE702B7}"/>
              </a:ext>
            </a:extLst>
          </p:cNvPr>
          <p:cNvCxnSpPr>
            <a:stCxn id="18" idx="3"/>
            <a:endCxn id="5" idx="1"/>
          </p:cNvCxnSpPr>
          <p:nvPr/>
        </p:nvCxnSpPr>
        <p:spPr>
          <a:xfrm>
            <a:off x="4642670" y="4908885"/>
            <a:ext cx="3485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9172966-B9B0-CA68-2B9E-F2B2D95C2558}"/>
              </a:ext>
            </a:extLst>
          </p:cNvPr>
          <p:cNvSpPr txBox="1"/>
          <p:nvPr/>
        </p:nvSpPr>
        <p:spPr>
          <a:xfrm>
            <a:off x="5812264" y="5072953"/>
            <a:ext cx="114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   HTTP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93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7F686-5B33-E6B1-0D62-28BB31AB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733800"/>
            <a:ext cx="8188033" cy="2379287"/>
          </a:xfrm>
        </p:spPr>
        <p:txBody>
          <a:bodyPr vert="horz" lIns="91440" tIns="45720" rIns="91440" bIns="45720" rtlCol="0">
            <a:normAutofit/>
          </a:bodyPr>
          <a:lstStyle/>
          <a:p>
            <a:pPr marL="0" algn="ctr">
              <a:lnSpc>
                <a:spcPct val="110000"/>
              </a:lnSpc>
            </a:pPr>
            <a:endParaRPr lang="en-US" altLang="ko-KR" sz="1800">
              <a:solidFill>
                <a:schemeClr val="tx2"/>
              </a:solidFill>
            </a:endParaRPr>
          </a:p>
          <a:p>
            <a:pPr marL="0" algn="ctr">
              <a:lnSpc>
                <a:spcPct val="110000"/>
              </a:lnSpc>
            </a:pPr>
            <a:endParaRPr lang="en-US" altLang="ko-KR" sz="1800">
              <a:solidFill>
                <a:schemeClr val="tx2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8F99D01-6BE8-6E74-2F6C-81A1673AB724}"/>
              </a:ext>
            </a:extLst>
          </p:cNvPr>
          <p:cNvGrpSpPr/>
          <p:nvPr/>
        </p:nvGrpSpPr>
        <p:grpSpPr>
          <a:xfrm>
            <a:off x="602173" y="1295400"/>
            <a:ext cx="10445783" cy="5344123"/>
            <a:chOff x="179388" y="620713"/>
            <a:chExt cx="8248650" cy="6061559"/>
          </a:xfrm>
        </p:grpSpPr>
        <p:sp>
          <p:nvSpPr>
            <p:cNvPr id="5" name="Rectangle 36">
              <a:extLst>
                <a:ext uri="{FF2B5EF4-FFF2-40B4-BE49-F238E27FC236}">
                  <a16:creationId xmlns:a16="http://schemas.microsoft.com/office/drawing/2014/main" id="{91A478FE-CE68-A666-BE8E-38BC84D55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8" y="620713"/>
              <a:ext cx="1666875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 dirty="0">
                  <a:latin typeface="Arial" panose="020B0604020202020204" pitchFamily="34" charset="0"/>
                </a:rPr>
                <a:t>Originator for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 dirty="0">
                  <a:latin typeface="Arial" panose="020B0604020202020204" pitchFamily="34" charset="0"/>
                </a:rPr>
                <a:t>CREATE/UPDATE</a:t>
              </a:r>
              <a:endParaRPr lang="de-DE" altLang="en-US" sz="1400" i="1" dirty="0">
                <a:latin typeface="Arial" panose="020B0604020202020204" pitchFamily="34" charset="0"/>
              </a:endParaRPr>
            </a:p>
          </p:txBody>
        </p:sp>
        <p:sp>
          <p:nvSpPr>
            <p:cNvPr id="6" name="Rectangle 36">
              <a:extLst>
                <a:ext uri="{FF2B5EF4-FFF2-40B4-BE49-F238E27FC236}">
                  <a16:creationId xmlns:a16="http://schemas.microsoft.com/office/drawing/2014/main" id="{040250B6-5E4F-A5C2-4B3D-2C1974363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620713"/>
              <a:ext cx="12112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 dirty="0">
                  <a:latin typeface="Arial" panose="020B0604020202020204" pitchFamily="34" charset="0"/>
                </a:rPr>
                <a:t>Hosting CSE</a:t>
              </a:r>
              <a:endParaRPr lang="de-DE" altLang="en-US" sz="1400" i="1" dirty="0">
                <a:latin typeface="Arial" panose="020B0604020202020204" pitchFamily="34" charset="0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6A6FA5E-F624-4A96-BFAB-4BD481F0349E}"/>
                </a:ext>
              </a:extLst>
            </p:cNvPr>
            <p:cNvGrpSpPr/>
            <p:nvPr/>
          </p:nvGrpSpPr>
          <p:grpSpPr>
            <a:xfrm>
              <a:off x="225425" y="912813"/>
              <a:ext cx="8202613" cy="5769459"/>
              <a:chOff x="225425" y="912813"/>
              <a:chExt cx="8202613" cy="5769459"/>
            </a:xfrm>
          </p:grpSpPr>
          <p:cxnSp>
            <p:nvCxnSpPr>
              <p:cNvPr id="8" name="Straight Connector 33">
                <a:extLst>
                  <a:ext uri="{FF2B5EF4-FFF2-40B4-BE49-F238E27FC236}">
                    <a16:creationId xmlns:a16="http://schemas.microsoft.com/office/drawing/2014/main" id="{1EE5313A-82D1-EAE9-5043-6EADDF97305F}"/>
                  </a:ext>
                </a:extLst>
              </p:cNvPr>
              <p:cNvCxnSpPr>
                <a:cxnSpLocks/>
                <a:stCxn id="27" idx="1"/>
              </p:cNvCxnSpPr>
              <p:nvPr/>
            </p:nvCxnSpPr>
            <p:spPr>
              <a:xfrm>
                <a:off x="3930651" y="1510564"/>
                <a:ext cx="0" cy="50847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35">
                <a:extLst>
                  <a:ext uri="{FF2B5EF4-FFF2-40B4-BE49-F238E27FC236}">
                    <a16:creationId xmlns:a16="http://schemas.microsoft.com/office/drawing/2014/main" id="{8E26B99B-1D72-E0CA-8D15-92B5F6E26E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5825" y="1531938"/>
                <a:ext cx="0" cy="50657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2">
                <a:extLst>
                  <a:ext uri="{FF2B5EF4-FFF2-40B4-BE49-F238E27FC236}">
                    <a16:creationId xmlns:a16="http://schemas.microsoft.com/office/drawing/2014/main" id="{B0093A39-4BBB-0177-F084-DFC899003476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>
                <a:off x="1020763" y="1528763"/>
                <a:ext cx="0" cy="50784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8">
                <a:extLst>
                  <a:ext uri="{FF2B5EF4-FFF2-40B4-BE49-F238E27FC236}">
                    <a16:creationId xmlns:a16="http://schemas.microsoft.com/office/drawing/2014/main" id="{09853419-529F-8978-ACED-BAF445407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8213" y="1512888"/>
                <a:ext cx="0" cy="50847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0">
                <a:extLst>
                  <a:ext uri="{FF2B5EF4-FFF2-40B4-BE49-F238E27FC236}">
                    <a16:creationId xmlns:a16="http://schemas.microsoft.com/office/drawing/2014/main" id="{51488436-8121-D9D5-D8F1-29D19BAA3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7988" y="1512888"/>
                <a:ext cx="0" cy="50847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C64DEEE-C8C5-E65E-4413-7A9CB3F479D6}"/>
                  </a:ext>
                </a:extLst>
              </p:cNvPr>
              <p:cNvGrpSpPr/>
              <p:nvPr/>
            </p:nvGrpSpPr>
            <p:grpSpPr>
              <a:xfrm>
                <a:off x="225425" y="912813"/>
                <a:ext cx="8202613" cy="5769459"/>
                <a:chOff x="225425" y="912813"/>
                <a:chExt cx="8202613" cy="5769459"/>
              </a:xfrm>
            </p:grpSpPr>
            <p:cxnSp>
              <p:nvCxnSpPr>
                <p:cNvPr id="18" name="Straight Arrow Connector 36">
                  <a:extLst>
                    <a:ext uri="{FF2B5EF4-FFF2-40B4-BE49-F238E27FC236}">
                      <a16:creationId xmlns:a16="http://schemas.microsoft.com/office/drawing/2014/main" id="{AE5912BA-89F7-5C31-B080-CC9F998D0EC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9650" y="2089150"/>
                  <a:ext cx="29257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19" name="Rectangle 36">
                  <a:extLst>
                    <a:ext uri="{FF2B5EF4-FFF2-40B4-BE49-F238E27FC236}">
                      <a16:creationId xmlns:a16="http://schemas.microsoft.com/office/drawing/2014/main" id="{BA83FA7B-8BA8-98AD-D101-22DCBFBC5A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888" y="1557338"/>
                  <a:ext cx="3109912" cy="4904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001: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등록 가능한 기기들의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List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를 얻기 위해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CSE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Search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요청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 -&gt; fc: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Retrieve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" name="Rectangle 46">
                  <a:extLst>
                    <a:ext uri="{FF2B5EF4-FFF2-40B4-BE49-F238E27FC236}">
                      <a16:creationId xmlns:a16="http://schemas.microsoft.com/office/drawing/2014/main" id="{764C8C83-05DE-0C66-7C8E-822D07D76431}"/>
                    </a:ext>
                  </a:extLst>
                </p:cNvPr>
                <p:cNvSpPr/>
                <p:nvPr/>
              </p:nvSpPr>
              <p:spPr bwMode="auto">
                <a:xfrm>
                  <a:off x="1225550" y="2270125"/>
                  <a:ext cx="2925763" cy="6461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002: App: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 </a:t>
                  </a:r>
                  <a:r>
                    <a:rPr lang="en-US" altLang="en-US" sz="1200" dirty="0">
                      <a:latin typeface="Arial" panose="020B0604020202020204" pitchFamily="34" charset="0"/>
                    </a:rPr>
                    <a:t>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에서 요청을 확인 후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Search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요청이라면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Zeroconfiguration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Process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수행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" name="Rectangle 55">
                  <a:extLst>
                    <a:ext uri="{FF2B5EF4-FFF2-40B4-BE49-F238E27FC236}">
                      <a16:creationId xmlns:a16="http://schemas.microsoft.com/office/drawing/2014/main" id="{C42D9195-6653-B09A-DB77-157FD1BD552F}"/>
                    </a:ext>
                  </a:extLst>
                </p:cNvPr>
                <p:cNvSpPr/>
                <p:nvPr/>
              </p:nvSpPr>
              <p:spPr bwMode="auto">
                <a:xfrm>
                  <a:off x="225425" y="1208088"/>
                  <a:ext cx="1590675" cy="320675"/>
                </a:xfrm>
                <a:prstGeom prst="rect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b="1" i="1" dirty="0">
                      <a:latin typeface="Arial" panose="020B0604020202020204" pitchFamily="34" charset="0"/>
                    </a:rPr>
                    <a:t>Application</a:t>
                  </a:r>
                  <a:endParaRPr lang="de-DE" altLang="en-US" sz="1200" b="1" i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" name="Rectangle 57">
                  <a:extLst>
                    <a:ext uri="{FF2B5EF4-FFF2-40B4-BE49-F238E27FC236}">
                      <a16:creationId xmlns:a16="http://schemas.microsoft.com/office/drawing/2014/main" id="{B08D6E8A-BF19-D064-E14B-92660C2670EA}"/>
                    </a:ext>
                  </a:extLst>
                </p:cNvPr>
                <p:cNvSpPr/>
                <p:nvPr/>
              </p:nvSpPr>
              <p:spPr bwMode="auto">
                <a:xfrm>
                  <a:off x="3514725" y="912813"/>
                  <a:ext cx="1622425" cy="609600"/>
                </a:xfrm>
                <a:prstGeom prst="rect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de-DE" altLang="en-US" sz="1200" b="1" i="1" dirty="0">
                      <a:latin typeface="Arial" panose="020B0604020202020204" pitchFamily="34" charset="0"/>
                    </a:rPr>
                    <a:t>CSE</a:t>
                  </a:r>
                </a:p>
              </p:txBody>
            </p:sp>
            <p:sp>
              <p:nvSpPr>
                <p:cNvPr id="23" name="Rectangle 58">
                  <a:extLst>
                    <a:ext uri="{FF2B5EF4-FFF2-40B4-BE49-F238E27FC236}">
                      <a16:creationId xmlns:a16="http://schemas.microsoft.com/office/drawing/2014/main" id="{854265F2-90D0-A6F8-F2B2-1E1600AE4CB9}"/>
                    </a:ext>
                  </a:extLst>
                </p:cNvPr>
                <p:cNvSpPr/>
                <p:nvPr/>
              </p:nvSpPr>
              <p:spPr bwMode="auto">
                <a:xfrm>
                  <a:off x="6827838" y="917575"/>
                  <a:ext cx="1590675" cy="609600"/>
                </a:xfrm>
                <a:prstGeom prst="rect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en-US" sz="1200" b="1" i="1" dirty="0">
                      <a:latin typeface="Arial" charset="0"/>
                    </a:rPr>
                    <a:t>Device </a:t>
                  </a:r>
                </a:p>
              </p:txBody>
            </p:sp>
            <p:cxnSp>
              <p:nvCxnSpPr>
                <p:cNvPr id="24" name="Straight Arrow Connector 63">
                  <a:extLst>
                    <a:ext uri="{FF2B5EF4-FFF2-40B4-BE49-F238E27FC236}">
                      <a16:creationId xmlns:a16="http://schemas.microsoft.com/office/drawing/2014/main" id="{5ED3FD24-1040-EED9-68F0-9B78FEBD30C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4748213" y="3830865"/>
                  <a:ext cx="3279775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25" name="Round Same Side Corner Rectangle 1">
                  <a:extLst>
                    <a:ext uri="{FF2B5EF4-FFF2-40B4-BE49-F238E27FC236}">
                      <a16:creationId xmlns:a16="http://schemas.microsoft.com/office/drawing/2014/main" id="{EE331FBA-1377-0D21-6E96-CE56A8A0FC16}"/>
                    </a:ext>
                  </a:extLst>
                </p:cNvPr>
                <p:cNvSpPr/>
                <p:nvPr/>
              </p:nvSpPr>
              <p:spPr>
                <a:xfrm>
                  <a:off x="6827838" y="1225550"/>
                  <a:ext cx="796925" cy="296863"/>
                </a:xfrm>
                <a:prstGeom prst="round2Same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oneM2M</a:t>
                  </a:r>
                </a:p>
              </p:txBody>
            </p:sp>
            <p:sp>
              <p:nvSpPr>
                <p:cNvPr id="26" name="Round Same Side Corner Rectangle 2">
                  <a:extLst>
                    <a:ext uri="{FF2B5EF4-FFF2-40B4-BE49-F238E27FC236}">
                      <a16:creationId xmlns:a16="http://schemas.microsoft.com/office/drawing/2014/main" id="{48C9B210-4401-C902-5A0C-301DFE62D68F}"/>
                    </a:ext>
                  </a:extLst>
                </p:cNvPr>
                <p:cNvSpPr/>
                <p:nvPr/>
              </p:nvSpPr>
              <p:spPr>
                <a:xfrm>
                  <a:off x="7631113" y="1228725"/>
                  <a:ext cx="796925" cy="296863"/>
                </a:xfrm>
                <a:prstGeom prst="round2Same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zeroConf</a:t>
                  </a:r>
                </a:p>
              </p:txBody>
            </p:sp>
            <p:sp>
              <p:nvSpPr>
                <p:cNvPr id="27" name="Round Same Side Corner Rectangle 3">
                  <a:extLst>
                    <a:ext uri="{FF2B5EF4-FFF2-40B4-BE49-F238E27FC236}">
                      <a16:creationId xmlns:a16="http://schemas.microsoft.com/office/drawing/2014/main" id="{6E4DE9AD-A6A0-31A6-0721-B190DD4FE59C}"/>
                    </a:ext>
                  </a:extLst>
                </p:cNvPr>
                <p:cNvSpPr/>
                <p:nvPr/>
              </p:nvSpPr>
              <p:spPr>
                <a:xfrm>
                  <a:off x="3532187" y="1213701"/>
                  <a:ext cx="796925" cy="296863"/>
                </a:xfrm>
                <a:prstGeom prst="round2Same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oneM2M</a:t>
                  </a:r>
                </a:p>
              </p:txBody>
            </p:sp>
            <p:sp>
              <p:nvSpPr>
                <p:cNvPr id="28" name="Round Same Side Corner Rectangle 4">
                  <a:extLst>
                    <a:ext uri="{FF2B5EF4-FFF2-40B4-BE49-F238E27FC236}">
                      <a16:creationId xmlns:a16="http://schemas.microsoft.com/office/drawing/2014/main" id="{0316FC93-7197-A423-54CC-21B8FE75A53F}"/>
                    </a:ext>
                  </a:extLst>
                </p:cNvPr>
                <p:cNvSpPr/>
                <p:nvPr/>
              </p:nvSpPr>
              <p:spPr>
                <a:xfrm>
                  <a:off x="4338638" y="1228725"/>
                  <a:ext cx="796925" cy="296863"/>
                </a:xfrm>
                <a:prstGeom prst="round2Same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zeroConf</a:t>
                  </a:r>
                </a:p>
              </p:txBody>
            </p:sp>
            <p:sp>
              <p:nvSpPr>
                <p:cNvPr id="29" name="Rectangle 9">
                  <a:extLst>
                    <a:ext uri="{FF2B5EF4-FFF2-40B4-BE49-F238E27FC236}">
                      <a16:creationId xmlns:a16="http://schemas.microsoft.com/office/drawing/2014/main" id="{37D4BD75-F4AB-F1A9-D4EA-335CB3521745}"/>
                    </a:ext>
                  </a:extLst>
                </p:cNvPr>
                <p:cNvSpPr/>
                <p:nvPr/>
              </p:nvSpPr>
              <p:spPr bwMode="auto">
                <a:xfrm>
                  <a:off x="4303713" y="2420938"/>
                  <a:ext cx="2341562" cy="47783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003: Server: 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는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기반의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discovery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수행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 -&gt; Avahi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사용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Arrow Connector 11">
                  <a:extLst>
                    <a:ext uri="{FF2B5EF4-FFF2-40B4-BE49-F238E27FC236}">
                      <a16:creationId xmlns:a16="http://schemas.microsoft.com/office/drawing/2014/main" id="{F214CEE9-FB35-2374-3F72-1F30D856F66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6267450" y="1773238"/>
                  <a:ext cx="17446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31" name="Straight Arrow Connector 14">
                  <a:extLst>
                    <a:ext uri="{FF2B5EF4-FFF2-40B4-BE49-F238E27FC236}">
                      <a16:creationId xmlns:a16="http://schemas.microsoft.com/office/drawing/2014/main" id="{314D617F-6842-06B4-DDAE-6C76D48F53D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6283325" y="1989138"/>
                  <a:ext cx="17446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32" name="Straight Arrow Connector 15">
                  <a:extLst>
                    <a:ext uri="{FF2B5EF4-FFF2-40B4-BE49-F238E27FC236}">
                      <a16:creationId xmlns:a16="http://schemas.microsoft.com/office/drawing/2014/main" id="{D0812061-A302-B0B3-9F86-900A613E94F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6283325" y="2271713"/>
                  <a:ext cx="17446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33" name="TextBox 17">
                  <a:extLst>
                    <a:ext uri="{FF2B5EF4-FFF2-40B4-BE49-F238E27FC236}">
                      <a16:creationId xmlns:a16="http://schemas.microsoft.com/office/drawing/2014/main" id="{8923D7CC-579D-EE4A-A891-E7259CA91A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61088" y="1989138"/>
                  <a:ext cx="1957387" cy="294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ko-KR" altLang="en-US" sz="1200" dirty="0">
                      <a:latin typeface="Arial" panose="020B0604020202020204" pitchFamily="34" charset="0"/>
                    </a:rPr>
                    <a:t>광고</a:t>
                  </a:r>
                  <a:r>
                    <a:rPr lang="en-US" altLang="en-US" sz="1200" dirty="0">
                      <a:latin typeface="Arial" panose="020B0604020202020204" pitchFamily="34" charset="0"/>
                    </a:rPr>
                    <a:t> (multicast)</a:t>
                  </a:r>
                </a:p>
              </p:txBody>
            </p:sp>
            <p:sp>
              <p:nvSpPr>
                <p:cNvPr id="34" name="Rectangle 36">
                  <a:extLst>
                    <a:ext uri="{FF2B5EF4-FFF2-40B4-BE49-F238E27FC236}">
                      <a16:creationId xmlns:a16="http://schemas.microsoft.com/office/drawing/2014/main" id="{BB18A8F2-FE27-0F8B-5DF9-E911DB4F6A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8562" y="2972684"/>
                  <a:ext cx="3109913" cy="7330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004:oneM2M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기기들의 광고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-&gt;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광고되는 정보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: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Device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의 제품 번호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IP address, 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   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전송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port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번호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간단한 설명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Rectangle 22">
                  <a:extLst>
                    <a:ext uri="{FF2B5EF4-FFF2-40B4-BE49-F238E27FC236}">
                      <a16:creationId xmlns:a16="http://schemas.microsoft.com/office/drawing/2014/main" id="{EBAEEA24-E965-FAAC-D7E7-64CC844A85BB}"/>
                    </a:ext>
                  </a:extLst>
                </p:cNvPr>
                <p:cNvSpPr/>
                <p:nvPr/>
              </p:nvSpPr>
              <p:spPr bwMode="auto">
                <a:xfrm>
                  <a:off x="2655028" y="3903341"/>
                  <a:ext cx="3811588" cy="4683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005: Server: o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neM2M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기기들이 보내는 정보를 확인하고 기기들의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List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를 만들어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App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으로 보낼 응답을 준비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6" name="Straight Arrow Connector 23">
                  <a:extLst>
                    <a:ext uri="{FF2B5EF4-FFF2-40B4-BE49-F238E27FC236}">
                      <a16:creationId xmlns:a16="http://schemas.microsoft.com/office/drawing/2014/main" id="{19313BCC-C577-8B3D-0461-DB0B9D62EEF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887" y="4837602"/>
                  <a:ext cx="29257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/>
                  <a:tailEnd type="non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8EBE00B-02E2-F7D0-F983-5B6746FBBF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1718" y="4496563"/>
                  <a:ext cx="3109912" cy="294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006: RETRIVE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 대한 응답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-&gt;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기기들의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List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를 보냄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8" name="Straight Arrow Connector 31">
                  <a:extLst>
                    <a:ext uri="{FF2B5EF4-FFF2-40B4-BE49-F238E27FC236}">
                      <a16:creationId xmlns:a16="http://schemas.microsoft.com/office/drawing/2014/main" id="{DB213D27-F463-9B10-35EA-1E3ADEADD5B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1717" y="5856877"/>
                  <a:ext cx="29257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39" name="Rectangle 36">
                  <a:extLst>
                    <a:ext uri="{FF2B5EF4-FFF2-40B4-BE49-F238E27FC236}">
                      <a16:creationId xmlns:a16="http://schemas.microsoft.com/office/drawing/2014/main" id="{9B6E534C-6727-1133-E399-144DD853C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1717" y="4903041"/>
                  <a:ext cx="3109912" cy="8827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7</a:t>
                  </a:r>
                  <a:r>
                    <a:rPr lang="en-US" altLang="en-US" sz="1200" dirty="0">
                      <a:latin typeface="Arial" panose="020B0604020202020204" pitchFamily="34" charset="0"/>
                    </a:rPr>
                    <a:t>: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기기 선택 후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 해당 기기의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CREATE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요청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       -&gt; </a:t>
                  </a:r>
                  <a:r>
                    <a:rPr lang="en-US" altLang="en-US" sz="1200" dirty="0" err="1">
                      <a:latin typeface="Arial" panose="020B0604020202020204" pitchFamily="34" charset="0"/>
                    </a:rPr>
                    <a:t>filterUsage</a:t>
                  </a:r>
                  <a:r>
                    <a:rPr lang="en-US" altLang="en-US" sz="1200" dirty="0">
                      <a:latin typeface="Arial" panose="020B0604020202020204" pitchFamily="34" charset="0"/>
                    </a:rPr>
                    <a:t>: Create</a:t>
                  </a:r>
                  <a:br>
                    <a:rPr lang="en-US" altLang="en-US" sz="1200" dirty="0">
                      <a:latin typeface="Arial" panose="020B0604020202020204" pitchFamily="34" charset="0"/>
                    </a:rPr>
                  </a:br>
                  <a:r>
                    <a:rPr lang="en-US" altLang="en-US" sz="1200" dirty="0">
                      <a:latin typeface="Arial" panose="020B0604020202020204" pitchFamily="34" charset="0"/>
                    </a:rPr>
                    <a:t>       -&gt;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 등록하고자 하는 옵션에 대한 정보까지 전송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     Ex)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온도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습도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" name="Rectangle 38">
                  <a:extLst>
                    <a:ext uri="{FF2B5EF4-FFF2-40B4-BE49-F238E27FC236}">
                      <a16:creationId xmlns:a16="http://schemas.microsoft.com/office/drawing/2014/main" id="{DDDDC6E7-C550-F4E9-A4B8-115F708586FB}"/>
                    </a:ext>
                  </a:extLst>
                </p:cNvPr>
                <p:cNvSpPr/>
                <p:nvPr/>
              </p:nvSpPr>
              <p:spPr bwMode="auto">
                <a:xfrm>
                  <a:off x="2557426" y="5942863"/>
                  <a:ext cx="3725899" cy="739409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008: Server: 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는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App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에서 받은 기기에 대한 등록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및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URL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생성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등록할 때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AE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와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CNT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까지 한 번에 생성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(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등록에 필요한 정보는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에서 자체 생성 가능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.)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13C819C-639D-2EDA-4FE3-726999F0C86E}"/>
              </a:ext>
            </a:extLst>
          </p:cNvPr>
          <p:cNvSpPr txBox="1"/>
          <p:nvPr/>
        </p:nvSpPr>
        <p:spPr>
          <a:xfrm>
            <a:off x="312983" y="174902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Procedure (Using </a:t>
            </a:r>
            <a:r>
              <a:rPr lang="en-US" altLang="ko-KR" sz="5000" dirty="0" err="1">
                <a:solidFill>
                  <a:schemeClr val="bg1"/>
                </a:solidFill>
              </a:rPr>
              <a:t>Zeroconf</a:t>
            </a:r>
            <a:r>
              <a:rPr lang="en-US" altLang="ko-KR" sz="5000" dirty="0">
                <a:solidFill>
                  <a:schemeClr val="bg1"/>
                </a:solidFill>
              </a:rPr>
              <a:t>) 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C556EAA3-8B11-C713-A4C0-3FEF62EB4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8528" y="1292669"/>
            <a:ext cx="13003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i="1" dirty="0">
                <a:latin typeface="Arial" panose="020B0604020202020204" pitchFamily="34" charset="0"/>
              </a:rPr>
              <a:t>Local Devices</a:t>
            </a:r>
            <a:endParaRPr lang="de-DE" altLang="en-US" sz="1400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0414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311C21"/>
      </a:dk2>
      <a:lt2>
        <a:srgbClr val="F0F3F3"/>
      </a:lt2>
      <a:accent1>
        <a:srgbClr val="C34D55"/>
      </a:accent1>
      <a:accent2>
        <a:srgbClr val="B13B75"/>
      </a:accent2>
      <a:accent3>
        <a:srgbClr val="C34DB8"/>
      </a:accent3>
      <a:accent4>
        <a:srgbClr val="8B3BB1"/>
      </a:accent4>
      <a:accent5>
        <a:srgbClr val="6B4DC3"/>
      </a:accent5>
      <a:accent6>
        <a:srgbClr val="3B4DB1"/>
      </a:accent6>
      <a:hlink>
        <a:srgbClr val="8453C5"/>
      </a:hlink>
      <a:folHlink>
        <a:srgbClr val="7F7F7F"/>
      </a:folHlink>
    </a:clrScheme>
    <a:fontScheme name="Custom 56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919</Words>
  <Application>Microsoft Office PowerPoint</Application>
  <PresentationFormat>와이드스크린</PresentationFormat>
  <Paragraphs>135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AvenirNext LT Pro Medium</vt:lpstr>
      <vt:lpstr>Malgun Gothic Semilight</vt:lpstr>
      <vt:lpstr>Malgun Gothic</vt:lpstr>
      <vt:lpstr>Malgun Gothic</vt:lpstr>
      <vt:lpstr>Arial</vt:lpstr>
      <vt:lpstr>PT Sans</vt:lpstr>
      <vt:lpstr>BlockprintVTI</vt:lpstr>
      <vt:lpstr>TinyIoT Zeroconf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TinyIoT Zeroconf</dc:title>
  <dc:creator>김 동현</dc:creator>
  <cp:lastModifiedBy>김 동현</cp:lastModifiedBy>
  <cp:revision>75</cp:revision>
  <dcterms:created xsi:type="dcterms:W3CDTF">2022-08-24T02:08:11Z</dcterms:created>
  <dcterms:modified xsi:type="dcterms:W3CDTF">2022-09-07T02:14:47Z</dcterms:modified>
</cp:coreProperties>
</file>