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7" r:id="rId3"/>
    <p:sldId id="320" r:id="rId4"/>
    <p:sldId id="317" r:id="rId5"/>
    <p:sldId id="332" r:id="rId6"/>
    <p:sldId id="336" r:id="rId7"/>
    <p:sldId id="330" r:id="rId8"/>
    <p:sldId id="334" r:id="rId9"/>
    <p:sldId id="335" r:id="rId10"/>
    <p:sldId id="322" r:id="rId11"/>
    <p:sldId id="323" r:id="rId12"/>
    <p:sldId id="321" r:id="rId13"/>
    <p:sldId id="324" r:id="rId14"/>
    <p:sldId id="315" r:id="rId15"/>
    <p:sldId id="316" r:id="rId16"/>
    <p:sldId id="318" r:id="rId17"/>
    <p:sldId id="319" r:id="rId18"/>
    <p:sldId id="326" r:id="rId19"/>
    <p:sldId id="325" r:id="rId20"/>
    <p:sldId id="331" r:id="rId21"/>
    <p:sldId id="337" r:id="rId22"/>
    <p:sldId id="338" r:id="rId23"/>
    <p:sldId id="339" r:id="rId24"/>
    <p:sldId id="340" r:id="rId25"/>
    <p:sldId id="327" r:id="rId26"/>
    <p:sldId id="328" r:id="rId27"/>
    <p:sldId id="32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4896" autoAdjust="0"/>
  </p:normalViewPr>
  <p:slideViewPr>
    <p:cSldViewPr snapToGrid="0">
      <p:cViewPr varScale="1">
        <p:scale>
          <a:sx n="161" d="100"/>
          <a:sy n="161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6C45A-1E96-4913-A056-867D9E7F915A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5E6FB-2FA1-490B-979A-0385CD69B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1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E6FB-2FA1-490B-979A-0385CD69B5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E6FB-2FA1-490B-979A-0385CD69B5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7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E6FB-2FA1-490B-979A-0385CD69B5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1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8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2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C73106-1FC2-4410-92FA-53C5FD834FC2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8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C73106-1FC2-4410-92FA-53C5FD834FC2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82EEB-5BFA-390A-496C-88D3E152D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20230907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2A433-515D-1C8D-B9F8-C65DEFF20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TinyioT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582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32C7-ACDF-71BC-4834-658B8B40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로컬 속도</a:t>
            </a:r>
            <a:r>
              <a:rPr kumimoji="1" lang="ko-KR" altLang="en-US" dirty="0"/>
              <a:t> 측정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75B1F-DA04-54A9-9F8C-9C7FDCC7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기존 테스트시 </a:t>
            </a:r>
            <a:r>
              <a:rPr kumimoji="1" lang="en-US" altLang="ko-Kore-KR" dirty="0"/>
              <a:t>Docker</a:t>
            </a:r>
            <a:r>
              <a:rPr kumimoji="1" lang="ko-Kore-KR" altLang="en-US" dirty="0"/>
              <a:t>위에서 실행중이기 때문에 </a:t>
            </a:r>
            <a:r>
              <a:rPr kumimoji="1" lang="en-US" altLang="ko-Kore-KR" dirty="0"/>
              <a:t>Forwarding </a:t>
            </a:r>
            <a:r>
              <a:rPr kumimoji="1" lang="ko-Kore-KR" altLang="en-US" dirty="0"/>
              <a:t>시간이 오래걸림 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예상</a:t>
            </a:r>
            <a:r>
              <a:rPr kumimoji="1" lang="en-US" altLang="ko-Kore-KR" dirty="0"/>
              <a:t>).</a:t>
            </a:r>
          </a:p>
          <a:p>
            <a:r>
              <a:rPr kumimoji="1" lang="en-US" altLang="ko-Kore-KR" dirty="0"/>
              <a:t>Runtime</a:t>
            </a:r>
            <a:r>
              <a:rPr kumimoji="1" lang="ko-Kore-KR" altLang="en-US" dirty="0"/>
              <a:t>이 </a:t>
            </a:r>
            <a:r>
              <a:rPr kumimoji="1" lang="en-US" altLang="ko-Kore-KR" dirty="0"/>
              <a:t>0</a:t>
            </a:r>
            <a:r>
              <a:rPr kumimoji="1" lang="en-US" altLang="ko-KR" dirty="0"/>
              <a:t>.004</a:t>
            </a:r>
            <a:r>
              <a:rPr kumimoji="1" lang="ko-KR" altLang="en-US" dirty="0"/>
              <a:t>여도 총 </a:t>
            </a:r>
            <a:r>
              <a:rPr kumimoji="1" lang="en-US" altLang="ko-KR" dirty="0"/>
              <a:t>request</a:t>
            </a:r>
            <a:r>
              <a:rPr kumimoji="1" lang="ko-KR" altLang="en-US" dirty="0"/>
              <a:t> 시간은 </a:t>
            </a:r>
            <a:r>
              <a:rPr kumimoji="1" lang="en-US" altLang="ko-KR" dirty="0"/>
              <a:t>0.1~0.2sec</a:t>
            </a:r>
            <a:r>
              <a:rPr kumimoji="1" lang="ko-KR" altLang="en-US" dirty="0"/>
              <a:t>까지 발생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반면 </a:t>
            </a:r>
            <a:r>
              <a:rPr kumimoji="1" lang="en-US" altLang="ko-Kore-KR" dirty="0"/>
              <a:t>mobius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node</a:t>
            </a:r>
            <a:r>
              <a:rPr kumimoji="1" lang="ko-Kore-KR" altLang="en-US" dirty="0"/>
              <a:t>이기 때문에 </a:t>
            </a:r>
            <a:r>
              <a:rPr kumimoji="1" lang="en-US" altLang="ko-Kore-KR" dirty="0"/>
              <a:t>Native OS</a:t>
            </a:r>
            <a:r>
              <a:rPr kumimoji="1" lang="ko-Kore-KR" altLang="en-US" dirty="0"/>
              <a:t>에서 실행 됨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51AA87-C506-6F1E-9E75-BFB5FD8E30AF}"/>
              </a:ext>
            </a:extLst>
          </p:cNvPr>
          <p:cNvSpPr/>
          <p:nvPr/>
        </p:nvSpPr>
        <p:spPr>
          <a:xfrm>
            <a:off x="2285256" y="3450394"/>
            <a:ext cx="1523256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Request </a:t>
            </a:r>
            <a:r>
              <a:rPr kumimoji="1" lang="en-US" altLang="ko-Kore-KR" dirty="0" err="1"/>
              <a:t>Recv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60ABA0-787F-05BB-B394-DCC502A2774B}"/>
              </a:ext>
            </a:extLst>
          </p:cNvPr>
          <p:cNvSpPr/>
          <p:nvPr/>
        </p:nvSpPr>
        <p:spPr>
          <a:xfrm>
            <a:off x="4225568" y="3450394"/>
            <a:ext cx="1445197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Request </a:t>
            </a:r>
          </a:p>
          <a:p>
            <a:pPr algn="ctr"/>
            <a:r>
              <a:rPr kumimoji="1" lang="en-US" altLang="ko-Kore-KR" dirty="0"/>
              <a:t>Parsing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EE0BD-6891-C430-63FD-1973930E37A5}"/>
              </a:ext>
            </a:extLst>
          </p:cNvPr>
          <p:cNvSpPr/>
          <p:nvPr/>
        </p:nvSpPr>
        <p:spPr>
          <a:xfrm>
            <a:off x="6087821" y="3450394"/>
            <a:ext cx="22480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Process </a:t>
            </a:r>
          </a:p>
          <a:p>
            <a:pPr algn="ctr"/>
            <a:r>
              <a:rPr kumimoji="1" lang="en-US" altLang="ko-Kore-KR" dirty="0"/>
              <a:t>oneM2M Procedure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1E2172-1A58-9728-0688-C84223367349}"/>
              </a:ext>
            </a:extLst>
          </p:cNvPr>
          <p:cNvSpPr/>
          <p:nvPr/>
        </p:nvSpPr>
        <p:spPr>
          <a:xfrm>
            <a:off x="8752963" y="3450394"/>
            <a:ext cx="133368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Send</a:t>
            </a:r>
          </a:p>
          <a:p>
            <a:pPr algn="ctr"/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E15A5D14-02C6-3A3F-3EE2-00387A10DDEB}"/>
              </a:ext>
            </a:extLst>
          </p:cNvPr>
          <p:cNvSpPr/>
          <p:nvPr/>
        </p:nvSpPr>
        <p:spPr>
          <a:xfrm>
            <a:off x="3869100" y="3706872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A86FA4D-0F79-C0A3-3A59-ECC29537FDA0}"/>
              </a:ext>
            </a:extLst>
          </p:cNvPr>
          <p:cNvSpPr/>
          <p:nvPr/>
        </p:nvSpPr>
        <p:spPr>
          <a:xfrm>
            <a:off x="5731353" y="3706872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6898617-4303-FEF5-CD21-7B8952C38F28}"/>
              </a:ext>
            </a:extLst>
          </p:cNvPr>
          <p:cNvSpPr/>
          <p:nvPr/>
        </p:nvSpPr>
        <p:spPr>
          <a:xfrm>
            <a:off x="8388214" y="3706873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31A36E-67AB-4609-7ED3-A58129EBBEF7}"/>
              </a:ext>
            </a:extLst>
          </p:cNvPr>
          <p:cNvSpPr/>
          <p:nvPr/>
        </p:nvSpPr>
        <p:spPr>
          <a:xfrm>
            <a:off x="344944" y="3471788"/>
            <a:ext cx="1523256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Docker</a:t>
            </a:r>
          </a:p>
          <a:p>
            <a:pPr algn="ctr"/>
            <a:r>
              <a:rPr kumimoji="1" lang="en-US" altLang="ko-Kore-KR" dirty="0"/>
              <a:t>Network</a:t>
            </a:r>
            <a:endParaRPr kumimoji="1" lang="ko-Kore-KR" altLang="en-US" dirty="0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4F9E2A1B-5592-F1A6-CB20-3330128C866E}"/>
              </a:ext>
            </a:extLst>
          </p:cNvPr>
          <p:cNvSpPr/>
          <p:nvPr/>
        </p:nvSpPr>
        <p:spPr>
          <a:xfrm>
            <a:off x="1928788" y="3728266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0206FA-BE62-9E83-FDC7-1CB086E892C8}"/>
              </a:ext>
            </a:extLst>
          </p:cNvPr>
          <p:cNvSpPr/>
          <p:nvPr/>
        </p:nvSpPr>
        <p:spPr>
          <a:xfrm>
            <a:off x="10503704" y="3471788"/>
            <a:ext cx="1523256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Docker</a:t>
            </a:r>
          </a:p>
          <a:p>
            <a:pPr algn="ctr"/>
            <a:r>
              <a:rPr kumimoji="1" lang="en-US" altLang="ko-Kore-KR" dirty="0"/>
              <a:t>Network</a:t>
            </a:r>
            <a:endParaRPr kumimoji="1" lang="ko-Kore-KR" altLang="en-US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77637C69-28D5-5537-36C2-467CAD987D11}"/>
              </a:ext>
            </a:extLst>
          </p:cNvPr>
          <p:cNvSpPr/>
          <p:nvPr/>
        </p:nvSpPr>
        <p:spPr>
          <a:xfrm>
            <a:off x="10155517" y="3706872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334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83F61-9664-AD34-B0D4-31688FDF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Why Docker?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99580-173A-F301-D477-A07F0DF76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기존에 </a:t>
            </a:r>
            <a:r>
              <a:rPr kumimoji="1" lang="en-US" altLang="ko-Kore-KR" dirty="0"/>
              <a:t>Dependency</a:t>
            </a:r>
            <a:r>
              <a:rPr kumimoji="1" lang="ko-Kore-KR" altLang="en-US" dirty="0"/>
              <a:t>인 </a:t>
            </a:r>
            <a:r>
              <a:rPr kumimoji="1" lang="en-US" altLang="ko-Kore-KR" dirty="0" err="1"/>
              <a:t>berkeleyDB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MacOS</a:t>
            </a:r>
            <a:r>
              <a:rPr kumimoji="1" lang="ko-Kore-KR" altLang="en-US" dirty="0"/>
              <a:t>버전이 </a:t>
            </a:r>
            <a:r>
              <a:rPr kumimoji="1" lang="en-US" altLang="ko-Kore-KR" dirty="0"/>
              <a:t>clang</a:t>
            </a:r>
            <a:r>
              <a:rPr kumimoji="1" lang="ko-Kore-KR" altLang="en-US" dirty="0"/>
              <a:t>에서 잘 링킹 되지 않았었음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버전도 </a:t>
            </a:r>
            <a:r>
              <a:rPr kumimoji="1" lang="en-US" altLang="ko-Kore-KR" dirty="0"/>
              <a:t>Ubuntu</a:t>
            </a:r>
            <a:r>
              <a:rPr kumimoji="1" lang="ko-Kore-KR" altLang="en-US" dirty="0"/>
              <a:t>버전과 달라서 함수호출형이 다른 등 빌드가 쉽지 않았음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현재 </a:t>
            </a:r>
            <a:r>
              <a:rPr kumimoji="1" lang="en-US" altLang="ko-Kore-KR" dirty="0"/>
              <a:t>Dependency</a:t>
            </a:r>
            <a:r>
              <a:rPr kumimoji="1" lang="ko-Kore-KR" altLang="en-US" dirty="0"/>
              <a:t>가 사라진 상태에선 컴파일이 쉽게 가능하므로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추후 </a:t>
            </a:r>
            <a:r>
              <a:rPr kumimoji="1" lang="en-US" altLang="ko-Kore-KR" dirty="0"/>
              <a:t>MacOS </a:t>
            </a:r>
            <a:r>
              <a:rPr kumimoji="1" lang="ko-Kore-KR" altLang="en-US" dirty="0"/>
              <a:t>네이티브로 개발 가능</a:t>
            </a:r>
          </a:p>
        </p:txBody>
      </p:sp>
    </p:spTree>
    <p:extLst>
      <p:ext uri="{BB962C8B-B14F-4D97-AF65-F5344CB8AC3E}">
        <p14:creationId xmlns:p14="http://schemas.microsoft.com/office/powerpoint/2010/main" val="227456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3AAD-C5B4-16B4-2A33-5ECA8542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MacOS</a:t>
            </a:r>
            <a:r>
              <a:rPr kumimoji="1" lang="ko-KR" altLang="en-US" dirty="0"/>
              <a:t> 컴파일 오류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45F98-F19E-F7A4-256A-C4DEB1C2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MacOS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Clang </a:t>
            </a:r>
            <a:r>
              <a:rPr kumimoji="1" lang="ko-KR" altLang="en-US" dirty="0"/>
              <a:t>컴파일러를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반환형에 </a:t>
            </a:r>
            <a:r>
              <a:rPr kumimoji="1" lang="en-US" altLang="ko-KR" dirty="0"/>
              <a:t>strict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형 함수 제외 </a:t>
            </a:r>
            <a:r>
              <a:rPr kumimoji="1" lang="en-US" altLang="ko-KR" dirty="0"/>
              <a:t>empty return</a:t>
            </a:r>
            <a:r>
              <a:rPr kumimoji="1" lang="ko-KR" altLang="en-US" dirty="0"/>
              <a:t> 을 허용하지 않음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malloc.h</a:t>
            </a:r>
            <a:r>
              <a:rPr kumimoji="1" lang="ko-KR" altLang="en-US" dirty="0"/>
              <a:t>가 없음</a:t>
            </a:r>
            <a:r>
              <a:rPr kumimoji="1" lang="en-US" altLang="ko-KR" dirty="0"/>
              <a:t>. =&gt; </a:t>
            </a:r>
            <a:r>
              <a:rPr kumimoji="1" lang="en-US" altLang="ko-KR" dirty="0" err="1"/>
              <a:t>stdlib.h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포함되어있음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6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0515A-9A55-60F2-776C-CCE79948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</a:t>
            </a:r>
            <a:r>
              <a:rPr kumimoji="1" lang="ko-KR" altLang="en-US" dirty="0"/>
              <a:t> 측정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70C29D-A62E-4BC3-D6FC-EBD97A54E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56956"/>
            <a:ext cx="3126407" cy="3821164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A9BCD5-1F5D-8EEE-F082-7E511DC7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280" y="2007219"/>
            <a:ext cx="3104261" cy="3950878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B1E72-C487-6999-0985-B6F4F5189468}"/>
              </a:ext>
            </a:extLst>
          </p:cNvPr>
          <p:cNvSpPr txBox="1"/>
          <p:nvPr/>
        </p:nvSpPr>
        <p:spPr>
          <a:xfrm>
            <a:off x="2228858" y="1822553"/>
            <a:ext cx="86325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TinyIoT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D0EE2-C7D8-02B4-F814-4CEFE51C431A}"/>
              </a:ext>
            </a:extLst>
          </p:cNvPr>
          <p:cNvSpPr txBox="1"/>
          <p:nvPr/>
        </p:nvSpPr>
        <p:spPr>
          <a:xfrm>
            <a:off x="9209785" y="1822553"/>
            <a:ext cx="88998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Mobius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59B2B-68C0-C86D-623E-EEFFDDA8077D}"/>
              </a:ext>
            </a:extLst>
          </p:cNvPr>
          <p:cNvSpPr txBox="1"/>
          <p:nvPr/>
        </p:nvSpPr>
        <p:spPr>
          <a:xfrm>
            <a:off x="5056709" y="2509252"/>
            <a:ext cx="2078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CIN 300</a:t>
            </a:r>
            <a:r>
              <a:rPr kumimoji="1" lang="ko-Kore-KR" altLang="en-US" dirty="0"/>
              <a:t>개 생성 </a:t>
            </a:r>
            <a:br>
              <a:rPr kumimoji="1" lang="en-US" altLang="ko-Kore-KR" dirty="0"/>
            </a:br>
            <a:r>
              <a:rPr kumimoji="1" lang="ko-Kore-KR" altLang="en-US" dirty="0"/>
              <a:t>평균 </a:t>
            </a:r>
            <a:r>
              <a:rPr kumimoji="1" lang="en-US" altLang="ko-Kore-KR" dirty="0"/>
              <a:t>Response time</a:t>
            </a:r>
          </a:p>
          <a:p>
            <a:pPr algn="ctr"/>
            <a:r>
              <a:rPr kumimoji="1" lang="en-US" altLang="ko-KR" dirty="0"/>
              <a:t>(Local)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2440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0989B-ADD8-3186-B9F7-6CC49F05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CNI-MNI</a:t>
            </a:r>
            <a:r>
              <a:rPr lang="ko-KR" altLang="en-US" dirty="0"/>
              <a:t> 수정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BF09C-C648-BB5B-4422-81249056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방법</a:t>
            </a:r>
            <a:endParaRPr kumimoji="1" lang="en-US" altLang="ko-KR" dirty="0"/>
          </a:p>
          <a:p>
            <a:r>
              <a:rPr kumimoji="1" lang="ko-KR" altLang="en-US" dirty="0"/>
              <a:t>해당 </a:t>
            </a:r>
            <a:r>
              <a:rPr kumimoji="1" lang="en-US" altLang="ko-KR" dirty="0"/>
              <a:t>CNT </a:t>
            </a:r>
            <a:r>
              <a:rPr kumimoji="1" lang="ko-KR" altLang="en-US" dirty="0"/>
              <a:t>하위의 모든 </a:t>
            </a:r>
            <a:r>
              <a:rPr kumimoji="1" lang="en-US" altLang="ko-KR" dirty="0"/>
              <a:t>CIN</a:t>
            </a:r>
            <a:r>
              <a:rPr kumimoji="1" lang="ko-KR" altLang="en-US" dirty="0"/>
              <a:t>리소스를 가져옴</a:t>
            </a:r>
            <a:endParaRPr kumimoji="1" lang="en-US" altLang="ko-KR" dirty="0"/>
          </a:p>
          <a:p>
            <a:r>
              <a:rPr kumimoji="1" lang="en-US" altLang="ko-KR" dirty="0" err="1"/>
              <a:t>mni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넘는만큼</a:t>
            </a:r>
            <a:r>
              <a:rPr kumimoji="1" lang="ko-KR" altLang="en-US" dirty="0"/>
              <a:t> 삭제함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72B48F-B5E2-DCB4-05F7-7B6300C36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5" t="7026" r="7628" b="8658"/>
          <a:stretch/>
        </p:blipFill>
        <p:spPr>
          <a:xfrm>
            <a:off x="6205227" y="2050916"/>
            <a:ext cx="4889493" cy="36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8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8464-AE6F-E3BC-3DAE-A8A56085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CNI-MNI</a:t>
            </a:r>
            <a:r>
              <a:rPr lang="ko-KR" altLang="en-US" dirty="0"/>
              <a:t> 수정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D2F36-9F5D-4E08-7DAD-6FA34F8C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수정 후</a:t>
            </a:r>
            <a:endParaRPr kumimoji="1" lang="en-US" altLang="ko-KR" dirty="0"/>
          </a:p>
          <a:p>
            <a:r>
              <a:rPr kumimoji="1" lang="en-US" altLang="ko-Kore-KR" dirty="0" err="1"/>
              <a:t>cni</a:t>
            </a:r>
            <a:r>
              <a:rPr kumimoji="1" lang="ko-KR" altLang="en-US" dirty="0"/>
              <a:t>가 </a:t>
            </a:r>
            <a:r>
              <a:rPr kumimoji="1" lang="en-US" altLang="ko-KR" dirty="0" err="1"/>
              <a:t>mni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1</a:t>
            </a:r>
            <a:r>
              <a:rPr kumimoji="1" lang="ko-KR" altLang="en-US" dirty="0"/>
              <a:t> 큰 경우를 분리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 err="1"/>
              <a:t>cin</a:t>
            </a:r>
            <a:r>
              <a:rPr kumimoji="1" lang="ko-KR" altLang="en-US" dirty="0"/>
              <a:t>리스트를 가져오지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최신 하나만 삭제함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36F69B-B379-248E-C3FE-66886A0FF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2" t="4016" r="47824"/>
          <a:stretch/>
        </p:blipFill>
        <p:spPr>
          <a:xfrm>
            <a:off x="5891423" y="2105351"/>
            <a:ext cx="5203297" cy="294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3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8464-AE6F-E3BC-3DAE-A8A56085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CNI-MNI</a:t>
            </a:r>
            <a:r>
              <a:rPr lang="ko-KR" altLang="en-US" dirty="0"/>
              <a:t> 수정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D2F36-9F5D-4E08-7DAD-6FA34F8C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MNI</a:t>
            </a:r>
            <a:r>
              <a:rPr kumimoji="1" lang="ko-KR" altLang="en-US" dirty="0"/>
              <a:t>가 작을 경우에는 리스트 크기가 작아서 큰 차이가 안</a:t>
            </a:r>
            <a:r>
              <a:rPr kumimoji="1" lang="en-US" altLang="ko-KR" dirty="0"/>
              <a:t> </a:t>
            </a:r>
            <a:r>
              <a:rPr kumimoji="1" lang="ko-KR" altLang="en-US" dirty="0"/>
              <a:t>나지만 </a:t>
            </a:r>
            <a:r>
              <a:rPr kumimoji="1" lang="en-US" altLang="ko-KR" dirty="0"/>
              <a:t>MNI</a:t>
            </a:r>
            <a:r>
              <a:rPr kumimoji="1" lang="ko-KR" altLang="en-US" dirty="0"/>
              <a:t>가 커질수록 차이가 커짐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MNI 100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cin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/>
              <a:t>개 생성을 하는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0.0004</a:t>
            </a:r>
            <a:r>
              <a:rPr kumimoji="1" lang="ko-KR" altLang="en-US" dirty="0"/>
              <a:t>초의 차이가 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MNI 300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cin</a:t>
            </a:r>
            <a:r>
              <a:rPr kumimoji="1" lang="en-US" altLang="ko-KR" dirty="0"/>
              <a:t> 500</a:t>
            </a:r>
            <a:r>
              <a:rPr kumimoji="1" lang="ko-KR" altLang="en-US" dirty="0"/>
              <a:t>개 생성을 할 경우 </a:t>
            </a:r>
            <a:r>
              <a:rPr kumimoji="1" lang="en-US" altLang="ko-KR" dirty="0"/>
              <a:t>0.0009</a:t>
            </a:r>
            <a:r>
              <a:rPr kumimoji="1" lang="ko-KR" altLang="en-US" dirty="0"/>
              <a:t>초로 차이가 벌어짐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96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8464-AE6F-E3BC-3DAE-A8A56085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CNI-MNI</a:t>
            </a:r>
            <a:r>
              <a:rPr lang="ko-KR" altLang="en-US" dirty="0"/>
              <a:t> 수정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D2F36-9F5D-4E08-7DAD-6FA34F8C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차이가 적어 보이지만 맥북에서 기존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 후</a:t>
            </a:r>
            <a:endParaRPr kumimoji="1" lang="en-US" altLang="ko-KR" dirty="0"/>
          </a:p>
          <a:p>
            <a:r>
              <a:rPr kumimoji="1" lang="en-US" altLang="ko-KR" dirty="0"/>
              <a:t>0.0022,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0.0018</a:t>
            </a:r>
            <a:r>
              <a:rPr kumimoji="1" lang="ko-KR" altLang="en-US" dirty="0"/>
              <a:t> 및 </a:t>
            </a:r>
            <a:r>
              <a:rPr kumimoji="1" lang="en-US" altLang="ko-KR" dirty="0"/>
              <a:t>0.0029,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0.0020</a:t>
            </a:r>
            <a:r>
              <a:rPr kumimoji="1" lang="ko-KR" altLang="en-US" dirty="0"/>
              <a:t>로</a:t>
            </a:r>
            <a:endParaRPr kumimoji="1" lang="en-US" altLang="ko-KR" dirty="0"/>
          </a:p>
          <a:p>
            <a:r>
              <a:rPr kumimoji="1" lang="ko-KR" altLang="en-US" dirty="0"/>
              <a:t>최대 </a:t>
            </a:r>
            <a:r>
              <a:rPr kumimoji="1" lang="en-US" altLang="ko-KR" dirty="0"/>
              <a:t>45%</a:t>
            </a:r>
            <a:r>
              <a:rPr kumimoji="1" lang="ko-KR" altLang="en-US" dirty="0"/>
              <a:t>까지 차이가 벌어지므로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성능이 낮은 </a:t>
            </a:r>
            <a:r>
              <a:rPr kumimoji="1" lang="en-US" altLang="ko-KR" dirty="0"/>
              <a:t>Edge Device</a:t>
            </a:r>
            <a:r>
              <a:rPr kumimoji="1" lang="ko-KR" altLang="en-US" dirty="0"/>
              <a:t>에서는 더욱 치명적으로 차이가 벌어질 것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315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5B991-F09C-E14F-C01D-C8E371A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payload empty </a:t>
            </a:r>
            <a:r>
              <a:rPr lang="ko-KR" altLang="en-US" dirty="0"/>
              <a:t>버그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2DB4F-B944-B836-0328-DBBD4B4D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옛 버그가 재발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forwarding</a:t>
            </a:r>
            <a:r>
              <a:rPr kumimoji="1" lang="ko-Kore-KR" altLang="en-US" dirty="0"/>
              <a:t>제작 중 수정된 </a:t>
            </a:r>
            <a:r>
              <a:rPr kumimoji="1" lang="en-US" altLang="ko-Kore-KR" dirty="0"/>
              <a:t>http header</a:t>
            </a:r>
            <a:r>
              <a:rPr kumimoji="1" lang="ko-Kore-KR" altLang="en-US" dirty="0"/>
              <a:t> 파싱과정에서 </a:t>
            </a:r>
            <a:r>
              <a:rPr kumimoji="1" lang="en-US" altLang="ko-Kore-KR" dirty="0"/>
              <a:t>payload </a:t>
            </a:r>
            <a:r>
              <a:rPr kumimoji="1" lang="ko-Kore-KR" altLang="en-US" dirty="0"/>
              <a:t>변수 내용이 기존과 달라짐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기존에는 </a:t>
            </a:r>
            <a:r>
              <a:rPr kumimoji="1" lang="en-US" altLang="ko-Kore-KR" dirty="0"/>
              <a:t>payload</a:t>
            </a:r>
            <a:r>
              <a:rPr kumimoji="1" lang="ko-Kore-KR" altLang="en-US" dirty="0"/>
              <a:t>를 못 받을 경우 </a:t>
            </a:r>
            <a:r>
              <a:rPr kumimoji="1" lang="en-US" altLang="ko-Kore-KR" dirty="0"/>
              <a:t>NULL</a:t>
            </a:r>
            <a:r>
              <a:rPr kumimoji="1" lang="ko-Kore-KR" altLang="en-US" dirty="0"/>
              <a:t>이었는데 이제 </a:t>
            </a:r>
            <a:r>
              <a:rPr kumimoji="1" lang="en-US" altLang="ko-Kore-KR" dirty="0"/>
              <a:t>NULL</a:t>
            </a:r>
            <a:r>
              <a:rPr kumimoji="1" lang="ko-Kore-KR" altLang="en-US" dirty="0"/>
              <a:t>이 아니라 </a:t>
            </a:r>
            <a:r>
              <a:rPr kumimoji="1" lang="en-US" altLang="ko-Kore-KR" dirty="0"/>
              <a:t>header</a:t>
            </a:r>
            <a:r>
              <a:rPr kumimoji="1" lang="ko-Kore-KR" altLang="en-US" dirty="0"/>
              <a:t>의 마지막을 가리킴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기존에는 </a:t>
            </a:r>
            <a:r>
              <a:rPr kumimoji="1" lang="en-US" altLang="ko-Kore-KR" dirty="0"/>
              <a:t>NULL</a:t>
            </a:r>
            <a:r>
              <a:rPr kumimoji="1" lang="ko-Kore-KR" altLang="en-US" dirty="0"/>
              <a:t>인지만 확인해서 </a:t>
            </a:r>
            <a:r>
              <a:rPr kumimoji="1" lang="en-US" altLang="ko-Kore-KR" dirty="0"/>
              <a:t>payload</a:t>
            </a:r>
            <a:r>
              <a:rPr kumimoji="1" lang="ko-Kore-KR" altLang="en-US" dirty="0"/>
              <a:t>가 비었을 때 나머지를 받아오는 루틴이 실행되지 않았음</a:t>
            </a:r>
            <a:r>
              <a:rPr kumimoji="1" lang="en-US" altLang="ko-Kore-KR" dirty="0"/>
              <a:t>.  </a:t>
            </a:r>
            <a:r>
              <a:rPr kumimoji="1" lang="en-US" altLang="ko-Kore-KR" dirty="0" err="1"/>
              <a:t>strlen</a:t>
            </a:r>
            <a:r>
              <a:rPr kumimoji="1" lang="en-US" altLang="ko-Kore-KR" dirty="0"/>
              <a:t>(payload)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=</a:t>
            </a:r>
            <a:r>
              <a:rPr kumimoji="1" lang="en-US" altLang="ko-KR" dirty="0"/>
              <a:t>= 0 </a:t>
            </a:r>
            <a:r>
              <a:rPr kumimoji="1" lang="ko-KR" altLang="en-US" dirty="0"/>
              <a:t>을 추가하여 </a:t>
            </a:r>
            <a:r>
              <a:rPr kumimoji="1" lang="ko-KR" altLang="en-US" dirty="0" err="1"/>
              <a:t>받아오도록함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697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5B991-F09C-E14F-C01D-C8E371A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payload empty </a:t>
            </a:r>
            <a:r>
              <a:rPr lang="ko-KR" altLang="en-US" dirty="0"/>
              <a:t>버그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2DB4F-B944-B836-0328-DBBD4B4D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옛 버그가 재발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forwarding</a:t>
            </a:r>
            <a:r>
              <a:rPr kumimoji="1" lang="ko-Kore-KR" altLang="en-US" dirty="0"/>
              <a:t>제작 중 수정된 </a:t>
            </a:r>
            <a:r>
              <a:rPr kumimoji="1" lang="en-US" altLang="ko-Kore-KR" dirty="0"/>
              <a:t>http header</a:t>
            </a:r>
            <a:r>
              <a:rPr kumimoji="1" lang="ko-Kore-KR" altLang="en-US" dirty="0"/>
              <a:t> 파싱과정에서 </a:t>
            </a:r>
            <a:r>
              <a:rPr kumimoji="1" lang="en-US" altLang="ko-Kore-KR" dirty="0"/>
              <a:t>payload </a:t>
            </a:r>
            <a:r>
              <a:rPr kumimoji="1" lang="ko-Kore-KR" altLang="en-US" dirty="0"/>
              <a:t>변수 내용이 기존과 달라짐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기존에는 </a:t>
            </a:r>
            <a:r>
              <a:rPr kumimoji="1" lang="en-US" altLang="ko-Kore-KR" dirty="0"/>
              <a:t>payload</a:t>
            </a:r>
            <a:r>
              <a:rPr kumimoji="1" lang="ko-Kore-KR" altLang="en-US" dirty="0"/>
              <a:t>를 못 받을 경우 </a:t>
            </a:r>
            <a:r>
              <a:rPr kumimoji="1" lang="en-US" altLang="ko-Kore-KR" dirty="0"/>
              <a:t>NULL</a:t>
            </a:r>
            <a:r>
              <a:rPr kumimoji="1" lang="ko-Kore-KR" altLang="en-US" dirty="0"/>
              <a:t>이었는데 이제 </a:t>
            </a:r>
            <a:r>
              <a:rPr kumimoji="1" lang="en-US" altLang="ko-Kore-KR" dirty="0"/>
              <a:t>NULL</a:t>
            </a:r>
            <a:r>
              <a:rPr kumimoji="1" lang="ko-Kore-KR" altLang="en-US" dirty="0"/>
              <a:t>이 아니라 </a:t>
            </a:r>
            <a:r>
              <a:rPr kumimoji="1" lang="en-US" altLang="ko-Kore-KR" dirty="0"/>
              <a:t>header</a:t>
            </a:r>
            <a:r>
              <a:rPr kumimoji="1" lang="ko-Kore-KR" altLang="en-US" dirty="0"/>
              <a:t>의 마지막을 가리킴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기존에는 </a:t>
            </a:r>
            <a:r>
              <a:rPr kumimoji="1" lang="en-US" altLang="ko-Kore-KR" dirty="0"/>
              <a:t>NULL</a:t>
            </a:r>
            <a:r>
              <a:rPr kumimoji="1" lang="ko-Kore-KR" altLang="en-US" dirty="0"/>
              <a:t>인지만 확인해서 </a:t>
            </a:r>
            <a:r>
              <a:rPr kumimoji="1" lang="en-US" altLang="ko-Kore-KR" dirty="0"/>
              <a:t>payload</a:t>
            </a:r>
            <a:r>
              <a:rPr kumimoji="1" lang="ko-Kore-KR" altLang="en-US" dirty="0"/>
              <a:t>가 비었을 때 나머지를 받아오는 루틴이 실행되지 않았음</a:t>
            </a:r>
            <a:r>
              <a:rPr kumimoji="1" lang="en-US" altLang="ko-Kore-KR" dirty="0"/>
              <a:t>.  </a:t>
            </a:r>
            <a:r>
              <a:rPr kumimoji="1" lang="en-US" altLang="ko-Kore-KR" dirty="0" err="1"/>
              <a:t>strlen</a:t>
            </a:r>
            <a:r>
              <a:rPr kumimoji="1" lang="en-US" altLang="ko-Kore-KR" dirty="0"/>
              <a:t>(payload)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=</a:t>
            </a:r>
            <a:r>
              <a:rPr kumimoji="1" lang="en-US" altLang="ko-KR" dirty="0"/>
              <a:t>= 0 </a:t>
            </a:r>
            <a:r>
              <a:rPr kumimoji="1" lang="ko-KR" altLang="en-US" dirty="0"/>
              <a:t>을 추가하여 </a:t>
            </a:r>
            <a:r>
              <a:rPr kumimoji="1" lang="ko-KR" altLang="en-US" dirty="0" err="1"/>
              <a:t>받아오도록함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F7C75-A731-DBC4-97B3-9B556370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73" y="1752725"/>
            <a:ext cx="7188814" cy="42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3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C6EE-184D-324C-4FA5-8E14D63E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</a:t>
            </a:r>
            <a:r>
              <a:rPr lang="en-US" altLang="ko-KR" dirty="0"/>
              <a:t> </a:t>
            </a:r>
            <a:r>
              <a:rPr lang="ko-KR" altLang="en-US" dirty="0"/>
              <a:t>주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3A005-6803-79A3-E511-3EB68AA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CNI-MNI</a:t>
            </a:r>
            <a:r>
              <a:rPr lang="ko-KR" altLang="en-US" dirty="0"/>
              <a:t> 수정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Raspi</a:t>
            </a:r>
            <a:r>
              <a:rPr lang="ko-KR" altLang="en-US" dirty="0"/>
              <a:t> 컴파일 문제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CIN </a:t>
            </a:r>
            <a:r>
              <a:rPr lang="ko-KR" altLang="en-US" dirty="0"/>
              <a:t>생성 속도측정</a:t>
            </a:r>
            <a:endParaRPr lang="en-US" altLang="ko-KR" dirty="0"/>
          </a:p>
          <a:p>
            <a:r>
              <a:rPr lang="en-US" altLang="ko-KR" dirty="0"/>
              <a:t>4. CIN </a:t>
            </a:r>
            <a:r>
              <a:rPr lang="ko-KR" altLang="en-US" dirty="0"/>
              <a:t>삭제 안되는 버그 수정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en-US" altLang="ko-KR" dirty="0" err="1"/>
              <a:t>Readme.md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6. http payload empty </a:t>
            </a:r>
            <a:r>
              <a:rPr lang="ko-KR" altLang="en-US" dirty="0"/>
              <a:t>버그 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 err="1"/>
              <a:t>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7. </a:t>
            </a:r>
            <a:r>
              <a:rPr lang="en-US" altLang="ko-KR" dirty="0" err="1"/>
              <a:t>acip</a:t>
            </a:r>
            <a:r>
              <a:rPr lang="en-US" altLang="ko-KR" dirty="0"/>
              <a:t> subnet mask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30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34E4E-7100-6894-2313-37D66DB5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</a:t>
            </a:r>
            <a:r>
              <a:rPr kumimoji="1" lang="ko-KR" altLang="en-US" dirty="0"/>
              <a:t> 측정 방식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1CA36-F531-95BE-22C0-29BCE5CF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타 디바이스에서 </a:t>
            </a:r>
            <a:r>
              <a:rPr kumimoji="1" lang="en-US" altLang="ko-Kore-KR" dirty="0" err="1"/>
              <a:t>multiProcessing</a:t>
            </a:r>
            <a:r>
              <a:rPr kumimoji="1" lang="ko-Kore-KR" altLang="en-US" dirty="0"/>
              <a:t>으로 생성하도록 수정함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7AEB61-EB11-A1D8-1F11-29504FCA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8" y="2373836"/>
            <a:ext cx="3276600" cy="3390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1A3CE-C6B1-8481-1E1F-7BC7E0272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93" y="2282553"/>
            <a:ext cx="3177354" cy="3655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B14BB-E293-B6C9-6EBD-A76E6022E1B2}"/>
              </a:ext>
            </a:extLst>
          </p:cNvPr>
          <p:cNvSpPr txBox="1"/>
          <p:nvPr/>
        </p:nvSpPr>
        <p:spPr>
          <a:xfrm>
            <a:off x="4129349" y="3053623"/>
            <a:ext cx="40663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각각의 프로세스는 </a:t>
            </a:r>
            <a:r>
              <a:rPr kumimoji="1" lang="en-US" altLang="ko-KR" dirty="0" err="1"/>
              <a:t>cin</a:t>
            </a:r>
            <a:r>
              <a:rPr kumimoji="1" lang="en-US" altLang="ko-KR" dirty="0"/>
              <a:t> 100</a:t>
            </a:r>
            <a:r>
              <a:rPr kumimoji="1" lang="ko-KR" altLang="en-US" dirty="0"/>
              <a:t>개를 생성함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개의 프로세스와</a:t>
            </a:r>
            <a:r>
              <a:rPr kumimoji="1" lang="en-US" altLang="ko-KR" dirty="0"/>
              <a:t> 10</a:t>
            </a:r>
            <a:r>
              <a:rPr kumimoji="1" lang="ko-KR" altLang="en-US" dirty="0"/>
              <a:t>개의 프로세스가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0.007sec</a:t>
            </a:r>
            <a:r>
              <a:rPr kumimoji="1" lang="ko-KR" altLang="en-US" dirty="0"/>
              <a:t>밖에 차이 안 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앞서 말한 대로 </a:t>
            </a:r>
            <a:r>
              <a:rPr kumimoji="1" lang="en-US" altLang="ko-KR" dirty="0"/>
              <a:t>Process Time</a:t>
            </a:r>
            <a:r>
              <a:rPr kumimoji="1" lang="ko-KR" altLang="en-US" dirty="0"/>
              <a:t>이 아닌</a:t>
            </a:r>
            <a:r>
              <a:rPr kumimoji="1" lang="en-US" altLang="ko-KR" dirty="0"/>
              <a:t> </a:t>
            </a:r>
          </a:p>
          <a:p>
            <a:r>
              <a:rPr kumimoji="1" lang="ko-Kore-KR" altLang="en-US" dirty="0"/>
              <a:t>총 </a:t>
            </a:r>
            <a:r>
              <a:rPr kumimoji="1" lang="en-US" altLang="ko-Kore-KR" dirty="0"/>
              <a:t>Response Time</a:t>
            </a:r>
            <a:r>
              <a:rPr kumimoji="1" lang="ko-Kore-KR" altLang="en-US" dirty="0"/>
              <a:t>이므로 기존 측정보단</a:t>
            </a:r>
            <a:endParaRPr kumimoji="1" lang="en-US" altLang="ko-Kore-KR" dirty="0"/>
          </a:p>
          <a:p>
            <a:r>
              <a:rPr kumimoji="1" lang="ko-Kore-KR" altLang="en-US" dirty="0"/>
              <a:t> 훨씬 오래 걸림</a:t>
            </a:r>
          </a:p>
        </p:txBody>
      </p:sp>
    </p:spTree>
    <p:extLst>
      <p:ext uri="{BB962C8B-B14F-4D97-AF65-F5344CB8AC3E}">
        <p14:creationId xmlns:p14="http://schemas.microsoft.com/office/powerpoint/2010/main" val="56086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656D2-8EA8-912F-B7A6-C63DDB57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버그 수정 후 속도 재측정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C4664-2864-5357-3DF8-207DF492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제 </a:t>
            </a:r>
            <a:r>
              <a:rPr kumimoji="1" lang="en-US" altLang="ko-Kore-KR" dirty="0"/>
              <a:t>3 </a:t>
            </a:r>
            <a:r>
              <a:rPr kumimoji="1" lang="ko-Kore-KR" altLang="en-US" dirty="0"/>
              <a:t>디바이스에서 </a:t>
            </a:r>
            <a:r>
              <a:rPr kumimoji="1" lang="en-US" altLang="ko-Kore-KR" dirty="0" err="1"/>
              <a:t>tinyIoT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Mobius</a:t>
            </a:r>
            <a:r>
              <a:rPr kumimoji="1" lang="ko-Kore-KR" altLang="en-US" dirty="0"/>
              <a:t>에 수정한 </a:t>
            </a:r>
            <a:r>
              <a:rPr kumimoji="1" lang="en-US" altLang="ko-Kore-KR" dirty="0"/>
              <a:t>CIN</a:t>
            </a:r>
            <a:r>
              <a:rPr kumimoji="1" lang="ko-Kore-KR" altLang="en-US" dirty="0"/>
              <a:t>생성 속도측정 툴을 실행</a:t>
            </a:r>
            <a:endParaRPr kumimoji="1" lang="en-US" altLang="ko-Kore-KR" dirty="0"/>
          </a:p>
          <a:p>
            <a:r>
              <a:rPr kumimoji="1" lang="en-US" altLang="ko-Kore-KR" dirty="0" err="1"/>
              <a:t>tinyIoT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Mobius</a:t>
            </a:r>
            <a:r>
              <a:rPr kumimoji="1" lang="ko-Kore-KR" altLang="en-US" dirty="0"/>
              <a:t>는 모두 맥북 </a:t>
            </a:r>
            <a:r>
              <a:rPr kumimoji="1" lang="en-US" altLang="ko-Kore-KR" dirty="0" err="1"/>
              <a:t>NativeOS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위에서 실행중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66384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656D2-8EA8-912F-B7A6-C63DDB57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버그 수정 후 속도 재측정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C4664-2864-5357-3DF8-207DF492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Process Count = 1, MNI = 10000</a:t>
            </a:r>
          </a:p>
          <a:p>
            <a:endParaRPr kumimoji="1" lang="ko-Kore-KR" altLang="en-US" dirty="0"/>
          </a:p>
        </p:txBody>
      </p:sp>
      <p:pic>
        <p:nvPicPr>
          <p:cNvPr id="5" name="그림 4" descr="텍스트, 폰트, 스크린샷, 일렉트릭 블루이(가) 표시된 사진&#10;&#10;자동 생성된 설명">
            <a:extLst>
              <a:ext uri="{FF2B5EF4-FFF2-40B4-BE49-F238E27FC236}">
                <a16:creationId xmlns:a16="http://schemas.microsoft.com/office/drawing/2014/main" id="{85D3CE86-F3F8-526E-1121-82F301797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32" y="3833645"/>
            <a:ext cx="3331941" cy="832985"/>
          </a:xfrm>
          <a:prstGeom prst="rect">
            <a:avLst/>
          </a:prstGeom>
        </p:spPr>
      </p:pic>
      <p:pic>
        <p:nvPicPr>
          <p:cNvPr id="7" name="그림 6" descr="텍스트, 폰트, 스크린샷, 일렉트릭 블루이(가) 표시된 사진&#10;&#10;자동 생성된 설명">
            <a:extLst>
              <a:ext uri="{FF2B5EF4-FFF2-40B4-BE49-F238E27FC236}">
                <a16:creationId xmlns:a16="http://schemas.microsoft.com/office/drawing/2014/main" id="{06431BF5-13F1-925D-1E8F-BA958BEAC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/>
          <a:stretch/>
        </p:blipFill>
        <p:spPr>
          <a:xfrm>
            <a:off x="1182028" y="3857414"/>
            <a:ext cx="3331941" cy="809216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22FDC5D-11AF-F456-4648-403EDAA3ED82}"/>
              </a:ext>
            </a:extLst>
          </p:cNvPr>
          <p:cNvSpPr/>
          <p:nvPr/>
        </p:nvSpPr>
        <p:spPr>
          <a:xfrm>
            <a:off x="2463182" y="3058975"/>
            <a:ext cx="1683834" cy="4293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TinyIoT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5802F80-6D5F-0B47-1228-7D12318982AA}"/>
              </a:ext>
            </a:extLst>
          </p:cNvPr>
          <p:cNvSpPr/>
          <p:nvPr/>
        </p:nvSpPr>
        <p:spPr>
          <a:xfrm>
            <a:off x="8044986" y="3058975"/>
            <a:ext cx="1683834" cy="4293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Mobius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2391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656D2-8EA8-912F-B7A6-C63DDB57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수정 후 속도 재측정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C4664-2864-5357-3DF8-207DF492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Process Count = 10, MNI = 10000</a:t>
            </a:r>
          </a:p>
          <a:p>
            <a:endParaRPr kumimoji="1" lang="ko-Kore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22FDC5D-11AF-F456-4648-403EDAA3ED82}"/>
              </a:ext>
            </a:extLst>
          </p:cNvPr>
          <p:cNvSpPr/>
          <p:nvPr/>
        </p:nvSpPr>
        <p:spPr>
          <a:xfrm>
            <a:off x="2407426" y="2225628"/>
            <a:ext cx="1683834" cy="4293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TinyIoT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5802F80-6D5F-0B47-1228-7D12318982AA}"/>
              </a:ext>
            </a:extLst>
          </p:cNvPr>
          <p:cNvSpPr/>
          <p:nvPr/>
        </p:nvSpPr>
        <p:spPr>
          <a:xfrm>
            <a:off x="8100740" y="2225628"/>
            <a:ext cx="1683834" cy="4293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Mobius</a:t>
            </a:r>
            <a:endParaRPr kumimoji="1" lang="ko-Kore-KR" altLang="en-US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CF476E8-81AE-75A8-5425-A2375AFA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80"/>
          <a:stretch/>
        </p:blipFill>
        <p:spPr>
          <a:xfrm>
            <a:off x="6555059" y="2899595"/>
            <a:ext cx="2639211" cy="2834318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07DD0B-6B35-ECEC-580E-2C677E5D27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11"/>
          <a:stretch/>
        </p:blipFill>
        <p:spPr>
          <a:xfrm>
            <a:off x="627458" y="3034844"/>
            <a:ext cx="2441735" cy="2563821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B4838F9-DD43-FFEF-DB7D-D82DE38C4C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35"/>
          <a:stretch/>
        </p:blipFill>
        <p:spPr>
          <a:xfrm>
            <a:off x="3249343" y="3034844"/>
            <a:ext cx="2387600" cy="3011604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FE567A4-AAFF-392D-8514-1E2B4D702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86"/>
          <a:stretch/>
        </p:blipFill>
        <p:spPr>
          <a:xfrm>
            <a:off x="9252538" y="2946167"/>
            <a:ext cx="2362200" cy="30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6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E8C98-D3D8-D57A-FF6E-01BCA448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수정 후 속도 재측정 </a:t>
            </a:r>
            <a:r>
              <a:rPr kumimoji="1" lang="en-US" altLang="ko-KR" dirty="0"/>
              <a:t>(RPI)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47DEEE-55AC-37DB-BA7C-A3D4769F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83" y="2171701"/>
            <a:ext cx="5080000" cy="12573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801D408-BA51-89B8-9905-2D43F30B945A}"/>
              </a:ext>
            </a:extLst>
          </p:cNvPr>
          <p:cNvSpPr/>
          <p:nvPr/>
        </p:nvSpPr>
        <p:spPr>
          <a:xfrm>
            <a:off x="2821259" y="2343151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8326CAE-1937-7F59-9DF8-19C027E300C0}"/>
              </a:ext>
            </a:extLst>
          </p:cNvPr>
          <p:cNvSpPr/>
          <p:nvPr/>
        </p:nvSpPr>
        <p:spPr>
          <a:xfrm>
            <a:off x="2821259" y="365698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AF2FB94-2D0D-5D79-F139-59F007192F1A}"/>
              </a:ext>
            </a:extLst>
          </p:cNvPr>
          <p:cNvSpPr/>
          <p:nvPr/>
        </p:nvSpPr>
        <p:spPr>
          <a:xfrm>
            <a:off x="2821259" y="4986205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2A9317-2230-A0D6-AEAD-F0B82AA6A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45"/>
          <a:stretch/>
        </p:blipFill>
        <p:spPr>
          <a:xfrm>
            <a:off x="4771483" y="3398089"/>
            <a:ext cx="5119081" cy="13891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EA366F-D99E-2A85-F79A-730185B194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344"/>
          <a:stretch/>
        </p:blipFill>
        <p:spPr>
          <a:xfrm>
            <a:off x="4771483" y="4787251"/>
            <a:ext cx="4560476" cy="11902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93CCB8-D245-5FF3-CBE8-196B3ABB3906}"/>
              </a:ext>
            </a:extLst>
          </p:cNvPr>
          <p:cNvSpPr txBox="1"/>
          <p:nvPr/>
        </p:nvSpPr>
        <p:spPr>
          <a:xfrm>
            <a:off x="10031814" y="5654302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메모리 누수가 있어</a:t>
            </a:r>
            <a:endParaRPr kumimoji="1" lang="en-US" altLang="ko-Kore-KR" dirty="0"/>
          </a:p>
          <a:p>
            <a:r>
              <a:rPr kumimoji="1" lang="ko-Kore-KR" altLang="en-US" dirty="0"/>
              <a:t>매 실행마다 재실행 </a:t>
            </a:r>
            <a:r>
              <a:rPr kumimoji="1" lang="en-US" altLang="ko-Kore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9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C2C35-E0CA-98EA-B04D-AC684C45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acip</a:t>
            </a:r>
            <a:r>
              <a:rPr kumimoji="1" lang="en-US" altLang="ko-Kore-KR" dirty="0"/>
              <a:t> Subnet Mask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970E3-53EB-E465-A049-E34C6F1B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ipv4</a:t>
            </a:r>
            <a:r>
              <a:rPr kumimoji="1" lang="ko-Kore-KR" altLang="en-US" dirty="0"/>
              <a:t>에 </a:t>
            </a:r>
            <a:r>
              <a:rPr kumimoji="1" lang="en-US" altLang="ko-Kore-KR" dirty="0"/>
              <a:t>/</a:t>
            </a:r>
            <a:r>
              <a:rPr kumimoji="1" lang="en-US" altLang="ko-KR" dirty="0"/>
              <a:t>24 </a:t>
            </a:r>
            <a:r>
              <a:rPr kumimoji="1" lang="ko-KR" altLang="en-US" dirty="0"/>
              <a:t>형태로 </a:t>
            </a:r>
            <a:r>
              <a:rPr kumimoji="1" lang="ko-KR" altLang="en-US" dirty="0" err="1"/>
              <a:t>서브넷</a:t>
            </a:r>
            <a:r>
              <a:rPr kumimoji="1" lang="ko-KR" altLang="en-US" dirty="0"/>
              <a:t> 마스크를 받을 수 있도록 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D54BF-AE52-828A-2B8F-435D680A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46" y="2935394"/>
            <a:ext cx="4127500" cy="2933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51B765-B8F1-4429-09FF-3575A6C5C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194" y="2656613"/>
            <a:ext cx="3173360" cy="36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63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48F4D-CFE6-B823-DEE8-AB59A57A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acip</a:t>
            </a:r>
            <a:r>
              <a:rPr kumimoji="1" lang="en-US" altLang="ko-Kore-KR" dirty="0"/>
              <a:t> Subnet Mask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5B80E-382C-5137-7396-BB5C825F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C64234-D492-71D5-72E8-696B3242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43504"/>
            <a:ext cx="7772400" cy="19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95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4C73E-6828-F233-D6AD-29B88C77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acip</a:t>
            </a:r>
            <a:r>
              <a:rPr kumimoji="1" lang="en-US" altLang="ko-Kore-KR" dirty="0"/>
              <a:t> Subnet Mask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BF2B4-DB0C-F0A0-ADD5-1827C69D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BD3EE-023B-DE36-FD7A-162C7793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08" y="2286697"/>
            <a:ext cx="8713383" cy="22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4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3AAD-C5B4-16B4-2A33-5ECA8542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Raspi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컴파일</a:t>
            </a:r>
            <a:r>
              <a:rPr kumimoji="1" lang="ko-KR" altLang="en-US" dirty="0"/>
              <a:t> 문제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45F98-F19E-F7A4-256A-C4DEB1C2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1. </a:t>
            </a:r>
            <a:r>
              <a:rPr kumimoji="1" lang="en" altLang="ko-Kore-KR" dirty="0" err="1"/>
              <a:t>db_test_and_bind_value</a:t>
            </a:r>
            <a:r>
              <a:rPr kumimoji="1" lang="en" altLang="ko-Kore-KR" dirty="0"/>
              <a:t> </a:t>
            </a:r>
            <a:r>
              <a:rPr kumimoji="1" lang="ko-KR" altLang="en-US" dirty="0"/>
              <a:t>에서 </a:t>
            </a:r>
            <a:r>
              <a:rPr kumimoji="1" lang="en" altLang="ko-Kore-KR" dirty="0"/>
              <a:t>char * temp </a:t>
            </a:r>
            <a:r>
              <a:rPr kumimoji="1" lang="ko-KR" altLang="en-US" dirty="0"/>
              <a:t>선언을 함수 첫</a:t>
            </a:r>
            <a:r>
              <a:rPr kumimoji="1" lang="en-US" altLang="ko-KR" dirty="0"/>
              <a:t> </a:t>
            </a:r>
            <a:r>
              <a:rPr kumimoji="1" lang="ko-KR" altLang="en-US" dirty="0"/>
              <a:t>부분으로 옮김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컴파일러 버전 차이 때문에 발생하는 것으로 예상</a:t>
            </a:r>
            <a:r>
              <a:rPr kumimoji="1" lang="en-US" altLang="ko-KR" dirty="0"/>
              <a:t> 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2. </a:t>
            </a:r>
            <a:r>
              <a:rPr kumimoji="1" lang="en" altLang="ko-Kore-KR" dirty="0" err="1"/>
              <a:t>Makefile</a:t>
            </a:r>
            <a:r>
              <a:rPr kumimoji="1" lang="en" altLang="ko-Kore-KR" dirty="0"/>
              <a:t> </a:t>
            </a:r>
            <a:r>
              <a:rPr kumimoji="1" lang="ko-KR" altLang="en-US" dirty="0"/>
              <a:t>의 </a:t>
            </a:r>
            <a:r>
              <a:rPr kumimoji="1" lang="en" altLang="ko-Kore-KR" dirty="0"/>
              <a:t>LIBS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-</a:t>
            </a:r>
            <a:r>
              <a:rPr kumimoji="1" lang="en" altLang="ko-Kore-KR" dirty="0" err="1"/>
              <a:t>ldb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이는 </a:t>
            </a:r>
            <a:r>
              <a:rPr kumimoji="1" lang="en" altLang="ko-Kore-KR" dirty="0" err="1"/>
              <a:t>berkeleyDB</a:t>
            </a:r>
            <a:r>
              <a:rPr kumimoji="1" lang="en" altLang="ko-Kore-KR" dirty="0"/>
              <a:t> </a:t>
            </a:r>
            <a:r>
              <a:rPr kumimoji="1" lang="ko-KR" altLang="en-US" dirty="0" err="1"/>
              <a:t>링킹</a:t>
            </a:r>
            <a:r>
              <a:rPr kumimoji="1" lang="en-US" altLang="ko-KR" dirty="0"/>
              <a:t> </a:t>
            </a:r>
            <a:r>
              <a:rPr kumimoji="1" lang="ko-KR" altLang="en-US" dirty="0"/>
              <a:t>옵션이라 </a:t>
            </a:r>
            <a:r>
              <a:rPr kumimoji="1" lang="ko-KR" altLang="en-US" dirty="0" err="1"/>
              <a:t>제거했어야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3. </a:t>
            </a:r>
            <a:r>
              <a:rPr kumimoji="1" lang="en" altLang="ko-Kore-KR" dirty="0" err="1"/>
              <a:t>Makefile</a:t>
            </a:r>
            <a:r>
              <a:rPr kumimoji="1" lang="ko-KR" altLang="en-US" dirty="0"/>
              <a:t>의 </a:t>
            </a:r>
            <a:r>
              <a:rPr kumimoji="1" lang="en" altLang="ko-Kore-KR" dirty="0"/>
              <a:t>LIBS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-</a:t>
            </a:r>
            <a:r>
              <a:rPr kumimoji="1" lang="en" altLang="ko-Kore-KR" dirty="0" err="1"/>
              <a:t>ldl</a:t>
            </a:r>
            <a:r>
              <a:rPr kumimoji="1" lang="ko-KR" altLang="en-US" dirty="0"/>
              <a:t>을 추가</a:t>
            </a:r>
            <a:r>
              <a:rPr kumimoji="1" lang="en-US" altLang="ko-KR" dirty="0"/>
              <a:t>. </a:t>
            </a:r>
          </a:p>
          <a:p>
            <a:pPr lvl="1"/>
            <a:r>
              <a:rPr kumimoji="1" lang="ko-KR" altLang="en-US" dirty="0"/>
              <a:t>이는 </a:t>
            </a:r>
            <a:r>
              <a:rPr kumimoji="1" lang="en" altLang="ko-Kore-KR" dirty="0" err="1"/>
              <a:t>sqlite</a:t>
            </a:r>
            <a:r>
              <a:rPr kumimoji="1" lang="ko-KR" altLang="en-US" dirty="0"/>
              <a:t>에서 사용하는 </a:t>
            </a:r>
            <a:r>
              <a:rPr kumimoji="1" lang="en" altLang="ko-Kore-KR" dirty="0" err="1"/>
              <a:t>dlopen</a:t>
            </a:r>
            <a:r>
              <a:rPr kumimoji="1" lang="en" altLang="ko-Kore-KR" dirty="0"/>
              <a:t>, </a:t>
            </a:r>
            <a:r>
              <a:rPr kumimoji="1" lang="en" altLang="ko-Kore-KR" dirty="0" err="1"/>
              <a:t>dlerror</a:t>
            </a:r>
            <a:r>
              <a:rPr kumimoji="1" lang="ko-KR" altLang="en-US" dirty="0"/>
              <a:t>등의 함수를 사용하는 데에 필요한 라이브러리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35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32C7-ACDF-71BC-4834-658B8B40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</a:t>
            </a:r>
            <a:r>
              <a:rPr kumimoji="1" lang="ko-KR" altLang="en-US" dirty="0"/>
              <a:t> 측정 방식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75B1F-DA04-54A9-9F8C-9C7FDCC7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기존의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tinyIoT</a:t>
            </a:r>
            <a:r>
              <a:rPr kumimoji="1" lang="ko-KR" altLang="en-US" dirty="0"/>
              <a:t>의 속도측정 방식은 서버 </a:t>
            </a:r>
            <a:r>
              <a:rPr kumimoji="1" lang="en-US" altLang="ko-KR" dirty="0"/>
              <a:t>log</a:t>
            </a:r>
            <a:r>
              <a:rPr kumimoji="1" lang="ko-KR" altLang="en-US" dirty="0"/>
              <a:t>추출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Runtime</a:t>
            </a:r>
            <a:r>
              <a:rPr kumimoji="1" lang="ko-KR" altLang="en-US" dirty="0"/>
              <a:t>을 보게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51AA87-C506-6F1E-9E75-BFB5FD8E30AF}"/>
              </a:ext>
            </a:extLst>
          </p:cNvPr>
          <p:cNvSpPr/>
          <p:nvPr/>
        </p:nvSpPr>
        <p:spPr>
          <a:xfrm>
            <a:off x="1036320" y="3902927"/>
            <a:ext cx="1523256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Request </a:t>
            </a:r>
            <a:r>
              <a:rPr kumimoji="1" lang="en-US" altLang="ko-Kore-KR" dirty="0" err="1"/>
              <a:t>Recv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60ABA0-787F-05BB-B394-DCC502A2774B}"/>
              </a:ext>
            </a:extLst>
          </p:cNvPr>
          <p:cNvSpPr/>
          <p:nvPr/>
        </p:nvSpPr>
        <p:spPr>
          <a:xfrm>
            <a:off x="2976632" y="3902927"/>
            <a:ext cx="1445197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Request </a:t>
            </a:r>
          </a:p>
          <a:p>
            <a:pPr algn="ctr"/>
            <a:r>
              <a:rPr kumimoji="1" lang="en-US" altLang="ko-Kore-KR" dirty="0"/>
              <a:t>Parsing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EE0BD-6891-C430-63FD-1973930E37A5}"/>
              </a:ext>
            </a:extLst>
          </p:cNvPr>
          <p:cNvSpPr/>
          <p:nvPr/>
        </p:nvSpPr>
        <p:spPr>
          <a:xfrm>
            <a:off x="4838885" y="3902927"/>
            <a:ext cx="22480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Process </a:t>
            </a:r>
          </a:p>
          <a:p>
            <a:pPr algn="ctr"/>
            <a:r>
              <a:rPr kumimoji="1" lang="en-US" altLang="ko-Kore-KR" dirty="0"/>
              <a:t>oneM2M Procedure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1E2172-1A58-9728-0688-C84223367349}"/>
              </a:ext>
            </a:extLst>
          </p:cNvPr>
          <p:cNvSpPr/>
          <p:nvPr/>
        </p:nvSpPr>
        <p:spPr>
          <a:xfrm>
            <a:off x="9350462" y="3914078"/>
            <a:ext cx="133368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Send</a:t>
            </a:r>
          </a:p>
          <a:p>
            <a:pPr algn="ctr"/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sp>
        <p:nvSpPr>
          <p:cNvPr id="8" name="왼쪽/오른쪽 화살표[L] 7">
            <a:extLst>
              <a:ext uri="{FF2B5EF4-FFF2-40B4-BE49-F238E27FC236}">
                <a16:creationId xmlns:a16="http://schemas.microsoft.com/office/drawing/2014/main" id="{FE3848D6-FAAA-E73F-7C5E-FDDE30FCF681}"/>
              </a:ext>
            </a:extLst>
          </p:cNvPr>
          <p:cNvSpPr/>
          <p:nvPr/>
        </p:nvSpPr>
        <p:spPr>
          <a:xfrm>
            <a:off x="4838885" y="3309921"/>
            <a:ext cx="2248086" cy="484632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16D72-ECD3-B9B7-5346-8F92FB71B331}"/>
              </a:ext>
            </a:extLst>
          </p:cNvPr>
          <p:cNvSpPr txBox="1"/>
          <p:nvPr/>
        </p:nvSpPr>
        <p:spPr>
          <a:xfrm>
            <a:off x="4588994" y="2981155"/>
            <a:ext cx="27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Runtime</a:t>
            </a:r>
            <a:r>
              <a:rPr kumimoji="1" lang="ko-KR" altLang="en-US" dirty="0"/>
              <a:t>이 측정하는 시간</a:t>
            </a:r>
            <a:endParaRPr kumimoji="1" lang="ko-Kore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E15A5D14-02C6-3A3F-3EE2-00387A10DDEB}"/>
              </a:ext>
            </a:extLst>
          </p:cNvPr>
          <p:cNvSpPr/>
          <p:nvPr/>
        </p:nvSpPr>
        <p:spPr>
          <a:xfrm>
            <a:off x="2620164" y="4159405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A86FA4D-0F79-C0A3-3A59-ECC29537FDA0}"/>
              </a:ext>
            </a:extLst>
          </p:cNvPr>
          <p:cNvSpPr/>
          <p:nvPr/>
        </p:nvSpPr>
        <p:spPr>
          <a:xfrm>
            <a:off x="4482417" y="4159405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6898617-4303-FEF5-CD21-7B8952C38F28}"/>
              </a:ext>
            </a:extLst>
          </p:cNvPr>
          <p:cNvSpPr/>
          <p:nvPr/>
        </p:nvSpPr>
        <p:spPr>
          <a:xfrm>
            <a:off x="7139278" y="4159406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337528-6098-C237-6AE2-B6295B3078D3}"/>
              </a:ext>
            </a:extLst>
          </p:cNvPr>
          <p:cNvSpPr/>
          <p:nvPr/>
        </p:nvSpPr>
        <p:spPr>
          <a:xfrm>
            <a:off x="7496118" y="3902927"/>
            <a:ext cx="1445197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Generate</a:t>
            </a:r>
          </a:p>
          <a:p>
            <a:pPr algn="ctr"/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0E2BE137-93E7-D23F-93A4-80C2B21E66E8}"/>
              </a:ext>
            </a:extLst>
          </p:cNvPr>
          <p:cNvSpPr/>
          <p:nvPr/>
        </p:nvSpPr>
        <p:spPr>
          <a:xfrm>
            <a:off x="9000470" y="4170556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326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32C7-ACDF-71BC-4834-658B8B40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</a:t>
            </a:r>
            <a:r>
              <a:rPr kumimoji="1" lang="ko-KR" altLang="en-US" dirty="0"/>
              <a:t> 측정 방식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75B1F-DA04-54A9-9F8C-9C7FDCC7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Client</a:t>
            </a:r>
            <a:r>
              <a:rPr kumimoji="1" lang="ko-Kore-KR" altLang="en-US" dirty="0"/>
              <a:t>가 실제로 느끼는 </a:t>
            </a:r>
            <a:r>
              <a:rPr kumimoji="1" lang="en-US" altLang="ko-Kore-KR" dirty="0"/>
              <a:t>Runtime</a:t>
            </a:r>
            <a:r>
              <a:rPr kumimoji="1" lang="ko-Kore-KR" altLang="en-US" dirty="0"/>
              <a:t>은 훨씬 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51AA87-C506-6F1E-9E75-BFB5FD8E30AF}"/>
              </a:ext>
            </a:extLst>
          </p:cNvPr>
          <p:cNvSpPr/>
          <p:nvPr/>
        </p:nvSpPr>
        <p:spPr>
          <a:xfrm>
            <a:off x="995104" y="4195090"/>
            <a:ext cx="1523256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Request </a:t>
            </a:r>
            <a:r>
              <a:rPr kumimoji="1" lang="en-US" altLang="ko-Kore-KR" dirty="0" err="1"/>
              <a:t>Recv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60ABA0-787F-05BB-B394-DCC502A2774B}"/>
              </a:ext>
            </a:extLst>
          </p:cNvPr>
          <p:cNvSpPr/>
          <p:nvPr/>
        </p:nvSpPr>
        <p:spPr>
          <a:xfrm>
            <a:off x="2935416" y="4195090"/>
            <a:ext cx="1445197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Request </a:t>
            </a:r>
          </a:p>
          <a:p>
            <a:pPr algn="ctr"/>
            <a:r>
              <a:rPr kumimoji="1" lang="en-US" altLang="ko-Kore-KR" dirty="0"/>
              <a:t>Parsing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EE0BD-6891-C430-63FD-1973930E37A5}"/>
              </a:ext>
            </a:extLst>
          </p:cNvPr>
          <p:cNvSpPr/>
          <p:nvPr/>
        </p:nvSpPr>
        <p:spPr>
          <a:xfrm>
            <a:off x="4797669" y="4195090"/>
            <a:ext cx="22480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Process </a:t>
            </a:r>
          </a:p>
          <a:p>
            <a:pPr algn="ctr"/>
            <a:r>
              <a:rPr kumimoji="1" lang="en-US" altLang="ko-Kore-KR" dirty="0"/>
              <a:t>oneM2M Procedure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1E2172-1A58-9728-0688-C84223367349}"/>
              </a:ext>
            </a:extLst>
          </p:cNvPr>
          <p:cNvSpPr/>
          <p:nvPr/>
        </p:nvSpPr>
        <p:spPr>
          <a:xfrm>
            <a:off x="9309246" y="4206241"/>
            <a:ext cx="133368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Send</a:t>
            </a:r>
          </a:p>
          <a:p>
            <a:pPr algn="ctr"/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E15A5D14-02C6-3A3F-3EE2-00387A10DDEB}"/>
              </a:ext>
            </a:extLst>
          </p:cNvPr>
          <p:cNvSpPr/>
          <p:nvPr/>
        </p:nvSpPr>
        <p:spPr>
          <a:xfrm>
            <a:off x="2578948" y="4451568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A86FA4D-0F79-C0A3-3A59-ECC29537FDA0}"/>
              </a:ext>
            </a:extLst>
          </p:cNvPr>
          <p:cNvSpPr/>
          <p:nvPr/>
        </p:nvSpPr>
        <p:spPr>
          <a:xfrm>
            <a:off x="4441201" y="4451568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6898617-4303-FEF5-CD21-7B8952C38F28}"/>
              </a:ext>
            </a:extLst>
          </p:cNvPr>
          <p:cNvSpPr/>
          <p:nvPr/>
        </p:nvSpPr>
        <p:spPr>
          <a:xfrm>
            <a:off x="7098062" y="4451569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337528-6098-C237-6AE2-B6295B3078D3}"/>
              </a:ext>
            </a:extLst>
          </p:cNvPr>
          <p:cNvSpPr/>
          <p:nvPr/>
        </p:nvSpPr>
        <p:spPr>
          <a:xfrm>
            <a:off x="7454902" y="4195090"/>
            <a:ext cx="1445197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Generate</a:t>
            </a:r>
          </a:p>
          <a:p>
            <a:pPr algn="ctr"/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0E2BE137-93E7-D23F-93A4-80C2B21E66E8}"/>
              </a:ext>
            </a:extLst>
          </p:cNvPr>
          <p:cNvSpPr/>
          <p:nvPr/>
        </p:nvSpPr>
        <p:spPr>
          <a:xfrm>
            <a:off x="8959254" y="4462719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CC0F40-8C75-BDE3-1057-6AF137DADA04}"/>
              </a:ext>
            </a:extLst>
          </p:cNvPr>
          <p:cNvSpPr/>
          <p:nvPr/>
        </p:nvSpPr>
        <p:spPr>
          <a:xfrm>
            <a:off x="3041994" y="2837532"/>
            <a:ext cx="1523256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Request</a:t>
            </a:r>
            <a:endParaRPr kumimoji="1" lang="ko-Kore-KR" altLang="en-US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C90362B2-982A-0F81-C584-764C50B8FE9D}"/>
              </a:ext>
            </a:extLst>
          </p:cNvPr>
          <p:cNvSpPr/>
          <p:nvPr/>
        </p:nvSpPr>
        <p:spPr>
          <a:xfrm>
            <a:off x="4625466" y="3094010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7024B0-812A-B991-98D1-4B17B93A9C99}"/>
              </a:ext>
            </a:extLst>
          </p:cNvPr>
          <p:cNvSpPr/>
          <p:nvPr/>
        </p:nvSpPr>
        <p:spPr>
          <a:xfrm>
            <a:off x="4981934" y="2837532"/>
            <a:ext cx="1445197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Routing</a:t>
            </a:r>
            <a:endParaRPr kumimoji="1" lang="ko-Kore-KR" altLang="en-US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1B6AA94E-9751-3632-F61F-FF6C73328CED}"/>
              </a:ext>
            </a:extLst>
          </p:cNvPr>
          <p:cNvSpPr/>
          <p:nvPr/>
        </p:nvSpPr>
        <p:spPr>
          <a:xfrm>
            <a:off x="6487719" y="3117181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9F54D3-E709-DB48-E725-B508F6A009F7}"/>
              </a:ext>
            </a:extLst>
          </p:cNvPr>
          <p:cNvSpPr/>
          <p:nvPr/>
        </p:nvSpPr>
        <p:spPr>
          <a:xfrm>
            <a:off x="6843815" y="2837532"/>
            <a:ext cx="133368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TCP</a:t>
            </a:r>
          </a:p>
          <a:p>
            <a:pPr algn="ctr"/>
            <a:r>
              <a:rPr kumimoji="1" lang="en-US" altLang="ko-Kore-KR" dirty="0"/>
              <a:t>Handshake</a:t>
            </a:r>
            <a:endParaRPr kumimoji="1" lang="ko-Kore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4932AEE-B0C3-97DF-8B7C-75FFD105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147" y="68825"/>
            <a:ext cx="3550877" cy="2255644"/>
          </a:xfrm>
          <a:prstGeom prst="rect">
            <a:avLst/>
          </a:prstGeom>
        </p:spPr>
      </p:pic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65D5291F-FE5C-2164-36FE-D436047EB4F6}"/>
              </a:ext>
            </a:extLst>
          </p:cNvPr>
          <p:cNvSpPr/>
          <p:nvPr/>
        </p:nvSpPr>
        <p:spPr>
          <a:xfrm>
            <a:off x="8238460" y="3117181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15034AC-F0D4-9DCE-BAC4-FB4C32764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7856" y="2435013"/>
            <a:ext cx="6426200" cy="4178300"/>
          </a:xfrm>
          <a:prstGeom prst="rect">
            <a:avLst/>
          </a:prstGeom>
        </p:spPr>
      </p:pic>
      <p:sp>
        <p:nvSpPr>
          <p:cNvPr id="24" name="왼쪽 화살표[L] 23">
            <a:extLst>
              <a:ext uri="{FF2B5EF4-FFF2-40B4-BE49-F238E27FC236}">
                <a16:creationId xmlns:a16="http://schemas.microsoft.com/office/drawing/2014/main" id="{8F33F9CC-931B-32B3-7B30-7FE4E6A45ECB}"/>
              </a:ext>
            </a:extLst>
          </p:cNvPr>
          <p:cNvSpPr/>
          <p:nvPr/>
        </p:nvSpPr>
        <p:spPr>
          <a:xfrm>
            <a:off x="3041994" y="2324469"/>
            <a:ext cx="5135506" cy="385277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왼쪽 화살표[L] 24">
            <a:extLst>
              <a:ext uri="{FF2B5EF4-FFF2-40B4-BE49-F238E27FC236}">
                <a16:creationId xmlns:a16="http://schemas.microsoft.com/office/drawing/2014/main" id="{9FF3C78E-E2A3-5E91-67FA-F2C895EA37DD}"/>
              </a:ext>
            </a:extLst>
          </p:cNvPr>
          <p:cNvSpPr/>
          <p:nvPr/>
        </p:nvSpPr>
        <p:spPr>
          <a:xfrm flipH="1">
            <a:off x="995104" y="5134092"/>
            <a:ext cx="9689042" cy="385277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2A7E68C7-4B69-8204-2595-1D017EEA48C0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H="1">
            <a:off x="995104" y="3317903"/>
            <a:ext cx="7539236" cy="1334387"/>
          </a:xfrm>
          <a:prstGeom prst="curvedConnector5">
            <a:avLst>
              <a:gd name="adj1" fmla="val -7617"/>
              <a:gd name="adj2" fmla="val 45404"/>
              <a:gd name="adj3" fmla="val 1064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6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32AE3-4441-DDF9-B13E-96B47CB1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 측정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A4DBD-3F79-B673-2FBA-BF214710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Python</a:t>
            </a:r>
            <a:r>
              <a:rPr kumimoji="1" lang="ko-Kore-KR" altLang="en-US" dirty="0"/>
              <a:t>으로 제작</a:t>
            </a:r>
            <a:endParaRPr kumimoji="1" lang="en-US" altLang="ko-Kore-KR" dirty="0"/>
          </a:p>
          <a:p>
            <a:r>
              <a:rPr kumimoji="1" lang="en-US" altLang="ko-Kore-KR" dirty="0"/>
              <a:t>Threading</a:t>
            </a:r>
            <a:r>
              <a:rPr kumimoji="1" lang="ko-Kore-KR" altLang="en-US" dirty="0"/>
              <a:t>을 통해 각 쓰레드당 </a:t>
            </a:r>
            <a:r>
              <a:rPr kumimoji="1" lang="en-US" altLang="ko-Kore-KR" dirty="0"/>
              <a:t>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CIN</a:t>
            </a:r>
            <a:r>
              <a:rPr kumimoji="1" lang="ko-Kore-KR" altLang="en-US" dirty="0"/>
              <a:t>을 생성하도록 함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4490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756CB12-99BF-EA14-897E-5167AC8C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Threading</a:t>
            </a:r>
            <a:r>
              <a:rPr lang="ko-Kore-KR" altLang="en-US" dirty="0"/>
              <a:t>방식과 한 </a:t>
            </a:r>
            <a:r>
              <a:rPr lang="en-US" altLang="ko-Kore-KR" dirty="0"/>
              <a:t>PC</a:t>
            </a:r>
            <a:r>
              <a:rPr lang="ko-Kore-KR" altLang="en-US" dirty="0"/>
              <a:t>에서 돌리면서 생기는 자원경쟁 때문에</a:t>
            </a:r>
            <a:r>
              <a:rPr lang="en-US" altLang="ko-Kore-KR" dirty="0"/>
              <a:t>(</a:t>
            </a:r>
            <a:r>
              <a:rPr lang="ko-Kore-KR" altLang="en-US" dirty="0"/>
              <a:t>예상</a:t>
            </a:r>
            <a:r>
              <a:rPr lang="en-US" altLang="ko-Kore-KR" dirty="0"/>
              <a:t>)</a:t>
            </a:r>
            <a:r>
              <a:rPr lang="ko-Kore-KR" altLang="en-US" dirty="0"/>
              <a:t> 편차가 크고</a:t>
            </a:r>
            <a:r>
              <a:rPr lang="en-US" altLang="ko-Kore-KR" dirty="0"/>
              <a:t>, </a:t>
            </a:r>
            <a:r>
              <a:rPr lang="ko-Kore-KR" altLang="en-US" dirty="0"/>
              <a:t>속도가 선형적으로 느려짐</a:t>
            </a:r>
            <a:r>
              <a:rPr lang="en-US" altLang="ko-Kore-KR" dirty="0"/>
              <a:t>.</a:t>
            </a:r>
          </a:p>
          <a:p>
            <a:endParaRPr lang="en-US" altLang="ko-Kore-KR" dirty="0"/>
          </a:p>
          <a:p>
            <a:r>
              <a:rPr lang="ko-Kore-KR" altLang="en-US" dirty="0"/>
              <a:t>예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Thread 1</a:t>
            </a:r>
            <a:r>
              <a:rPr lang="ko-KR" altLang="en-US" dirty="0"/>
              <a:t>개 시 </a:t>
            </a:r>
            <a:r>
              <a:rPr lang="en-US" altLang="ko-KR" dirty="0"/>
              <a:t>avg 0.007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en-US" altLang="ko-Kore-KR" dirty="0"/>
              <a:t>Thread 2</a:t>
            </a:r>
            <a:r>
              <a:rPr lang="ko-Kore-KR" altLang="en-US" dirty="0"/>
              <a:t>개 시 </a:t>
            </a:r>
            <a:r>
              <a:rPr lang="en-US" altLang="ko-Kore-KR" dirty="0"/>
              <a:t>avg 0.01</a:t>
            </a:r>
            <a:r>
              <a:rPr lang="en-US" altLang="ko-KR" dirty="0"/>
              <a:t>3</a:t>
            </a:r>
            <a:r>
              <a:rPr lang="ko-Kore-KR" altLang="en-US" dirty="0"/>
              <a:t>초</a:t>
            </a:r>
            <a:endParaRPr lang="en-US" altLang="ko-Kore-KR" dirty="0"/>
          </a:p>
          <a:p>
            <a:pPr lvl="1"/>
            <a:r>
              <a:rPr lang="en-US" altLang="ko-Kore-KR" dirty="0"/>
              <a:t>Thread 10</a:t>
            </a:r>
            <a:r>
              <a:rPr lang="ko-Kore-KR" altLang="en-US" dirty="0"/>
              <a:t>개 시 </a:t>
            </a:r>
            <a:r>
              <a:rPr lang="en-US" altLang="ko-Kore-KR" dirty="0"/>
              <a:t>avg 0.0</a:t>
            </a:r>
            <a:r>
              <a:rPr lang="en-US" altLang="ko-KR" dirty="0"/>
              <a:t>74</a:t>
            </a:r>
            <a:r>
              <a:rPr lang="ko-Kore-KR" altLang="en-US" dirty="0"/>
              <a:t>초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80515A-9A55-60F2-776C-CCE79948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</a:t>
            </a:r>
            <a:r>
              <a:rPr kumimoji="1" lang="ko-KR" altLang="en-US" dirty="0"/>
              <a:t> 측정</a:t>
            </a:r>
            <a:r>
              <a:rPr kumimoji="1" lang="en-US" altLang="ko-KR" dirty="0"/>
              <a:t> </a:t>
            </a:r>
            <a:r>
              <a:rPr kumimoji="1" lang="ko-KR" altLang="en-US" dirty="0"/>
              <a:t>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405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756CB12-99BF-EA14-897E-5167AC8C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8" y="2743200"/>
            <a:ext cx="2805647" cy="3728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ko-Kore-KR" sz="1400" dirty="0"/>
              <a:t>min: 0.011398077011108398</a:t>
            </a:r>
          </a:p>
          <a:p>
            <a:pPr>
              <a:lnSpc>
                <a:spcPct val="100000"/>
              </a:lnSpc>
            </a:pPr>
            <a:r>
              <a:rPr lang="en" altLang="ko-Kore-KR" sz="1400" dirty="0"/>
              <a:t>max: 0.16799306869506836</a:t>
            </a:r>
          </a:p>
          <a:p>
            <a:pPr>
              <a:lnSpc>
                <a:spcPct val="100000"/>
              </a:lnSpc>
            </a:pPr>
            <a:r>
              <a:rPr lang="en" altLang="ko-Kore-KR" sz="1400" dirty="0"/>
              <a:t>avg: 0.0784562349319458</a:t>
            </a:r>
          </a:p>
          <a:p>
            <a:pPr>
              <a:lnSpc>
                <a:spcPct val="100000"/>
              </a:lnSpc>
            </a:pPr>
            <a:endParaRPr lang="en" altLang="ko-Kore-KR" sz="1400" dirty="0"/>
          </a:p>
          <a:p>
            <a:endParaRPr lang="ko-Kore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80515A-9A55-60F2-776C-CCE79948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</a:t>
            </a:r>
            <a:r>
              <a:rPr kumimoji="1" lang="ko-KR" altLang="en-US" dirty="0"/>
              <a:t> 측정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5372-4FC7-CB22-4FDC-1A1B006325BC}"/>
              </a:ext>
            </a:extLst>
          </p:cNvPr>
          <p:cNvSpPr txBox="1"/>
          <p:nvPr/>
        </p:nvSpPr>
        <p:spPr>
          <a:xfrm>
            <a:off x="8846636" y="1011981"/>
            <a:ext cx="63755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400" dirty="0"/>
              <a:t>thread 0</a:t>
            </a:r>
          </a:p>
          <a:p>
            <a:r>
              <a:rPr kumimoji="1" lang="en" altLang="ko-Kore-KR" sz="1400" dirty="0"/>
              <a:t>        min: 0.1211700439453125</a:t>
            </a:r>
          </a:p>
          <a:p>
            <a:r>
              <a:rPr kumimoji="1" lang="en" altLang="ko-Kore-KR" sz="1400" dirty="0"/>
              <a:t>        max: 0.4770209789276123</a:t>
            </a:r>
          </a:p>
          <a:p>
            <a:r>
              <a:rPr kumimoji="1" lang="en" altLang="ko-Kore-KR" sz="1400" dirty="0"/>
              <a:t>        avg: 0.3638873291015625</a:t>
            </a:r>
          </a:p>
          <a:p>
            <a:r>
              <a:rPr kumimoji="1" lang="en" altLang="ko-Kore-KR" sz="1400" dirty="0"/>
              <a:t>thread 1</a:t>
            </a:r>
          </a:p>
          <a:p>
            <a:r>
              <a:rPr kumimoji="1" lang="en" altLang="ko-Kore-KR" sz="1400" dirty="0"/>
              <a:t>        min: 0.0507359504699707</a:t>
            </a:r>
          </a:p>
          <a:p>
            <a:r>
              <a:rPr kumimoji="1" lang="en" altLang="ko-Kore-KR" sz="1400" dirty="0"/>
              <a:t>        max: 0.4836921691894531</a:t>
            </a:r>
          </a:p>
          <a:p>
            <a:r>
              <a:rPr kumimoji="1" lang="en" altLang="ko-Kore-KR" sz="1400" dirty="0"/>
              <a:t>        avg: 0.3600263428688049</a:t>
            </a:r>
          </a:p>
          <a:p>
            <a:r>
              <a:rPr kumimoji="1" lang="en" altLang="ko-Kore-KR" sz="1400" dirty="0"/>
              <a:t>thread 2</a:t>
            </a:r>
          </a:p>
          <a:p>
            <a:r>
              <a:rPr kumimoji="1" lang="en" altLang="ko-Kore-KR" sz="1400" dirty="0"/>
              <a:t>        min: 0.181243896484375</a:t>
            </a:r>
          </a:p>
          <a:p>
            <a:r>
              <a:rPr kumimoji="1" lang="en" altLang="ko-Kore-KR" sz="1400" dirty="0"/>
              <a:t>        max: 0.4808681011199951</a:t>
            </a:r>
          </a:p>
          <a:p>
            <a:r>
              <a:rPr kumimoji="1" lang="en" altLang="ko-Kore-KR" sz="1400" dirty="0"/>
              <a:t>        avg: 0.36453059911727903</a:t>
            </a:r>
          </a:p>
          <a:p>
            <a:r>
              <a:rPr kumimoji="1" lang="en" altLang="ko-Kore-KR" sz="1400" dirty="0"/>
              <a:t>thread 3</a:t>
            </a:r>
          </a:p>
          <a:p>
            <a:r>
              <a:rPr kumimoji="1" lang="en" altLang="ko-Kore-KR" sz="1400" dirty="0"/>
              <a:t>        min: 0.0840609073638916</a:t>
            </a:r>
          </a:p>
          <a:p>
            <a:r>
              <a:rPr kumimoji="1" lang="en" altLang="ko-Kore-KR" sz="1400" dirty="0"/>
              <a:t>        max: 0.47843480110168457</a:t>
            </a:r>
          </a:p>
          <a:p>
            <a:r>
              <a:rPr kumimoji="1" lang="en" altLang="ko-Kore-KR" sz="1400" dirty="0"/>
              <a:t>        avg: 0.362214081287384</a:t>
            </a:r>
          </a:p>
          <a:p>
            <a:r>
              <a:rPr kumimoji="1" lang="en" altLang="ko-Kore-KR" sz="1400" dirty="0"/>
              <a:t>thread 4</a:t>
            </a:r>
          </a:p>
          <a:p>
            <a:r>
              <a:rPr kumimoji="1" lang="en" altLang="ko-Kore-KR" sz="1400" dirty="0"/>
              <a:t>        min: 0.1741042137145996</a:t>
            </a:r>
          </a:p>
          <a:p>
            <a:r>
              <a:rPr kumimoji="1" lang="en" altLang="ko-Kore-KR" sz="1400" dirty="0"/>
              <a:t>        max: 0.4705390930175781</a:t>
            </a:r>
          </a:p>
          <a:p>
            <a:r>
              <a:rPr kumimoji="1" lang="en" altLang="ko-Kore-KR" sz="1400" dirty="0"/>
              <a:t>        avg: 0.3628117108345032</a:t>
            </a:r>
          </a:p>
          <a:p>
            <a:r>
              <a:rPr kumimoji="1" lang="en" altLang="ko-Kore-KR" sz="1400" dirty="0"/>
              <a:t>total</a:t>
            </a:r>
          </a:p>
          <a:p>
            <a:r>
              <a:rPr kumimoji="1" lang="en" altLang="ko-Kore-KR" sz="1400" dirty="0"/>
              <a:t>        min: 0.0507359504699707</a:t>
            </a:r>
          </a:p>
          <a:p>
            <a:r>
              <a:rPr kumimoji="1" lang="en" altLang="ko-Kore-KR" sz="1400" dirty="0"/>
              <a:t>        max: 0.4836921691894531</a:t>
            </a:r>
          </a:p>
          <a:p>
            <a:r>
              <a:rPr kumimoji="1" lang="en" altLang="ko-Kore-KR" sz="1400" dirty="0"/>
              <a:t>        avg: 0.36269401264190676</a:t>
            </a:r>
            <a:endParaRPr kumimoji="1" lang="ko-Kore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C3742-C9C6-FE41-3095-0D3D0EA82E32}"/>
              </a:ext>
            </a:extLst>
          </p:cNvPr>
          <p:cNvSpPr txBox="1"/>
          <p:nvPr/>
        </p:nvSpPr>
        <p:spPr>
          <a:xfrm>
            <a:off x="4326673" y="2681867"/>
            <a:ext cx="258910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thread 0</a:t>
            </a:r>
            <a:endParaRPr kumimoji="1" lang="en" altLang="ko-Kore-KR" sz="1400" dirty="0"/>
          </a:p>
          <a:p>
            <a:r>
              <a:rPr kumimoji="1" lang="en" altLang="ko-Kore-KR" sz="1400" dirty="0"/>
              <a:t>        min: 0.05622410774230957</a:t>
            </a:r>
          </a:p>
          <a:p>
            <a:r>
              <a:rPr kumimoji="1" lang="en" altLang="ko-Kore-KR" sz="1400" dirty="0"/>
              <a:t>        max: 0.3870859146118164</a:t>
            </a:r>
          </a:p>
          <a:p>
            <a:r>
              <a:rPr kumimoji="1" lang="en" altLang="ko-Kore-KR" sz="1400" dirty="0"/>
              <a:t>        avg: 0.21692472457885742</a:t>
            </a:r>
          </a:p>
          <a:p>
            <a:r>
              <a:rPr kumimoji="1" lang="en" altLang="ko-Kore-KR" sz="1400" dirty="0"/>
              <a:t>thread 1</a:t>
            </a:r>
          </a:p>
          <a:p>
            <a:r>
              <a:rPr kumimoji="1" lang="en" altLang="ko-Kore-KR" sz="1400" dirty="0"/>
              <a:t>        min: 0.07983684539794922</a:t>
            </a:r>
          </a:p>
          <a:p>
            <a:r>
              <a:rPr kumimoji="1" lang="en" altLang="ko-Kore-KR" sz="1400" dirty="0"/>
              <a:t>        max: 0.3873891830444336</a:t>
            </a:r>
          </a:p>
          <a:p>
            <a:r>
              <a:rPr kumimoji="1" lang="en" altLang="ko-Kore-KR" sz="1400" dirty="0"/>
              <a:t>        avg: 0.2161231255531311</a:t>
            </a:r>
          </a:p>
          <a:p>
            <a:r>
              <a:rPr kumimoji="1" lang="en" altLang="ko-Kore-KR" sz="1400" dirty="0"/>
              <a:t>thread 2</a:t>
            </a:r>
          </a:p>
          <a:p>
            <a:r>
              <a:rPr kumimoji="1" lang="en" altLang="ko-Kore-KR" sz="1400" dirty="0"/>
              <a:t>        min: 0.10900306701660156</a:t>
            </a:r>
          </a:p>
          <a:p>
            <a:r>
              <a:rPr kumimoji="1" lang="en" altLang="ko-Kore-KR" sz="1400" dirty="0"/>
              <a:t>        max: 0.42145514488220215</a:t>
            </a:r>
          </a:p>
          <a:p>
            <a:r>
              <a:rPr kumimoji="1" lang="en" altLang="ko-Kore-KR" sz="1400" dirty="0"/>
              <a:t>        avg: 0.21269131898880006</a:t>
            </a:r>
          </a:p>
          <a:p>
            <a:r>
              <a:rPr kumimoji="1" lang="en" altLang="ko-Kore-KR" sz="1400" dirty="0"/>
              <a:t>total</a:t>
            </a:r>
          </a:p>
          <a:p>
            <a:r>
              <a:rPr kumimoji="1" lang="en" altLang="ko-Kore-KR" sz="1400" dirty="0"/>
              <a:t>        min: 0.05622410774230957</a:t>
            </a:r>
          </a:p>
          <a:p>
            <a:r>
              <a:rPr kumimoji="1" lang="en" altLang="ko-Kore-KR" sz="1400" dirty="0"/>
              <a:t>        max: 0.42145514488220215</a:t>
            </a:r>
          </a:p>
          <a:p>
            <a:r>
              <a:rPr kumimoji="1" lang="en" altLang="ko-Kore-KR" sz="1400" dirty="0"/>
              <a:t>        avg: 0.21524638970692953</a:t>
            </a:r>
            <a:endParaRPr kumimoji="1" lang="ko-Kore-KR" altLang="en-US" sz="140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42F4120-ED72-C16A-0ED2-2D1B60AE3337}"/>
              </a:ext>
            </a:extLst>
          </p:cNvPr>
          <p:cNvSpPr/>
          <p:nvPr/>
        </p:nvSpPr>
        <p:spPr>
          <a:xfrm>
            <a:off x="763488" y="2248086"/>
            <a:ext cx="2386361" cy="32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 Count 1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E2C7D5A-8E50-746F-FA0B-FE0011D698CE}"/>
              </a:ext>
            </a:extLst>
          </p:cNvPr>
          <p:cNvSpPr/>
          <p:nvPr/>
        </p:nvSpPr>
        <p:spPr>
          <a:xfrm>
            <a:off x="4529419" y="2248085"/>
            <a:ext cx="2386361" cy="32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 Count 3</a:t>
            </a:r>
            <a:endParaRPr kumimoji="1" lang="ko-Kore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4FF67D2-9F91-EE22-CD45-299AE0DC90D5}"/>
              </a:ext>
            </a:extLst>
          </p:cNvPr>
          <p:cNvSpPr/>
          <p:nvPr/>
        </p:nvSpPr>
        <p:spPr>
          <a:xfrm>
            <a:off x="8978755" y="583040"/>
            <a:ext cx="2386361" cy="32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 Count 5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D60A8-E8DE-0EA3-3510-A09C5ED2605A}"/>
              </a:ext>
            </a:extLst>
          </p:cNvPr>
          <p:cNvSpPr txBox="1"/>
          <p:nvPr/>
        </p:nvSpPr>
        <p:spPr>
          <a:xfrm>
            <a:off x="521820" y="5923224"/>
            <a:ext cx="286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모든 </a:t>
            </a:r>
            <a:r>
              <a:rPr kumimoji="1" lang="en-US" altLang="ko-Kore-KR" sz="1100" dirty="0"/>
              <a:t>Test</a:t>
            </a:r>
            <a:r>
              <a:rPr kumimoji="1" lang="ko-Kore-KR" altLang="en-US" sz="1100" dirty="0"/>
              <a:t>는 각 쓰레드당 </a:t>
            </a:r>
            <a:r>
              <a:rPr kumimoji="1" lang="en-US" altLang="ko-Kore-KR" sz="1100" dirty="0"/>
              <a:t>1</a:t>
            </a:r>
            <a:r>
              <a:rPr kumimoji="1" lang="en-US" altLang="ko-KR" sz="1100" dirty="0"/>
              <a:t>00</a:t>
            </a:r>
            <a:r>
              <a:rPr kumimoji="1" lang="ko-KR" altLang="en-US" sz="1100" dirty="0"/>
              <a:t>개의</a:t>
            </a:r>
            <a:r>
              <a:rPr kumimoji="1" lang="en-US" altLang="ko-KR" sz="1100" dirty="0"/>
              <a:t> CIN</a:t>
            </a:r>
            <a:r>
              <a:rPr kumimoji="1" lang="ko-KR" altLang="en-US" sz="1100" dirty="0"/>
              <a:t>을 생성</a:t>
            </a:r>
            <a:endParaRPr kumimoji="1" lang="en-US" altLang="ko-KR" sz="1100" dirty="0"/>
          </a:p>
          <a:p>
            <a:r>
              <a:rPr kumimoji="1" lang="ko-KR" altLang="en-US" sz="1100" dirty="0"/>
              <a:t>당시 </a:t>
            </a:r>
            <a:r>
              <a:rPr kumimoji="1" lang="en-US" altLang="ko-KR" sz="1100" dirty="0"/>
              <a:t>CNT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MNI</a:t>
            </a:r>
            <a:r>
              <a:rPr kumimoji="1" lang="ko-KR" altLang="en-US" sz="1100" dirty="0"/>
              <a:t>는 </a:t>
            </a:r>
            <a:r>
              <a:rPr kumimoji="1" lang="en-US" altLang="ko-KR" sz="1100" dirty="0"/>
              <a:t>10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025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12E6B0-79E0-E1C4-C7D0-E4E74F646429}"/>
              </a:ext>
            </a:extLst>
          </p:cNvPr>
          <p:cNvSpPr/>
          <p:nvPr/>
        </p:nvSpPr>
        <p:spPr>
          <a:xfrm>
            <a:off x="8167896" y="2277487"/>
            <a:ext cx="3189249" cy="401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1A1993-C034-0BD7-7B14-00414EAD631F}"/>
              </a:ext>
            </a:extLst>
          </p:cNvPr>
          <p:cNvSpPr/>
          <p:nvPr/>
        </p:nvSpPr>
        <p:spPr>
          <a:xfrm>
            <a:off x="4620320" y="2277486"/>
            <a:ext cx="3189249" cy="401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F0524F-6622-B3A3-15A1-55E6A291C96B}"/>
              </a:ext>
            </a:extLst>
          </p:cNvPr>
          <p:cNvSpPr/>
          <p:nvPr/>
        </p:nvSpPr>
        <p:spPr>
          <a:xfrm>
            <a:off x="1076091" y="2277486"/>
            <a:ext cx="3189249" cy="401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5623E8-221C-7B7C-040D-B945DCB1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 측정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02656-D880-2905-A024-698EA175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8201"/>
            <a:ext cx="3831559" cy="402336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회차</a:t>
            </a:r>
            <a:endParaRPr kumimoji="1" lang="en-US" altLang="ko-Kore-KR" dirty="0"/>
          </a:p>
          <a:p>
            <a:r>
              <a:rPr kumimoji="1" lang="en-US" altLang="ko-Kore-KR" sz="1600" dirty="0"/>
              <a:t>        min: 0.02203202247619629</a:t>
            </a:r>
          </a:p>
          <a:p>
            <a:r>
              <a:rPr kumimoji="1" lang="en-US" altLang="ko-Kore-KR" sz="1600" dirty="0"/>
              <a:t>        max: 0.11836099624633789</a:t>
            </a:r>
          </a:p>
          <a:p>
            <a:r>
              <a:rPr kumimoji="1" lang="en-US" altLang="ko-Kore-KR" sz="1600" dirty="0"/>
              <a:t>        avg: 0.027418806552886962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회차</a:t>
            </a:r>
            <a:endParaRPr kumimoji="1" lang="en-US" altLang="ko-Kore-KR" dirty="0"/>
          </a:p>
          <a:p>
            <a:r>
              <a:rPr kumimoji="1" lang="en-US" altLang="ko-Kore-KR" sz="1600" dirty="0"/>
              <a:t>        min: 0.02103900909423828</a:t>
            </a:r>
          </a:p>
          <a:p>
            <a:r>
              <a:rPr kumimoji="1" lang="en-US" altLang="ko-Kore-KR" sz="1600" dirty="0"/>
              <a:t>        max: 0.03297090530395508</a:t>
            </a:r>
          </a:p>
          <a:p>
            <a:r>
              <a:rPr kumimoji="1" lang="en-US" altLang="ko-Kore-KR" sz="1600" dirty="0"/>
              <a:t>        avg: 0.025484404563903808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7460701-D85F-6ABC-0BB5-63FCDF470ED9}"/>
              </a:ext>
            </a:extLst>
          </p:cNvPr>
          <p:cNvSpPr/>
          <p:nvPr/>
        </p:nvSpPr>
        <p:spPr>
          <a:xfrm>
            <a:off x="1650381" y="2088607"/>
            <a:ext cx="2096429" cy="448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Mobius - GCP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1B2211F-66FA-97A4-5869-14057DFC15BB}"/>
              </a:ext>
            </a:extLst>
          </p:cNvPr>
          <p:cNvSpPr/>
          <p:nvPr/>
        </p:nvSpPr>
        <p:spPr>
          <a:xfrm>
            <a:off x="5166732" y="2088606"/>
            <a:ext cx="2096429" cy="448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TinyIoT</a:t>
            </a:r>
            <a:r>
              <a:rPr kumimoji="1" lang="en-US" altLang="ko-Kore-KR" dirty="0"/>
              <a:t> - GCP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501FB1-0479-2DEF-A841-93E0E2BBF0CD}"/>
              </a:ext>
            </a:extLst>
          </p:cNvPr>
          <p:cNvSpPr txBox="1">
            <a:spLocks/>
          </p:cNvSpPr>
          <p:nvPr/>
        </p:nvSpPr>
        <p:spPr>
          <a:xfrm>
            <a:off x="4620320" y="2598201"/>
            <a:ext cx="383155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1</a:t>
            </a:r>
            <a:r>
              <a:rPr kumimoji="1" lang="ko-Kore-KR" altLang="en-US" dirty="0"/>
              <a:t>회차</a:t>
            </a:r>
            <a:endParaRPr kumimoji="1" lang="en-US" altLang="ko-Kore-KR" dirty="0"/>
          </a:p>
          <a:p>
            <a:r>
              <a:rPr kumimoji="1" lang="en-US" altLang="ko-Kore-KR" sz="1600" dirty="0"/>
              <a:t>        min: 0.012197732925415039</a:t>
            </a:r>
          </a:p>
          <a:p>
            <a:r>
              <a:rPr kumimoji="1" lang="en-US" altLang="ko-Kore-KR" sz="1600" dirty="0"/>
              <a:t>        max: 0.030764102935791016</a:t>
            </a:r>
          </a:p>
          <a:p>
            <a:r>
              <a:rPr kumimoji="1" lang="en-US" altLang="ko-Kore-KR" sz="1600" dirty="0"/>
              <a:t>        avg: 0.016901373863220215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회차</a:t>
            </a:r>
            <a:endParaRPr kumimoji="1" lang="en-US" altLang="ko-Kore-KR" dirty="0"/>
          </a:p>
          <a:p>
            <a:r>
              <a:rPr kumimoji="1" lang="en-US" altLang="ko-Kore-KR" sz="1600" dirty="0"/>
              <a:t>        min: 0.011430978775024414</a:t>
            </a:r>
          </a:p>
          <a:p>
            <a:r>
              <a:rPr kumimoji="1" lang="en-US" altLang="ko-Kore-KR" sz="1600" dirty="0"/>
              <a:t>        max: 0.020080089569091797</a:t>
            </a:r>
          </a:p>
          <a:p>
            <a:r>
              <a:rPr kumimoji="1" lang="en-US" altLang="ko-Kore-KR" sz="1600" dirty="0"/>
              <a:t>        avg: 0.015020108222961426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E802BE6-A19D-9D50-47EE-1871B6491352}"/>
              </a:ext>
            </a:extLst>
          </p:cNvPr>
          <p:cNvSpPr/>
          <p:nvPr/>
        </p:nvSpPr>
        <p:spPr>
          <a:xfrm>
            <a:off x="8710961" y="2088606"/>
            <a:ext cx="2096429" cy="448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TinyIoT</a:t>
            </a:r>
            <a:r>
              <a:rPr kumimoji="1" lang="en-US" altLang="ko-Kore-KR" dirty="0"/>
              <a:t> - RPI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D09C682-99B8-E2F5-4D48-80BB94B21382}"/>
              </a:ext>
            </a:extLst>
          </p:cNvPr>
          <p:cNvSpPr txBox="1">
            <a:spLocks/>
          </p:cNvSpPr>
          <p:nvPr/>
        </p:nvSpPr>
        <p:spPr>
          <a:xfrm>
            <a:off x="8167896" y="2598202"/>
            <a:ext cx="383155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1</a:t>
            </a:r>
            <a:r>
              <a:rPr kumimoji="1" lang="ko-Kore-KR" altLang="en-US" dirty="0"/>
              <a:t>회차</a:t>
            </a:r>
            <a:endParaRPr kumimoji="1" lang="en-US" altLang="ko-Kore-KR" dirty="0"/>
          </a:p>
          <a:p>
            <a:r>
              <a:rPr kumimoji="1" lang="en-US" altLang="ko-Kore-KR" sz="1600" dirty="0"/>
              <a:t>        min: 0.013662099838256836</a:t>
            </a:r>
          </a:p>
          <a:p>
            <a:r>
              <a:rPr kumimoji="1" lang="en-US" altLang="ko-Kore-KR" sz="1600" dirty="0"/>
              <a:t>        max: 0.11518001556396484</a:t>
            </a:r>
          </a:p>
          <a:p>
            <a:r>
              <a:rPr kumimoji="1" lang="en-US" altLang="ko-Kore-KR" sz="1600" dirty="0"/>
              <a:t>        avg: 0.0747197699546814</a:t>
            </a:r>
            <a:endParaRPr kumimoji="1" lang="en-US" alt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96184-DF32-565C-D113-9A57575986ED}"/>
              </a:ext>
            </a:extLst>
          </p:cNvPr>
          <p:cNvSpPr txBox="1"/>
          <p:nvPr/>
        </p:nvSpPr>
        <p:spPr>
          <a:xfrm>
            <a:off x="10635473" y="599507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MNI 10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541336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31124</TotalTime>
  <Words>1029</Words>
  <Application>Microsoft Macintosh PowerPoint</Application>
  <PresentationFormat>와이드스크린</PresentationFormat>
  <Paragraphs>234</Paragraphs>
  <Slides>27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Calibri</vt:lpstr>
      <vt:lpstr>Calibri Light</vt:lpstr>
      <vt:lpstr>추억</vt:lpstr>
      <vt:lpstr>20230907</vt:lpstr>
      <vt:lpstr>이번 주 진행 상황</vt:lpstr>
      <vt:lpstr>Raspi 컴파일 문제</vt:lpstr>
      <vt:lpstr>속도 측정 방식</vt:lpstr>
      <vt:lpstr>속도 측정 방식</vt:lpstr>
      <vt:lpstr>속도 측정 툴</vt:lpstr>
      <vt:lpstr>속도 측정 툴</vt:lpstr>
      <vt:lpstr>속도 측정</vt:lpstr>
      <vt:lpstr>속도 측정 결과</vt:lpstr>
      <vt:lpstr>로컬 속도 측정</vt:lpstr>
      <vt:lpstr>Why Docker?</vt:lpstr>
      <vt:lpstr>MacOS 컴파일 오류</vt:lpstr>
      <vt:lpstr>속도 측정</vt:lpstr>
      <vt:lpstr>CNI-MNI 수정</vt:lpstr>
      <vt:lpstr>CNI-MNI 수정</vt:lpstr>
      <vt:lpstr>CNI-MNI 수정</vt:lpstr>
      <vt:lpstr>CNI-MNI 수정</vt:lpstr>
      <vt:lpstr>http payload empty 버그</vt:lpstr>
      <vt:lpstr>http payload empty 버그</vt:lpstr>
      <vt:lpstr>속도 측정 방식</vt:lpstr>
      <vt:lpstr>버그 수정 후 속도 재측정</vt:lpstr>
      <vt:lpstr>버그 수정 후 속도 재측정</vt:lpstr>
      <vt:lpstr>수정 후 속도 재측정</vt:lpstr>
      <vt:lpstr>수정 후 속도 재측정 (RPI)</vt:lpstr>
      <vt:lpstr>acip Subnet Mask</vt:lpstr>
      <vt:lpstr>acip Subnet Mask</vt:lpstr>
      <vt:lpstr>acip Subnet Mask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김주성</dc:creator>
  <cp:lastModifiedBy>김주성</cp:lastModifiedBy>
  <cp:revision>106</cp:revision>
  <dcterms:created xsi:type="dcterms:W3CDTF">2023-01-05T07:00:03Z</dcterms:created>
  <dcterms:modified xsi:type="dcterms:W3CDTF">2023-09-07T02:05:23Z</dcterms:modified>
</cp:coreProperties>
</file>