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Robo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6F7D5A-AD1C-49D4-BBB9-81227A754123}">
  <a:tblStyle styleId="{896F7D5A-AD1C-49D4-BBB9-81227A7541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85026298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85026298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Cathy</a:t>
            </a:r>
            <a:endParaRPr/>
          </a:p>
          <a:p>
            <a:pPr marL="0" lvl="0" indent="0" algn="l" rtl="0">
              <a:spcBef>
                <a:spcPts val="0"/>
              </a:spcBef>
              <a:spcAft>
                <a:spcPts val="0"/>
              </a:spcAft>
              <a:buNone/>
            </a:pPr>
            <a:r>
              <a:rPr lang="en"/>
              <a:t>Include model selection, what we now know about which models are good for our task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983b15a7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983b15a7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85026298e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85026298e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85026298e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85026298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5026298e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5026298e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983b15a7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983b15a7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85026298e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85026298e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Euribor 3 month rate is a macroeconomic feature showing the employement rate over a 3 month weighted moving average period. This being the most important feature tells us that macroeconomics played a larger role in determining the outcome rather than any specific feature of the client or things like cadence of calling the client as outreach. This was very interesting to find as the business could put more effort into outreach during certain economic climates in order to increase their revenue during that time. They could also decrease sales and marketing efforts during poor economic times in order to cut costs, since the outreach will be less effective.</a:t>
            </a:r>
            <a:endParaRPr/>
          </a:p>
          <a:p>
            <a:pPr marL="0" lvl="0" indent="0" algn="l" rtl="0">
              <a:spcBef>
                <a:spcPts val="0"/>
              </a:spcBef>
              <a:spcAft>
                <a:spcPts val="0"/>
              </a:spcAft>
              <a:buNone/>
            </a:pPr>
            <a:r>
              <a:rPr lang="en"/>
              <a:t>We also found that calling clients multiple times did not have a material impact on the success rate. Thus following up on clients who previously said no is not particularily effective, however it still may be worth doing since calling a new client is not anymore effective either.</a:t>
            </a:r>
            <a:endParaRPr/>
          </a:p>
          <a:p>
            <a:pPr marL="0" lvl="0" indent="0" algn="l" rtl="0">
              <a:spcBef>
                <a:spcPts val="0"/>
              </a:spcBef>
              <a:spcAft>
                <a:spcPts val="0"/>
              </a:spcAft>
              <a:buNone/>
            </a:pPr>
            <a:r>
              <a:rPr lang="en"/>
              <a:t>Finally, we determined that the bank was targeting young and middle aged adults, which makes sense since they are younger and less likely to already have their money invested in a bank or retirement account. They may have avoided 20-30 year olds since they likely have less savings and are looking to buy large things such as houses and cars. Older people most likely already have a trusted bank and retirement account and are unlikely to switch to a new bank with a short term deposit.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85b7f7b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85b7f7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goal of any supervised machine learning algorithm is to achieve low bias and low variance. In turn the algorithm should achieve good prediction performance. In our tests we found linear machine learning algorithms such as logistic regression and naive bayes often have a high bias but a low variance while nonlinear machine learning algorithms such as Trees, forests, and knn often have a low bias but a high variance. We looked at a variety of models to determine which would perform best given their propensity towards bias or variance. To look at one model in particular, KNN, we tried multiple k values in order to find one that balanced bias and variance. Increasing k increased bias due to an increasing training error while decreasing k increased variance by reducing test error.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85b7f7ba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85b7f7b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12529"/>
                </a:solidFill>
                <a:highlight>
                  <a:srgbClr val="FFFFFF"/>
                </a:highlight>
                <a:latin typeface="Roboto"/>
                <a:ea typeface="Roboto"/>
                <a:cs typeface="Roboto"/>
                <a:sym typeface="Roboto"/>
              </a:rPr>
              <a:t>Through multiple tests, we found that using 10 folds for our cross validation allowed us to achieve the highest scores and reduce overfitting. In terms of overfitting, all of our models were in line with our goals except for random forest. A random forest is a meta estimator that fits a number of decision tree classifiers on various sub-samples of the dataset. In pracitcal use, random forests use averaging to improve the predictive accuracy and control over-fitting. When tuning our random forest, we found that reducing overfitting did not necessarily lead to a better test score and thus kept the model as is to maximize its effectiveness.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85026298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85026298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Unbalanced due to a very low success rate</a:t>
            </a:r>
            <a:endParaRPr/>
          </a:p>
          <a:p>
            <a:pPr marL="0" lvl="0" indent="0" algn="l" rtl="0">
              <a:spcBef>
                <a:spcPts val="0"/>
              </a:spcBef>
              <a:spcAft>
                <a:spcPts val="0"/>
              </a:spcAft>
              <a:buNone/>
            </a:pPr>
            <a:r>
              <a:rPr lang="en"/>
              <a:t>Euribor 3 month rate is a macroeconomic feature, meaning that larger world features had a greater impact on the success rather than any other trackable metrics specific to the call or person being called. The next most important feature was pdays, incidcating that the number of days between calls was positively correlated with the success rate of the calls. This could be used to better identify the exact cadence with which clients should be reached out to in order to maximize the success right.</a:t>
            </a:r>
            <a:endParaRPr/>
          </a:p>
          <a:p>
            <a:pPr marL="0" lvl="0" indent="0" algn="l" rtl="0">
              <a:spcBef>
                <a:spcPts val="0"/>
              </a:spcBef>
              <a:spcAft>
                <a:spcPts val="0"/>
              </a:spcAft>
              <a:buNone/>
            </a:pPr>
            <a:r>
              <a:rPr lang="en"/>
              <a:t>90% seems like a pretty high soft cap we were happy with given the natural entropy of our data (people are not perfectly predictable, not all metrics can be tracked in the data such as the person calling, time of day calling, etc).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Bank Marketing </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Presented by: Kyle Schryver, Cathy Liu</a:t>
            </a:r>
            <a:endParaRPr/>
          </a:p>
        </p:txBody>
      </p:sp>
      <p:pic>
        <p:nvPicPr>
          <p:cNvPr id="88" name="Google Shape;88;p13"/>
          <p:cNvPicPr preferRelativeResize="0"/>
          <p:nvPr/>
        </p:nvPicPr>
        <p:blipFill>
          <a:blip r:embed="rId3">
            <a:alphaModFix/>
          </a:blip>
          <a:stretch>
            <a:fillRect/>
          </a:stretch>
        </p:blipFill>
        <p:spPr>
          <a:xfrm>
            <a:off x="5750725" y="1322450"/>
            <a:ext cx="2666825" cy="266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27650" y="1304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Learned</a:t>
            </a:r>
            <a:endParaRPr/>
          </a:p>
        </p:txBody>
      </p:sp>
      <p:sp>
        <p:nvSpPr>
          <p:cNvPr id="175" name="Google Shape;175;p22"/>
          <p:cNvSpPr txBox="1">
            <a:spLocks noGrp="1"/>
          </p:cNvSpPr>
          <p:nvPr>
            <p:ph type="body" idx="1"/>
          </p:nvPr>
        </p:nvSpPr>
        <p:spPr>
          <a:xfrm>
            <a:off x="797850" y="2078875"/>
            <a:ext cx="75483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Real world data are much harder to predict (lower accuracy score)</a:t>
            </a:r>
            <a:endParaRPr sz="1800"/>
          </a:p>
          <a:p>
            <a:pPr marL="457200" lvl="0" indent="-342900" algn="l" rtl="0">
              <a:spcBef>
                <a:spcPts val="0"/>
              </a:spcBef>
              <a:spcAft>
                <a:spcPts val="0"/>
              </a:spcAft>
              <a:buSzPts val="1800"/>
              <a:buChar char="-"/>
            </a:pPr>
            <a:r>
              <a:rPr lang="en" sz="1800"/>
              <a:t>It’s important to consider which features are important for the target value and which are not</a:t>
            </a:r>
            <a:endParaRPr sz="1800"/>
          </a:p>
          <a:p>
            <a:pPr marL="457200" lvl="0" indent="-342900" algn="l" rtl="0">
              <a:spcBef>
                <a:spcPts val="0"/>
              </a:spcBef>
              <a:spcAft>
                <a:spcPts val="0"/>
              </a:spcAft>
              <a:buSzPts val="1800"/>
              <a:buChar char="-"/>
            </a:pPr>
            <a:r>
              <a:rPr lang="en" sz="1800"/>
              <a:t>The fit time of a model can be very long depending on its complexity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3"/>
          <p:cNvPicPr preferRelativeResize="0"/>
          <p:nvPr/>
        </p:nvPicPr>
        <p:blipFill>
          <a:blip r:embed="rId3">
            <a:alphaModFix/>
          </a:blip>
          <a:stretch>
            <a:fillRect/>
          </a:stretch>
        </p:blipFill>
        <p:spPr>
          <a:xfrm>
            <a:off x="2190750" y="1804600"/>
            <a:ext cx="4762500" cy="2667000"/>
          </a:xfrm>
          <a:prstGeom prst="rect">
            <a:avLst/>
          </a:prstGeom>
          <a:noFill/>
          <a:ln>
            <a:noFill/>
          </a:ln>
        </p:spPr>
      </p:pic>
      <p:sp>
        <p:nvSpPr>
          <p:cNvPr id="181" name="Google Shape;181;p23"/>
          <p:cNvSpPr txBox="1"/>
          <p:nvPr/>
        </p:nvSpPr>
        <p:spPr>
          <a:xfrm>
            <a:off x="1087200" y="913125"/>
            <a:ext cx="6969600" cy="8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chemeClr val="accent3"/>
                </a:solidFill>
                <a:latin typeface="Lato"/>
                <a:ea typeface="Lato"/>
                <a:cs typeface="Lato"/>
                <a:sym typeface="Lato"/>
              </a:rPr>
              <a:t>Thank You &amp; Happy Coding!</a:t>
            </a:r>
            <a:endParaRPr sz="3600" b="1">
              <a:solidFill>
                <a:schemeClr val="accent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Background</a:t>
            </a:r>
            <a:endParaRPr/>
          </a:p>
        </p:txBody>
      </p:sp>
      <p:sp>
        <p:nvSpPr>
          <p:cNvPr id="94" name="Google Shape;94;p14"/>
          <p:cNvSpPr txBox="1">
            <a:spLocks noGrp="1"/>
          </p:cNvSpPr>
          <p:nvPr>
            <p:ph type="body" idx="1"/>
          </p:nvPr>
        </p:nvSpPr>
        <p:spPr>
          <a:xfrm>
            <a:off x="298650" y="2107775"/>
            <a:ext cx="8546700" cy="22611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600"/>
              <a:t>The data is related with direct marketing campaigns, specifically phone calls, of a Portuguese banking institution. Many prospects were contacted multiple times.</a:t>
            </a:r>
            <a:endParaRPr sz="1600"/>
          </a:p>
          <a:p>
            <a:pPr marL="457200" lvl="0" indent="-330200" algn="l" rtl="0">
              <a:spcBef>
                <a:spcPts val="0"/>
              </a:spcBef>
              <a:spcAft>
                <a:spcPts val="0"/>
              </a:spcAft>
              <a:buSzPts val="1600"/>
              <a:buChar char="-"/>
            </a:pPr>
            <a:r>
              <a:rPr lang="en" sz="1600"/>
              <a:t>Classification goal: predict if the client will subscribe (yes/no) to a term deposit (variable y)</a:t>
            </a:r>
            <a:endParaRPr sz="1600"/>
          </a:p>
          <a:p>
            <a:pPr marL="457200" lvl="0" indent="-330200" algn="l" rtl="0">
              <a:spcBef>
                <a:spcPts val="0"/>
              </a:spcBef>
              <a:spcAft>
                <a:spcPts val="0"/>
              </a:spcAft>
              <a:buSzPts val="1600"/>
              <a:buChar char="-"/>
            </a:pPr>
            <a:r>
              <a:rPr lang="en" sz="1600"/>
              <a:t>Number of instances: 41,188</a:t>
            </a:r>
            <a:endParaRPr sz="1600"/>
          </a:p>
          <a:p>
            <a:pPr marL="457200" lvl="0" indent="-330200" algn="l" rtl="0">
              <a:spcBef>
                <a:spcPts val="0"/>
              </a:spcBef>
              <a:spcAft>
                <a:spcPts val="0"/>
              </a:spcAft>
              <a:buSzPts val="1600"/>
              <a:buChar char="-"/>
            </a:pPr>
            <a:r>
              <a:rPr lang="en" sz="1600"/>
              <a:t>Number of attributes: 20 input variables (categorical and numeric), 1 output  variable</a:t>
            </a:r>
            <a:endParaRPr sz="1600"/>
          </a:p>
          <a:p>
            <a:pPr marL="457200" lvl="0" indent="-330200" algn="l" rtl="0">
              <a:spcBef>
                <a:spcPts val="0"/>
              </a:spcBef>
              <a:spcAft>
                <a:spcPts val="0"/>
              </a:spcAft>
              <a:buSzPts val="1600"/>
              <a:buChar char="-"/>
            </a:pPr>
            <a:r>
              <a:rPr lang="en" sz="1600"/>
              <a:t>NaN and Missing values: none</a:t>
            </a:r>
            <a:endParaRPr sz="1600"/>
          </a:p>
        </p:txBody>
      </p:sp>
      <p:sp>
        <p:nvSpPr>
          <p:cNvPr id="95" name="Google Shape;95;p14"/>
          <p:cNvSpPr txBox="1"/>
          <p:nvPr/>
        </p:nvSpPr>
        <p:spPr>
          <a:xfrm>
            <a:off x="729450" y="4622800"/>
            <a:ext cx="7688700" cy="1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accent1"/>
                </a:solidFill>
              </a:rPr>
              <a:t>[Moro et al., 2014] S. Moro, P. Cortez and P. Rita. A Data-Driven Approach to Predict the Success of Bank Telemarketing. Decision Support Systems, Elsevier, 62:22-31, June 2014</a:t>
            </a:r>
            <a:endParaRPr>
              <a:solidFill>
                <a:schemeClr val="accent1"/>
              </a:solidFill>
              <a:latin typeface="Lato"/>
              <a:ea typeface="Lato"/>
              <a:cs typeface="Lato"/>
              <a:sym typeface="Lato"/>
            </a:endParaRPr>
          </a:p>
        </p:txBody>
      </p:sp>
      <p:pic>
        <p:nvPicPr>
          <p:cNvPr id="96" name="Google Shape;96;p14"/>
          <p:cNvPicPr preferRelativeResize="0"/>
          <p:nvPr/>
        </p:nvPicPr>
        <p:blipFill>
          <a:blip r:embed="rId3">
            <a:alphaModFix/>
          </a:blip>
          <a:stretch>
            <a:fillRect/>
          </a:stretch>
        </p:blipFill>
        <p:spPr>
          <a:xfrm>
            <a:off x="6378375" y="779575"/>
            <a:ext cx="2466975" cy="9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 Information</a:t>
            </a:r>
            <a:endParaRPr/>
          </a:p>
        </p:txBody>
      </p:sp>
      <p:pic>
        <p:nvPicPr>
          <p:cNvPr id="102" name="Google Shape;102;p15"/>
          <p:cNvPicPr preferRelativeResize="0"/>
          <p:nvPr/>
        </p:nvPicPr>
        <p:blipFill>
          <a:blip r:embed="rId3">
            <a:alphaModFix/>
          </a:blip>
          <a:stretch>
            <a:fillRect/>
          </a:stretch>
        </p:blipFill>
        <p:spPr>
          <a:xfrm>
            <a:off x="400575" y="1853850"/>
            <a:ext cx="8346451" cy="3086450"/>
          </a:xfrm>
          <a:prstGeom prst="rect">
            <a:avLst/>
          </a:prstGeom>
          <a:noFill/>
          <a:ln>
            <a:noFill/>
          </a:ln>
        </p:spPr>
      </p:pic>
      <p:sp>
        <p:nvSpPr>
          <p:cNvPr id="103" name="Google Shape;103;p15"/>
          <p:cNvSpPr/>
          <p:nvPr/>
        </p:nvSpPr>
        <p:spPr>
          <a:xfrm rot="457217">
            <a:off x="6998993" y="577964"/>
            <a:ext cx="1683165" cy="1091421"/>
          </a:xfrm>
          <a:prstGeom prst="wedgeEllipseCallout">
            <a:avLst>
              <a:gd name="adj1" fmla="val -20833"/>
              <a:gd name="adj2" fmla="val 62500"/>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FFFFFF"/>
                </a:solidFill>
                <a:latin typeface="Lato"/>
                <a:ea typeface="Lato"/>
                <a:cs typeface="Lato"/>
                <a:sym typeface="Lato"/>
              </a:rPr>
              <a:t>End up having </a:t>
            </a:r>
            <a:r>
              <a:rPr lang="en" sz="1300" b="1">
                <a:solidFill>
                  <a:srgbClr val="FFFFFF"/>
                </a:solidFill>
                <a:latin typeface="Lato"/>
                <a:ea typeface="Lato"/>
                <a:cs typeface="Lato"/>
                <a:sym typeface="Lato"/>
              </a:rPr>
              <a:t>60</a:t>
            </a:r>
            <a:r>
              <a:rPr lang="en" sz="1300">
                <a:solidFill>
                  <a:srgbClr val="FFFFFF"/>
                </a:solidFill>
                <a:latin typeface="Lato"/>
                <a:ea typeface="Lato"/>
                <a:cs typeface="Lato"/>
                <a:sym typeface="Lato"/>
              </a:rPr>
              <a:t> attributes and </a:t>
            </a:r>
            <a:r>
              <a:rPr lang="en" sz="1300" b="1">
                <a:solidFill>
                  <a:srgbClr val="FFFFFF"/>
                </a:solidFill>
                <a:latin typeface="Lato"/>
                <a:ea typeface="Lato"/>
                <a:cs typeface="Lato"/>
                <a:sym typeface="Lato"/>
              </a:rPr>
              <a:t>1</a:t>
            </a:r>
            <a:r>
              <a:rPr lang="en" sz="1300">
                <a:solidFill>
                  <a:srgbClr val="FFFFFF"/>
                </a:solidFill>
                <a:latin typeface="Lato"/>
                <a:ea typeface="Lato"/>
                <a:cs typeface="Lato"/>
                <a:sym typeface="Lato"/>
              </a:rPr>
              <a:t> target value</a:t>
            </a:r>
            <a:endParaRPr sz="13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888075" y="1089750"/>
            <a:ext cx="7367851" cy="1373050"/>
          </a:xfrm>
          <a:prstGeom prst="rect">
            <a:avLst/>
          </a:prstGeom>
          <a:noFill/>
          <a:ln>
            <a:noFill/>
          </a:ln>
        </p:spPr>
      </p:pic>
      <p:sp>
        <p:nvSpPr>
          <p:cNvPr id="109" name="Google Shape;109;p16"/>
          <p:cNvSpPr txBox="1">
            <a:spLocks noGrp="1"/>
          </p:cNvSpPr>
          <p:nvPr>
            <p:ph type="title"/>
          </p:nvPr>
        </p:nvSpPr>
        <p:spPr>
          <a:xfrm>
            <a:off x="794650" y="554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Selection &amp; Comparison</a:t>
            </a:r>
            <a:endParaRPr/>
          </a:p>
        </p:txBody>
      </p:sp>
      <p:sp>
        <p:nvSpPr>
          <p:cNvPr id="110" name="Google Shape;110;p16"/>
          <p:cNvSpPr/>
          <p:nvPr/>
        </p:nvSpPr>
        <p:spPr>
          <a:xfrm>
            <a:off x="4636925" y="1751700"/>
            <a:ext cx="913200" cy="3699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Google Shape;111;p16"/>
          <p:cNvPicPr preferRelativeResize="0"/>
          <p:nvPr/>
        </p:nvPicPr>
        <p:blipFill rotWithShape="1">
          <a:blip r:embed="rId4">
            <a:alphaModFix/>
          </a:blip>
          <a:srcRect b="25810"/>
          <a:stretch/>
        </p:blipFill>
        <p:spPr>
          <a:xfrm>
            <a:off x="2400300" y="2571750"/>
            <a:ext cx="4343375" cy="2388551"/>
          </a:xfrm>
          <a:prstGeom prst="rect">
            <a:avLst/>
          </a:prstGeom>
          <a:noFill/>
          <a:ln>
            <a:noFill/>
          </a:ln>
        </p:spPr>
      </p:pic>
      <p:sp>
        <p:nvSpPr>
          <p:cNvPr id="112" name="Google Shape;112;p16"/>
          <p:cNvSpPr txBox="1"/>
          <p:nvPr/>
        </p:nvSpPr>
        <p:spPr>
          <a:xfrm>
            <a:off x="3097675" y="4900800"/>
            <a:ext cx="11211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cv_score</a:t>
            </a:r>
            <a:endParaRPr sz="1000">
              <a:latin typeface="Lato"/>
              <a:ea typeface="Lato"/>
              <a:cs typeface="Lato"/>
              <a:sym typeface="Lato"/>
            </a:endParaRPr>
          </a:p>
        </p:txBody>
      </p:sp>
      <p:sp>
        <p:nvSpPr>
          <p:cNvPr id="113" name="Google Shape;113;p16"/>
          <p:cNvSpPr txBox="1"/>
          <p:nvPr/>
        </p:nvSpPr>
        <p:spPr>
          <a:xfrm>
            <a:off x="4172513" y="4900800"/>
            <a:ext cx="1143600" cy="2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Test Accuracy</a:t>
            </a:r>
            <a:endParaRPr sz="1000">
              <a:latin typeface="Lato"/>
              <a:ea typeface="Lato"/>
              <a:cs typeface="Lato"/>
              <a:sym typeface="Lato"/>
            </a:endParaRPr>
          </a:p>
        </p:txBody>
      </p:sp>
      <p:sp>
        <p:nvSpPr>
          <p:cNvPr id="114" name="Google Shape;114;p16"/>
          <p:cNvSpPr txBox="1"/>
          <p:nvPr/>
        </p:nvSpPr>
        <p:spPr>
          <a:xfrm>
            <a:off x="5492313" y="4900800"/>
            <a:ext cx="1143600" cy="2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Train Accuracy</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Metrics of Decision Tree</a:t>
            </a:r>
            <a:endParaRPr/>
          </a:p>
        </p:txBody>
      </p:sp>
      <p:pic>
        <p:nvPicPr>
          <p:cNvPr id="120" name="Google Shape;120;p17"/>
          <p:cNvPicPr preferRelativeResize="0"/>
          <p:nvPr/>
        </p:nvPicPr>
        <p:blipFill>
          <a:blip r:embed="rId3">
            <a:alphaModFix/>
          </a:blip>
          <a:stretch>
            <a:fillRect/>
          </a:stretch>
        </p:blipFill>
        <p:spPr>
          <a:xfrm>
            <a:off x="1329813" y="2253875"/>
            <a:ext cx="6487975" cy="2130375"/>
          </a:xfrm>
          <a:prstGeom prst="rect">
            <a:avLst/>
          </a:prstGeom>
          <a:noFill/>
          <a:ln>
            <a:noFill/>
          </a:ln>
        </p:spPr>
      </p:pic>
      <p:sp>
        <p:nvSpPr>
          <p:cNvPr id="121" name="Google Shape;121;p17"/>
          <p:cNvSpPr txBox="1"/>
          <p:nvPr/>
        </p:nvSpPr>
        <p:spPr>
          <a:xfrm>
            <a:off x="1826233" y="2727800"/>
            <a:ext cx="6705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No → </a:t>
            </a:r>
            <a:endParaRPr b="1">
              <a:latin typeface="Lato"/>
              <a:ea typeface="Lato"/>
              <a:cs typeface="Lato"/>
              <a:sym typeface="Lato"/>
            </a:endParaRPr>
          </a:p>
        </p:txBody>
      </p:sp>
      <p:sp>
        <p:nvSpPr>
          <p:cNvPr id="122" name="Google Shape;122;p17"/>
          <p:cNvSpPr txBox="1"/>
          <p:nvPr/>
        </p:nvSpPr>
        <p:spPr>
          <a:xfrm>
            <a:off x="1780000" y="2982150"/>
            <a:ext cx="6705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Yes → </a:t>
            </a:r>
            <a:endParaRPr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Interesting Findings</a:t>
            </a:r>
            <a:endParaRPr/>
          </a:p>
        </p:txBody>
      </p:sp>
      <p:sp>
        <p:nvSpPr>
          <p:cNvPr id="128" name="Google Shape;128;p18"/>
          <p:cNvSpPr txBox="1">
            <a:spLocks noGrp="1"/>
          </p:cNvSpPr>
          <p:nvPr>
            <p:ph type="body" idx="1"/>
          </p:nvPr>
        </p:nvSpPr>
        <p:spPr>
          <a:xfrm>
            <a:off x="3378450" y="2063450"/>
            <a:ext cx="2390700" cy="151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number of times a client had been previously contacted had little effect on the outcome of the call</a:t>
            </a:r>
            <a:endParaRPr/>
          </a:p>
        </p:txBody>
      </p:sp>
      <p:sp>
        <p:nvSpPr>
          <p:cNvPr id="129" name="Google Shape;129;p18"/>
          <p:cNvSpPr/>
          <p:nvPr/>
        </p:nvSpPr>
        <p:spPr>
          <a:xfrm>
            <a:off x="219350" y="2121250"/>
            <a:ext cx="348300" cy="34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1  </a:t>
            </a:r>
            <a:endParaRPr b="1">
              <a:solidFill>
                <a:srgbClr val="FFFFFF"/>
              </a:solidFill>
            </a:endParaRPr>
          </a:p>
        </p:txBody>
      </p:sp>
      <p:sp>
        <p:nvSpPr>
          <p:cNvPr id="130" name="Google Shape;130;p18"/>
          <p:cNvSpPr/>
          <p:nvPr/>
        </p:nvSpPr>
        <p:spPr>
          <a:xfrm>
            <a:off x="5840950" y="2121250"/>
            <a:ext cx="348300" cy="34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b="1">
                <a:solidFill>
                  <a:srgbClr val="FFFFFF"/>
                </a:solidFill>
              </a:rPr>
              <a:t>3  </a:t>
            </a:r>
            <a:endParaRPr b="1">
              <a:solidFill>
                <a:srgbClr val="FFFFFF"/>
              </a:solidFill>
            </a:endParaRPr>
          </a:p>
        </p:txBody>
      </p:sp>
      <p:sp>
        <p:nvSpPr>
          <p:cNvPr id="131" name="Google Shape;131;p18"/>
          <p:cNvSpPr txBox="1">
            <a:spLocks noGrp="1"/>
          </p:cNvSpPr>
          <p:nvPr>
            <p:ph type="body" idx="1"/>
          </p:nvPr>
        </p:nvSpPr>
        <p:spPr>
          <a:xfrm>
            <a:off x="6189250" y="2063450"/>
            <a:ext cx="2390700" cy="151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75%</a:t>
            </a:r>
            <a:r>
              <a:rPr lang="en"/>
              <a:t> of the data can be captured within the </a:t>
            </a:r>
            <a:r>
              <a:rPr lang="en" b="1"/>
              <a:t>age range of 32-47</a:t>
            </a:r>
            <a:r>
              <a:rPr lang="en"/>
              <a:t>, signaling that people targeted were generally young or middle aged adults.</a:t>
            </a:r>
            <a:endParaRPr/>
          </a:p>
        </p:txBody>
      </p:sp>
      <p:pic>
        <p:nvPicPr>
          <p:cNvPr id="132" name="Google Shape;132;p18"/>
          <p:cNvPicPr preferRelativeResize="0"/>
          <p:nvPr/>
        </p:nvPicPr>
        <p:blipFill>
          <a:blip r:embed="rId3">
            <a:alphaModFix/>
          </a:blip>
          <a:stretch>
            <a:fillRect/>
          </a:stretch>
        </p:blipFill>
        <p:spPr>
          <a:xfrm>
            <a:off x="6057425" y="3252450"/>
            <a:ext cx="2654350" cy="1891053"/>
          </a:xfrm>
          <a:prstGeom prst="rect">
            <a:avLst/>
          </a:prstGeom>
          <a:noFill/>
          <a:ln>
            <a:noFill/>
          </a:ln>
        </p:spPr>
      </p:pic>
      <p:sp>
        <p:nvSpPr>
          <p:cNvPr id="133" name="Google Shape;133;p18"/>
          <p:cNvSpPr txBox="1">
            <a:spLocks noGrp="1"/>
          </p:cNvSpPr>
          <p:nvPr>
            <p:ph type="body" idx="1"/>
          </p:nvPr>
        </p:nvSpPr>
        <p:spPr>
          <a:xfrm>
            <a:off x="567650" y="2063450"/>
            <a:ext cx="2390700" cy="151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“Euribor 3 month rate”</a:t>
            </a:r>
            <a:r>
              <a:rPr lang="en"/>
              <a:t> is the most  important feature for the result generated by Decision Tree model (feature importance = 0.714748)</a:t>
            </a:r>
            <a:endParaRPr/>
          </a:p>
        </p:txBody>
      </p:sp>
      <p:sp>
        <p:nvSpPr>
          <p:cNvPr id="134" name="Google Shape;134;p18"/>
          <p:cNvSpPr/>
          <p:nvPr/>
        </p:nvSpPr>
        <p:spPr>
          <a:xfrm>
            <a:off x="3030150" y="2121250"/>
            <a:ext cx="348300" cy="34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2  </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1198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 &amp; Variance In Our Models</a:t>
            </a:r>
            <a:endParaRPr/>
          </a:p>
        </p:txBody>
      </p:sp>
      <p:graphicFrame>
        <p:nvGraphicFramePr>
          <p:cNvPr id="140" name="Google Shape;140;p19"/>
          <p:cNvGraphicFramePr/>
          <p:nvPr/>
        </p:nvGraphicFramePr>
        <p:xfrm>
          <a:off x="952500" y="1895650"/>
          <a:ext cx="3000000" cy="3000000"/>
        </p:xfrm>
        <a:graphic>
          <a:graphicData uri="http://schemas.openxmlformats.org/drawingml/2006/table">
            <a:tbl>
              <a:tblPr>
                <a:noFill/>
                <a:tableStyleId>{896F7D5A-AD1C-49D4-BBB9-81227A754123}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Bias</a:t>
                      </a:r>
                      <a:endParaRPr/>
                    </a:p>
                  </a:txBody>
                  <a:tcPr marL="91425" marR="91425" marT="91425" marB="91425"/>
                </a:tc>
                <a:tc>
                  <a:txBody>
                    <a:bodyPr/>
                    <a:lstStyle/>
                    <a:p>
                      <a:pPr marL="0" lvl="0" indent="0" algn="l" rtl="0">
                        <a:spcBef>
                          <a:spcPts val="0"/>
                        </a:spcBef>
                        <a:spcAft>
                          <a:spcPts val="0"/>
                        </a:spcAft>
                        <a:buNone/>
                      </a:pPr>
                      <a:r>
                        <a:rPr lang="en"/>
                        <a:t>Variance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KNN</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SVM (SVC)</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GNB</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Decision Tree</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Random Forest</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ANN (MLP Classifier)</a:t>
                      </a:r>
                      <a:endParaRPr/>
                    </a:p>
                  </a:txBody>
                  <a:tcPr marL="91425" marR="91425" marT="91425" marB="91425"/>
                </a:tc>
                <a:tc>
                  <a:txBody>
                    <a:bodyPr/>
                    <a:lstStyle/>
                    <a:p>
                      <a:pPr marL="0" lvl="0" indent="0" algn="l" rtl="0">
                        <a:spcBef>
                          <a:spcPts val="0"/>
                        </a:spcBef>
                        <a:spcAft>
                          <a:spcPts val="0"/>
                        </a:spcAft>
                        <a:buNone/>
                      </a:pPr>
                      <a:r>
                        <a:rPr lang="en"/>
                        <a:t>Low</a:t>
                      </a:r>
                      <a:endParaRPr/>
                    </a:p>
                  </a:txBody>
                  <a:tcPr marL="91425" marR="91425" marT="91425" marB="91425"/>
                </a:tc>
                <a:tc>
                  <a:txBody>
                    <a:bodyPr/>
                    <a:lstStyle/>
                    <a:p>
                      <a:pPr marL="0" lvl="0" indent="0" algn="l" rtl="0">
                        <a:spcBef>
                          <a:spcPts val="0"/>
                        </a:spcBef>
                        <a:spcAft>
                          <a:spcPts val="0"/>
                        </a:spcAft>
                        <a:buNone/>
                      </a:pPr>
                      <a:r>
                        <a:rPr lang="en"/>
                        <a:t>High</a:t>
                      </a:r>
                      <a:endParaRPr/>
                    </a:p>
                  </a:txBody>
                  <a:tcPr marL="91425" marR="91425" marT="91425" marB="91425"/>
                </a:tc>
                <a:extLst>
                  <a:ext uri="{0D108BD9-81ED-4DB2-BD59-A6C34878D82A}">
                    <a16:rowId xmlns:a16="http://schemas.microsoft.com/office/drawing/2014/main" val="10007"/>
                  </a:ext>
                </a:extLst>
              </a:tr>
            </a:tbl>
          </a:graphicData>
        </a:graphic>
      </p:graphicFrame>
      <p:cxnSp>
        <p:nvCxnSpPr>
          <p:cNvPr id="141" name="Google Shape;141;p19"/>
          <p:cNvCxnSpPr/>
          <p:nvPr/>
        </p:nvCxnSpPr>
        <p:spPr>
          <a:xfrm>
            <a:off x="3973100" y="23235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42" name="Google Shape;142;p19"/>
          <p:cNvCxnSpPr/>
          <p:nvPr/>
        </p:nvCxnSpPr>
        <p:spPr>
          <a:xfrm>
            <a:off x="3973100" y="31617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43" name="Google Shape;143;p19"/>
          <p:cNvCxnSpPr/>
          <p:nvPr/>
        </p:nvCxnSpPr>
        <p:spPr>
          <a:xfrm>
            <a:off x="3896900" y="39237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44" name="Google Shape;144;p19"/>
          <p:cNvCxnSpPr/>
          <p:nvPr/>
        </p:nvCxnSpPr>
        <p:spPr>
          <a:xfrm>
            <a:off x="6335600" y="27576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45" name="Google Shape;145;p19"/>
          <p:cNvCxnSpPr/>
          <p:nvPr/>
        </p:nvCxnSpPr>
        <p:spPr>
          <a:xfrm rot="10800000" flipH="1">
            <a:off x="3973100" y="2769450"/>
            <a:ext cx="8700" cy="263700"/>
          </a:xfrm>
          <a:prstGeom prst="straightConnector1">
            <a:avLst/>
          </a:prstGeom>
          <a:noFill/>
          <a:ln w="19050" cap="flat" cmpd="sng">
            <a:solidFill>
              <a:srgbClr val="E06666"/>
            </a:solidFill>
            <a:prstDash val="solid"/>
            <a:round/>
            <a:headEnd type="none" w="med" len="med"/>
            <a:tailEnd type="triangle" w="med" len="med"/>
          </a:ln>
        </p:spPr>
      </p:cxnSp>
      <p:cxnSp>
        <p:nvCxnSpPr>
          <p:cNvPr id="146" name="Google Shape;146;p19"/>
          <p:cNvCxnSpPr/>
          <p:nvPr/>
        </p:nvCxnSpPr>
        <p:spPr>
          <a:xfrm rot="10800000" flipH="1">
            <a:off x="6335300" y="2388450"/>
            <a:ext cx="8700" cy="263700"/>
          </a:xfrm>
          <a:prstGeom prst="straightConnector1">
            <a:avLst/>
          </a:prstGeom>
          <a:noFill/>
          <a:ln w="19050" cap="flat" cmpd="sng">
            <a:solidFill>
              <a:srgbClr val="E06666"/>
            </a:solidFill>
            <a:prstDash val="solid"/>
            <a:round/>
            <a:headEnd type="none" w="med" len="med"/>
            <a:tailEnd type="triangle" w="med" len="med"/>
          </a:ln>
        </p:spPr>
      </p:cxnSp>
      <p:cxnSp>
        <p:nvCxnSpPr>
          <p:cNvPr id="147" name="Google Shape;147;p19"/>
          <p:cNvCxnSpPr/>
          <p:nvPr/>
        </p:nvCxnSpPr>
        <p:spPr>
          <a:xfrm rot="10800000" flipH="1">
            <a:off x="6335300" y="3150450"/>
            <a:ext cx="8700" cy="263700"/>
          </a:xfrm>
          <a:prstGeom prst="straightConnector1">
            <a:avLst/>
          </a:prstGeom>
          <a:noFill/>
          <a:ln w="19050" cap="flat" cmpd="sng">
            <a:solidFill>
              <a:srgbClr val="E06666"/>
            </a:solidFill>
            <a:prstDash val="solid"/>
            <a:round/>
            <a:headEnd type="none" w="med" len="med"/>
            <a:tailEnd type="triangle" w="med" len="med"/>
          </a:ln>
        </p:spPr>
      </p:cxnSp>
      <p:cxnSp>
        <p:nvCxnSpPr>
          <p:cNvPr id="148" name="Google Shape;148;p19"/>
          <p:cNvCxnSpPr/>
          <p:nvPr/>
        </p:nvCxnSpPr>
        <p:spPr>
          <a:xfrm rot="10800000" flipH="1">
            <a:off x="6335300" y="3912450"/>
            <a:ext cx="8700" cy="263700"/>
          </a:xfrm>
          <a:prstGeom prst="straightConnector1">
            <a:avLst/>
          </a:prstGeom>
          <a:noFill/>
          <a:ln w="19050" cap="flat" cmpd="sng">
            <a:solidFill>
              <a:srgbClr val="E06666"/>
            </a:solidFill>
            <a:prstDash val="solid"/>
            <a:round/>
            <a:headEnd type="none" w="med" len="med"/>
            <a:tailEnd type="triangle" w="med" len="med"/>
          </a:ln>
        </p:spPr>
      </p:cxnSp>
      <p:cxnSp>
        <p:nvCxnSpPr>
          <p:cNvPr id="149" name="Google Shape;149;p19"/>
          <p:cNvCxnSpPr/>
          <p:nvPr/>
        </p:nvCxnSpPr>
        <p:spPr>
          <a:xfrm>
            <a:off x="3896900" y="43047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50" name="Google Shape;150;p19"/>
          <p:cNvCxnSpPr/>
          <p:nvPr/>
        </p:nvCxnSpPr>
        <p:spPr>
          <a:xfrm>
            <a:off x="3896900" y="46857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51" name="Google Shape;151;p19"/>
          <p:cNvCxnSpPr/>
          <p:nvPr/>
        </p:nvCxnSpPr>
        <p:spPr>
          <a:xfrm>
            <a:off x="6335300" y="3542700"/>
            <a:ext cx="8100" cy="287400"/>
          </a:xfrm>
          <a:prstGeom prst="straightConnector1">
            <a:avLst/>
          </a:prstGeom>
          <a:noFill/>
          <a:ln w="19050" cap="flat" cmpd="sng">
            <a:solidFill>
              <a:srgbClr val="93C47D"/>
            </a:solidFill>
            <a:prstDash val="solid"/>
            <a:round/>
            <a:headEnd type="none" w="med" len="med"/>
            <a:tailEnd type="triangle" w="med" len="med"/>
          </a:ln>
        </p:spPr>
      </p:cxnSp>
      <p:cxnSp>
        <p:nvCxnSpPr>
          <p:cNvPr id="152" name="Google Shape;152;p19"/>
          <p:cNvCxnSpPr/>
          <p:nvPr/>
        </p:nvCxnSpPr>
        <p:spPr>
          <a:xfrm rot="10800000" flipH="1">
            <a:off x="3973100" y="3531450"/>
            <a:ext cx="8700" cy="263700"/>
          </a:xfrm>
          <a:prstGeom prst="straightConnector1">
            <a:avLst/>
          </a:prstGeom>
          <a:noFill/>
          <a:ln w="19050" cap="flat" cmpd="sng">
            <a:solidFill>
              <a:srgbClr val="E06666"/>
            </a:solidFill>
            <a:prstDash val="solid"/>
            <a:round/>
            <a:headEnd type="none" w="med" len="med"/>
            <a:tailEnd type="triangle" w="med" len="med"/>
          </a:ln>
        </p:spPr>
      </p:cxnSp>
      <p:cxnSp>
        <p:nvCxnSpPr>
          <p:cNvPr id="153" name="Google Shape;153;p19"/>
          <p:cNvCxnSpPr/>
          <p:nvPr/>
        </p:nvCxnSpPr>
        <p:spPr>
          <a:xfrm rot="10800000" flipH="1">
            <a:off x="6335300" y="4293450"/>
            <a:ext cx="8700" cy="263700"/>
          </a:xfrm>
          <a:prstGeom prst="straightConnector1">
            <a:avLst/>
          </a:prstGeom>
          <a:noFill/>
          <a:ln w="19050" cap="flat" cmpd="sng">
            <a:solidFill>
              <a:srgbClr val="E06666"/>
            </a:solidFill>
            <a:prstDash val="solid"/>
            <a:round/>
            <a:headEnd type="none" w="med" len="med"/>
            <a:tailEnd type="triangle" w="med" len="med"/>
          </a:ln>
        </p:spPr>
      </p:cxnSp>
      <p:cxnSp>
        <p:nvCxnSpPr>
          <p:cNvPr id="154" name="Google Shape;154;p19"/>
          <p:cNvCxnSpPr/>
          <p:nvPr/>
        </p:nvCxnSpPr>
        <p:spPr>
          <a:xfrm rot="10800000" flipH="1">
            <a:off x="6335300" y="4750650"/>
            <a:ext cx="8700" cy="263700"/>
          </a:xfrm>
          <a:prstGeom prst="straightConnector1">
            <a:avLst/>
          </a:prstGeom>
          <a:noFill/>
          <a:ln w="19050" cap="flat" cmpd="sng">
            <a:solidFill>
              <a:srgbClr val="E06666"/>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724950" y="151275"/>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Overfitting and Underfitting</a:t>
            </a:r>
            <a:endParaRPr/>
          </a:p>
        </p:txBody>
      </p:sp>
      <p:pic>
        <p:nvPicPr>
          <p:cNvPr id="160" name="Google Shape;160;p20"/>
          <p:cNvPicPr preferRelativeResize="0"/>
          <p:nvPr/>
        </p:nvPicPr>
        <p:blipFill>
          <a:blip r:embed="rId3">
            <a:alphaModFix/>
          </a:blip>
          <a:stretch>
            <a:fillRect/>
          </a:stretch>
        </p:blipFill>
        <p:spPr>
          <a:xfrm>
            <a:off x="724954" y="1536471"/>
            <a:ext cx="3164100" cy="2142500"/>
          </a:xfrm>
          <a:prstGeom prst="rect">
            <a:avLst/>
          </a:prstGeom>
          <a:noFill/>
          <a:ln>
            <a:noFill/>
          </a:ln>
        </p:spPr>
      </p:pic>
      <p:sp>
        <p:nvSpPr>
          <p:cNvPr id="161" name="Google Shape;161;p20"/>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Using 10 folds led us to the best cross validation score after initially using 5 folds</a:t>
            </a:r>
            <a:endParaRPr/>
          </a:p>
          <a:p>
            <a:pPr marL="457200" lvl="0" indent="-311150" algn="l" rtl="0">
              <a:spcBef>
                <a:spcPts val="0"/>
              </a:spcBef>
              <a:spcAft>
                <a:spcPts val="0"/>
              </a:spcAft>
              <a:buSzPts val="1300"/>
              <a:buChar char="-"/>
            </a:pPr>
            <a:r>
              <a:rPr lang="en"/>
              <a:t>With most of our models, we were able to keep them correctly fitted</a:t>
            </a:r>
            <a:endParaRPr/>
          </a:p>
          <a:p>
            <a:pPr marL="457200" lvl="0" indent="-311150" algn="l" rtl="0">
              <a:spcBef>
                <a:spcPts val="0"/>
              </a:spcBef>
              <a:spcAft>
                <a:spcPts val="0"/>
              </a:spcAft>
              <a:buSzPts val="1300"/>
              <a:buChar char="-"/>
            </a:pPr>
            <a:r>
              <a:rPr lang="en"/>
              <a:t>Outliers were ANN (~.02 diff) and </a:t>
            </a:r>
            <a:r>
              <a:rPr lang="en" b="1"/>
              <a:t>Random forest (.1 diff)</a:t>
            </a:r>
            <a:endParaRPr b="1"/>
          </a:p>
          <a:p>
            <a:pPr marL="457200" lvl="0" indent="0" algn="l" rtl="0">
              <a:spcBef>
                <a:spcPts val="1600"/>
              </a:spcBef>
              <a:spcAft>
                <a:spcPts val="1600"/>
              </a:spcAft>
              <a:buNone/>
            </a:pPr>
            <a:endParaRPr/>
          </a:p>
        </p:txBody>
      </p:sp>
      <p:pic>
        <p:nvPicPr>
          <p:cNvPr id="162" name="Google Shape;162;p20"/>
          <p:cNvPicPr preferRelativeResize="0"/>
          <p:nvPr/>
        </p:nvPicPr>
        <p:blipFill>
          <a:blip r:embed="rId4">
            <a:alphaModFix/>
          </a:blip>
          <a:stretch>
            <a:fillRect/>
          </a:stretch>
        </p:blipFill>
        <p:spPr>
          <a:xfrm>
            <a:off x="724938" y="3975000"/>
            <a:ext cx="5819775" cy="971550"/>
          </a:xfrm>
          <a:prstGeom prst="rect">
            <a:avLst/>
          </a:prstGeom>
          <a:noFill/>
          <a:ln>
            <a:noFill/>
          </a:ln>
        </p:spPr>
      </p:pic>
      <p:sp>
        <p:nvSpPr>
          <p:cNvPr id="163" name="Google Shape;163;p20"/>
          <p:cNvSpPr/>
          <p:nvPr/>
        </p:nvSpPr>
        <p:spPr>
          <a:xfrm>
            <a:off x="4570425" y="4259125"/>
            <a:ext cx="728700" cy="657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69" name="Google Shape;169;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This data set is unbalanced as the majority result is not to subscribe to the term deposit</a:t>
            </a:r>
            <a:endParaRPr sz="1600"/>
          </a:p>
          <a:p>
            <a:pPr marL="457200" lvl="0" indent="-330200" algn="l" rtl="0">
              <a:spcBef>
                <a:spcPts val="0"/>
              </a:spcBef>
              <a:spcAft>
                <a:spcPts val="0"/>
              </a:spcAft>
              <a:buSzPts val="1600"/>
              <a:buChar char="-"/>
            </a:pPr>
            <a:r>
              <a:rPr lang="en" sz="1600"/>
              <a:t>The Decision Tree model has the highest accuracy score on the testing  data set, and it indicates the “euribor 3 month rate” is the most important factor to the result</a:t>
            </a:r>
            <a:endParaRPr sz="1600"/>
          </a:p>
          <a:p>
            <a:pPr marL="457200" lvl="0" indent="-330200" algn="l" rtl="0">
              <a:spcBef>
                <a:spcPts val="0"/>
              </a:spcBef>
              <a:spcAft>
                <a:spcPts val="0"/>
              </a:spcAft>
              <a:buSzPts val="1600"/>
              <a:buChar char="-"/>
            </a:pPr>
            <a:r>
              <a:rPr lang="en" sz="1600"/>
              <a:t>90% seems to be a soft limit as to how accurate our model can be</a:t>
            </a:r>
            <a:endParaRPr sz="14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On-screen Show (16:9)</PresentationFormat>
  <Paragraphs>73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Roboto</vt:lpstr>
      <vt:lpstr>Raleway</vt:lpstr>
      <vt:lpstr>Arial</vt:lpstr>
      <vt:lpstr>Streamline</vt:lpstr>
      <vt:lpstr>Bank Marketing </vt:lpstr>
      <vt:lpstr>Dataset Background</vt:lpstr>
      <vt:lpstr>Attribute Information</vt:lpstr>
      <vt:lpstr>Model Selection &amp; Comparison</vt:lpstr>
      <vt:lpstr>Evaluation Metrics of Decision Tree</vt:lpstr>
      <vt:lpstr>Interesting Findings</vt:lpstr>
      <vt:lpstr>Bias &amp; Variance In Our Models</vt:lpstr>
      <vt:lpstr>Overfitting and Underfitting</vt:lpstr>
      <vt:lpstr>Conclusion</vt:lpstr>
      <vt:lpstr>What we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c:title>
  <dc:creator>Kyle</dc:creator>
  <cp:lastModifiedBy>Kyle Schryver</cp:lastModifiedBy>
  <cp:revision>1</cp:revision>
  <dcterms:modified xsi:type="dcterms:W3CDTF">2020-06-10T00:19:35Z</dcterms:modified>
</cp:coreProperties>
</file>