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9"/>
  </p:notesMasterIdLst>
  <p:handoutMasterIdLst>
    <p:handoutMasterId r:id="rId20"/>
  </p:handoutMasterIdLst>
  <p:sldIdLst>
    <p:sldId id="269" r:id="rId5"/>
    <p:sldId id="261" r:id="rId6"/>
    <p:sldId id="289" r:id="rId7"/>
    <p:sldId id="290" r:id="rId8"/>
    <p:sldId id="291" r:id="rId9"/>
    <p:sldId id="292" r:id="rId10"/>
    <p:sldId id="293" r:id="rId11"/>
    <p:sldId id="294" r:id="rId12"/>
    <p:sldId id="295" r:id="rId13"/>
    <p:sldId id="296" r:id="rId14"/>
    <p:sldId id="297" r:id="rId15"/>
    <p:sldId id="298" r:id="rId16"/>
    <p:sldId id="288"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57B"/>
    <a:srgbClr val="DFC298"/>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85ADC7-5CC4-429A-9579-94A759389659}" v="1" dt="2020-07-06T15:17:47.2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85781" autoAdjust="0"/>
  </p:normalViewPr>
  <p:slideViewPr>
    <p:cSldViewPr snapToGrid="0">
      <p:cViewPr varScale="1">
        <p:scale>
          <a:sx n="98" d="100"/>
          <a:sy n="98" d="100"/>
        </p:scale>
        <p:origin x="1104" y="78"/>
      </p:cViewPr>
      <p:guideLst>
        <p:guide orient="horz" pos="2184"/>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l Schubert" userId="ce3f3253-eece-415f-945c-f8827054ec22" providerId="ADAL" clId="{E185ADC7-5CC4-429A-9579-94A759389659}"/>
    <pc:docChg chg="custSel modSld">
      <pc:chgData name="Karl Schubert" userId="ce3f3253-eece-415f-945c-f8827054ec22" providerId="ADAL" clId="{E185ADC7-5CC4-429A-9579-94A759389659}" dt="2020-07-06T15:20:09.805" v="79" actId="33524"/>
      <pc:docMkLst>
        <pc:docMk/>
      </pc:docMkLst>
      <pc:sldChg chg="modSp">
        <pc:chgData name="Karl Schubert" userId="ce3f3253-eece-415f-945c-f8827054ec22" providerId="ADAL" clId="{E185ADC7-5CC4-429A-9579-94A759389659}" dt="2020-07-06T15:20:00.761" v="78" actId="33524"/>
        <pc:sldMkLst>
          <pc:docMk/>
          <pc:sldMk cId="1046730459" sldId="289"/>
        </pc:sldMkLst>
        <pc:spChg chg="mod">
          <ac:chgData name="Karl Schubert" userId="ce3f3253-eece-415f-945c-f8827054ec22" providerId="ADAL" clId="{E185ADC7-5CC4-429A-9579-94A759389659}" dt="2020-07-06T15:20:00.761" v="78" actId="33524"/>
          <ac:spMkLst>
            <pc:docMk/>
            <pc:sldMk cId="1046730459" sldId="289"/>
            <ac:spMk id="3" creationId="{8A15C988-4525-4A77-A7F6-5C8CC5360D06}"/>
          </ac:spMkLst>
        </pc:spChg>
      </pc:sldChg>
      <pc:sldChg chg="modSp">
        <pc:chgData name="Karl Schubert" userId="ce3f3253-eece-415f-945c-f8827054ec22" providerId="ADAL" clId="{E185ADC7-5CC4-429A-9579-94A759389659}" dt="2020-07-06T15:20:09.805" v="79" actId="33524"/>
        <pc:sldMkLst>
          <pc:docMk/>
          <pc:sldMk cId="2139786132" sldId="290"/>
        </pc:sldMkLst>
        <pc:spChg chg="mod">
          <ac:chgData name="Karl Schubert" userId="ce3f3253-eece-415f-945c-f8827054ec22" providerId="ADAL" clId="{E185ADC7-5CC4-429A-9579-94A759389659}" dt="2020-07-06T15:20:09.805" v="79" actId="33524"/>
          <ac:spMkLst>
            <pc:docMk/>
            <pc:sldMk cId="2139786132" sldId="290"/>
            <ac:spMk id="3" creationId="{13D55B79-DD9E-4A67-A48A-47E9AECFD4D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C25C99-F02B-4C2B-8B03-F4B6E796D864}" type="datetimeFigureOut">
              <a:rPr lang="en-US" smtClean="0"/>
              <a:t>7/6/2020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DA0ABA-F919-4207-91DE-F02C16DB27A3}" type="slidenum">
              <a:rPr lang="en-US" smtClean="0"/>
              <a:t>‹#›</a:t>
            </a:fld>
            <a:endParaRPr lang="en-US"/>
          </a:p>
        </p:txBody>
      </p:sp>
    </p:spTree>
    <p:extLst>
      <p:ext uri="{BB962C8B-B14F-4D97-AF65-F5344CB8AC3E}">
        <p14:creationId xmlns:p14="http://schemas.microsoft.com/office/powerpoint/2010/main" val="21644209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98456-22EE-4E41-B149-3C903A1E2883}" type="datetimeFigureOut">
              <a:rPr lang="en-US" smtClean="0"/>
              <a:t>7/6/2020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D7137-1971-4282-A78B-848EC19B49AD}" type="slidenum">
              <a:rPr lang="en-US" smtClean="0"/>
              <a:t>‹#›</a:t>
            </a:fld>
            <a:endParaRPr lang="en-US"/>
          </a:p>
        </p:txBody>
      </p:sp>
    </p:spTree>
    <p:extLst>
      <p:ext uri="{BB962C8B-B14F-4D97-AF65-F5344CB8AC3E}">
        <p14:creationId xmlns:p14="http://schemas.microsoft.com/office/powerpoint/2010/main" val="196021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Autofit/>
          </a:bodyPr>
          <a:lstStyle>
            <a:lvl1pPr algn="l">
              <a:defRPr sz="3600" b="1" i="0">
                <a:solidFill>
                  <a:schemeClr val="accent1"/>
                </a:solidFill>
                <a:latin typeface="Arial Black" panose="020B0604020202020204" pitchFamily="34" charset="0"/>
                <a:cs typeface="Arial Black" panose="020B0604020202020204" pitchFamily="34" charset="0"/>
              </a:defRPr>
            </a:lvl1pPr>
          </a:lstStyle>
          <a:p>
            <a:r>
              <a:rPr lang="en-US" noProof="0" dirty="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p:nvCxnSpPr>
        <p:spPr>
          <a:xfrm flipV="1">
            <a:off x="-17837" y="4700016"/>
            <a:ext cx="1919789" cy="100105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DC1294E-5537-3D46-8F84-4E17BBFA90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187263359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Full Tex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4" y="1244600"/>
            <a:ext cx="10258425" cy="5017407"/>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Tree>
    <p:extLst>
      <p:ext uri="{BB962C8B-B14F-4D97-AF65-F5344CB8AC3E}">
        <p14:creationId xmlns:p14="http://schemas.microsoft.com/office/powerpoint/2010/main" val="404580840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2 Text Box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5250996" cy="5017407"/>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7" name="Text Placeholder 13"/>
          <p:cNvSpPr>
            <a:spLocks noGrp="1"/>
          </p:cNvSpPr>
          <p:nvPr>
            <p:ph type="body" sz="quarter" idx="15"/>
          </p:nvPr>
        </p:nvSpPr>
        <p:spPr>
          <a:xfrm>
            <a:off x="6501494" y="1244599"/>
            <a:ext cx="5091792" cy="5017407"/>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6952429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D33E9E-967B-4F7A-A018-044C24FC5D55}"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54C9A-7077-4768-82EA-371449D27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Slide Number Placeholder 5"/>
          <p:cNvSpPr txBox="1">
            <a:spLocks/>
          </p:cNvSpPr>
          <p:nvPr userDrawn="1"/>
        </p:nvSpPr>
        <p:spPr>
          <a:xfrm>
            <a:off x="7868551" y="6538912"/>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8" name="TextBox 7"/>
          <p:cNvSpPr txBox="1"/>
          <p:nvPr userDrawn="1"/>
        </p:nvSpPr>
        <p:spPr>
          <a:xfrm>
            <a:off x="5894614" y="2289722"/>
            <a:ext cx="4790414" cy="1323439"/>
          </a:xfrm>
          <a:prstGeom prst="rect">
            <a:avLst/>
          </a:prstGeom>
          <a:noFill/>
        </p:spPr>
        <p:txBody>
          <a:bodyPr wrap="none" rtlCol="0">
            <a:spAutoFit/>
          </a:bodyPr>
          <a:lstStyle/>
          <a:p>
            <a:r>
              <a:rPr lang="en-US" sz="8000" i="1">
                <a:solidFill>
                  <a:srgbClr val="DFC298"/>
                </a:solidFill>
                <a:latin typeface="+mj-lt"/>
              </a:rPr>
              <a:t>Thank You!</a:t>
            </a:r>
          </a:p>
        </p:txBody>
      </p:sp>
    </p:spTree>
    <p:extLst>
      <p:ext uri="{BB962C8B-B14F-4D97-AF65-F5344CB8AC3E}">
        <p14:creationId xmlns:p14="http://schemas.microsoft.com/office/powerpoint/2010/main" val="1435403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itle Placeholder 1"/>
          <p:cNvSpPr>
            <a:spLocks noGrp="1"/>
          </p:cNvSpPr>
          <p:nvPr>
            <p:ph type="title" hasCustomPrompt="1"/>
          </p:nvPr>
        </p:nvSpPr>
        <p:spPr>
          <a:xfrm>
            <a:off x="2986481" y="1607026"/>
            <a:ext cx="7553612" cy="678317"/>
          </a:xfrm>
          <a:prstGeom prst="rect">
            <a:avLst/>
          </a:prstGeom>
        </p:spPr>
        <p:txBody>
          <a:bodyPr vert="horz" lIns="91440" tIns="45720" rIns="91440" bIns="45720" rtlCol="0" anchor="ctr">
            <a:normAutofit/>
          </a:bodyPr>
          <a:lstStyle>
            <a:lvl1pPr algn="r">
              <a:defRPr sz="3200" baseline="0">
                <a:solidFill>
                  <a:srgbClr val="01457B"/>
                </a:solidFill>
              </a:defRPr>
            </a:lvl1pPr>
          </a:lstStyle>
          <a:p>
            <a:r>
              <a:rPr lang="en-US"/>
              <a:t>Section Title</a:t>
            </a:r>
          </a:p>
        </p:txBody>
      </p:sp>
      <p:sp>
        <p:nvSpPr>
          <p:cNvPr id="25" name="Slide Number Placeholder 5"/>
          <p:cNvSpPr txBox="1">
            <a:spLocks/>
          </p:cNvSpPr>
          <p:nvPr userDrawn="1"/>
        </p:nvSpPr>
        <p:spPr>
          <a:xfrm>
            <a:off x="7876940" y="5956736"/>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chemeClr val="bg1"/>
                </a:solidFill>
              </a:rPr>
              <a:t>Copyright 2016 ParTech, Inc. All Rights Reserved</a:t>
            </a:r>
          </a:p>
        </p:txBody>
      </p:sp>
      <p:sp>
        <p:nvSpPr>
          <p:cNvPr id="4" name="Text Placeholder 3"/>
          <p:cNvSpPr>
            <a:spLocks noGrp="1"/>
          </p:cNvSpPr>
          <p:nvPr>
            <p:ph type="body" sz="quarter" idx="10" hasCustomPrompt="1"/>
          </p:nvPr>
        </p:nvSpPr>
        <p:spPr>
          <a:xfrm>
            <a:off x="2986088" y="3021558"/>
            <a:ext cx="7553325" cy="461963"/>
          </a:xfrm>
          <a:prstGeom prst="rect">
            <a:avLst/>
          </a:prstGeom>
        </p:spPr>
        <p:txBody>
          <a:bodyPr/>
          <a:lstStyle>
            <a:lvl1pPr marL="0" indent="0" algn="r">
              <a:buNone/>
              <a:defRPr baseline="0">
                <a:solidFill>
                  <a:schemeClr val="bg1"/>
                </a:solidFill>
                <a:latin typeface="+mj-lt"/>
              </a:defRPr>
            </a:lvl1pPr>
            <a:lvl2pPr marL="457200" indent="0" algn="r">
              <a:buNone/>
              <a:defRPr>
                <a:solidFill>
                  <a:schemeClr val="bg1"/>
                </a:solidFill>
                <a:latin typeface="+mj-lt"/>
              </a:defRPr>
            </a:lvl2pPr>
            <a:lvl3pPr marL="914400" indent="0" algn="r">
              <a:buNone/>
              <a:defRPr>
                <a:solidFill>
                  <a:schemeClr val="bg1"/>
                </a:solidFill>
                <a:latin typeface="+mj-lt"/>
              </a:defRPr>
            </a:lvl3pPr>
            <a:lvl4pPr marL="1371600" indent="0" algn="r">
              <a:buNone/>
              <a:defRPr>
                <a:solidFill>
                  <a:schemeClr val="bg1"/>
                </a:solidFill>
                <a:latin typeface="+mj-lt"/>
              </a:defRPr>
            </a:lvl4pPr>
            <a:lvl5pPr marL="1828800" indent="0" algn="r">
              <a:buNone/>
              <a:defRPr>
                <a:solidFill>
                  <a:schemeClr val="bg1"/>
                </a:solidFill>
                <a:latin typeface="+mj-lt"/>
              </a:defRPr>
            </a:lvl5pPr>
          </a:lstStyle>
          <a:p>
            <a:pPr lvl="0"/>
            <a:r>
              <a:rPr lang="en-US"/>
              <a:t>PowerPoint Title</a:t>
            </a:r>
          </a:p>
        </p:txBody>
      </p:sp>
      <p:sp>
        <p:nvSpPr>
          <p:cNvPr id="6" name="Text Placeholder 5"/>
          <p:cNvSpPr>
            <a:spLocks noGrp="1"/>
          </p:cNvSpPr>
          <p:nvPr>
            <p:ph type="body" sz="quarter" idx="11" hasCustomPrompt="1"/>
          </p:nvPr>
        </p:nvSpPr>
        <p:spPr>
          <a:xfrm>
            <a:off x="2986088" y="3521732"/>
            <a:ext cx="7553325" cy="450850"/>
          </a:xfrm>
          <a:prstGeom prst="rect">
            <a:avLst/>
          </a:prstGeom>
        </p:spPr>
        <p:txBody>
          <a:bodyPr>
            <a:normAutofit/>
          </a:bodyPr>
          <a:lstStyle>
            <a:lvl1pPr marL="0" indent="0" algn="r">
              <a:buNone/>
              <a:defRPr sz="1600" i="1">
                <a:solidFill>
                  <a:srgbClr val="DFC298"/>
                </a:solidFill>
                <a:latin typeface="+mn-lt"/>
              </a:defRPr>
            </a:lvl1pPr>
            <a:lvl2pPr marL="457200" indent="0" algn="r">
              <a:buNone/>
              <a:defRPr>
                <a:solidFill>
                  <a:srgbClr val="DFC298"/>
                </a:solidFill>
                <a:latin typeface="+mj-lt"/>
              </a:defRPr>
            </a:lvl2pPr>
            <a:lvl3pPr marL="914400" indent="0" algn="r">
              <a:buNone/>
              <a:defRPr>
                <a:solidFill>
                  <a:srgbClr val="DFC298"/>
                </a:solidFill>
                <a:latin typeface="+mj-lt"/>
              </a:defRPr>
            </a:lvl3pPr>
            <a:lvl4pPr marL="1371600" indent="0" algn="r">
              <a:buNone/>
              <a:defRPr>
                <a:solidFill>
                  <a:srgbClr val="DFC298"/>
                </a:solidFill>
                <a:latin typeface="+mj-lt"/>
              </a:defRPr>
            </a:lvl4pPr>
            <a:lvl5pPr marL="1828800" indent="0" algn="r">
              <a:buNone/>
              <a:defRPr>
                <a:solidFill>
                  <a:srgbClr val="DFC298"/>
                </a:solidFill>
                <a:latin typeface="+mj-lt"/>
              </a:defRPr>
            </a:lvl5pPr>
          </a:lstStyle>
          <a:p>
            <a:pPr lvl="0"/>
            <a:r>
              <a:rPr lang="en-US"/>
              <a:t>First </a:t>
            </a:r>
            <a:r>
              <a:rPr lang="en-US" err="1"/>
              <a:t>Lastname</a:t>
            </a:r>
            <a:r>
              <a:rPr lang="en-US"/>
              <a:t> | Department</a:t>
            </a:r>
          </a:p>
        </p:txBody>
      </p:sp>
    </p:spTree>
    <p:extLst>
      <p:ext uri="{BB962C8B-B14F-4D97-AF65-F5344CB8AC3E}">
        <p14:creationId xmlns:p14="http://schemas.microsoft.com/office/powerpoint/2010/main" val="3076282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Box, Quot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7251246" cy="5017407"/>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7" name="Text Placeholder 13"/>
          <p:cNvSpPr>
            <a:spLocks noGrp="1"/>
          </p:cNvSpPr>
          <p:nvPr>
            <p:ph type="body" sz="quarter" idx="15" hasCustomPrompt="1"/>
          </p:nvPr>
        </p:nvSpPr>
        <p:spPr>
          <a:xfrm>
            <a:off x="8905419" y="1750718"/>
            <a:ext cx="2532289" cy="979714"/>
          </a:xfrm>
          <a:prstGeom prst="rect">
            <a:avLst/>
          </a:prstGeom>
        </p:spPr>
        <p:txBody>
          <a:bodyPr>
            <a:normAutofit/>
          </a:bodyPr>
          <a:lstStyle>
            <a:lvl1pPr marL="0" indent="0">
              <a:buNone/>
              <a:defRPr sz="3200" i="1" baseline="0">
                <a:solidFill>
                  <a:srgbClr val="DFC298"/>
                </a:solidFill>
                <a:latin typeface="+mj-lt"/>
              </a:defRPr>
            </a:lvl1pPr>
            <a:lvl2pPr marL="457200" indent="0">
              <a:buNone/>
              <a:defRPr sz="2800" i="1">
                <a:latin typeface="+mj-lt"/>
              </a:defRPr>
            </a:lvl2pPr>
            <a:lvl3pPr marL="914400" indent="0">
              <a:buNone/>
              <a:defRPr sz="2000" i="1">
                <a:latin typeface="+mj-lt"/>
              </a:defRPr>
            </a:lvl3pPr>
            <a:lvl4pPr marL="1371600" indent="0">
              <a:buNone/>
              <a:defRPr sz="1600" i="1">
                <a:latin typeface="+mj-lt"/>
              </a:defRPr>
            </a:lvl4pPr>
          </a:lstStyle>
          <a:p>
            <a:pPr lvl="0"/>
            <a:r>
              <a:rPr lang="en-US"/>
              <a:t>“Quote Goes Right Here.”</a:t>
            </a:r>
          </a:p>
        </p:txBody>
      </p:sp>
      <p:sp>
        <p:nvSpPr>
          <p:cNvPr id="3" name="Rectangle 2"/>
          <p:cNvSpPr/>
          <p:nvPr userDrawn="1"/>
        </p:nvSpPr>
        <p:spPr>
          <a:xfrm>
            <a:off x="8905419" y="2844731"/>
            <a:ext cx="2532289" cy="81643"/>
          </a:xfrm>
          <a:prstGeom prst="rect">
            <a:avLst/>
          </a:prstGeom>
          <a:solidFill>
            <a:srgbClr val="DFC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223019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3 Text Box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3136446" cy="5017407"/>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7" name="Text Placeholder 13"/>
          <p:cNvSpPr>
            <a:spLocks noGrp="1"/>
          </p:cNvSpPr>
          <p:nvPr>
            <p:ph type="body" sz="quarter" idx="15"/>
          </p:nvPr>
        </p:nvSpPr>
        <p:spPr>
          <a:xfrm>
            <a:off x="4337958" y="1244599"/>
            <a:ext cx="3222170" cy="5017407"/>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13"/>
          <p:cNvSpPr>
            <a:spLocks noGrp="1"/>
          </p:cNvSpPr>
          <p:nvPr>
            <p:ph type="body" sz="quarter" idx="16"/>
          </p:nvPr>
        </p:nvSpPr>
        <p:spPr>
          <a:xfrm>
            <a:off x="7856765" y="1244598"/>
            <a:ext cx="3311977" cy="5017407"/>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5122029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Box, Pic">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5838826" cy="5050064"/>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5" name="Picture Placeholder 4"/>
          <p:cNvSpPr>
            <a:spLocks noGrp="1"/>
          </p:cNvSpPr>
          <p:nvPr>
            <p:ph type="pic" sz="quarter" idx="15" hasCustomPrompt="1"/>
          </p:nvPr>
        </p:nvSpPr>
        <p:spPr>
          <a:xfrm>
            <a:off x="7453313" y="957036"/>
            <a:ext cx="4738687" cy="5892800"/>
          </a:xfrm>
          <a:prstGeom prst="rect">
            <a:avLst/>
          </a:prstGeo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13108265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Full Pic">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5" name="Picture Placeholder 4"/>
          <p:cNvSpPr>
            <a:spLocks noGrp="1"/>
          </p:cNvSpPr>
          <p:nvPr>
            <p:ph type="pic" sz="quarter" idx="15" hasCustomPrompt="1"/>
          </p:nvPr>
        </p:nvSpPr>
        <p:spPr>
          <a:xfrm>
            <a:off x="1" y="957036"/>
            <a:ext cx="12192000" cy="58928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a:t>Click Icon To Add Picture</a:t>
            </a:r>
          </a:p>
          <a:p>
            <a:endParaRPr lang="en-US"/>
          </a:p>
        </p:txBody>
      </p:sp>
    </p:spTree>
    <p:extLst>
      <p:ext uri="{BB962C8B-B14F-4D97-AF65-F5344CB8AC3E}">
        <p14:creationId xmlns:p14="http://schemas.microsoft.com/office/powerpoint/2010/main" val="2650805186"/>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 Pic">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10606768" cy="739321"/>
          </a:xfrm>
          <a:prstGeom prst="rect">
            <a:avLst/>
          </a:prstGeom>
        </p:spPr>
        <p:txBody>
          <a:bodyPr/>
          <a:lstStyle>
            <a:lvl4pPr>
              <a:defRPr/>
            </a:lvl4pPr>
          </a:lstStyle>
          <a:p>
            <a:pPr lvl="0"/>
            <a:r>
              <a:rPr lang="en-US"/>
              <a:t>Click to edit Master text styles</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5" name="Picture Placeholder 4"/>
          <p:cNvSpPr>
            <a:spLocks noGrp="1"/>
          </p:cNvSpPr>
          <p:nvPr>
            <p:ph type="pic" sz="quarter" idx="15" hasCustomPrompt="1"/>
          </p:nvPr>
        </p:nvSpPr>
        <p:spPr>
          <a:xfrm>
            <a:off x="1" y="2209800"/>
            <a:ext cx="12192000" cy="46482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a:t>Click Icon To Add Picture</a:t>
            </a:r>
          </a:p>
          <a:p>
            <a:endParaRPr lang="en-US"/>
          </a:p>
        </p:txBody>
      </p:sp>
    </p:spTree>
    <p:extLst>
      <p:ext uri="{BB962C8B-B14F-4D97-AF65-F5344CB8AC3E}">
        <p14:creationId xmlns:p14="http://schemas.microsoft.com/office/powerpoint/2010/main" val="220972694"/>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Text Box, Multiple Pic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5838826" cy="5050064"/>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5" name="Picture Placeholder 4"/>
          <p:cNvSpPr>
            <a:spLocks noGrp="1"/>
          </p:cNvSpPr>
          <p:nvPr>
            <p:ph type="pic" sz="quarter" idx="15" hasCustomPrompt="1"/>
          </p:nvPr>
        </p:nvSpPr>
        <p:spPr>
          <a:xfrm>
            <a:off x="7540030" y="1251255"/>
            <a:ext cx="1745851" cy="1654926"/>
          </a:xfrm>
          <a:prstGeom prst="rect">
            <a:avLst/>
          </a:prstGeom>
        </p:spPr>
        <p:txBody>
          <a:bodyPr/>
          <a:lstStyle>
            <a:lvl1pPr marL="0" indent="0">
              <a:buNone/>
              <a:defRPr/>
            </a:lvl1pPr>
          </a:lstStyle>
          <a:p>
            <a:r>
              <a:rPr lang="en-US"/>
              <a:t>Click Icon To Add Picture</a:t>
            </a:r>
          </a:p>
        </p:txBody>
      </p:sp>
      <p:sp>
        <p:nvSpPr>
          <p:cNvPr id="9" name="Picture Placeholder 4"/>
          <p:cNvSpPr>
            <a:spLocks noGrp="1"/>
          </p:cNvSpPr>
          <p:nvPr>
            <p:ph type="pic" sz="quarter" idx="16" hasCustomPrompt="1"/>
          </p:nvPr>
        </p:nvSpPr>
        <p:spPr>
          <a:xfrm>
            <a:off x="9431424" y="1238623"/>
            <a:ext cx="1745851" cy="1654926"/>
          </a:xfrm>
          <a:prstGeom prst="rect">
            <a:avLst/>
          </a:prstGeom>
        </p:spPr>
        <p:txBody>
          <a:bodyPr/>
          <a:lstStyle>
            <a:lvl1pPr marL="0" indent="0">
              <a:buNone/>
              <a:defRPr/>
            </a:lvl1pPr>
          </a:lstStyle>
          <a:p>
            <a:r>
              <a:rPr lang="en-US"/>
              <a:t>Click Icon To Add Picture</a:t>
            </a:r>
          </a:p>
        </p:txBody>
      </p:sp>
      <p:sp>
        <p:nvSpPr>
          <p:cNvPr id="10" name="Picture Placeholder 4"/>
          <p:cNvSpPr>
            <a:spLocks noGrp="1"/>
          </p:cNvSpPr>
          <p:nvPr>
            <p:ph type="pic" sz="quarter" idx="17" hasCustomPrompt="1"/>
          </p:nvPr>
        </p:nvSpPr>
        <p:spPr>
          <a:xfrm>
            <a:off x="7540030" y="3052841"/>
            <a:ext cx="1745851" cy="1654926"/>
          </a:xfrm>
          <a:prstGeom prst="rect">
            <a:avLst/>
          </a:prstGeom>
        </p:spPr>
        <p:txBody>
          <a:bodyPr/>
          <a:lstStyle>
            <a:lvl1pPr marL="0" indent="0">
              <a:buNone/>
              <a:defRPr/>
            </a:lvl1pPr>
          </a:lstStyle>
          <a:p>
            <a:r>
              <a:rPr lang="en-US"/>
              <a:t>Click Icon To Add Picture</a:t>
            </a:r>
          </a:p>
        </p:txBody>
      </p:sp>
      <p:sp>
        <p:nvSpPr>
          <p:cNvPr id="11" name="Picture Placeholder 4"/>
          <p:cNvSpPr>
            <a:spLocks noGrp="1"/>
          </p:cNvSpPr>
          <p:nvPr>
            <p:ph type="pic" sz="quarter" idx="18" hasCustomPrompt="1"/>
          </p:nvPr>
        </p:nvSpPr>
        <p:spPr>
          <a:xfrm>
            <a:off x="9431424" y="3040209"/>
            <a:ext cx="1745851" cy="1654926"/>
          </a:xfrm>
          <a:prstGeom prst="rect">
            <a:avLst/>
          </a:prstGeom>
        </p:spPr>
        <p:txBody>
          <a:bodyPr/>
          <a:lstStyle>
            <a:lvl1pPr marL="0" indent="0">
              <a:buNone/>
              <a:defRPr/>
            </a:lvl1pPr>
          </a:lstStyle>
          <a:p>
            <a:r>
              <a:rPr lang="en-US"/>
              <a:t>Click Icon To Add Picture</a:t>
            </a:r>
          </a:p>
        </p:txBody>
      </p:sp>
      <p:sp>
        <p:nvSpPr>
          <p:cNvPr id="12" name="Picture Placeholder 4"/>
          <p:cNvSpPr>
            <a:spLocks noGrp="1"/>
          </p:cNvSpPr>
          <p:nvPr>
            <p:ph type="pic" sz="quarter" idx="19" hasCustomPrompt="1"/>
          </p:nvPr>
        </p:nvSpPr>
        <p:spPr>
          <a:xfrm>
            <a:off x="7540030" y="4833631"/>
            <a:ext cx="1745851" cy="1654926"/>
          </a:xfrm>
          <a:prstGeom prst="rect">
            <a:avLst/>
          </a:prstGeom>
        </p:spPr>
        <p:txBody>
          <a:bodyPr/>
          <a:lstStyle>
            <a:lvl1pPr marL="0" indent="0">
              <a:buNone/>
              <a:defRPr/>
            </a:lvl1pPr>
          </a:lstStyle>
          <a:p>
            <a:r>
              <a:rPr lang="en-US"/>
              <a:t>Click Icon To Add Picture</a:t>
            </a:r>
          </a:p>
        </p:txBody>
      </p:sp>
      <p:sp>
        <p:nvSpPr>
          <p:cNvPr id="13" name="Picture Placeholder 4"/>
          <p:cNvSpPr>
            <a:spLocks noGrp="1"/>
          </p:cNvSpPr>
          <p:nvPr>
            <p:ph type="pic" sz="quarter" idx="20" hasCustomPrompt="1"/>
          </p:nvPr>
        </p:nvSpPr>
        <p:spPr>
          <a:xfrm>
            <a:off x="9431424" y="4820999"/>
            <a:ext cx="1745851" cy="1654926"/>
          </a:xfrm>
          <a:prstGeom prst="rect">
            <a:avLst/>
          </a:prstGeo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49478073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8" name="Diagonal Stripe 27">
            <a:extLst>
              <a:ext uri="{FF2B5EF4-FFF2-40B4-BE49-F238E27FC236}">
                <a16:creationId xmlns:a16="http://schemas.microsoft.com/office/drawing/2014/main" id="{4F2E2158-1E6E-4E0D-BDAB-B20041C73615}"/>
              </a:ext>
            </a:extLst>
          </p:cNvPr>
          <p:cNvSpPr/>
          <p:nvPr/>
        </p:nvSpPr>
        <p:spPr>
          <a:xfrm flipH="1">
            <a:off x="7555683" y="1"/>
            <a:ext cx="4639713" cy="3541006"/>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p:nvCxnSpPr>
        <p:spPr>
          <a:xfrm flipH="1" flipV="1">
            <a:off x="9520787" y="0"/>
            <a:ext cx="1240971" cy="9638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p:nvSpPr>
        <p:spPr>
          <a:xfrm rot="2178838" flipH="1">
            <a:off x="11033125" y="1199729"/>
            <a:ext cx="1354398" cy="226087"/>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0"/>
            <a:ext cx="8333222" cy="1215566"/>
          </a:xfrm>
          <a:prstGeom prst="rect">
            <a:avLst/>
          </a:prstGeom>
        </p:spPr>
        <p:txBody>
          <a:bodyPr anchor="b">
            <a:normAutofit/>
          </a:bodyPr>
          <a:lstStyle>
            <a:lvl1pPr>
              <a:defRPr sz="3600" b="0" i="0">
                <a:solidFill>
                  <a:schemeClr val="accent1"/>
                </a:solidFill>
                <a:latin typeface="Arial Black" panose="020B0604020202020204" pitchFamily="34" charset="0"/>
                <a:cs typeface="Arial Black" panose="020B0604020202020204" pitchFamily="34" charset="0"/>
              </a:defRPr>
            </a:lvl1pPr>
          </a:lstStyle>
          <a:p>
            <a:r>
              <a:rPr lang="en-US" noProof="0" dirty="0"/>
              <a:t>Click to Edit Master Title Style </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75D54C9A-7077-4768-82EA-371449D27696}" type="slidenum">
              <a:rPr lang="en-US" smtClean="0"/>
              <a:t>‹#›</a:t>
            </a:fld>
            <a:endParaRPr lang="en-US"/>
          </a:p>
        </p:txBody>
      </p:sp>
      <p:pic>
        <p:nvPicPr>
          <p:cNvPr id="11" name="Picture 10">
            <a:extLst>
              <a:ext uri="{FF2B5EF4-FFF2-40B4-BE49-F238E27FC236}">
                <a16:creationId xmlns:a16="http://schemas.microsoft.com/office/drawing/2014/main" id="{78B0128E-942B-BB48-A261-8B2FAD79A80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
        <p:nvSpPr>
          <p:cNvPr id="13" name="Content Placeholder 2" title="Bullet Points">
            <a:extLst>
              <a:ext uri="{FF2B5EF4-FFF2-40B4-BE49-F238E27FC236}">
                <a16:creationId xmlns:a16="http://schemas.microsoft.com/office/drawing/2014/main" id="{97B55DF1-C39C-9F42-BB37-6ACA118709F2}"/>
              </a:ext>
            </a:extLst>
          </p:cNvPr>
          <p:cNvSpPr>
            <a:spLocks noGrp="1"/>
          </p:cNvSpPr>
          <p:nvPr>
            <p:ph idx="1"/>
          </p:nvPr>
        </p:nvSpPr>
        <p:spPr>
          <a:xfrm>
            <a:off x="518678" y="1215566"/>
            <a:ext cx="10500743" cy="5505908"/>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084005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 Text, Image">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1975105"/>
            <a:ext cx="4942829" cy="4180086"/>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4" name="Right Triangle 23">
            <a:extLst>
              <a:ext uri="{FF2B5EF4-FFF2-40B4-BE49-F238E27FC236}">
                <a16:creationId xmlns:a16="http://schemas.microsoft.com/office/drawing/2014/main" id="{BD6ACE60-499D-41AB-89C4-D537D7C3D22A}"/>
              </a:ext>
            </a:extLst>
          </p:cNvPr>
          <p:cNvSpPr/>
          <p:nvPr/>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p:ph type="body" sz="quarter" idx="13" hasCustomPrompt="1"/>
          </p:nvPr>
        </p:nvSpPr>
        <p:spPr>
          <a:xfrm>
            <a:off x="531379" y="1304078"/>
            <a:ext cx="7342631" cy="608895"/>
          </a:xfrm>
          <a:prstGeom prst="rect">
            <a:avLst/>
          </a:prstGeom>
        </p:spPr>
        <p:txBody>
          <a:bodyPr/>
          <a:lstStyle>
            <a:lvl1pPr marL="0" indent="0">
              <a:buNone/>
              <a:defRPr sz="2000" spc="300">
                <a:solidFill>
                  <a:schemeClr val="accent2"/>
                </a:solidFill>
              </a:defRPr>
            </a:lvl1pPr>
            <a:lvl2pPr marL="457200" indent="0">
              <a:buNone/>
              <a:defRPr/>
            </a:lvl2pPr>
          </a:lstStyle>
          <a:p>
            <a:pPr lvl="0"/>
            <a:r>
              <a:rPr lang="en-US" noProof="0" dirty="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p:ph type="title" hasCustomPrompt="1"/>
          </p:nvPr>
        </p:nvSpPr>
        <p:spPr>
          <a:xfrm>
            <a:off x="531378" y="7523"/>
            <a:ext cx="8886942" cy="1289032"/>
          </a:xfrm>
          <a:prstGeom prst="rect">
            <a:avLst/>
          </a:prstGeom>
        </p:spPr>
        <p:txBody>
          <a:bodyPr anchor="b">
            <a:normAutofit/>
          </a:bodyPr>
          <a:lstStyle>
            <a:lvl1pPr>
              <a:defRPr sz="3600" b="1" i="0">
                <a:solidFill>
                  <a:schemeClr val="accent1"/>
                </a:solidFill>
                <a:latin typeface="Arial Black" panose="020B0604020202020204" pitchFamily="34" charset="0"/>
                <a:cs typeface="Arial Black" panose="020B0604020202020204" pitchFamily="34" charset="0"/>
              </a:defRPr>
            </a:lvl1pPr>
          </a:lstStyle>
          <a:p>
            <a:r>
              <a:rPr lang="en-US" noProof="0" dirty="0"/>
              <a:t>Click to Edit </a:t>
            </a:r>
            <a:br>
              <a:rPr lang="en-US" noProof="0" dirty="0"/>
            </a:br>
            <a:r>
              <a:rPr lang="en-US" noProof="0" dirty="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75D54C9A-7077-4768-82EA-371449D27696}" type="slidenum">
              <a:rPr lang="en-US" smtClean="0"/>
              <a:t>‹#›</a:t>
            </a:fld>
            <a:endParaRPr lang="en-US"/>
          </a:p>
        </p:txBody>
      </p:sp>
    </p:spTree>
    <p:extLst>
      <p:ext uri="{BB962C8B-B14F-4D97-AF65-F5344CB8AC3E}">
        <p14:creationId xmlns:p14="http://schemas.microsoft.com/office/powerpoint/2010/main" val="4040746758"/>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 Text, Image 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1974777"/>
            <a:ext cx="6174222" cy="4180414"/>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p:ph type="body" sz="quarter" idx="13" hasCustomPrompt="1"/>
          </p:nvPr>
        </p:nvSpPr>
        <p:spPr>
          <a:xfrm>
            <a:off x="531379" y="1298705"/>
            <a:ext cx="7342621" cy="608895"/>
          </a:xfrm>
          <a:prstGeom prst="rect">
            <a:avLst/>
          </a:prstGeom>
        </p:spPr>
        <p:txBody>
          <a:bodyPr/>
          <a:lstStyle>
            <a:lvl1pPr marL="0" indent="0">
              <a:buNone/>
              <a:defRPr sz="2000" spc="300">
                <a:solidFill>
                  <a:schemeClr val="accent2"/>
                </a:solidFill>
              </a:defRPr>
            </a:lvl1pPr>
            <a:lvl2pPr marL="457200" indent="0">
              <a:buNone/>
              <a:defRPr/>
            </a:lvl2pPr>
          </a:lstStyle>
          <a:p>
            <a:pPr lvl="0"/>
            <a:r>
              <a:rPr lang="en-US" noProof="0" dirty="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7523"/>
            <a:ext cx="7342622" cy="1293223"/>
          </a:xfrm>
          <a:prstGeom prst="rect">
            <a:avLst/>
          </a:prstGeom>
        </p:spPr>
        <p:txBody>
          <a:bodyPr anchor="b">
            <a:normAutofit/>
          </a:bodyPr>
          <a:lstStyle>
            <a:lvl1pPr>
              <a:defRPr sz="3600" b="0" i="0">
                <a:solidFill>
                  <a:schemeClr val="accent1"/>
                </a:solidFill>
                <a:latin typeface="Arial Black" panose="020B0604020202020204" pitchFamily="34" charset="0"/>
                <a:cs typeface="Arial Black" panose="020B0604020202020204" pitchFamily="34" charset="0"/>
              </a:defRPr>
            </a:lvl1pPr>
          </a:lstStyle>
          <a:p>
            <a:r>
              <a:rPr lang="en-US" noProof="0" dirty="0"/>
              <a:t>Click to Edit </a:t>
            </a:r>
            <a:br>
              <a:rPr lang="en-US" noProof="0" dirty="0"/>
            </a:br>
            <a:r>
              <a:rPr lang="en-US" noProof="0" dirty="0"/>
              <a:t>Master Title Style </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75D54C9A-7077-4768-82EA-371449D27696}" type="slidenum">
              <a:rPr lang="en-US" smtClean="0"/>
              <a:t>‹#›</a:t>
            </a:fld>
            <a:endParaRPr lang="en-US"/>
          </a:p>
        </p:txBody>
      </p:sp>
      <p:pic>
        <p:nvPicPr>
          <p:cNvPr id="12" name="Picture 11">
            <a:extLst>
              <a:ext uri="{FF2B5EF4-FFF2-40B4-BE49-F238E27FC236}">
                <a16:creationId xmlns:a16="http://schemas.microsoft.com/office/drawing/2014/main" id="{EFBBB876-A547-C546-9EC3-40D0DE9C49D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2376672442"/>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p:nvCxnSpPr>
        <p:spPr>
          <a:xfrm flipH="1" flipV="1">
            <a:off x="-9247" y="3633967"/>
            <a:ext cx="1912619" cy="1572989"/>
          </a:xfrm>
          <a:prstGeom prst="line">
            <a:avLst/>
          </a:prstGeom>
          <a:ln>
            <a:solidFill>
              <a:srgbClr val="EAD59C"/>
            </a:solidFill>
          </a:ln>
        </p:spPr>
        <p:style>
          <a:lnRef idx="1">
            <a:schemeClr val="accent1"/>
          </a:lnRef>
          <a:fillRef idx="0">
            <a:schemeClr val="accent1"/>
          </a:fillRef>
          <a:effectRef idx="0">
            <a:schemeClr val="accent1"/>
          </a:effectRef>
          <a:fontRef idx="minor">
            <a:schemeClr val="tx1"/>
          </a:fontRef>
        </p:style>
      </p:cxnSp>
      <p:sp>
        <p:nvSpPr>
          <p:cNvPr id="26" name="Diagonal Stripe 25">
            <a:extLst>
              <a:ext uri="{FF2B5EF4-FFF2-40B4-BE49-F238E27FC236}">
                <a16:creationId xmlns:a16="http://schemas.microsoft.com/office/drawing/2014/main" id="{0697993E-CD44-40B9-805C-77BC608618A7}"/>
              </a:ext>
            </a:extLst>
          </p:cNvPr>
          <p:cNvSpPr/>
          <p:nvPr/>
        </p:nvSpPr>
        <p:spPr>
          <a:xfrm flipH="1">
            <a:off x="7561328" y="1"/>
            <a:ext cx="4639713" cy="3541006"/>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p:nvCxnSpPr>
        <p:spPr>
          <a:xfrm flipH="1" flipV="1">
            <a:off x="9526432" y="0"/>
            <a:ext cx="1240971" cy="9638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p:nvSpPr>
        <p:spPr>
          <a:xfrm rot="2178838" flipH="1">
            <a:off x="11038770" y="1199729"/>
            <a:ext cx="1354398" cy="226087"/>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75D54C9A-7077-4768-82EA-371449D27696}" type="slidenum">
              <a:rPr lang="en-US" smtClean="0"/>
              <a:t>‹#›</a:t>
            </a:fld>
            <a:endParaRPr lang="en-US"/>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0"/>
            <a:ext cx="8333222" cy="1147969"/>
          </a:xfrm>
          <a:prstGeom prst="rect">
            <a:avLst/>
          </a:prstGeom>
        </p:spPr>
        <p:txBody>
          <a:bodyPr bIns="0" anchor="b">
            <a:normAutofit/>
          </a:bodyPr>
          <a:lstStyle>
            <a:lvl1pPr>
              <a:defRPr sz="3600" b="0" i="0">
                <a:solidFill>
                  <a:schemeClr val="accent1"/>
                </a:solidFill>
                <a:latin typeface="Arial Black" panose="020B0604020202020204" pitchFamily="34" charset="0"/>
                <a:cs typeface="Arial Black" panose="020B0604020202020204" pitchFamily="34" charset="0"/>
              </a:defRPr>
            </a:lvl1pPr>
          </a:lstStyle>
          <a:p>
            <a:r>
              <a:rPr lang="en-US" noProof="0" dirty="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379298"/>
            <a:ext cx="5181600" cy="4797665"/>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379298"/>
            <a:ext cx="5181600" cy="4797665"/>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6" name="Picture 15">
            <a:extLst>
              <a:ext uri="{FF2B5EF4-FFF2-40B4-BE49-F238E27FC236}">
                <a16:creationId xmlns:a16="http://schemas.microsoft.com/office/drawing/2014/main" id="{198573C1-0042-1945-8ED5-6D9E3E281F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29272278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 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017776"/>
            <a:ext cx="10993375" cy="4080207"/>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27" name="Diagonal Stripe 26">
            <a:extLst>
              <a:ext uri="{FF2B5EF4-FFF2-40B4-BE49-F238E27FC236}">
                <a16:creationId xmlns:a16="http://schemas.microsoft.com/office/drawing/2014/main" id="{2D5247F3-E6EB-4003-B1FD-F6200F0738E5}"/>
              </a:ext>
            </a:extLst>
          </p:cNvPr>
          <p:cNvSpPr/>
          <p:nvPr/>
        </p:nvSpPr>
        <p:spPr>
          <a:xfrm flipH="1">
            <a:off x="7561328" y="1"/>
            <a:ext cx="4639713" cy="3541006"/>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p:nvCxnSpPr>
        <p:spPr>
          <a:xfrm flipH="1" flipV="1">
            <a:off x="9526432" y="0"/>
            <a:ext cx="1240971" cy="9638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p:nvSpPr>
        <p:spPr>
          <a:xfrm rot="2178838" flipH="1">
            <a:off x="11038770" y="1199729"/>
            <a:ext cx="1354398" cy="226087"/>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167508"/>
            <a:ext cx="7368596" cy="608895"/>
          </a:xfrm>
          <a:prstGeom prst="rect">
            <a:avLst/>
          </a:prstGeom>
        </p:spPr>
        <p:txBody>
          <a:bodyPr/>
          <a:lstStyle>
            <a:lvl1pPr marL="0" indent="0">
              <a:buNone/>
              <a:defRPr sz="2000" spc="300">
                <a:solidFill>
                  <a:schemeClr val="accent2"/>
                </a:solidFill>
              </a:defRPr>
            </a:lvl1pPr>
            <a:lvl2pPr marL="457200" indent="0">
              <a:buNone/>
              <a:defRPr/>
            </a:lvl2pPr>
          </a:lstStyle>
          <a:p>
            <a:pPr lvl="0"/>
            <a:r>
              <a:rPr lang="en-US" noProof="0" dirty="0"/>
              <a:t>CLICK TO SUBTITLE STYLE</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75D54C9A-7077-4768-82EA-371449D27696}" type="slidenum">
              <a:rPr lang="en-US" smtClean="0"/>
              <a:t>‹#›</a:t>
            </a:fld>
            <a:endParaRPr lang="en-US"/>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396"/>
            <a:ext cx="8333222" cy="1147969"/>
          </a:xfrm>
          <a:prstGeom prst="rect">
            <a:avLst/>
          </a:prstGeom>
        </p:spPr>
        <p:txBody>
          <a:bodyPr bIns="0" anchor="b">
            <a:normAutofit/>
          </a:bodyPr>
          <a:lstStyle>
            <a:lvl1pPr>
              <a:defRPr sz="3600" b="0" i="0">
                <a:solidFill>
                  <a:schemeClr val="accent1"/>
                </a:solidFill>
                <a:latin typeface="Arial Black" panose="020B0604020202020204" pitchFamily="34" charset="0"/>
                <a:cs typeface="Arial Black" panose="020B0604020202020204" pitchFamily="34" charset="0"/>
              </a:defRPr>
            </a:lvl1pPr>
          </a:lstStyle>
          <a:p>
            <a:r>
              <a:rPr lang="en-US" noProof="0" dirty="0"/>
              <a:t>Click to Edit Master Title Style </a:t>
            </a:r>
          </a:p>
        </p:txBody>
      </p:sp>
      <p:pic>
        <p:nvPicPr>
          <p:cNvPr id="13" name="Picture 12">
            <a:extLst>
              <a:ext uri="{FF2B5EF4-FFF2-40B4-BE49-F238E27FC236}">
                <a16:creationId xmlns:a16="http://schemas.microsoft.com/office/drawing/2014/main" id="{1764B70F-CEDE-2146-8F1F-B2927271720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6931458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7" name="Diagonal Stripe 26">
            <a:extLst>
              <a:ext uri="{FF2B5EF4-FFF2-40B4-BE49-F238E27FC236}">
                <a16:creationId xmlns:a16="http://schemas.microsoft.com/office/drawing/2014/main" id="{872EE65E-EE50-4A3E-861E-1D6C241CB8EA}"/>
              </a:ext>
            </a:extLst>
          </p:cNvPr>
          <p:cNvSpPr/>
          <p:nvPr/>
        </p:nvSpPr>
        <p:spPr>
          <a:xfrm flipH="1">
            <a:off x="7561328" y="1"/>
            <a:ext cx="4639713" cy="3541006"/>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p:nvCxnSpPr>
        <p:spPr>
          <a:xfrm flipH="1" flipV="1">
            <a:off x="9526432" y="0"/>
            <a:ext cx="1240971" cy="9638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p:nvSpPr>
        <p:spPr>
          <a:xfrm rot="2178838" flipH="1">
            <a:off x="11038770" y="1199729"/>
            <a:ext cx="1354398" cy="226087"/>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arallelogram 29">
            <a:extLst>
              <a:ext uri="{FF2B5EF4-FFF2-40B4-BE49-F238E27FC236}">
                <a16:creationId xmlns:a16="http://schemas.microsoft.com/office/drawing/2014/main" id="{406089BB-36DC-4E23-B215-527A8A18FCFB}"/>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75D54C9A-7077-4768-82EA-371449D27696}" type="slidenum">
              <a:rPr lang="en-US" smtClean="0"/>
              <a:t>‹#›</a:t>
            </a:fld>
            <a:endParaRPr lang="en-US"/>
          </a:p>
        </p:txBody>
      </p:sp>
      <p:pic>
        <p:nvPicPr>
          <p:cNvPr id="10" name="Picture 9">
            <a:extLst>
              <a:ext uri="{FF2B5EF4-FFF2-40B4-BE49-F238E27FC236}">
                <a16:creationId xmlns:a16="http://schemas.microsoft.com/office/drawing/2014/main" id="{930A6139-B59A-9F41-A789-A334A4BE30C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1223167838"/>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3600" b="0" i="0">
                <a:solidFill>
                  <a:schemeClr val="accent1"/>
                </a:solidFill>
                <a:latin typeface="Arial Black" panose="020B0604020202020204" pitchFamily="34" charset="0"/>
                <a:cs typeface="Arial Black" panose="020B0604020202020204" pitchFamily="34" charset="0"/>
              </a:defRPr>
            </a:lvl1pPr>
          </a:lstStyle>
          <a:p>
            <a:r>
              <a:rPr lang="en-US" noProof="0" dirty="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p:nvCxnSpPr>
        <p:spPr>
          <a:xfrm flipV="1">
            <a:off x="9004301" y="3924299"/>
            <a:ext cx="3187700" cy="1689100"/>
          </a:xfrm>
          <a:prstGeom prst="line">
            <a:avLst/>
          </a:prstGeom>
          <a:ln>
            <a:solidFill>
              <a:srgbClr val="EAD59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pic>
        <p:nvPicPr>
          <p:cNvPr id="3" name="Picture 2">
            <a:extLst>
              <a:ext uri="{FF2B5EF4-FFF2-40B4-BE49-F238E27FC236}">
                <a16:creationId xmlns:a16="http://schemas.microsoft.com/office/drawing/2014/main" id="{2689C59C-A344-1E43-A662-E74BF9E3234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151184540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D33E9E-967B-4F7A-A018-044C24FC5D55}"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54C9A-7077-4768-82EA-371449D27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itle Placeholder 1"/>
          <p:cNvSpPr>
            <a:spLocks noGrp="1"/>
          </p:cNvSpPr>
          <p:nvPr>
            <p:ph type="title" hasCustomPrompt="1"/>
          </p:nvPr>
        </p:nvSpPr>
        <p:spPr>
          <a:xfrm>
            <a:off x="1651907" y="2160700"/>
            <a:ext cx="8888186" cy="678317"/>
          </a:xfrm>
          <a:prstGeom prst="rect">
            <a:avLst/>
          </a:prstGeom>
        </p:spPr>
        <p:txBody>
          <a:bodyPr vert="horz" lIns="91440" tIns="45720" rIns="91440" bIns="45720" rtlCol="0" anchor="ctr">
            <a:normAutofit/>
          </a:bodyPr>
          <a:lstStyle>
            <a:lvl1pPr algn="r">
              <a:defRPr sz="3600" baseline="0">
                <a:solidFill>
                  <a:schemeClr val="bg1"/>
                </a:solidFill>
              </a:defRPr>
            </a:lvl1pPr>
          </a:lstStyle>
          <a:p>
            <a:r>
              <a:rPr lang="en-US"/>
              <a:t>PowerPoint Title</a:t>
            </a:r>
          </a:p>
        </p:txBody>
      </p:sp>
      <p:sp>
        <p:nvSpPr>
          <p:cNvPr id="24" name="Text Placeholder 23"/>
          <p:cNvSpPr>
            <a:spLocks noGrp="1"/>
          </p:cNvSpPr>
          <p:nvPr>
            <p:ph type="body" sz="quarter" idx="13" hasCustomPrompt="1"/>
          </p:nvPr>
        </p:nvSpPr>
        <p:spPr>
          <a:xfrm>
            <a:off x="4767490" y="2953315"/>
            <a:ext cx="5756275" cy="345056"/>
          </a:xfrm>
        </p:spPr>
        <p:txBody>
          <a:bodyPr>
            <a:normAutofit/>
          </a:bodyPr>
          <a:lstStyle>
            <a:lvl1pPr marL="0" indent="0" algn="r">
              <a:buNone/>
              <a:defRPr sz="1600" i="1" baseline="0">
                <a:solidFill>
                  <a:srgbClr val="DFC298"/>
                </a:solidFill>
                <a:latin typeface="+mn-lt"/>
              </a:defRPr>
            </a:lvl1pPr>
          </a:lstStyle>
          <a:p>
            <a:pPr lvl="0"/>
            <a:r>
              <a:rPr lang="en-US"/>
              <a:t>First </a:t>
            </a:r>
            <a:r>
              <a:rPr lang="en-US" err="1"/>
              <a:t>Lastname</a:t>
            </a:r>
            <a:r>
              <a:rPr lang="en-US"/>
              <a:t> | Department</a:t>
            </a:r>
          </a:p>
        </p:txBody>
      </p:sp>
      <p:sp>
        <p:nvSpPr>
          <p:cNvPr id="25" name="Slide Number Placeholder 5"/>
          <p:cNvSpPr txBox="1">
            <a:spLocks/>
          </p:cNvSpPr>
          <p:nvPr userDrawn="1"/>
        </p:nvSpPr>
        <p:spPr>
          <a:xfrm>
            <a:off x="7876940" y="65277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Tree>
    <p:extLst>
      <p:ext uri="{BB962C8B-B14F-4D97-AF65-F5344CB8AC3E}">
        <p14:creationId xmlns:p14="http://schemas.microsoft.com/office/powerpoint/2010/main" val="413871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endParaRPr lang="en-US"/>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75D54C9A-7077-4768-82EA-371449D27696}" type="slidenum">
              <a:rPr lang="en-US" smtClean="0"/>
              <a:t>‹#›</a:t>
            </a:fld>
            <a:endParaRPr lang="en-US"/>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889658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71" r:id="rId13"/>
    <p:sldLayoutId id="2147483669" r:id="rId14"/>
    <p:sldLayoutId id="2147483667" r:id="rId15"/>
    <p:sldLayoutId id="2147483663" r:id="rId16"/>
    <p:sldLayoutId id="2147483665" r:id="rId17"/>
    <p:sldLayoutId id="2147483666" r:id="rId18"/>
    <p:sldLayoutId id="2147483668" r:id="rId19"/>
  </p:sldLayoutIdLst>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FD0F4C9-FAB8-4361-916A-1AD8C73DD691}"/>
              </a:ext>
            </a:extLst>
          </p:cNvPr>
          <p:cNvPicPr>
            <a:picLocks noGrp="1" noChangeAspect="1"/>
          </p:cNvPicPr>
          <p:nvPr>
            <p:ph type="pic" sz="quarter" idx="13"/>
          </p:nvPr>
        </p:nvPicPr>
        <p:blipFill>
          <a:blip r:embed="rId2"/>
          <a:srcRect l="13" r="13"/>
          <a:stretch>
            <a:fillRect/>
          </a:stretch>
        </p:blipFill>
        <p:spPr>
          <a:prstGeom prst="rect">
            <a:avLst/>
          </a:prstGeom>
        </p:spPr>
      </p:pic>
      <p:sp>
        <p:nvSpPr>
          <p:cNvPr id="2" name="Title 1"/>
          <p:cNvSpPr>
            <a:spLocks noGrp="1"/>
          </p:cNvSpPr>
          <p:nvPr>
            <p:ph type="ctrTitle"/>
          </p:nvPr>
        </p:nvSpPr>
        <p:spPr/>
        <p:txBody>
          <a:bodyPr/>
          <a:lstStyle/>
          <a:p>
            <a:r>
              <a:rPr lang="en-US" dirty="0"/>
              <a:t>Next Gen Terminal Review</a:t>
            </a:r>
          </a:p>
        </p:txBody>
      </p:sp>
      <p:sp>
        <p:nvSpPr>
          <p:cNvPr id="3" name="Text Placeholder 2"/>
          <p:cNvSpPr>
            <a:spLocks noGrp="1"/>
          </p:cNvSpPr>
          <p:nvPr>
            <p:ph type="subTitle" idx="1"/>
          </p:nvPr>
        </p:nvSpPr>
        <p:spPr/>
        <p:txBody>
          <a:bodyPr/>
          <a:lstStyle/>
          <a:p>
            <a:r>
              <a:rPr lang="en-US" dirty="0"/>
              <a:t>7/9/2020</a:t>
            </a:r>
          </a:p>
        </p:txBody>
      </p:sp>
    </p:spTree>
    <p:extLst>
      <p:ext uri="{BB962C8B-B14F-4D97-AF65-F5344CB8AC3E}">
        <p14:creationId xmlns:p14="http://schemas.microsoft.com/office/powerpoint/2010/main" val="2269452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03D1-6E08-404F-8D5D-B402F27FBA90}"/>
              </a:ext>
            </a:extLst>
          </p:cNvPr>
          <p:cNvSpPr>
            <a:spLocks noGrp="1"/>
          </p:cNvSpPr>
          <p:nvPr>
            <p:ph type="title"/>
          </p:nvPr>
        </p:nvSpPr>
        <p:spPr/>
        <p:txBody>
          <a:bodyPr/>
          <a:lstStyle/>
          <a:p>
            <a:r>
              <a:rPr lang="en-US" dirty="0"/>
              <a:t>Model Output: Premium Freight (units)</a:t>
            </a:r>
          </a:p>
        </p:txBody>
      </p:sp>
      <p:sp>
        <p:nvSpPr>
          <p:cNvPr id="3" name="Content Placeholder 2">
            <a:extLst>
              <a:ext uri="{FF2B5EF4-FFF2-40B4-BE49-F238E27FC236}">
                <a16:creationId xmlns:a16="http://schemas.microsoft.com/office/drawing/2014/main" id="{FA7A50E6-5830-4958-8C99-EBD2E798680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5B2F3BB-5379-4AB2-ADBD-7473C529B8D0}"/>
              </a:ext>
            </a:extLst>
          </p:cNvPr>
          <p:cNvPicPr>
            <a:picLocks noChangeAspect="1"/>
          </p:cNvPicPr>
          <p:nvPr/>
        </p:nvPicPr>
        <p:blipFill>
          <a:blip r:embed="rId2"/>
          <a:stretch>
            <a:fillRect/>
          </a:stretch>
        </p:blipFill>
        <p:spPr>
          <a:xfrm>
            <a:off x="0" y="1685636"/>
            <a:ext cx="12192000" cy="5172364"/>
          </a:xfrm>
          <a:prstGeom prst="rect">
            <a:avLst/>
          </a:prstGeom>
        </p:spPr>
      </p:pic>
    </p:spTree>
    <p:extLst>
      <p:ext uri="{BB962C8B-B14F-4D97-AF65-F5344CB8AC3E}">
        <p14:creationId xmlns:p14="http://schemas.microsoft.com/office/powerpoint/2010/main" val="642930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668D-BCD7-4052-AF00-121686AFF841}"/>
              </a:ext>
            </a:extLst>
          </p:cNvPr>
          <p:cNvSpPr>
            <a:spLocks noGrp="1"/>
          </p:cNvSpPr>
          <p:nvPr>
            <p:ph type="title"/>
          </p:nvPr>
        </p:nvSpPr>
        <p:spPr/>
        <p:txBody>
          <a:bodyPr/>
          <a:lstStyle/>
          <a:p>
            <a:r>
              <a:rPr lang="en-US" dirty="0"/>
              <a:t>Model Output: Total Cost</a:t>
            </a:r>
          </a:p>
        </p:txBody>
      </p:sp>
      <p:sp>
        <p:nvSpPr>
          <p:cNvPr id="3" name="Content Placeholder 2">
            <a:extLst>
              <a:ext uri="{FF2B5EF4-FFF2-40B4-BE49-F238E27FC236}">
                <a16:creationId xmlns:a16="http://schemas.microsoft.com/office/drawing/2014/main" id="{3BF7BE25-8447-4924-A573-32154673C3F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EB2A6E9-6889-4999-8AAE-2A236CFF285F}"/>
              </a:ext>
            </a:extLst>
          </p:cNvPr>
          <p:cNvPicPr>
            <a:picLocks noChangeAspect="1"/>
          </p:cNvPicPr>
          <p:nvPr/>
        </p:nvPicPr>
        <p:blipFill>
          <a:blip r:embed="rId2"/>
          <a:stretch>
            <a:fillRect/>
          </a:stretch>
        </p:blipFill>
        <p:spPr>
          <a:xfrm>
            <a:off x="0" y="1519045"/>
            <a:ext cx="12192000" cy="5202429"/>
          </a:xfrm>
          <a:prstGeom prst="rect">
            <a:avLst/>
          </a:prstGeom>
        </p:spPr>
      </p:pic>
    </p:spTree>
    <p:extLst>
      <p:ext uri="{BB962C8B-B14F-4D97-AF65-F5344CB8AC3E}">
        <p14:creationId xmlns:p14="http://schemas.microsoft.com/office/powerpoint/2010/main" val="529007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E8C5-CE6A-4F41-BAD1-EBA1DEB17245}"/>
              </a:ext>
            </a:extLst>
          </p:cNvPr>
          <p:cNvSpPr>
            <a:spLocks noGrp="1"/>
          </p:cNvSpPr>
          <p:nvPr>
            <p:ph type="title"/>
          </p:nvPr>
        </p:nvSpPr>
        <p:spPr/>
        <p:txBody>
          <a:bodyPr/>
          <a:lstStyle/>
          <a:p>
            <a:r>
              <a:rPr lang="en-US" dirty="0"/>
              <a:t>Model Output: Boxplot</a:t>
            </a:r>
          </a:p>
        </p:txBody>
      </p:sp>
      <p:sp>
        <p:nvSpPr>
          <p:cNvPr id="3" name="Content Placeholder 2">
            <a:extLst>
              <a:ext uri="{FF2B5EF4-FFF2-40B4-BE49-F238E27FC236}">
                <a16:creationId xmlns:a16="http://schemas.microsoft.com/office/drawing/2014/main" id="{0EE9BE69-E365-4EC2-B4D5-3963B4511B7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4E4E64-D368-4EB3-ADD3-2927E9216148}"/>
              </a:ext>
            </a:extLst>
          </p:cNvPr>
          <p:cNvPicPr>
            <a:picLocks noChangeAspect="1"/>
          </p:cNvPicPr>
          <p:nvPr/>
        </p:nvPicPr>
        <p:blipFill>
          <a:blip r:embed="rId2"/>
          <a:stretch>
            <a:fillRect/>
          </a:stretch>
        </p:blipFill>
        <p:spPr>
          <a:xfrm>
            <a:off x="0" y="1823556"/>
            <a:ext cx="12192000" cy="5034444"/>
          </a:xfrm>
          <a:prstGeom prst="rect">
            <a:avLst/>
          </a:prstGeom>
        </p:spPr>
      </p:pic>
    </p:spTree>
    <p:extLst>
      <p:ext uri="{BB962C8B-B14F-4D97-AF65-F5344CB8AC3E}">
        <p14:creationId xmlns:p14="http://schemas.microsoft.com/office/powerpoint/2010/main" val="2310009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CFC19A59-902C-43AF-908C-5768C11EFB9E}"/>
              </a:ext>
            </a:extLst>
          </p:cNvPr>
          <p:cNvPicPr>
            <a:picLocks noGrp="1" noChangeAspect="1"/>
          </p:cNvPicPr>
          <p:nvPr>
            <p:ph type="pic" sz="quarter" idx="13"/>
          </p:nvPr>
        </p:nvPicPr>
        <p:blipFill>
          <a:blip r:embed="rId2"/>
          <a:srcRect l="13" r="13"/>
          <a:stretch>
            <a:fillRect/>
          </a:stretch>
        </p:blipFill>
        <p:spPr>
          <a:prstGeom prst="rect">
            <a:avLst/>
          </a:prstGeom>
        </p:spPr>
      </p:pic>
      <p:sp>
        <p:nvSpPr>
          <p:cNvPr id="2" name="Title 1"/>
          <p:cNvSpPr>
            <a:spLocks noGrp="1"/>
          </p:cNvSpPr>
          <p:nvPr>
            <p:ph type="ctrTitle"/>
          </p:nvPr>
        </p:nvSpPr>
        <p:spPr/>
        <p:txBody>
          <a:bodyPr/>
          <a:lstStyle/>
          <a:p>
            <a:r>
              <a:rPr lang="en-US" dirty="0"/>
              <a:t>Questions? Comments? Concerns?</a:t>
            </a:r>
          </a:p>
        </p:txBody>
      </p:sp>
    </p:spTree>
    <p:extLst>
      <p:ext uri="{BB962C8B-B14F-4D97-AF65-F5344CB8AC3E}">
        <p14:creationId xmlns:p14="http://schemas.microsoft.com/office/powerpoint/2010/main" val="3810957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3CAC53CB-5FB3-4642-BB84-5DDBBC12BF79}"/>
              </a:ext>
            </a:extLst>
          </p:cNvPr>
          <p:cNvPicPr>
            <a:picLocks noGrp="1" noChangeAspect="1"/>
          </p:cNvPicPr>
          <p:nvPr>
            <p:ph type="pic" sz="quarter" idx="13"/>
          </p:nvPr>
        </p:nvPicPr>
        <p:blipFill>
          <a:blip r:embed="rId2"/>
          <a:srcRect l="13" r="13"/>
          <a:stretch>
            <a:fillRect/>
          </a:stretch>
        </p:blipFill>
        <p:spPr>
          <a:prstGeom prst="rect">
            <a:avLst/>
          </a:prstGeom>
        </p:spPr>
      </p:pic>
      <p:sp>
        <p:nvSpPr>
          <p:cNvPr id="2" name="Title 1">
            <a:extLst>
              <a:ext uri="{FF2B5EF4-FFF2-40B4-BE49-F238E27FC236}">
                <a16:creationId xmlns:a16="http://schemas.microsoft.com/office/drawing/2014/main" id="{63B74FD3-CA62-4DC4-8858-4B3D5BB47818}"/>
              </a:ext>
            </a:extLst>
          </p:cNvPr>
          <p:cNvSpPr>
            <a:spLocks noGrp="1"/>
          </p:cNvSpPr>
          <p:nvPr>
            <p:ph type="ctrTitle"/>
          </p:nvPr>
        </p:nvSpPr>
        <p:spPr>
          <a:xfrm>
            <a:off x="6396041" y="2620874"/>
            <a:ext cx="4853573" cy="1616252"/>
          </a:xfrm>
        </p:spPr>
        <p:txBody>
          <a:bodyPr/>
          <a:lstStyle/>
          <a:p>
            <a:r>
              <a:rPr lang="en-US" dirty="0"/>
              <a:t>Thank You!</a:t>
            </a:r>
            <a:br>
              <a:rPr lang="en-US" dirty="0"/>
            </a:br>
            <a:endParaRPr lang="en-US" dirty="0"/>
          </a:p>
        </p:txBody>
      </p:sp>
    </p:spTree>
    <p:extLst>
      <p:ext uri="{BB962C8B-B14F-4D97-AF65-F5344CB8AC3E}">
        <p14:creationId xmlns:p14="http://schemas.microsoft.com/office/powerpoint/2010/main" val="137726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Topics for Discussion</a:t>
            </a:r>
          </a:p>
        </p:txBody>
      </p:sp>
      <p:sp>
        <p:nvSpPr>
          <p:cNvPr id="2" name="Slide Number Placeholder 1"/>
          <p:cNvSpPr>
            <a:spLocks noGrp="1"/>
          </p:cNvSpPr>
          <p:nvPr>
            <p:ph type="sldNum" sz="quarter" idx="11"/>
          </p:nvPr>
        </p:nvSpPr>
        <p:spPr/>
        <p:txBody>
          <a:bodyPr/>
          <a:lstStyle/>
          <a:p>
            <a:fld id="{75D54C9A-7077-4768-82EA-371449D27696}" type="slidenum">
              <a:rPr lang="en-US" smtClean="0"/>
              <a:pPr/>
              <a:t>2</a:t>
            </a:fld>
            <a:endParaRPr lang="en-US"/>
          </a:p>
        </p:txBody>
      </p:sp>
      <p:sp>
        <p:nvSpPr>
          <p:cNvPr id="3" name="Text Placeholder 2"/>
          <p:cNvSpPr>
            <a:spLocks noGrp="1"/>
          </p:cNvSpPr>
          <p:nvPr>
            <p:ph idx="1"/>
          </p:nvPr>
        </p:nvSpPr>
        <p:spPr/>
        <p:txBody>
          <a:bodyPr/>
          <a:lstStyle/>
          <a:p>
            <a:r>
              <a:rPr lang="en-US" dirty="0"/>
              <a:t>Introduction</a:t>
            </a:r>
          </a:p>
          <a:p>
            <a:pPr lvl="1"/>
            <a:r>
              <a:rPr lang="en-US" dirty="0"/>
              <a:t>Problem statement</a:t>
            </a:r>
          </a:p>
          <a:p>
            <a:pPr lvl="1"/>
            <a:r>
              <a:rPr lang="en-US" dirty="0"/>
              <a:t>Review of current business</a:t>
            </a:r>
          </a:p>
          <a:p>
            <a:pPr lvl="1"/>
            <a:r>
              <a:rPr lang="en-US" dirty="0"/>
              <a:t>Enter a simulation based approach</a:t>
            </a:r>
          </a:p>
          <a:p>
            <a:r>
              <a:rPr lang="en-US" dirty="0"/>
              <a:t>Model Review &amp; Assumptions</a:t>
            </a:r>
          </a:p>
          <a:p>
            <a:r>
              <a:rPr lang="en-US" dirty="0"/>
              <a:t>Model Output and Interpretation of Results</a:t>
            </a:r>
          </a:p>
          <a:p>
            <a:pPr lvl="1"/>
            <a:endParaRPr lang="en-US" dirty="0"/>
          </a:p>
          <a:p>
            <a:pPr lvl="1"/>
            <a:endParaRPr lang="en-US" dirty="0"/>
          </a:p>
          <a:p>
            <a:endParaRPr lang="en-US" dirty="0"/>
          </a:p>
        </p:txBody>
      </p:sp>
    </p:spTree>
    <p:extLst>
      <p:ext uri="{BB962C8B-B14F-4D97-AF65-F5344CB8AC3E}">
        <p14:creationId xmlns:p14="http://schemas.microsoft.com/office/powerpoint/2010/main" val="1659526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67CE-F6F3-4237-A89C-57D78A88591E}"/>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8A15C988-4525-4A77-A7F6-5C8CC5360D06}"/>
              </a:ext>
            </a:extLst>
          </p:cNvPr>
          <p:cNvSpPr>
            <a:spLocks noGrp="1"/>
          </p:cNvSpPr>
          <p:nvPr>
            <p:ph idx="1"/>
          </p:nvPr>
        </p:nvSpPr>
        <p:spPr/>
        <p:txBody>
          <a:bodyPr/>
          <a:lstStyle/>
          <a:p>
            <a:r>
              <a:rPr lang="en-US" dirty="0"/>
              <a:t>Problem statement</a:t>
            </a:r>
          </a:p>
          <a:p>
            <a:pPr lvl="1"/>
            <a:r>
              <a:rPr lang="en-US" dirty="0"/>
              <a:t>Our business is too complex to keep doing what we are doing and expect to improve our financial performance</a:t>
            </a:r>
          </a:p>
          <a:p>
            <a:r>
              <a:rPr lang="en-US" dirty="0"/>
              <a:t>Review of current business</a:t>
            </a:r>
          </a:p>
          <a:p>
            <a:pPr lvl="1"/>
            <a:r>
              <a:rPr lang="en-US" dirty="0"/>
              <a:t>Demand for our products is seldom forecasted and is “lumpy”</a:t>
            </a:r>
          </a:p>
          <a:p>
            <a:pPr lvl="1"/>
            <a:r>
              <a:rPr lang="en-US" dirty="0"/>
              <a:t>Requirements come in frequently for products for which we have no inventory </a:t>
            </a:r>
          </a:p>
          <a:p>
            <a:pPr lvl="1"/>
            <a:r>
              <a:rPr lang="en-US" dirty="0"/>
              <a:t>The above forces us to “think outside the box” and find ways to make product available given the commitment communicated to the customer and lengthy product lead times</a:t>
            </a:r>
          </a:p>
          <a:p>
            <a:r>
              <a:rPr lang="en-US" dirty="0"/>
              <a:t>Enter a simulation-based approach</a:t>
            </a:r>
          </a:p>
          <a:p>
            <a:pPr lvl="1"/>
            <a:r>
              <a:rPr lang="en-US" dirty="0"/>
              <a:t>To test multiple, randomly generated, scenarios I teamed up with my old professor</a:t>
            </a:r>
          </a:p>
          <a:p>
            <a:pPr lvl="1"/>
            <a:r>
              <a:rPr lang="en-US" dirty="0"/>
              <a:t>This method allows us to test and review impacts on the organization BEFORE products/processes are rolled out</a:t>
            </a:r>
          </a:p>
        </p:txBody>
      </p:sp>
    </p:spTree>
    <p:extLst>
      <p:ext uri="{BB962C8B-B14F-4D97-AF65-F5344CB8AC3E}">
        <p14:creationId xmlns:p14="http://schemas.microsoft.com/office/powerpoint/2010/main" val="104673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4B8F-81EE-4821-848E-30735F2C08B6}"/>
              </a:ext>
            </a:extLst>
          </p:cNvPr>
          <p:cNvSpPr>
            <a:spLocks noGrp="1"/>
          </p:cNvSpPr>
          <p:nvPr>
            <p:ph type="title"/>
          </p:nvPr>
        </p:nvSpPr>
        <p:spPr/>
        <p:txBody>
          <a:bodyPr>
            <a:normAutofit/>
          </a:bodyPr>
          <a:lstStyle/>
          <a:p>
            <a:r>
              <a:rPr lang="en-US" dirty="0"/>
              <a:t>Model Review &amp; Assumptions</a:t>
            </a:r>
          </a:p>
        </p:txBody>
      </p:sp>
      <p:sp>
        <p:nvSpPr>
          <p:cNvPr id="3" name="Content Placeholder 2">
            <a:extLst>
              <a:ext uri="{FF2B5EF4-FFF2-40B4-BE49-F238E27FC236}">
                <a16:creationId xmlns:a16="http://schemas.microsoft.com/office/drawing/2014/main" id="{13D55B79-DD9E-4A67-A48A-47E9AECFD4DD}"/>
              </a:ext>
            </a:extLst>
          </p:cNvPr>
          <p:cNvSpPr>
            <a:spLocks noGrp="1"/>
          </p:cNvSpPr>
          <p:nvPr>
            <p:ph idx="1"/>
          </p:nvPr>
        </p:nvSpPr>
        <p:spPr/>
        <p:txBody>
          <a:bodyPr>
            <a:normAutofit fontScale="92500" lnSpcReduction="20000"/>
          </a:bodyPr>
          <a:lstStyle/>
          <a:p>
            <a:r>
              <a:rPr lang="en-US" dirty="0"/>
              <a:t>Product at supplier is available in infinite quantities</a:t>
            </a:r>
          </a:p>
          <a:p>
            <a:r>
              <a:rPr lang="en-US" dirty="0"/>
              <a:t>Lead time for all products is 1 “period”</a:t>
            </a:r>
          </a:p>
          <a:p>
            <a:pPr lvl="1"/>
            <a:r>
              <a:rPr lang="en-US" dirty="0"/>
              <a:t>Period is any time frame you want (minutes, hours, weeks, years, etc.) as long as it is consistent</a:t>
            </a:r>
          </a:p>
          <a:p>
            <a:r>
              <a:rPr lang="en-US" dirty="0"/>
              <a:t>Forecast and Demand is normally distributed</a:t>
            </a:r>
          </a:p>
          <a:p>
            <a:r>
              <a:rPr lang="en-US" dirty="0"/>
              <a:t>Different models</a:t>
            </a:r>
          </a:p>
          <a:p>
            <a:pPr marL="914400" lvl="1" indent="-457200">
              <a:buFont typeface="+mj-lt"/>
              <a:buAutoNum type="arabicPeriod"/>
            </a:pPr>
            <a:r>
              <a:rPr lang="en-US" dirty="0"/>
              <a:t>Oversimplified</a:t>
            </a:r>
          </a:p>
          <a:p>
            <a:pPr lvl="2"/>
            <a:r>
              <a:rPr lang="en-US" dirty="0"/>
              <a:t>Terminals are not reworked to meet requirements; they are air shipped in the exact configurations that are believed to be required</a:t>
            </a:r>
          </a:p>
          <a:p>
            <a:pPr marL="914400" lvl="1" indent="-457200">
              <a:buFont typeface="+mj-lt"/>
              <a:buAutoNum type="arabicPeriod"/>
            </a:pPr>
            <a:r>
              <a:rPr lang="en-US" dirty="0"/>
              <a:t>Semi-optimal</a:t>
            </a:r>
          </a:p>
          <a:p>
            <a:pPr lvl="2"/>
            <a:r>
              <a:rPr lang="en-US" dirty="0"/>
              <a:t>Terminals are reworked from least-to-most difficult</a:t>
            </a:r>
          </a:p>
          <a:p>
            <a:pPr lvl="2"/>
            <a:r>
              <a:rPr lang="en-US" dirty="0"/>
              <a:t>Components are air shipped as required</a:t>
            </a:r>
          </a:p>
          <a:p>
            <a:pPr lvl="2"/>
            <a:r>
              <a:rPr lang="en-US" dirty="0"/>
              <a:t>Contradictory messages from MRP system: telling us to expedite material in despite the fact we have plenty of inventory we can use to rework into the product we need.</a:t>
            </a:r>
          </a:p>
          <a:p>
            <a:pPr marL="914400" lvl="1" indent="-457200">
              <a:buFont typeface="+mj-lt"/>
              <a:buAutoNum type="arabicPeriod"/>
            </a:pPr>
            <a:r>
              <a:rPr lang="en-US" dirty="0"/>
              <a:t>Optimal</a:t>
            </a:r>
          </a:p>
          <a:p>
            <a:pPr lvl="2"/>
            <a:r>
              <a:rPr lang="en-US" dirty="0"/>
              <a:t>All annoying aspects about the “Semi-optimal” approach are handled by the system</a:t>
            </a:r>
          </a:p>
          <a:p>
            <a:pPr lvl="2"/>
            <a:r>
              <a:rPr lang="en-US" dirty="0"/>
              <a:t>“Postponement” is fully implemented</a:t>
            </a:r>
          </a:p>
          <a:p>
            <a:pPr lvl="3"/>
            <a:r>
              <a:rPr lang="en-US" dirty="0"/>
              <a:t>APICS Postponement Definition: A product design or supply chain strategy that deliberately delays final differentiation (assembly, production, packaging, tagging, etc.) until the latest possible time in the process. This shifts product differentiation closer to the consumer to reduce anticipatory risk, eliminating excess inventory in the form of finished goods in the supply chain</a:t>
            </a:r>
          </a:p>
        </p:txBody>
      </p:sp>
    </p:spTree>
    <p:extLst>
      <p:ext uri="{BB962C8B-B14F-4D97-AF65-F5344CB8AC3E}">
        <p14:creationId xmlns:p14="http://schemas.microsoft.com/office/powerpoint/2010/main" val="213978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961C-0B41-468C-84A5-0E35A15268CE}"/>
              </a:ext>
            </a:extLst>
          </p:cNvPr>
          <p:cNvSpPr>
            <a:spLocks noGrp="1"/>
          </p:cNvSpPr>
          <p:nvPr>
            <p:ph type="title"/>
          </p:nvPr>
        </p:nvSpPr>
        <p:spPr/>
        <p:txBody>
          <a:bodyPr/>
          <a:lstStyle/>
          <a:p>
            <a:r>
              <a:rPr lang="en-US" dirty="0"/>
              <a:t>Model Outputs and Results</a:t>
            </a:r>
          </a:p>
        </p:txBody>
      </p:sp>
      <p:sp>
        <p:nvSpPr>
          <p:cNvPr id="3" name="Content Placeholder 2">
            <a:extLst>
              <a:ext uri="{FF2B5EF4-FFF2-40B4-BE49-F238E27FC236}">
                <a16:creationId xmlns:a16="http://schemas.microsoft.com/office/drawing/2014/main" id="{CB807A30-3523-494B-BAD6-D023F8D82424}"/>
              </a:ext>
            </a:extLst>
          </p:cNvPr>
          <p:cNvSpPr>
            <a:spLocks noGrp="1"/>
          </p:cNvSpPr>
          <p:nvPr>
            <p:ph idx="1"/>
          </p:nvPr>
        </p:nvSpPr>
        <p:spPr>
          <a:xfrm>
            <a:off x="518679" y="1215566"/>
            <a:ext cx="4939392" cy="5505908"/>
          </a:xfrm>
        </p:spPr>
        <p:txBody>
          <a:bodyPr/>
          <a:lstStyle/>
          <a:p>
            <a:r>
              <a:rPr lang="en-US" dirty="0"/>
              <a:t>Different Models in practice:</a:t>
            </a:r>
          </a:p>
          <a:p>
            <a:pPr marL="457200" indent="-457200">
              <a:buFont typeface="+mj-lt"/>
              <a:buAutoNum type="arabicPeriod"/>
            </a:pPr>
            <a:r>
              <a:rPr lang="en-US" dirty="0"/>
              <a:t>D</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A</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0" indent="0">
              <a:buNone/>
            </a:pPr>
            <a:endParaRPr lang="en-US" dirty="0"/>
          </a:p>
        </p:txBody>
      </p:sp>
      <p:pic>
        <p:nvPicPr>
          <p:cNvPr id="5" name="Picture 4">
            <a:extLst>
              <a:ext uri="{FF2B5EF4-FFF2-40B4-BE49-F238E27FC236}">
                <a16:creationId xmlns:a16="http://schemas.microsoft.com/office/drawing/2014/main" id="{A8D6C294-88B3-4668-9FF9-3C70DF6A6444}"/>
              </a:ext>
            </a:extLst>
          </p:cNvPr>
          <p:cNvPicPr>
            <a:picLocks noChangeAspect="1"/>
          </p:cNvPicPr>
          <p:nvPr/>
        </p:nvPicPr>
        <p:blipFill>
          <a:blip r:embed="rId2"/>
          <a:stretch>
            <a:fillRect/>
          </a:stretch>
        </p:blipFill>
        <p:spPr>
          <a:xfrm>
            <a:off x="992515" y="3429000"/>
            <a:ext cx="3981450" cy="2781300"/>
          </a:xfrm>
          <a:prstGeom prst="rect">
            <a:avLst/>
          </a:prstGeom>
        </p:spPr>
      </p:pic>
      <p:pic>
        <p:nvPicPr>
          <p:cNvPr id="6" name="Picture 5">
            <a:extLst>
              <a:ext uri="{FF2B5EF4-FFF2-40B4-BE49-F238E27FC236}">
                <a16:creationId xmlns:a16="http://schemas.microsoft.com/office/drawing/2014/main" id="{7FDE2310-38F5-48D0-AB14-6C4F42A45724}"/>
              </a:ext>
            </a:extLst>
          </p:cNvPr>
          <p:cNvPicPr>
            <a:picLocks noChangeAspect="1"/>
          </p:cNvPicPr>
          <p:nvPr/>
        </p:nvPicPr>
        <p:blipFill>
          <a:blip r:embed="rId3"/>
          <a:stretch>
            <a:fillRect/>
          </a:stretch>
        </p:blipFill>
        <p:spPr>
          <a:xfrm>
            <a:off x="987753" y="1673894"/>
            <a:ext cx="3990975" cy="1514475"/>
          </a:xfrm>
          <a:prstGeom prst="rect">
            <a:avLst/>
          </a:prstGeom>
        </p:spPr>
      </p:pic>
      <p:pic>
        <p:nvPicPr>
          <p:cNvPr id="7" name="Picture 6">
            <a:extLst>
              <a:ext uri="{FF2B5EF4-FFF2-40B4-BE49-F238E27FC236}">
                <a16:creationId xmlns:a16="http://schemas.microsoft.com/office/drawing/2014/main" id="{CAFEDD48-2469-48BB-8702-C1FCFFF736F3}"/>
              </a:ext>
            </a:extLst>
          </p:cNvPr>
          <p:cNvPicPr>
            <a:picLocks noChangeAspect="1"/>
          </p:cNvPicPr>
          <p:nvPr/>
        </p:nvPicPr>
        <p:blipFill>
          <a:blip r:embed="rId4"/>
          <a:stretch>
            <a:fillRect/>
          </a:stretch>
        </p:blipFill>
        <p:spPr>
          <a:xfrm>
            <a:off x="5941432" y="1673893"/>
            <a:ext cx="3971925" cy="1933575"/>
          </a:xfrm>
          <a:prstGeom prst="rect">
            <a:avLst/>
          </a:prstGeom>
        </p:spPr>
      </p:pic>
      <p:sp>
        <p:nvSpPr>
          <p:cNvPr id="8" name="Content Placeholder 2">
            <a:extLst>
              <a:ext uri="{FF2B5EF4-FFF2-40B4-BE49-F238E27FC236}">
                <a16:creationId xmlns:a16="http://schemas.microsoft.com/office/drawing/2014/main" id="{2EB0D7AB-5DBB-4578-A258-356072A31F0C}"/>
              </a:ext>
            </a:extLst>
          </p:cNvPr>
          <p:cNvSpPr txBox="1">
            <a:spLocks/>
          </p:cNvSpPr>
          <p:nvPr/>
        </p:nvSpPr>
        <p:spPr>
          <a:xfrm>
            <a:off x="5458070" y="1673893"/>
            <a:ext cx="5370339" cy="4956789"/>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2"/>
                </a:solidFill>
              </a:rPr>
              <a:t>3. </a:t>
            </a: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r>
              <a:rPr lang="en-US" dirty="0">
                <a:solidFill>
                  <a:schemeClr val="accent2"/>
                </a:solidFill>
              </a:rPr>
              <a:t>Demand:</a:t>
            </a:r>
          </a:p>
        </p:txBody>
      </p:sp>
      <p:pic>
        <p:nvPicPr>
          <p:cNvPr id="9" name="Picture 8">
            <a:extLst>
              <a:ext uri="{FF2B5EF4-FFF2-40B4-BE49-F238E27FC236}">
                <a16:creationId xmlns:a16="http://schemas.microsoft.com/office/drawing/2014/main" id="{366BCA1B-E450-4077-881B-700354683820}"/>
              </a:ext>
            </a:extLst>
          </p:cNvPr>
          <p:cNvPicPr>
            <a:picLocks noChangeAspect="1"/>
          </p:cNvPicPr>
          <p:nvPr/>
        </p:nvPicPr>
        <p:blipFill>
          <a:blip r:embed="rId5"/>
          <a:stretch>
            <a:fillRect/>
          </a:stretch>
        </p:blipFill>
        <p:spPr>
          <a:xfrm>
            <a:off x="5941432" y="4369623"/>
            <a:ext cx="5042170" cy="2490606"/>
          </a:xfrm>
          <a:prstGeom prst="rect">
            <a:avLst/>
          </a:prstGeom>
        </p:spPr>
      </p:pic>
    </p:spTree>
    <p:extLst>
      <p:ext uri="{BB962C8B-B14F-4D97-AF65-F5344CB8AC3E}">
        <p14:creationId xmlns:p14="http://schemas.microsoft.com/office/powerpoint/2010/main" val="334622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60F3-3E1D-45AA-9B68-701F5BB08FCA}"/>
              </a:ext>
            </a:extLst>
          </p:cNvPr>
          <p:cNvSpPr>
            <a:spLocks noGrp="1"/>
          </p:cNvSpPr>
          <p:nvPr>
            <p:ph type="title"/>
          </p:nvPr>
        </p:nvSpPr>
        <p:spPr/>
        <p:txBody>
          <a:bodyPr/>
          <a:lstStyle/>
          <a:p>
            <a:r>
              <a:rPr lang="en-US" dirty="0"/>
              <a:t>Model Review: Inventory Value</a:t>
            </a:r>
          </a:p>
        </p:txBody>
      </p:sp>
      <p:sp>
        <p:nvSpPr>
          <p:cNvPr id="3" name="Content Placeholder 2">
            <a:extLst>
              <a:ext uri="{FF2B5EF4-FFF2-40B4-BE49-F238E27FC236}">
                <a16:creationId xmlns:a16="http://schemas.microsoft.com/office/drawing/2014/main" id="{369BEFE7-08B1-48D6-B3CA-6B287ECC1C15}"/>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5FF933B0-A52C-4A9D-A0AF-06E363BBF078}"/>
              </a:ext>
            </a:extLst>
          </p:cNvPr>
          <p:cNvPicPr>
            <a:picLocks noChangeAspect="1"/>
          </p:cNvPicPr>
          <p:nvPr/>
        </p:nvPicPr>
        <p:blipFill>
          <a:blip r:embed="rId2"/>
          <a:stretch>
            <a:fillRect/>
          </a:stretch>
        </p:blipFill>
        <p:spPr>
          <a:xfrm>
            <a:off x="0" y="1626454"/>
            <a:ext cx="12192000" cy="5231546"/>
          </a:xfrm>
          <a:prstGeom prst="rect">
            <a:avLst/>
          </a:prstGeom>
        </p:spPr>
      </p:pic>
    </p:spTree>
    <p:extLst>
      <p:ext uri="{BB962C8B-B14F-4D97-AF65-F5344CB8AC3E}">
        <p14:creationId xmlns:p14="http://schemas.microsoft.com/office/powerpoint/2010/main" val="4100227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A28A-E6F0-49C8-8275-DF359934EFCC}"/>
              </a:ext>
            </a:extLst>
          </p:cNvPr>
          <p:cNvSpPr>
            <a:spLocks noGrp="1"/>
          </p:cNvSpPr>
          <p:nvPr>
            <p:ph type="title"/>
          </p:nvPr>
        </p:nvSpPr>
        <p:spPr/>
        <p:txBody>
          <a:bodyPr/>
          <a:lstStyle/>
          <a:p>
            <a:r>
              <a:rPr lang="en-US" dirty="0"/>
              <a:t>Model Output: Standard Freight (cost)</a:t>
            </a:r>
          </a:p>
        </p:txBody>
      </p:sp>
      <p:sp>
        <p:nvSpPr>
          <p:cNvPr id="3" name="Content Placeholder 2">
            <a:extLst>
              <a:ext uri="{FF2B5EF4-FFF2-40B4-BE49-F238E27FC236}">
                <a16:creationId xmlns:a16="http://schemas.microsoft.com/office/drawing/2014/main" id="{1E0BF4DC-A917-4116-ACBA-CD0A01300E8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36701B4-9A27-46BE-B335-DA89188560BB}"/>
              </a:ext>
            </a:extLst>
          </p:cNvPr>
          <p:cNvPicPr>
            <a:picLocks noChangeAspect="1"/>
          </p:cNvPicPr>
          <p:nvPr/>
        </p:nvPicPr>
        <p:blipFill>
          <a:blip r:embed="rId2"/>
          <a:stretch>
            <a:fillRect/>
          </a:stretch>
        </p:blipFill>
        <p:spPr>
          <a:xfrm>
            <a:off x="0" y="1388219"/>
            <a:ext cx="12192000" cy="5160601"/>
          </a:xfrm>
          <a:prstGeom prst="rect">
            <a:avLst/>
          </a:prstGeom>
        </p:spPr>
      </p:pic>
    </p:spTree>
    <p:extLst>
      <p:ext uri="{BB962C8B-B14F-4D97-AF65-F5344CB8AC3E}">
        <p14:creationId xmlns:p14="http://schemas.microsoft.com/office/powerpoint/2010/main" val="356506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BC21-647C-4480-AE99-0FDCE45E3541}"/>
              </a:ext>
            </a:extLst>
          </p:cNvPr>
          <p:cNvSpPr>
            <a:spLocks noGrp="1"/>
          </p:cNvSpPr>
          <p:nvPr>
            <p:ph type="title"/>
          </p:nvPr>
        </p:nvSpPr>
        <p:spPr/>
        <p:txBody>
          <a:bodyPr/>
          <a:lstStyle/>
          <a:p>
            <a:r>
              <a:rPr lang="en-US" dirty="0"/>
              <a:t>Model Output: Standard Freight (units)</a:t>
            </a:r>
          </a:p>
        </p:txBody>
      </p:sp>
      <p:sp>
        <p:nvSpPr>
          <p:cNvPr id="3" name="Content Placeholder 2">
            <a:extLst>
              <a:ext uri="{FF2B5EF4-FFF2-40B4-BE49-F238E27FC236}">
                <a16:creationId xmlns:a16="http://schemas.microsoft.com/office/drawing/2014/main" id="{D30C5FE6-B5FE-4BF8-AFBF-7B8D0E718EA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E05C69-4E4D-47EA-8943-3AFD1830E8CD}"/>
              </a:ext>
            </a:extLst>
          </p:cNvPr>
          <p:cNvPicPr>
            <a:picLocks noChangeAspect="1"/>
          </p:cNvPicPr>
          <p:nvPr/>
        </p:nvPicPr>
        <p:blipFill>
          <a:blip r:embed="rId2"/>
          <a:stretch>
            <a:fillRect/>
          </a:stretch>
        </p:blipFill>
        <p:spPr>
          <a:xfrm>
            <a:off x="0" y="1622800"/>
            <a:ext cx="12192000" cy="5235200"/>
          </a:xfrm>
          <a:prstGeom prst="rect">
            <a:avLst/>
          </a:prstGeom>
        </p:spPr>
      </p:pic>
    </p:spTree>
    <p:extLst>
      <p:ext uri="{BB962C8B-B14F-4D97-AF65-F5344CB8AC3E}">
        <p14:creationId xmlns:p14="http://schemas.microsoft.com/office/powerpoint/2010/main" val="3548595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4AD6-321A-48DB-91CA-6BD15A63E304}"/>
              </a:ext>
            </a:extLst>
          </p:cNvPr>
          <p:cNvSpPr>
            <a:spLocks noGrp="1"/>
          </p:cNvSpPr>
          <p:nvPr>
            <p:ph type="title"/>
          </p:nvPr>
        </p:nvSpPr>
        <p:spPr/>
        <p:txBody>
          <a:bodyPr/>
          <a:lstStyle/>
          <a:p>
            <a:r>
              <a:rPr lang="en-US" dirty="0"/>
              <a:t>Model Output: Premium Freight (cost)</a:t>
            </a:r>
          </a:p>
        </p:txBody>
      </p:sp>
      <p:sp>
        <p:nvSpPr>
          <p:cNvPr id="3" name="Content Placeholder 2">
            <a:extLst>
              <a:ext uri="{FF2B5EF4-FFF2-40B4-BE49-F238E27FC236}">
                <a16:creationId xmlns:a16="http://schemas.microsoft.com/office/drawing/2014/main" id="{A29E2B7C-B795-4CAA-B8EB-A482E0D5637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370EA59-4700-416A-8ECA-F238EB870D02}"/>
              </a:ext>
            </a:extLst>
          </p:cNvPr>
          <p:cNvPicPr>
            <a:picLocks noChangeAspect="1"/>
          </p:cNvPicPr>
          <p:nvPr/>
        </p:nvPicPr>
        <p:blipFill>
          <a:blip r:embed="rId2"/>
          <a:stretch>
            <a:fillRect/>
          </a:stretch>
        </p:blipFill>
        <p:spPr>
          <a:xfrm>
            <a:off x="0" y="1601074"/>
            <a:ext cx="12192000" cy="5256926"/>
          </a:xfrm>
          <a:prstGeom prst="rect">
            <a:avLst/>
          </a:prstGeom>
        </p:spPr>
      </p:pic>
    </p:spTree>
    <p:extLst>
      <p:ext uri="{BB962C8B-B14F-4D97-AF65-F5344CB8AC3E}">
        <p14:creationId xmlns:p14="http://schemas.microsoft.com/office/powerpoint/2010/main" val="1569138361"/>
      </p:ext>
    </p:extLst>
  </p:cSld>
  <p:clrMapOvr>
    <a:masterClrMapping/>
  </p:clrMapOvr>
</p:sld>
</file>

<file path=ppt/theme/theme1.xml><?xml version="1.0" encoding="utf-8"?>
<a:theme xmlns:a="http://schemas.openxmlformats.org/drawingml/2006/main" name="2020 PAR PPT Template">
  <a:themeElements>
    <a:clrScheme name="Custom 4">
      <a:dk1>
        <a:srgbClr val="3F3F3F"/>
      </a:dk1>
      <a:lt1>
        <a:srgbClr val="FFFFFF"/>
      </a:lt1>
      <a:dk2>
        <a:srgbClr val="F2F2F2"/>
      </a:dk2>
      <a:lt2>
        <a:srgbClr val="A5A5A5"/>
      </a:lt2>
      <a:accent1>
        <a:srgbClr val="00194C"/>
      </a:accent1>
      <a:accent2>
        <a:srgbClr val="CC2F75"/>
      </a:accent2>
      <a:accent3>
        <a:srgbClr val="F2F2F2"/>
      </a:accent3>
      <a:accent4>
        <a:srgbClr val="154F97"/>
      </a:accent4>
      <a:accent5>
        <a:srgbClr val="37759F"/>
      </a:accent5>
      <a:accent6>
        <a:srgbClr val="014067"/>
      </a:accent6>
      <a:hlink>
        <a:srgbClr val="CFB38C"/>
      </a:hlink>
      <a:folHlink>
        <a:srgbClr val="86735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EF95FB54B1C6945B23797DADA0221C6" ma:contentTypeVersion="14" ma:contentTypeDescription="Create a new document." ma:contentTypeScope="" ma:versionID="8d3843e0c457963f002f4b5a5bee2326">
  <xsd:schema xmlns:xsd="http://www.w3.org/2001/XMLSchema" xmlns:xs="http://www.w3.org/2001/XMLSchema" xmlns:p="http://schemas.microsoft.com/office/2006/metadata/properties" xmlns:ns1="http://schemas.microsoft.com/sharepoint/v3" xmlns:ns3="64cefb42-e3c2-4dc3-b144-1de1c401c1ce" xmlns:ns4="9520cf19-b5d0-4cec-b926-caa658dd91e9" targetNamespace="http://schemas.microsoft.com/office/2006/metadata/properties" ma:root="true" ma:fieldsID="784e33d98d1584d8c6d8715e210251cc" ns1:_="" ns3:_="" ns4:_="">
    <xsd:import namespace="http://schemas.microsoft.com/sharepoint/v3"/>
    <xsd:import namespace="64cefb42-e3c2-4dc3-b144-1de1c401c1ce"/>
    <xsd:import namespace="9520cf19-b5d0-4cec-b926-caa658dd91e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DateTaken" minOccurs="0"/>
                <xsd:element ref="ns1:_ip_UnifiedCompliancePolicyProperties" minOccurs="0"/>
                <xsd:element ref="ns1:_ip_UnifiedCompliancePolicyUIAc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cefb42-e3c2-4dc3-b144-1de1c401c1c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20cf19-b5d0-4cec-b926-caa658dd91e9"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56E10C-9FBE-4513-854F-3A7B11D25156}">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E63825F8-FCB9-4823-A3F0-FD17DA1AA695}">
  <ds:schemaRefs>
    <ds:schemaRef ds:uri="http://schemas.microsoft.com/sharepoint/v3/contenttype/forms"/>
  </ds:schemaRefs>
</ds:datastoreItem>
</file>

<file path=customXml/itemProps3.xml><?xml version="1.0" encoding="utf-8"?>
<ds:datastoreItem xmlns:ds="http://schemas.openxmlformats.org/officeDocument/2006/customXml" ds:itemID="{92732DB0-86B8-4BA3-8628-1E9E330C55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4cefb42-e3c2-4dc3-b144-1de1c401c1ce"/>
    <ds:schemaRef ds:uri="9520cf19-b5d0-4cec-b926-caa658dd9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2020 PAR PPT Template</Template>
  <TotalTime>1398</TotalTime>
  <Words>423</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Gill Sans SemiBold</vt:lpstr>
      <vt:lpstr>2020 PAR PPT Template</vt:lpstr>
      <vt:lpstr>Next Gen Terminal Review</vt:lpstr>
      <vt:lpstr>Topics for Discussion</vt:lpstr>
      <vt:lpstr>Intro</vt:lpstr>
      <vt:lpstr>Model Review &amp; Assumptions</vt:lpstr>
      <vt:lpstr>Model Outputs and Results</vt:lpstr>
      <vt:lpstr>Model Review: Inventory Value</vt:lpstr>
      <vt:lpstr>Model Output: Standard Freight (cost)</vt:lpstr>
      <vt:lpstr>Model Output: Standard Freight (units)</vt:lpstr>
      <vt:lpstr>Model Output: Premium Freight (cost)</vt:lpstr>
      <vt:lpstr>Model Output: Premium Freight (units)</vt:lpstr>
      <vt:lpstr>Model Output: Total Cost</vt:lpstr>
      <vt:lpstr>Model Output: Boxplot</vt:lpstr>
      <vt:lpstr>Questions? Comments? Concerns?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HERE</dc:title>
  <dc:creator>Ryan McGrogan</dc:creator>
  <cp:lastModifiedBy>Karl Schubert</cp:lastModifiedBy>
  <cp:revision>8</cp:revision>
  <dcterms:created xsi:type="dcterms:W3CDTF">2016-01-07T21:03:47Z</dcterms:created>
  <dcterms:modified xsi:type="dcterms:W3CDTF">2020-07-06T15:20:13Z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0x0101003EF95FB54B1C6945B23797DADA0221C6</vt:lpwstr>
  </property>
</Properties>
</file>