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erriweather"/>
      <p:regular r:id="rId19"/>
      <p:bold r:id="rId20"/>
      <p:italic r:id="rId21"/>
      <p:boldItalic r:id="rId22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99D1EBD-7819-4EAA-B173-A33987E59CF3}">
  <a:tblStyle styleId="{199D1EBD-7819-4EAA-B173-A33987E59CF3}" styleName="Table_0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2" name="Shape 12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Shape 13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Shape 1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18" name="Shape 1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32" name="Shape 32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Relationship Id="rId4" Type="http://schemas.openxmlformats.org/officeDocument/2006/relationships/image" Target="../media/image1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Relationship Id="rId4" Type="http://schemas.openxmlformats.org/officeDocument/2006/relationships/image" Target="../media/image03.jpg"/><Relationship Id="rId9" Type="http://schemas.openxmlformats.org/officeDocument/2006/relationships/image" Target="../media/image13.png"/><Relationship Id="rId5" Type="http://schemas.openxmlformats.org/officeDocument/2006/relationships/image" Target="../media/image07.jpg"/><Relationship Id="rId6" Type="http://schemas.openxmlformats.org/officeDocument/2006/relationships/image" Target="../media/image04.jpg"/><Relationship Id="rId7" Type="http://schemas.openxmlformats.org/officeDocument/2006/relationships/image" Target="../media/image08.png"/><Relationship Id="rId8" Type="http://schemas.openxmlformats.org/officeDocument/2006/relationships/image" Target="../media/image0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Relationship Id="rId4" Type="http://schemas.openxmlformats.org/officeDocument/2006/relationships/image" Target="../media/image11.jp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4381884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PRESENTED BY GROUP 8: </a:t>
            </a: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Keise, Christine, Sara, Kelby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662" y="1182275"/>
            <a:ext cx="7907125" cy="221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SWOT Analysis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29225" y="1050650"/>
            <a:ext cx="8147400" cy="102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Threats: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·  </a:t>
            </a:r>
            <a:r>
              <a:rPr b="1" lang="en" sz="1400">
                <a:latin typeface="Merriweather"/>
                <a:ea typeface="Merriweather"/>
                <a:cs typeface="Merriweather"/>
                <a:sym typeface="Merriweather"/>
              </a:rPr>
              <a:t>Competitors include Google, Microsoft, CenturyLink, VMware, IBM, and Rackspace </a:t>
            </a: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   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300" y="35910"/>
            <a:ext cx="1027496" cy="102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074" y="2078149"/>
            <a:ext cx="857400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3650" y="2283800"/>
            <a:ext cx="4102975" cy="70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429225" y="3081650"/>
            <a:ext cx="4044299" cy="17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- Requires very little setup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-Links to Google  to easily save attachments, documents, and share content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5131275" y="3066550"/>
            <a:ext cx="3445199" cy="17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-Gaining market share</a:t>
            </a:r>
          </a:p>
          <a:p>
            <a:pPr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-Included in all Windows 10</a:t>
            </a:r>
          </a:p>
          <a:p>
            <a:pPr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-Based off the success of Microsoft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480475" y="2283800"/>
            <a:ext cx="2415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Google Drive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Operational Strategy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200150"/>
            <a:ext cx="56880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SzPct val="100000"/>
              <a:buFont typeface="Merriweather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Low cost 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SzPct val="100000"/>
              <a:buFont typeface="Merriweather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No upfront investment 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SzPct val="100000"/>
              <a:buFont typeface="Merriweather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Flexibility and elasticity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SzPct val="100000"/>
              <a:buFont typeface="Merriweather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Secure with the data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SzPct val="100000"/>
              <a:buFont typeface="Merriweather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Global reach 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SzPct val="100000"/>
              <a:buFont typeface="Merriweather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Speed and agility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300" y="35910"/>
            <a:ext cx="1027496" cy="102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5198" y="3368762"/>
            <a:ext cx="2541600" cy="1557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b="0" l="1526" r="0" t="14951"/>
          <a:stretch/>
        </p:blipFill>
        <p:spPr>
          <a:xfrm>
            <a:off x="342075" y="902725"/>
            <a:ext cx="7538100" cy="403064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>
            <p:ph idx="4294967295"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Forecasting Data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9300" y="35910"/>
            <a:ext cx="1027496" cy="102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/>
        </p:nvSpPr>
        <p:spPr>
          <a:xfrm>
            <a:off x="481400" y="206950"/>
            <a:ext cx="50523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>
                <a:latin typeface="Merriweather"/>
                <a:ea typeface="Merriweather"/>
                <a:cs typeface="Merriweather"/>
                <a:sym typeface="Merriweather"/>
              </a:rPr>
              <a:t>Forecast Error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2676" y="206946"/>
            <a:ext cx="1380824" cy="1380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8" name="Shape 138"/>
          <p:cNvGraphicFramePr/>
          <p:nvPr/>
        </p:nvGraphicFramePr>
        <p:xfrm>
          <a:off x="211125" y="219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{199D1EBD-7819-4EAA-B173-A33987E59CF3}</a:tableStyleId>
              </a:tblPr>
              <a:tblGrid>
                <a:gridCol w="960900"/>
                <a:gridCol w="1170650"/>
                <a:gridCol w="725950"/>
                <a:gridCol w="952500"/>
                <a:gridCol w="952500"/>
                <a:gridCol w="952500"/>
                <a:gridCol w="952500"/>
                <a:gridCol w="952500"/>
              </a:tblGrid>
              <a:tr h="4762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Naive Trend Net Sales Forecast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MA2 Net Sales forecast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MA3 Net Sales Forecast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WMA3 Net Sales Forecast</a:t>
                      </a:r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Deviation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586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Deviation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1379.25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Deviation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1390.111111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Deviation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1258.85</a:t>
                      </a:r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MAD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97.66666667</a:t>
                      </a:r>
                    </a:p>
                  </a:txBody>
                  <a:tcPr marT="19050" marB="19050" marR="28575" marL="28575" anchor="b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MAD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229.875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MAD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231.6851852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MAD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209.8083333</a:t>
                      </a:r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2797775" y="4369650"/>
            <a:ext cx="5828100" cy="51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OPERATIONAL STRATEGY ANALYSIS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50" y="272150"/>
            <a:ext cx="9086299" cy="363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150" y="213500"/>
            <a:ext cx="7184174" cy="40448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/>
        </p:nvSpPr>
        <p:spPr>
          <a:xfrm>
            <a:off x="1725325" y="4324925"/>
            <a:ext cx="7012799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AMAZON CLOUD STORAGE SERVICES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Organizational Strategy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ct val="1000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AWS is used to power Amazon.com.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ct val="1000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It allows the company to expand its cloud computing platform.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ct val="1000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AWS is responsible for 30% of the 16 billion cloud infrastructure services market.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637" y="3066325"/>
            <a:ext cx="6340724" cy="192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9300" y="35910"/>
            <a:ext cx="1027496" cy="102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SWOT Analysis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1239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Strengths: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·  </a:t>
            </a: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AWS cloud is currently </a:t>
            </a:r>
            <a:r>
              <a:rPr b="1" lang="en" sz="1400" u="sng">
                <a:latin typeface="Merriweather"/>
                <a:ea typeface="Merriweather"/>
                <a:cs typeface="Merriweather"/>
                <a:sym typeface="Merriweather"/>
              </a:rPr>
              <a:t>the most popular web service</a:t>
            </a: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, with 21 products available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·  The average consumer spends </a:t>
            </a:r>
            <a:r>
              <a:rPr b="1" lang="en" sz="1800">
                <a:latin typeface="Merriweather"/>
                <a:ea typeface="Merriweather"/>
                <a:cs typeface="Merriweather"/>
                <a:sym typeface="Merriweather"/>
              </a:rPr>
              <a:t>$124,000 per year </a:t>
            </a: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on AWS cloud services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·  From 2014 to 2015, consumers are predicted to increase spending by 43%.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·  AWS </a:t>
            </a:r>
            <a:r>
              <a:rPr b="1" lang="en" sz="1800">
                <a:latin typeface="Merriweather"/>
                <a:ea typeface="Merriweather"/>
                <a:cs typeface="Merriweather"/>
                <a:sym typeface="Merriweather"/>
              </a:rPr>
              <a:t>valued at $5 billion in 2014</a:t>
            </a: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. According to the Cowen and Co. report, AWS is  </a:t>
            </a:r>
            <a:br>
              <a:rPr lang="en" sz="14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predicted to </a:t>
            </a:r>
            <a:r>
              <a:rPr b="1" lang="en" sz="1800">
                <a:latin typeface="Merriweather"/>
                <a:ea typeface="Merriweather"/>
                <a:cs typeface="Merriweather"/>
                <a:sym typeface="Merriweather"/>
              </a:rPr>
              <a:t>reach $38 billion by 2020.</a:t>
            </a: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· Offers a three month trial period for its web services. Amazon Prime members receive added benefits, such as Unlimited Photos.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300" y="35910"/>
            <a:ext cx="1027496" cy="102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SWOT Analysis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300" y="35910"/>
            <a:ext cx="1027496" cy="102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0400" y="2336301"/>
            <a:ext cx="2740201" cy="116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2250" y="2412500"/>
            <a:ext cx="1104762" cy="11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6950" y="2421837"/>
            <a:ext cx="1275299" cy="1145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65075" y="2280937"/>
            <a:ext cx="1275299" cy="127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4725" y="2336300"/>
            <a:ext cx="1164574" cy="116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07000" y="2301775"/>
            <a:ext cx="1275299" cy="127529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457200" y="1215775"/>
            <a:ext cx="83636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3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Strength: </a:t>
            </a:r>
            <a:r>
              <a:rPr lang="en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Companies that use Amazon Web Services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SWOT Analysis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Weakness: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· Pricing is determined by “Clock Hour of Server Time” 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25" y="2101375"/>
            <a:ext cx="7810400" cy="282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9300" y="35910"/>
            <a:ext cx="1027496" cy="102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SWOT Analysis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04800" y="1047750"/>
            <a:ext cx="85104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Other Weaknesses: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· “Amazon Glacier” is an inexpensive alternative for cloud storage, 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    but it can take hours to retrieve data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·  Security will always be an issue for consumers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·  Expansion: the future of Amazon can be tricky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300" y="35910"/>
            <a:ext cx="1027496" cy="102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2975" y="3310925"/>
            <a:ext cx="2681024" cy="1710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4037" y="2113005"/>
            <a:ext cx="1838025" cy="183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SWOT Analysis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1000" y="10477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Opportunities: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·  </a:t>
            </a: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 Aggressively expand and research the market due to the increasing number of</a:t>
            </a:r>
            <a:br>
              <a:rPr lang="en" sz="14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    competitors offering web services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·  Customer service and support have been key areas needed for improvement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·  Hire analysts to conduct consumer research in order to “look for changes in developer</a:t>
            </a:r>
            <a:br>
              <a:rPr lang="en" sz="14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   productivity, business agility, and ability to deliver new applications” 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·  Amazon Free Tier (for one year)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300" y="35910"/>
            <a:ext cx="1027496" cy="102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7964" y="3325975"/>
            <a:ext cx="1850175" cy="168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