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72" r:id="rId2"/>
    <p:sldId id="373" r:id="rId3"/>
    <p:sldId id="375" r:id="rId4"/>
    <p:sldId id="379" r:id="rId5"/>
    <p:sldId id="378" r:id="rId6"/>
    <p:sldId id="381" r:id="rId7"/>
    <p:sldId id="380" r:id="rId8"/>
    <p:sldId id="382" r:id="rId9"/>
    <p:sldId id="374" r:id="rId10"/>
    <p:sldId id="383" r:id="rId1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0000"/>
    <a:srgbClr val="FF6600"/>
    <a:srgbClr val="A50021"/>
    <a:srgbClr val="000066"/>
    <a:srgbClr val="003300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31E5C6D-79D6-4E23-A609-CB3452588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21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67719CD-9C27-4E2B-A5FE-E4776DABA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3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BFA0B-363F-4B03-BD35-E059610E3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2A6CF-87C5-4E9A-A112-DCC6822A9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C7828-6228-4388-9DFF-CBAA56293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55D61-61FF-4E4C-B4D6-4BA4C65E5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E89F3-1370-4A41-BBF2-358A52CC7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4439E-6831-482D-9557-A265BD027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B15D8-6E97-4CA3-91AF-868F0FD37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B36D0-A870-4B96-854D-F3FA74648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BB124-31A0-4784-A59B-CCE3615C3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EB15B-66A9-4782-A09A-84D4FE3ED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983C5-DB6B-4D75-B1DE-8D1CE4AC8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6848447-0A5A-4C52-8DE0-3A5AA1D7A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400"/>
              <a:t>SLIDE </a:t>
            </a:r>
            <a:fld id="{82A8A140-713E-46F1-9D27-C781D570A35E}" type="slidenum">
              <a:rPr lang="en-US" sz="1400"/>
              <a:pPr>
                <a:defRPr/>
              </a:pPr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486400"/>
            <a:ext cx="6400800" cy="990600"/>
          </a:xfrm>
        </p:spPr>
        <p:txBody>
          <a:bodyPr/>
          <a:lstStyle/>
          <a:p>
            <a:pPr eaLnBrk="1" hangingPunct="1"/>
            <a:r>
              <a:rPr lang="en-US" sz="1800" b="1" dirty="0" smtClean="0">
                <a:solidFill>
                  <a:srgbClr val="003300"/>
                </a:solidFill>
              </a:rPr>
              <a:t>Dr. Jeff Ashworth</a:t>
            </a:r>
          </a:p>
          <a:p>
            <a:pPr eaLnBrk="1" hangingPunct="1"/>
            <a:r>
              <a:rPr lang="en-US" sz="1800" b="1" dirty="0" smtClean="0">
                <a:solidFill>
                  <a:srgbClr val="003300"/>
                </a:solidFill>
              </a:rPr>
              <a:t>Aerospace Engineering Department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95275" y="4724400"/>
            <a:ext cx="85439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Book Antiqua" pitchFamily="18" charset="0"/>
              </a:rPr>
              <a:t>Streamlines</a:t>
            </a:r>
            <a:r>
              <a:rPr lang="en-US" sz="2000" b="1" dirty="0" smtClean="0">
                <a:solidFill>
                  <a:srgbClr val="000066"/>
                </a:solidFill>
                <a:latin typeface="Book Antiqua" pitchFamily="18" charset="0"/>
              </a:rPr>
              <a:t>, </a:t>
            </a:r>
            <a:r>
              <a:rPr lang="en-US" sz="2000" b="1" dirty="0" err="1" smtClean="0">
                <a:solidFill>
                  <a:srgbClr val="000066"/>
                </a:solidFill>
                <a:latin typeface="Book Antiqua" pitchFamily="18" charset="0"/>
              </a:rPr>
              <a:t>Streamtubes</a:t>
            </a:r>
            <a:r>
              <a:rPr lang="en-US" sz="2000" b="1" dirty="0" smtClean="0">
                <a:solidFill>
                  <a:srgbClr val="000066"/>
                </a:solidFill>
                <a:latin typeface="Book Antiqua" pitchFamily="18" charset="0"/>
              </a:rPr>
              <a:t>, Continuity, Compressibility, and Euler’s</a:t>
            </a:r>
            <a:endParaRPr lang="en-US" sz="2000" b="1" dirty="0">
              <a:solidFill>
                <a:srgbClr val="000066"/>
              </a:solidFill>
              <a:latin typeface="Book Antiqua" pitchFamily="18" charset="0"/>
            </a:endParaRPr>
          </a:p>
          <a:p>
            <a:pPr algn="ctr"/>
            <a:r>
              <a:rPr lang="en-US" sz="2000" b="1" dirty="0">
                <a:solidFill>
                  <a:srgbClr val="663300"/>
                </a:solidFill>
                <a:latin typeface="Book Antiqua" pitchFamily="18" charset="0"/>
              </a:rPr>
              <a:t>LECTURE  </a:t>
            </a:r>
            <a:r>
              <a:rPr lang="en-US" sz="2000" b="1" dirty="0" smtClean="0">
                <a:solidFill>
                  <a:srgbClr val="663300"/>
                </a:solidFill>
                <a:latin typeface="Book Antiqua" pitchFamily="18" charset="0"/>
              </a:rPr>
              <a:t>02</a:t>
            </a:r>
            <a:endParaRPr lang="en-US" sz="2000" b="1" dirty="0">
              <a:solidFill>
                <a:srgbClr val="663300"/>
              </a:solidFill>
              <a:latin typeface="Book Antiqua" pitchFamily="18" charset="0"/>
            </a:endParaRPr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1037" y="380861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AE </a:t>
            </a: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317</a:t>
            </a: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/>
            </a:r>
            <a:b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</a:b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Aircraft Flight Mechanics and Performance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28207" t="15153" r="26925" b="19186"/>
          <a:stretch>
            <a:fillRect/>
          </a:stretch>
        </p:blipFill>
        <p:spPr bwMode="auto">
          <a:xfrm>
            <a:off x="2667000" y="1905000"/>
            <a:ext cx="3810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838200" y="5562600"/>
            <a:ext cx="1371600" cy="34766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(Anderson)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9" t="66247" r="7760" b="12348"/>
          <a:stretch/>
        </p:blipFill>
        <p:spPr bwMode="auto">
          <a:xfrm rot="10800000">
            <a:off x="1676400" y="1905000"/>
            <a:ext cx="5181600" cy="297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90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5257800"/>
            <a:ext cx="1981200" cy="381000"/>
          </a:xfrm>
        </p:spPr>
        <p:txBody>
          <a:bodyPr/>
          <a:lstStyle/>
          <a:p>
            <a:r>
              <a:rPr lang="en-US" dirty="0" smtClean="0"/>
              <a:t>(Brandt)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1"/>
            <a:ext cx="6955367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520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8" t="17124" r="4658" b="53338"/>
          <a:stretch/>
        </p:blipFill>
        <p:spPr bwMode="auto">
          <a:xfrm>
            <a:off x="533400" y="1295400"/>
            <a:ext cx="8153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533400" y="5562600"/>
            <a:ext cx="1524000" cy="4572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(Anderson)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161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2" t="74274" r="11157" b="12455"/>
          <a:stretch/>
        </p:blipFill>
        <p:spPr bwMode="auto">
          <a:xfrm rot="10800000">
            <a:off x="990599" y="1676400"/>
            <a:ext cx="723899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990600" y="5562600"/>
            <a:ext cx="1524000" cy="4572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(Anderson)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396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94" t="18301" r="10270" b="66609"/>
          <a:stretch/>
        </p:blipFill>
        <p:spPr bwMode="auto">
          <a:xfrm>
            <a:off x="1600200" y="1981200"/>
            <a:ext cx="5943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1066800" y="5410200"/>
            <a:ext cx="1524000" cy="533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(Anderson)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3222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7" t="15626" r="4068" b="41993"/>
          <a:stretch/>
        </p:blipFill>
        <p:spPr bwMode="auto">
          <a:xfrm>
            <a:off x="1295400" y="838200"/>
            <a:ext cx="6019800" cy="464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838200" y="5791200"/>
            <a:ext cx="1600200" cy="3810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(Anderson)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535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5" t="37351" r="27107" b="12883"/>
          <a:stretch/>
        </p:blipFill>
        <p:spPr bwMode="auto">
          <a:xfrm rot="10800000">
            <a:off x="1752600" y="304800"/>
            <a:ext cx="5410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876299" y="5943601"/>
            <a:ext cx="1752600" cy="4572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(Anderson)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05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914399" y="5715000"/>
            <a:ext cx="1524000" cy="4572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(Anderson)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7" t="43130" r="8203" b="18449"/>
          <a:stretch/>
        </p:blipFill>
        <p:spPr bwMode="auto">
          <a:xfrm rot="10800000">
            <a:off x="1676400" y="7620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301115"/>
              </p:ext>
            </p:extLst>
          </p:nvPr>
        </p:nvGraphicFramePr>
        <p:xfrm>
          <a:off x="3352800" y="4953000"/>
          <a:ext cx="1828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4" imgW="1143000" imgH="393480" progId="Equation.DSMT4">
                  <p:embed/>
                </p:oleObj>
              </mc:Choice>
              <mc:Fallback>
                <p:oleObj name="Equation" r:id="rId4" imgW="1143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2800" y="4953000"/>
                        <a:ext cx="18288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60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1" t="17445" r="37003" b="67144"/>
          <a:stretch/>
        </p:blipFill>
        <p:spPr bwMode="auto">
          <a:xfrm rot="10800000">
            <a:off x="1676400" y="2209800"/>
            <a:ext cx="5867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838200" y="5410200"/>
            <a:ext cx="1447800" cy="3810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(Anderson)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57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DF3788BA8EAA41B3F1BE819D4CDAD5" ma:contentTypeVersion="9" ma:contentTypeDescription="Create a new document." ma:contentTypeScope="" ma:versionID="fcf26ddc648a1ccfe51d2139dd5dc76f">
  <xsd:schema xmlns:xsd="http://www.w3.org/2001/XMLSchema" xmlns:xs="http://www.w3.org/2001/XMLSchema" xmlns:p="http://schemas.microsoft.com/office/2006/metadata/properties" xmlns:ns2="e58279eb-1329-4b77-92b0-6deb4ce1a8db" targetNamespace="http://schemas.microsoft.com/office/2006/metadata/properties" ma:root="true" ma:fieldsID="ede1b714d0f36deab839b4a43ee367ea" ns2:_="">
    <xsd:import namespace="e58279eb-1329-4b77-92b0-6deb4ce1a8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279eb-1329-4b77-92b0-6deb4ce1a8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11BDEE-4A9B-4E0D-9E24-10C107AE6316}"/>
</file>

<file path=customXml/itemProps2.xml><?xml version="1.0" encoding="utf-8"?>
<ds:datastoreItem xmlns:ds="http://schemas.openxmlformats.org/officeDocument/2006/customXml" ds:itemID="{D5095ADD-F157-413A-994A-AFF56A4984B4}"/>
</file>

<file path=customXml/itemProps3.xml><?xml version="1.0" encoding="utf-8"?>
<ds:datastoreItem xmlns:ds="http://schemas.openxmlformats.org/officeDocument/2006/customXml" ds:itemID="{1CFF426C-C742-4C59-AD1D-5E8813B9A28A}"/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48</Words>
  <Application>Microsoft Office PowerPoint</Application>
  <PresentationFormat>On-screen Show (4:3)</PresentationFormat>
  <Paragraphs>14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 Antiqua</vt:lpstr>
      <vt:lpstr>Default Design</vt:lpstr>
      <vt:lpstr>Equation</vt:lpstr>
      <vt:lpstr>AE 317 Aircraft Flight Mechanics and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Embry-Riddle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 420 Aircraft Preliminary Design</dc:title>
  <dc:creator>Shigeo Hayashibara</dc:creator>
  <cp:lastModifiedBy>Jeff Ashworth</cp:lastModifiedBy>
  <cp:revision>340</cp:revision>
  <dcterms:created xsi:type="dcterms:W3CDTF">2004-08-28T05:10:15Z</dcterms:created>
  <dcterms:modified xsi:type="dcterms:W3CDTF">2014-12-26T17:33:58Z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0x01010092DF3788BA8EAA41B3F1BE819D4CDAD5</vt:lpwstr>
  </property>
</Properties>
</file>