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72" r:id="rId2"/>
    <p:sldId id="380" r:id="rId3"/>
    <p:sldId id="374" r:id="rId4"/>
    <p:sldId id="375" r:id="rId5"/>
    <p:sldId id="376" r:id="rId6"/>
    <p:sldId id="377" r:id="rId7"/>
    <p:sldId id="378" r:id="rId8"/>
    <p:sldId id="379" r:id="rId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CC0000"/>
    <a:srgbClr val="FF6600"/>
    <a:srgbClr val="A50021"/>
    <a:srgbClr val="000066"/>
    <a:srgbClr val="003300"/>
    <a:srgbClr val="00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31E5C6D-79D6-4E23-A609-CB34525883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4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67719CD-9C27-4E2B-A5FE-E4776DABA4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79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BFA0B-363F-4B03-BD35-E059610E37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2A6CF-87C5-4E9A-A112-DCC6822A9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C7828-6228-4388-9DFF-CBAA56293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55D61-61FF-4E4C-B4D6-4BA4C65E5C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E89F3-1370-4A41-BBF2-358A52CC7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4439E-6831-482D-9557-A265BD0279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B15D8-6E97-4CA3-91AF-868F0FD37E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B36D0-A870-4B96-854D-F3FA74648B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BB124-31A0-4784-A59B-CCE3615C3A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EB15B-66A9-4782-A09A-84D4FE3ED1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983C5-DB6B-4D75-B1DE-8D1CE4AC89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6848447-0A5A-4C52-8DE0-3A5AA1D7A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400"/>
              <a:t>SLIDE </a:t>
            </a:r>
            <a:fld id="{82A8A140-713E-46F1-9D27-C781D570A35E}" type="slidenum">
              <a:rPr lang="en-US" sz="1400"/>
              <a:pPr>
                <a:defRPr/>
              </a:pPr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486400"/>
            <a:ext cx="6400800" cy="990600"/>
          </a:xfrm>
        </p:spPr>
        <p:txBody>
          <a:bodyPr/>
          <a:lstStyle/>
          <a:p>
            <a:pPr eaLnBrk="1" hangingPunct="1"/>
            <a:r>
              <a:rPr lang="en-US" sz="1800" b="1" dirty="0" smtClean="0">
                <a:solidFill>
                  <a:srgbClr val="003300"/>
                </a:solidFill>
              </a:rPr>
              <a:t>Dr. Jeff Ashworth</a:t>
            </a:r>
          </a:p>
          <a:p>
            <a:pPr eaLnBrk="1" hangingPunct="1"/>
            <a:r>
              <a:rPr lang="en-US" sz="1800" b="1" dirty="0" smtClean="0">
                <a:solidFill>
                  <a:srgbClr val="003300"/>
                </a:solidFill>
              </a:rPr>
              <a:t>Aerospace Engineering Department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295275" y="4724400"/>
            <a:ext cx="85439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66"/>
                </a:solidFill>
                <a:latin typeface="Book Antiqua" pitchFamily="18" charset="0"/>
              </a:rPr>
              <a:t>Flight Envelop (V-n Diagram) </a:t>
            </a:r>
            <a:endParaRPr lang="en-US" sz="2000" b="1" dirty="0">
              <a:solidFill>
                <a:srgbClr val="000066"/>
              </a:solidFill>
              <a:latin typeface="Book Antiqua" pitchFamily="18" charset="0"/>
            </a:endParaRPr>
          </a:p>
          <a:p>
            <a:pPr algn="ctr"/>
            <a:r>
              <a:rPr lang="en-US" sz="2000" b="1" dirty="0">
                <a:solidFill>
                  <a:srgbClr val="663300"/>
                </a:solidFill>
                <a:latin typeface="Book Antiqua" pitchFamily="18" charset="0"/>
              </a:rPr>
              <a:t>LECTURE  </a:t>
            </a:r>
            <a:r>
              <a:rPr lang="en-US" sz="2000" b="1" dirty="0" smtClean="0">
                <a:solidFill>
                  <a:srgbClr val="663300"/>
                </a:solidFill>
                <a:latin typeface="Book Antiqua" pitchFamily="18" charset="0"/>
              </a:rPr>
              <a:t>20</a:t>
            </a:r>
            <a:endParaRPr lang="en-US" sz="2000" b="1" dirty="0">
              <a:solidFill>
                <a:srgbClr val="663300"/>
              </a:solidFill>
              <a:latin typeface="Book Antiqua" pitchFamily="18" charset="0"/>
            </a:endParaRPr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1037" y="380861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AE 317</a:t>
            </a:r>
            <a:br>
              <a:rPr lang="en-US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</a:br>
            <a:r>
              <a:rPr lang="en-US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Flight Mechanics and Performance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l="28207" t="15153" r="26925" b="19186"/>
          <a:stretch>
            <a:fillRect/>
          </a:stretch>
        </p:blipFill>
        <p:spPr bwMode="auto">
          <a:xfrm>
            <a:off x="2667000" y="1905000"/>
            <a:ext cx="3810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82" t="35460" r="9670" b="13092"/>
          <a:stretch/>
        </p:blipFill>
        <p:spPr bwMode="auto">
          <a:xfrm rot="10800000">
            <a:off x="871575" y="472413"/>
            <a:ext cx="7363532" cy="5780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871574" y="6096000"/>
            <a:ext cx="1600200" cy="5334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(Anderson)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1937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Yechout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A4E4-498C-42BD-950D-59091235BBA6}" type="slidenum">
              <a:rPr lang="en-US"/>
              <a:pPr/>
              <a:t>3</a:t>
            </a:fld>
            <a:endParaRPr lang="en-US"/>
          </a:p>
        </p:txBody>
      </p:sp>
      <p:pic>
        <p:nvPicPr>
          <p:cNvPr id="20482" name="Picture 2" descr="5-4"/>
          <p:cNvPicPr>
            <a:picLocks noChangeAspect="1" noChangeArrowheads="1"/>
          </p:cNvPicPr>
          <p:nvPr/>
        </p:nvPicPr>
        <p:blipFill>
          <a:blip r:embed="rId2" cstate="print"/>
          <a:srcRect l="7281" t="9464" r="3526" b="11287"/>
          <a:stretch>
            <a:fillRect/>
          </a:stretch>
        </p:blipFill>
        <p:spPr bwMode="auto">
          <a:xfrm>
            <a:off x="228600" y="228600"/>
            <a:ext cx="8686800" cy="601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Yechout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B377-A61B-46D9-94F3-C3EC75F7F106}" type="slidenum">
              <a:rPr lang="en-US"/>
              <a:pPr/>
              <a:t>4</a:t>
            </a:fld>
            <a:endParaRPr lang="en-US"/>
          </a:p>
        </p:txBody>
      </p:sp>
      <p:pic>
        <p:nvPicPr>
          <p:cNvPr id="19458" name="Picture 2" descr="5-5"/>
          <p:cNvPicPr>
            <a:picLocks noChangeAspect="1" noChangeArrowheads="1"/>
          </p:cNvPicPr>
          <p:nvPr/>
        </p:nvPicPr>
        <p:blipFill>
          <a:blip r:embed="rId2" cstate="print"/>
          <a:srcRect l="7620" t="5171" r="5696" b="9508"/>
          <a:stretch>
            <a:fillRect/>
          </a:stretch>
        </p:blipFill>
        <p:spPr bwMode="auto">
          <a:xfrm>
            <a:off x="304800" y="152400"/>
            <a:ext cx="8686800" cy="61071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(F-4E Dash One)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E4DD-3644-4E3B-906D-28258F730145}" type="slidenum">
              <a:rPr lang="en-US"/>
              <a:pPr/>
              <a:t>5</a:t>
            </a:fld>
            <a:endParaRPr lang="en-US"/>
          </a:p>
        </p:txBody>
      </p:sp>
      <p:pic>
        <p:nvPicPr>
          <p:cNvPr id="18437" name="Picture 5" descr="5-6"/>
          <p:cNvPicPr>
            <a:picLocks noChangeAspect="1" noChangeArrowheads="1"/>
          </p:cNvPicPr>
          <p:nvPr/>
        </p:nvPicPr>
        <p:blipFill>
          <a:blip r:embed="rId2" cstate="print"/>
          <a:srcRect t="1521" b="12358"/>
          <a:stretch>
            <a:fillRect/>
          </a:stretch>
        </p:blipFill>
        <p:spPr bwMode="auto">
          <a:xfrm rot="21449305">
            <a:off x="1882775" y="209550"/>
            <a:ext cx="5327650" cy="645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(F-4E Dash One)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35F2-9AEB-4103-81A3-7C72B0C14371}" type="slidenum">
              <a:rPr lang="en-US"/>
              <a:pPr/>
              <a:t>6</a:t>
            </a:fld>
            <a:endParaRPr lang="en-US"/>
          </a:p>
        </p:txBody>
      </p:sp>
      <p:pic>
        <p:nvPicPr>
          <p:cNvPr id="17410" name="Picture 2" descr="5-7"/>
          <p:cNvPicPr>
            <a:picLocks noChangeAspect="1" noChangeArrowheads="1"/>
          </p:cNvPicPr>
          <p:nvPr/>
        </p:nvPicPr>
        <p:blipFill>
          <a:blip r:embed="rId2" cstate="print"/>
          <a:srcRect t="1730" b="18973"/>
          <a:stretch>
            <a:fillRect/>
          </a:stretch>
        </p:blipFill>
        <p:spPr bwMode="auto">
          <a:xfrm rot="21540000">
            <a:off x="2100263" y="177800"/>
            <a:ext cx="5186362" cy="603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171950" y="6256338"/>
            <a:ext cx="12223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900">
                <a:latin typeface="Arial Black" pitchFamily="34" charset="0"/>
              </a:rPr>
              <a:t>Figure A9-80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(F-4E Dash One)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4752-8ECA-41B9-942A-0E158F41E3FC}" type="slidenum">
              <a:rPr lang="en-US"/>
              <a:pPr/>
              <a:t>7</a:t>
            </a:fld>
            <a:endParaRPr lang="en-US"/>
          </a:p>
        </p:txBody>
      </p:sp>
      <p:pic>
        <p:nvPicPr>
          <p:cNvPr id="16386" name="Picture 2" descr="5-8"/>
          <p:cNvPicPr>
            <a:picLocks noChangeAspect="1" noChangeArrowheads="1"/>
          </p:cNvPicPr>
          <p:nvPr/>
        </p:nvPicPr>
        <p:blipFill>
          <a:blip r:embed="rId2" cstate="print"/>
          <a:srcRect b="7869"/>
          <a:stretch>
            <a:fillRect/>
          </a:stretch>
        </p:blipFill>
        <p:spPr bwMode="auto">
          <a:xfrm rot="21540000">
            <a:off x="1939925" y="185738"/>
            <a:ext cx="5332413" cy="645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(F-4E Dash One)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944B-03E6-4160-A59E-5EEA29D670AD}" type="slidenum">
              <a:rPr lang="en-US"/>
              <a:pPr/>
              <a:t>8</a:t>
            </a:fld>
            <a:endParaRPr lang="en-US"/>
          </a:p>
        </p:txBody>
      </p:sp>
      <p:pic>
        <p:nvPicPr>
          <p:cNvPr id="15362" name="Picture 2" descr="5-9"/>
          <p:cNvPicPr>
            <a:picLocks noChangeAspect="1" noChangeArrowheads="1"/>
          </p:cNvPicPr>
          <p:nvPr/>
        </p:nvPicPr>
        <p:blipFill>
          <a:blip r:embed="rId2" cstate="print"/>
          <a:srcRect t="1726" b="11218"/>
          <a:stretch>
            <a:fillRect/>
          </a:stretch>
        </p:blipFill>
        <p:spPr bwMode="auto">
          <a:xfrm rot="21540000">
            <a:off x="2084388" y="179388"/>
            <a:ext cx="5010150" cy="649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DF3788BA8EAA41B3F1BE819D4CDAD5" ma:contentTypeVersion="9" ma:contentTypeDescription="Create a new document." ma:contentTypeScope="" ma:versionID="fcf26ddc648a1ccfe51d2139dd5dc76f">
  <xsd:schema xmlns:xsd="http://www.w3.org/2001/XMLSchema" xmlns:xs="http://www.w3.org/2001/XMLSchema" xmlns:p="http://schemas.microsoft.com/office/2006/metadata/properties" xmlns:ns2="e58279eb-1329-4b77-92b0-6deb4ce1a8db" targetNamespace="http://schemas.microsoft.com/office/2006/metadata/properties" ma:root="true" ma:fieldsID="ede1b714d0f36deab839b4a43ee367ea" ns2:_="">
    <xsd:import namespace="e58279eb-1329-4b77-92b0-6deb4ce1a8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279eb-1329-4b77-92b0-6deb4ce1a8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5572F7-5285-49C7-A652-FDF622CFC549}"/>
</file>

<file path=customXml/itemProps2.xml><?xml version="1.0" encoding="utf-8"?>
<ds:datastoreItem xmlns:ds="http://schemas.openxmlformats.org/officeDocument/2006/customXml" ds:itemID="{4CF4DE14-67FD-4F68-8640-889728156336}"/>
</file>

<file path=customXml/itemProps3.xml><?xml version="1.0" encoding="utf-8"?>
<ds:datastoreItem xmlns:ds="http://schemas.openxmlformats.org/officeDocument/2006/customXml" ds:itemID="{0AD30FF6-9DC1-462B-916D-4A2C3C51BC06}"/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54</Words>
  <Application>Microsoft Office PowerPoint</Application>
  <PresentationFormat>On-screen Show (4:3)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Book Antiqua</vt:lpstr>
      <vt:lpstr>Default Design</vt:lpstr>
      <vt:lpstr>AE 317 Flight Mechanics and Performance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Embry-Riddle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 420 Aircraft Preliminary Design</dc:title>
  <dc:creator>Shigeo Hayashibara</dc:creator>
  <cp:lastModifiedBy>Ashworth, Jeffrey C</cp:lastModifiedBy>
  <cp:revision>338</cp:revision>
  <dcterms:created xsi:type="dcterms:W3CDTF">2004-08-28T05:10:15Z</dcterms:created>
  <dcterms:modified xsi:type="dcterms:W3CDTF">2015-01-05T23:26:13Z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0x01010092DF3788BA8EAA41B3F1BE819D4CDAD5</vt:lpwstr>
  </property>
</Properties>
</file>