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lagros May Lozano"/>
  <p:cmAuthor clrIdx="1" id="1" initials="" lastIdx="1" name="Riena Michelle Assoum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ED0AA6-32C8-470D-9A18-C75C60023042}">
  <a:tblStyle styleId="{F0ED0AA6-32C8-470D-9A18-C75C600230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17T13:14:36.674">
    <p:pos x="6000" y="0"/>
    <p:text>Paki-read na lang ung references or you can google on your own
Ung 9/11 attack, ung effect niya is gang 2003 before nagbounce back ulit</p:text>
  </p:cm>
  <p:cm authorId="1" idx="1" dt="2023-10-17T12:57:13.257">
    <p:pos x="6000" y="0"/>
    <p:text>If ever na isali natin to, ano yung relevance for business expansion? Like, meron ba syang business value or will this affect yung decision for expanding?</p:text>
  </p:cm>
  <p:cm authorId="0" idx="2" dt="2023-10-17T13:14:36.674">
    <p:pos x="6000" y="0"/>
    <p:text>Parang notes lang why nagdadrop ung industry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fa3eb8d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fa3eb8d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df40f644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df40f644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05f49c9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05f49c9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fd9856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fd9856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152878d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152878d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fd9856e8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fd9856e8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d9856e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d9856e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fa3eb8d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fa3eb8d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df40f644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4df40f644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of </a:t>
            </a:r>
            <a:r>
              <a:rPr lang="en"/>
              <a:t>bubbles</a:t>
            </a:r>
            <a:r>
              <a:rPr lang="en"/>
              <a:t> indicates number of departures. And the intensity of color indicates number of passengers. The area with highest number of departures and passengers from 1990-2022 is id number 148 </a:t>
            </a:r>
            <a:r>
              <a:rPr lang="en"/>
              <a:t>which</a:t>
            </a:r>
            <a:r>
              <a:rPr lang="en"/>
              <a:t> is mexico in middle america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05f49c99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05f49c99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hand the world top 5 airports with highest number of departures and passengers are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cbb6d93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cbb6d93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df40f6446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df40f6446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non-US airport LHR can reach up to 10.5M passengers per year with 50K departures per year; </a:t>
            </a:r>
            <a:r>
              <a:rPr lang="en">
                <a:solidFill>
                  <a:schemeClr val="dk1"/>
                </a:solidFill>
              </a:rPr>
              <a:t>YYZ</a:t>
            </a:r>
            <a:r>
              <a:rPr lang="en">
                <a:solidFill>
                  <a:schemeClr val="dk1"/>
                </a:solidFill>
              </a:rPr>
              <a:t> has the highest departures (123K/year) but only 2nd in terms of number of passengers; NRT can fly around the same number of passengers as YYZ with fewer departures; MEX has the 2nd highest number of departures but on 6th spot in terms of number of passengers.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0090746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0090746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05f49c9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05f49c9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05f49c9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05f49c9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Top US airport JFK can reach up to 20M passengers per year with 120K departures per year; MIA has the highest departures (148K/year) but only 3rd in terms of number of passengers; LAX can fly more passengers than MIA with only 100K departures per year; Top 3 airports with the most flights also have the most passengers.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fa3eb8d3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fa3eb8d3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df40f6446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4df40f6446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carriers fly 44.2% of commercial passengers -- flying a total of 73.17M passengers per year out of the 165.37M average passengers per year for the past 5 years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e1237703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e1237703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e123770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e123770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fa3eb8d3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fa3eb8d3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fa3eb8d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fa3eb8d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df40f64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df40f644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df40f644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df40f644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df40f644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df40f644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06bef59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06bef59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MASE = 0.45 (forecast model is better than the naive forecast and reflects only 45% of the error of the naive forecast)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hyperlink" Target="https://www.nytimes.com/1991/01/27/travel/travel-advisory-gulf-war-leads-to-a-30-drop-in-world-travel.html" TargetMode="External"/><Relationship Id="rId5" Type="http://schemas.openxmlformats.org/officeDocument/2006/relationships/hyperlink" Target="https://www.cnbc.com/2021/09/11/how-9/11-forever-changed-air-travel.html" TargetMode="External"/><Relationship Id="rId6" Type="http://schemas.openxmlformats.org/officeDocument/2006/relationships/hyperlink" Target="https://money.cnn.com/2010/01/20/news/economy/air_traffic_2009/index.htm" TargetMode="External"/><Relationship Id="rId7" Type="http://schemas.openxmlformats.org/officeDocument/2006/relationships/hyperlink" Target="https://www.wsj.com/articles/how-coronavirus-has-affected-air-travel-and-what-it-could-mean-for-you-11604968356" TargetMode="External"/><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24825" y="1164625"/>
            <a:ext cx="6287700" cy="1513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700">
                <a:solidFill>
                  <a:srgbClr val="3C78D8"/>
                </a:solidFill>
              </a:rPr>
              <a:t>Business Expansion</a:t>
            </a:r>
            <a:r>
              <a:rPr lang="en" sz="4700">
                <a:solidFill>
                  <a:srgbClr val="3C78D8"/>
                </a:solidFill>
              </a:rPr>
              <a:t> to Commercial Air Travel</a:t>
            </a:r>
            <a:endParaRPr sz="4700">
              <a:solidFill>
                <a:srgbClr val="3C78D8"/>
              </a:solidFill>
            </a:endParaRPr>
          </a:p>
        </p:txBody>
      </p:sp>
      <p:sp>
        <p:nvSpPr>
          <p:cNvPr id="55" name="Google Shape;55;p13"/>
          <p:cNvSpPr txBox="1"/>
          <p:nvPr>
            <p:ph idx="1" type="subTitle"/>
          </p:nvPr>
        </p:nvSpPr>
        <p:spPr>
          <a:xfrm>
            <a:off x="6062075" y="3450925"/>
            <a:ext cx="2779800" cy="13947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Clr>
                <a:schemeClr val="dk1"/>
              </a:buClr>
              <a:buSzPts val="688"/>
              <a:buFont typeface="Arial"/>
              <a:buNone/>
            </a:pPr>
            <a:r>
              <a:rPr b="1" lang="en" sz="1350">
                <a:solidFill>
                  <a:srgbClr val="666666"/>
                </a:solidFill>
              </a:rPr>
              <a:t>Group 2</a:t>
            </a:r>
            <a:br>
              <a:rPr lang="en" sz="1225">
                <a:solidFill>
                  <a:srgbClr val="666666"/>
                </a:solidFill>
              </a:rPr>
            </a:br>
            <a:br>
              <a:rPr lang="en" sz="1225">
                <a:solidFill>
                  <a:srgbClr val="666666"/>
                </a:solidFill>
              </a:rPr>
            </a:br>
            <a:r>
              <a:rPr lang="en" sz="1387">
                <a:solidFill>
                  <a:srgbClr val="666666"/>
                </a:solidFill>
              </a:rPr>
              <a:t>Assouma, Riena Michelle</a:t>
            </a:r>
            <a:br>
              <a:rPr lang="en" sz="1387">
                <a:solidFill>
                  <a:srgbClr val="666666"/>
                </a:solidFill>
              </a:rPr>
            </a:br>
            <a:r>
              <a:rPr lang="en" sz="1387">
                <a:solidFill>
                  <a:srgbClr val="666666"/>
                </a:solidFill>
              </a:rPr>
              <a:t>Dela </a:t>
            </a:r>
            <a:r>
              <a:rPr lang="en" sz="1387">
                <a:solidFill>
                  <a:srgbClr val="666666"/>
                </a:solidFill>
                <a:highlight>
                  <a:schemeClr val="lt1"/>
                </a:highlight>
              </a:rPr>
              <a:t>Peña , Keesha</a:t>
            </a:r>
            <a:br>
              <a:rPr lang="en" sz="1387">
                <a:solidFill>
                  <a:srgbClr val="666666"/>
                </a:solidFill>
              </a:rPr>
            </a:br>
            <a:r>
              <a:rPr lang="en" sz="1387">
                <a:solidFill>
                  <a:srgbClr val="666666"/>
                </a:solidFill>
                <a:highlight>
                  <a:schemeClr val="lt1"/>
                </a:highlight>
              </a:rPr>
              <a:t>Duarte, Cherisse Aryana Mari </a:t>
            </a:r>
            <a:endParaRPr sz="1387">
              <a:solidFill>
                <a:srgbClr val="666666"/>
              </a:solidFill>
              <a:highlight>
                <a:schemeClr val="lt1"/>
              </a:highlight>
            </a:endParaRPr>
          </a:p>
          <a:p>
            <a:pPr indent="0" lvl="0" marL="0" rtl="0" algn="r">
              <a:lnSpc>
                <a:spcPct val="80000"/>
              </a:lnSpc>
              <a:spcBef>
                <a:spcPts val="0"/>
              </a:spcBef>
              <a:spcAft>
                <a:spcPts val="0"/>
              </a:spcAft>
              <a:buClr>
                <a:schemeClr val="dk1"/>
              </a:buClr>
              <a:buSzPts val="688"/>
              <a:buFont typeface="Arial"/>
              <a:buNone/>
            </a:pPr>
            <a:r>
              <a:rPr lang="en" sz="1387">
                <a:solidFill>
                  <a:srgbClr val="666666"/>
                </a:solidFill>
                <a:highlight>
                  <a:schemeClr val="lt1"/>
                </a:highlight>
              </a:rPr>
              <a:t>Lozano, Milagros May</a:t>
            </a:r>
            <a:br>
              <a:rPr lang="en" sz="1387">
                <a:solidFill>
                  <a:srgbClr val="666666"/>
                </a:solidFill>
                <a:highlight>
                  <a:schemeClr val="lt1"/>
                </a:highlight>
              </a:rPr>
            </a:br>
            <a:r>
              <a:rPr lang="en" sz="1387">
                <a:solidFill>
                  <a:srgbClr val="666666"/>
                </a:solidFill>
                <a:highlight>
                  <a:schemeClr val="lt1"/>
                </a:highlight>
              </a:rPr>
              <a:t>Sy, Alaine Denise</a:t>
            </a:r>
            <a:endParaRPr sz="2450">
              <a:solidFill>
                <a:srgbClr val="666666"/>
              </a:solidFill>
            </a:endParaRPr>
          </a:p>
        </p:txBody>
      </p:sp>
      <p:pic>
        <p:nvPicPr>
          <p:cNvPr id="56" name="Google Shape;56;p13"/>
          <p:cNvPicPr preferRelativeResize="0"/>
          <p:nvPr/>
        </p:nvPicPr>
        <p:blipFill rotWithShape="1">
          <a:blip r:embed="rId3">
            <a:alphaModFix/>
          </a:blip>
          <a:srcRect b="20069" l="27128" r="26056" t="18685"/>
          <a:stretch/>
        </p:blipFill>
        <p:spPr>
          <a:xfrm>
            <a:off x="6225475" y="1911750"/>
            <a:ext cx="1054550" cy="1034675"/>
          </a:xfrm>
          <a:prstGeom prst="rect">
            <a:avLst/>
          </a:prstGeom>
          <a:noFill/>
          <a:ln>
            <a:noFill/>
          </a:ln>
        </p:spPr>
      </p:pic>
      <p:sp>
        <p:nvSpPr>
          <p:cNvPr id="57" name="Google Shape;57;p13"/>
          <p:cNvSpPr/>
          <p:nvPr/>
        </p:nvSpPr>
        <p:spPr>
          <a:xfrm>
            <a:off x="0" y="2946425"/>
            <a:ext cx="8506200" cy="49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88300" y="1981375"/>
            <a:ext cx="8520600" cy="282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rgbClr val="1155CC"/>
                </a:solidFill>
              </a:rPr>
              <a:t>SEASONALITY</a:t>
            </a:r>
            <a:endParaRPr sz="3000">
              <a:solidFill>
                <a:srgbClr val="1155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435000" y="185600"/>
            <a:ext cx="8317500" cy="13737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lang="en" sz="1600">
                <a:solidFill>
                  <a:schemeClr val="dk1"/>
                </a:solidFill>
              </a:rPr>
              <a:t>Average of</a:t>
            </a:r>
            <a:r>
              <a:rPr b="1" lang="en" sz="1800">
                <a:solidFill>
                  <a:schemeClr val="dk1"/>
                </a:solidFill>
              </a:rPr>
              <a:t> </a:t>
            </a:r>
            <a:r>
              <a:rPr b="1" lang="en" sz="1800">
                <a:solidFill>
                  <a:srgbClr val="1155CC"/>
                </a:solidFill>
              </a:rPr>
              <a:t>12 million</a:t>
            </a:r>
            <a:r>
              <a:rPr b="1" lang="en" sz="1600">
                <a:solidFill>
                  <a:srgbClr val="38761D"/>
                </a:solidFill>
              </a:rPr>
              <a:t> </a:t>
            </a:r>
            <a:r>
              <a:rPr lang="en" sz="1600">
                <a:solidFill>
                  <a:schemeClr val="dk1"/>
                </a:solidFill>
              </a:rPr>
              <a:t>passengers</a:t>
            </a:r>
            <a:r>
              <a:rPr b="1" lang="en" sz="1600">
                <a:solidFill>
                  <a:schemeClr val="dk1"/>
                </a:solidFill>
              </a:rPr>
              <a:t> </a:t>
            </a:r>
            <a:r>
              <a:rPr lang="en" sz="1600">
                <a:solidFill>
                  <a:schemeClr val="dk1"/>
                </a:solidFill>
              </a:rPr>
              <a:t>were flying</a:t>
            </a:r>
            <a:r>
              <a:rPr b="1" lang="en" sz="1600">
                <a:solidFill>
                  <a:schemeClr val="dk1"/>
                </a:solidFill>
              </a:rPr>
              <a:t> </a:t>
            </a:r>
            <a:r>
              <a:rPr lang="en" sz="1600">
                <a:solidFill>
                  <a:schemeClr val="dk1"/>
                </a:solidFill>
              </a:rPr>
              <a:t>monthly commercially on 1990-2022.</a:t>
            </a:r>
            <a:endParaRPr sz="1600">
              <a:solidFill>
                <a:schemeClr val="dk1"/>
              </a:solidFill>
            </a:endParaRPr>
          </a:p>
          <a:p>
            <a:pPr indent="0" lvl="0" marL="0" rtl="0" algn="l">
              <a:lnSpc>
                <a:spcPct val="75000"/>
              </a:lnSpc>
              <a:spcBef>
                <a:spcPts val="1200"/>
              </a:spcBef>
              <a:spcAft>
                <a:spcPts val="0"/>
              </a:spcAft>
              <a:buNone/>
            </a:pPr>
            <a:r>
              <a:rPr b="1" lang="en" sz="1500">
                <a:solidFill>
                  <a:srgbClr val="38761D"/>
                </a:solidFill>
              </a:rPr>
              <a:t>July to August</a:t>
            </a:r>
            <a:r>
              <a:rPr lang="en" sz="1500">
                <a:solidFill>
                  <a:schemeClr val="dk2"/>
                </a:solidFill>
              </a:rPr>
              <a:t> </a:t>
            </a:r>
            <a:r>
              <a:rPr lang="en" sz="1500">
                <a:solidFill>
                  <a:schemeClr val="dk1"/>
                </a:solidFill>
              </a:rPr>
              <a:t>were the </a:t>
            </a:r>
            <a:r>
              <a:rPr b="1" lang="en" sz="1500">
                <a:solidFill>
                  <a:srgbClr val="38761D"/>
                </a:solidFill>
              </a:rPr>
              <a:t>Peak Months</a:t>
            </a:r>
            <a:r>
              <a:rPr lang="en" sz="1500">
                <a:solidFill>
                  <a:schemeClr val="dk2"/>
                </a:solidFill>
              </a:rPr>
              <a:t> </a:t>
            </a:r>
            <a:r>
              <a:rPr lang="en" sz="1500">
                <a:solidFill>
                  <a:schemeClr val="dk1"/>
                </a:solidFill>
              </a:rPr>
              <a:t>with around </a:t>
            </a:r>
            <a:r>
              <a:rPr b="1" lang="en" sz="1500">
                <a:solidFill>
                  <a:schemeClr val="dk1"/>
                </a:solidFill>
              </a:rPr>
              <a:t>14 million</a:t>
            </a:r>
            <a:r>
              <a:rPr lang="en" sz="1500">
                <a:solidFill>
                  <a:schemeClr val="dk1"/>
                </a:solidFill>
              </a:rPr>
              <a:t> average monthly passengers.</a:t>
            </a:r>
            <a:endParaRPr sz="1500">
              <a:solidFill>
                <a:schemeClr val="dk2"/>
              </a:solidFill>
            </a:endParaRPr>
          </a:p>
          <a:p>
            <a:pPr indent="0" lvl="0" marL="0" rtl="0" algn="l">
              <a:lnSpc>
                <a:spcPct val="75000"/>
              </a:lnSpc>
              <a:spcBef>
                <a:spcPts val="1200"/>
              </a:spcBef>
              <a:spcAft>
                <a:spcPts val="0"/>
              </a:spcAft>
              <a:buNone/>
            </a:pPr>
            <a:r>
              <a:rPr b="1" lang="en" sz="1500">
                <a:solidFill>
                  <a:srgbClr val="FF0000"/>
                </a:solidFill>
              </a:rPr>
              <a:t>February and November </a:t>
            </a:r>
            <a:r>
              <a:rPr lang="en" sz="1500">
                <a:solidFill>
                  <a:schemeClr val="dk1"/>
                </a:solidFill>
              </a:rPr>
              <a:t>were the</a:t>
            </a:r>
            <a:r>
              <a:rPr b="1" lang="en" sz="1500">
                <a:solidFill>
                  <a:schemeClr val="dk1"/>
                </a:solidFill>
              </a:rPr>
              <a:t> </a:t>
            </a:r>
            <a:r>
              <a:rPr b="1" lang="en" sz="1500">
                <a:solidFill>
                  <a:srgbClr val="FF0000"/>
                </a:solidFill>
              </a:rPr>
              <a:t>Lean Months </a:t>
            </a:r>
            <a:r>
              <a:rPr lang="en" sz="1500">
                <a:solidFill>
                  <a:schemeClr val="dk1"/>
                </a:solidFill>
              </a:rPr>
              <a:t>with </a:t>
            </a:r>
            <a:r>
              <a:rPr b="1" lang="en" sz="1500">
                <a:solidFill>
                  <a:schemeClr val="dk1"/>
                </a:solidFill>
              </a:rPr>
              <a:t>9.8 million </a:t>
            </a:r>
            <a:r>
              <a:rPr lang="en" sz="1500">
                <a:solidFill>
                  <a:schemeClr val="dk1"/>
                </a:solidFill>
              </a:rPr>
              <a:t>and </a:t>
            </a:r>
            <a:r>
              <a:rPr b="1" lang="en" sz="1500">
                <a:solidFill>
                  <a:schemeClr val="dk1"/>
                </a:solidFill>
              </a:rPr>
              <a:t>10.7 million </a:t>
            </a:r>
            <a:r>
              <a:rPr lang="en" sz="1500">
                <a:solidFill>
                  <a:schemeClr val="dk1"/>
                </a:solidFill>
              </a:rPr>
              <a:t>average</a:t>
            </a:r>
            <a:endParaRPr sz="1500">
              <a:solidFill>
                <a:schemeClr val="dk1"/>
              </a:solidFill>
            </a:endParaRPr>
          </a:p>
          <a:p>
            <a:pPr indent="0" lvl="0" marL="0" rtl="0" algn="l">
              <a:lnSpc>
                <a:spcPct val="75000"/>
              </a:lnSpc>
              <a:spcBef>
                <a:spcPts val="1200"/>
              </a:spcBef>
              <a:spcAft>
                <a:spcPts val="1200"/>
              </a:spcAft>
              <a:buNone/>
            </a:pPr>
            <a:r>
              <a:rPr lang="en" sz="1500">
                <a:solidFill>
                  <a:schemeClr val="dk1"/>
                </a:solidFill>
              </a:rPr>
              <a:t>monthly passengers</a:t>
            </a:r>
            <a:r>
              <a:rPr b="1" lang="en" sz="1500">
                <a:solidFill>
                  <a:schemeClr val="dk1"/>
                </a:solidFill>
              </a:rPr>
              <a:t>,</a:t>
            </a:r>
            <a:r>
              <a:rPr lang="en" sz="1500">
                <a:solidFill>
                  <a:schemeClr val="dk1"/>
                </a:solidFill>
              </a:rPr>
              <a:t> respectively.</a:t>
            </a:r>
            <a:endParaRPr sz="1500">
              <a:solidFill>
                <a:schemeClr val="dk1"/>
              </a:solidFill>
            </a:endParaRPr>
          </a:p>
        </p:txBody>
      </p:sp>
      <p:pic>
        <p:nvPicPr>
          <p:cNvPr id="124" name="Google Shape;124;p23"/>
          <p:cNvPicPr preferRelativeResize="0"/>
          <p:nvPr/>
        </p:nvPicPr>
        <p:blipFill>
          <a:blip r:embed="rId3">
            <a:alphaModFix/>
          </a:blip>
          <a:stretch>
            <a:fillRect/>
          </a:stretch>
        </p:blipFill>
        <p:spPr>
          <a:xfrm>
            <a:off x="988050" y="1504825"/>
            <a:ext cx="6927951" cy="3517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rotWithShape="1">
          <a:blip r:embed="rId3">
            <a:alphaModFix/>
          </a:blip>
          <a:srcRect b="4363" l="0" r="0" t="5481"/>
          <a:stretch/>
        </p:blipFill>
        <p:spPr>
          <a:xfrm>
            <a:off x="3149875" y="412724"/>
            <a:ext cx="5904350" cy="3135275"/>
          </a:xfrm>
          <a:prstGeom prst="rect">
            <a:avLst/>
          </a:prstGeom>
          <a:noFill/>
          <a:ln>
            <a:noFill/>
          </a:ln>
        </p:spPr>
      </p:pic>
      <p:pic>
        <p:nvPicPr>
          <p:cNvPr id="130" name="Google Shape;130;p24"/>
          <p:cNvPicPr preferRelativeResize="0"/>
          <p:nvPr/>
        </p:nvPicPr>
        <p:blipFill rotWithShape="1">
          <a:blip r:embed="rId4">
            <a:alphaModFix/>
          </a:blip>
          <a:srcRect b="3650" l="2384" r="2990" t="5982"/>
          <a:stretch/>
        </p:blipFill>
        <p:spPr>
          <a:xfrm>
            <a:off x="7015675" y="3862475"/>
            <a:ext cx="1892800" cy="1179200"/>
          </a:xfrm>
          <a:prstGeom prst="rect">
            <a:avLst/>
          </a:prstGeom>
          <a:noFill/>
          <a:ln cap="flat" cmpd="sng" w="28575">
            <a:solidFill>
              <a:schemeClr val="accent1"/>
            </a:solidFill>
            <a:prstDash val="solid"/>
            <a:round/>
            <a:headEnd len="sm" w="sm" type="none"/>
            <a:tailEnd len="sm" w="sm" type="none"/>
          </a:ln>
        </p:spPr>
      </p:pic>
      <p:pic>
        <p:nvPicPr>
          <p:cNvPr id="131" name="Google Shape;131;p24"/>
          <p:cNvPicPr preferRelativeResize="0"/>
          <p:nvPr/>
        </p:nvPicPr>
        <p:blipFill>
          <a:blip r:embed="rId5">
            <a:alphaModFix/>
          </a:blip>
          <a:stretch>
            <a:fillRect/>
          </a:stretch>
        </p:blipFill>
        <p:spPr>
          <a:xfrm>
            <a:off x="4016650" y="3823425"/>
            <a:ext cx="1952625" cy="1257300"/>
          </a:xfrm>
          <a:prstGeom prst="rect">
            <a:avLst/>
          </a:prstGeom>
          <a:noFill/>
          <a:ln>
            <a:noFill/>
          </a:ln>
        </p:spPr>
      </p:pic>
      <p:sp>
        <p:nvSpPr>
          <p:cNvPr id="132" name="Google Shape;132;p24"/>
          <p:cNvSpPr txBox="1"/>
          <p:nvPr>
            <p:ph idx="1" type="body"/>
          </p:nvPr>
        </p:nvSpPr>
        <p:spPr>
          <a:xfrm>
            <a:off x="153100" y="448675"/>
            <a:ext cx="3059100" cy="4160100"/>
          </a:xfrm>
          <a:prstGeom prst="rect">
            <a:avLst/>
          </a:prstGeom>
        </p:spPr>
        <p:txBody>
          <a:bodyPr anchorCtr="0" anchor="t" bIns="91425" lIns="91425" spcFirstLastPara="1" rIns="91425" wrap="square" tIns="91425">
            <a:normAutofit fontScale="85000"/>
          </a:bodyPr>
          <a:lstStyle/>
          <a:p>
            <a:pPr indent="0" lvl="0" marL="0" rtl="0" algn="l">
              <a:lnSpc>
                <a:spcPct val="100000"/>
              </a:lnSpc>
              <a:spcBef>
                <a:spcPts val="0"/>
              </a:spcBef>
              <a:spcAft>
                <a:spcPts val="0"/>
              </a:spcAft>
              <a:buNone/>
            </a:pPr>
            <a:r>
              <a:rPr lang="en" sz="1735">
                <a:solidFill>
                  <a:schemeClr val="dk1"/>
                </a:solidFill>
              </a:rPr>
              <a:t>There were around </a:t>
            </a:r>
            <a:r>
              <a:rPr b="1" lang="en" sz="1935">
                <a:solidFill>
                  <a:srgbClr val="E69138"/>
                </a:solidFill>
              </a:rPr>
              <a:t>55,000</a:t>
            </a:r>
            <a:r>
              <a:rPr lang="en" sz="1735">
                <a:solidFill>
                  <a:srgbClr val="E69138"/>
                </a:solidFill>
              </a:rPr>
              <a:t> </a:t>
            </a:r>
            <a:r>
              <a:rPr b="1" lang="en" sz="1735">
                <a:solidFill>
                  <a:srgbClr val="E69138"/>
                </a:solidFill>
              </a:rPr>
              <a:t>domestic</a:t>
            </a:r>
            <a:r>
              <a:rPr lang="en" sz="1735">
                <a:solidFill>
                  <a:srgbClr val="E69138"/>
                </a:solidFill>
              </a:rPr>
              <a:t> </a:t>
            </a:r>
            <a:r>
              <a:rPr lang="en" sz="1735">
                <a:solidFill>
                  <a:schemeClr val="dk1"/>
                </a:solidFill>
              </a:rPr>
              <a:t>and </a:t>
            </a:r>
            <a:r>
              <a:rPr b="1" lang="en" sz="1935">
                <a:solidFill>
                  <a:srgbClr val="1155CC"/>
                </a:solidFill>
              </a:rPr>
              <a:t>39,000</a:t>
            </a:r>
            <a:r>
              <a:rPr lang="en" sz="1735">
                <a:solidFill>
                  <a:srgbClr val="1155CC"/>
                </a:solidFill>
              </a:rPr>
              <a:t> </a:t>
            </a:r>
            <a:r>
              <a:rPr b="1" lang="en" sz="1735">
                <a:solidFill>
                  <a:srgbClr val="1155CC"/>
                </a:solidFill>
              </a:rPr>
              <a:t>international </a:t>
            </a:r>
            <a:r>
              <a:rPr b="1" lang="en" sz="1735">
                <a:solidFill>
                  <a:schemeClr val="dk1"/>
                </a:solidFill>
              </a:rPr>
              <a:t>commercial flights</a:t>
            </a:r>
            <a:r>
              <a:rPr lang="en" sz="1735">
                <a:solidFill>
                  <a:schemeClr val="dk1"/>
                </a:solidFill>
              </a:rPr>
              <a:t> departing </a:t>
            </a:r>
            <a:r>
              <a:rPr b="1" lang="en" sz="1735">
                <a:solidFill>
                  <a:schemeClr val="dk1"/>
                </a:solidFill>
              </a:rPr>
              <a:t>monthly </a:t>
            </a:r>
            <a:r>
              <a:rPr lang="en" sz="1735">
                <a:solidFill>
                  <a:schemeClr val="dk1"/>
                </a:solidFill>
              </a:rPr>
              <a:t>i</a:t>
            </a:r>
            <a:r>
              <a:rPr lang="en" sz="1735">
                <a:solidFill>
                  <a:schemeClr val="dk1"/>
                </a:solidFill>
              </a:rPr>
              <a:t>n 1990-2022</a:t>
            </a:r>
            <a:r>
              <a:rPr b="1" lang="en" sz="1735">
                <a:solidFill>
                  <a:schemeClr val="dk1"/>
                </a:solidFill>
              </a:rPr>
              <a:t>.</a:t>
            </a:r>
            <a:endParaRPr sz="1735">
              <a:solidFill>
                <a:schemeClr val="dk1"/>
              </a:solidFill>
            </a:endParaRPr>
          </a:p>
          <a:p>
            <a:pPr indent="0" lvl="0" marL="0" rtl="0" algn="l">
              <a:lnSpc>
                <a:spcPct val="100000"/>
              </a:lnSpc>
              <a:spcBef>
                <a:spcPts val="1200"/>
              </a:spcBef>
              <a:spcAft>
                <a:spcPts val="0"/>
              </a:spcAft>
              <a:buNone/>
            </a:pPr>
            <a:r>
              <a:t/>
            </a:r>
            <a:endParaRPr sz="1500">
              <a:solidFill>
                <a:schemeClr val="dk1"/>
              </a:solidFill>
            </a:endParaRPr>
          </a:p>
          <a:p>
            <a:pPr indent="0" lvl="0" marL="0" rtl="0" algn="l">
              <a:lnSpc>
                <a:spcPct val="100000"/>
              </a:lnSpc>
              <a:spcBef>
                <a:spcPts val="1200"/>
              </a:spcBef>
              <a:spcAft>
                <a:spcPts val="0"/>
              </a:spcAft>
              <a:buNone/>
            </a:pPr>
            <a:r>
              <a:rPr b="1" lang="en" sz="1617">
                <a:solidFill>
                  <a:schemeClr val="dk1"/>
                </a:solidFill>
              </a:rPr>
              <a:t>Monthly Domestic Flights</a:t>
            </a:r>
            <a:endParaRPr sz="1617">
              <a:solidFill>
                <a:schemeClr val="dk1"/>
              </a:solidFill>
            </a:endParaRPr>
          </a:p>
          <a:p>
            <a:pPr indent="0" lvl="0" marL="0" rtl="0" algn="l">
              <a:lnSpc>
                <a:spcPct val="100000"/>
              </a:lnSpc>
              <a:spcBef>
                <a:spcPts val="1200"/>
              </a:spcBef>
              <a:spcAft>
                <a:spcPts val="0"/>
              </a:spcAft>
              <a:buNone/>
            </a:pPr>
            <a:r>
              <a:rPr lang="en" sz="1500">
                <a:solidFill>
                  <a:schemeClr val="dk1"/>
                </a:solidFill>
              </a:rPr>
              <a:t>Peak Months: </a:t>
            </a:r>
            <a:r>
              <a:rPr b="1" lang="en" sz="1700">
                <a:solidFill>
                  <a:srgbClr val="E69138"/>
                </a:solidFill>
              </a:rPr>
              <a:t>60,700 </a:t>
            </a:r>
            <a:r>
              <a:rPr b="1" i="1" lang="en" sz="1700">
                <a:solidFill>
                  <a:srgbClr val="E69138"/>
                </a:solidFill>
              </a:rPr>
              <a:t>(1,957 daily)</a:t>
            </a:r>
            <a:endParaRPr b="1" i="1" sz="1700">
              <a:solidFill>
                <a:srgbClr val="E69138"/>
              </a:solidFill>
            </a:endParaRPr>
          </a:p>
          <a:p>
            <a:pPr indent="0" lvl="0" marL="0" rtl="0" algn="l">
              <a:lnSpc>
                <a:spcPct val="100000"/>
              </a:lnSpc>
              <a:spcBef>
                <a:spcPts val="1200"/>
              </a:spcBef>
              <a:spcAft>
                <a:spcPts val="0"/>
              </a:spcAft>
              <a:buNone/>
            </a:pPr>
            <a:r>
              <a:rPr lang="en" sz="1500">
                <a:solidFill>
                  <a:schemeClr val="dk1"/>
                </a:solidFill>
              </a:rPr>
              <a:t>Lean Months:</a:t>
            </a:r>
            <a:r>
              <a:rPr lang="en" sz="1500">
                <a:solidFill>
                  <a:srgbClr val="E69138"/>
                </a:solidFill>
              </a:rPr>
              <a:t> </a:t>
            </a:r>
            <a:r>
              <a:rPr b="1" lang="en" sz="1700">
                <a:solidFill>
                  <a:srgbClr val="E69138"/>
                </a:solidFill>
              </a:rPr>
              <a:t>50,200 </a:t>
            </a:r>
            <a:r>
              <a:rPr b="1" i="1" lang="en" sz="1700">
                <a:solidFill>
                  <a:srgbClr val="E69138"/>
                </a:solidFill>
              </a:rPr>
              <a:t>(1,672 daily)</a:t>
            </a:r>
            <a:endParaRPr b="1" i="1" sz="1700">
              <a:solidFill>
                <a:srgbClr val="E69138"/>
              </a:solidFill>
            </a:endParaRPr>
          </a:p>
          <a:p>
            <a:pPr indent="0" lvl="0" marL="0" rtl="0" algn="l">
              <a:lnSpc>
                <a:spcPct val="100000"/>
              </a:lnSpc>
              <a:spcBef>
                <a:spcPts val="1200"/>
              </a:spcBef>
              <a:spcAft>
                <a:spcPts val="0"/>
              </a:spcAft>
              <a:buNone/>
            </a:pPr>
            <a:r>
              <a:t/>
            </a:r>
            <a:endParaRPr b="1" sz="1700">
              <a:solidFill>
                <a:srgbClr val="E69138"/>
              </a:solidFill>
            </a:endParaRPr>
          </a:p>
          <a:p>
            <a:pPr indent="0" lvl="0" marL="0" rtl="0" algn="l">
              <a:lnSpc>
                <a:spcPct val="100000"/>
              </a:lnSpc>
              <a:spcBef>
                <a:spcPts val="1200"/>
              </a:spcBef>
              <a:spcAft>
                <a:spcPts val="0"/>
              </a:spcAft>
              <a:buNone/>
            </a:pPr>
            <a:r>
              <a:rPr b="1" lang="en" sz="1617">
                <a:solidFill>
                  <a:schemeClr val="dk1"/>
                </a:solidFill>
              </a:rPr>
              <a:t>Monthly International Flights</a:t>
            </a:r>
            <a:endParaRPr sz="1617">
              <a:solidFill>
                <a:schemeClr val="dk1"/>
              </a:solidFill>
            </a:endParaRPr>
          </a:p>
          <a:p>
            <a:pPr indent="0" lvl="0" marL="0" rtl="0" algn="l">
              <a:lnSpc>
                <a:spcPct val="100000"/>
              </a:lnSpc>
              <a:spcBef>
                <a:spcPts val="1200"/>
              </a:spcBef>
              <a:spcAft>
                <a:spcPts val="0"/>
              </a:spcAft>
              <a:buNone/>
            </a:pPr>
            <a:r>
              <a:rPr lang="en" sz="1500">
                <a:solidFill>
                  <a:schemeClr val="dk1"/>
                </a:solidFill>
              </a:rPr>
              <a:t>Peak Months: </a:t>
            </a:r>
            <a:r>
              <a:rPr b="1" lang="en" sz="1700">
                <a:solidFill>
                  <a:srgbClr val="1155CC"/>
                </a:solidFill>
              </a:rPr>
              <a:t>42,900 </a:t>
            </a:r>
            <a:r>
              <a:rPr b="1" i="1" lang="en" sz="1700">
                <a:solidFill>
                  <a:srgbClr val="1155CC"/>
                </a:solidFill>
              </a:rPr>
              <a:t>(1,429 daily)</a:t>
            </a:r>
            <a:endParaRPr b="1" i="1" sz="1700">
              <a:solidFill>
                <a:srgbClr val="1155CC"/>
              </a:solidFill>
            </a:endParaRPr>
          </a:p>
          <a:p>
            <a:pPr indent="0" lvl="0" marL="0" rtl="0" algn="l">
              <a:lnSpc>
                <a:spcPct val="100000"/>
              </a:lnSpc>
              <a:spcBef>
                <a:spcPts val="1200"/>
              </a:spcBef>
              <a:spcAft>
                <a:spcPts val="1200"/>
              </a:spcAft>
              <a:buNone/>
            </a:pPr>
            <a:r>
              <a:rPr lang="en" sz="1500">
                <a:solidFill>
                  <a:schemeClr val="dk1"/>
                </a:solidFill>
              </a:rPr>
              <a:t>Lean Months: </a:t>
            </a:r>
            <a:r>
              <a:rPr b="1" lang="en" sz="1700">
                <a:solidFill>
                  <a:srgbClr val="1155CC"/>
                </a:solidFill>
              </a:rPr>
              <a:t>38,000 </a:t>
            </a:r>
            <a:r>
              <a:rPr b="1" i="1" lang="en" sz="1700">
                <a:solidFill>
                  <a:srgbClr val="1155CC"/>
                </a:solidFill>
              </a:rPr>
              <a:t>(1,265 daily)</a:t>
            </a:r>
            <a:endParaRPr b="1" i="1" sz="1700">
              <a:solidFill>
                <a:srgbClr val="1155CC"/>
              </a:solidFill>
            </a:endParaRPr>
          </a:p>
        </p:txBody>
      </p:sp>
      <p:sp>
        <p:nvSpPr>
          <p:cNvPr id="133" name="Google Shape;133;p24"/>
          <p:cNvSpPr/>
          <p:nvPr/>
        </p:nvSpPr>
        <p:spPr>
          <a:xfrm>
            <a:off x="3981650" y="3840970"/>
            <a:ext cx="1952700" cy="12222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4" name="Google Shape;134;p24"/>
          <p:cNvCxnSpPr/>
          <p:nvPr/>
        </p:nvCxnSpPr>
        <p:spPr>
          <a:xfrm flipH="1" rot="10800000">
            <a:off x="5302175" y="4554450"/>
            <a:ext cx="607500" cy="9000"/>
          </a:xfrm>
          <a:prstGeom prst="straightConnector1">
            <a:avLst/>
          </a:prstGeom>
          <a:noFill/>
          <a:ln cap="flat" cmpd="sng" w="28575">
            <a:solidFill>
              <a:srgbClr val="FF0000"/>
            </a:solidFill>
            <a:prstDash val="solid"/>
            <a:round/>
            <a:headEnd len="med" w="med" type="none"/>
            <a:tailEnd len="med" w="med" type="none"/>
          </a:ln>
        </p:spPr>
      </p:cxnSp>
      <p:sp>
        <p:nvSpPr>
          <p:cNvPr id="135" name="Google Shape;135;p24"/>
          <p:cNvSpPr txBox="1"/>
          <p:nvPr/>
        </p:nvSpPr>
        <p:spPr>
          <a:xfrm>
            <a:off x="3059300" y="14350"/>
            <a:ext cx="59043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b="1" lang="en">
                <a:solidFill>
                  <a:schemeClr val="dk1"/>
                </a:solidFill>
              </a:rPr>
              <a:t>No. of Domestic and International Commercial </a:t>
            </a:r>
            <a:r>
              <a:rPr b="1" lang="en" sz="1800" u="sng">
                <a:solidFill>
                  <a:schemeClr val="dk1"/>
                </a:solidFill>
              </a:rPr>
              <a:t>Flights</a:t>
            </a:r>
            <a:r>
              <a:rPr b="1" lang="en">
                <a:solidFill>
                  <a:schemeClr val="dk1"/>
                </a:solidFill>
              </a:rPr>
              <a:t> per Month</a:t>
            </a:r>
            <a:endParaRPr b="1" sz="1600">
              <a:solidFill>
                <a:schemeClr val="dk1"/>
              </a:solidFill>
            </a:endParaRPr>
          </a:p>
        </p:txBody>
      </p:sp>
      <p:cxnSp>
        <p:nvCxnSpPr>
          <p:cNvPr id="136" name="Google Shape;136;p24"/>
          <p:cNvCxnSpPr/>
          <p:nvPr/>
        </p:nvCxnSpPr>
        <p:spPr>
          <a:xfrm flipH="1" rot="10800000">
            <a:off x="8256475" y="4554450"/>
            <a:ext cx="607500" cy="9000"/>
          </a:xfrm>
          <a:prstGeom prst="straightConnector1">
            <a:avLst/>
          </a:prstGeom>
          <a:noFill/>
          <a:ln cap="flat" cmpd="sng" w="28575">
            <a:solidFill>
              <a:srgbClr val="FF0000"/>
            </a:solidFill>
            <a:prstDash val="solid"/>
            <a:round/>
            <a:headEnd len="med" w="med" type="none"/>
            <a:tailEnd len="med" w="med" type="none"/>
          </a:ln>
        </p:spPr>
      </p:cxnSp>
      <p:sp>
        <p:nvSpPr>
          <p:cNvPr id="137" name="Google Shape;137;p24"/>
          <p:cNvSpPr txBox="1"/>
          <p:nvPr/>
        </p:nvSpPr>
        <p:spPr>
          <a:xfrm>
            <a:off x="4492863" y="3462275"/>
            <a:ext cx="10002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b="1" lang="en">
                <a:solidFill>
                  <a:schemeClr val="dk1"/>
                </a:solidFill>
              </a:rPr>
              <a:t>Domestic</a:t>
            </a:r>
            <a:endParaRPr b="1" sz="1600">
              <a:solidFill>
                <a:schemeClr val="dk1"/>
              </a:solidFill>
            </a:endParaRPr>
          </a:p>
        </p:txBody>
      </p:sp>
      <p:sp>
        <p:nvSpPr>
          <p:cNvPr id="138" name="Google Shape;138;p24"/>
          <p:cNvSpPr txBox="1"/>
          <p:nvPr/>
        </p:nvSpPr>
        <p:spPr>
          <a:xfrm>
            <a:off x="7235125" y="3423225"/>
            <a:ext cx="13956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b="1" lang="en">
                <a:solidFill>
                  <a:schemeClr val="dk1"/>
                </a:solidFill>
              </a:rPr>
              <a:t>International</a:t>
            </a:r>
            <a:endParaRPr b="1"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3583300" y="215075"/>
            <a:ext cx="5904300" cy="46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b="1" lang="en">
                <a:solidFill>
                  <a:schemeClr val="dk1"/>
                </a:solidFill>
              </a:rPr>
              <a:t>No. of Domestic and International </a:t>
            </a:r>
            <a:r>
              <a:rPr b="1" lang="en" sz="1800" u="sng">
                <a:solidFill>
                  <a:schemeClr val="dk1"/>
                </a:solidFill>
              </a:rPr>
              <a:t>Seats</a:t>
            </a:r>
            <a:r>
              <a:rPr b="1" lang="en">
                <a:solidFill>
                  <a:schemeClr val="dk1"/>
                </a:solidFill>
              </a:rPr>
              <a:t> flown per Month</a:t>
            </a:r>
            <a:endParaRPr b="1" sz="1600">
              <a:solidFill>
                <a:schemeClr val="dk1"/>
              </a:solidFill>
            </a:endParaRPr>
          </a:p>
        </p:txBody>
      </p:sp>
      <p:pic>
        <p:nvPicPr>
          <p:cNvPr id="144" name="Google Shape;144;p25"/>
          <p:cNvPicPr preferRelativeResize="0"/>
          <p:nvPr/>
        </p:nvPicPr>
        <p:blipFill rotWithShape="1">
          <a:blip r:embed="rId3">
            <a:alphaModFix/>
          </a:blip>
          <a:srcRect b="5978" l="0" r="9543" t="5978"/>
          <a:stretch/>
        </p:blipFill>
        <p:spPr>
          <a:xfrm>
            <a:off x="3648300" y="676775"/>
            <a:ext cx="5387102" cy="2929549"/>
          </a:xfrm>
          <a:prstGeom prst="rect">
            <a:avLst/>
          </a:prstGeom>
          <a:noFill/>
          <a:ln>
            <a:noFill/>
          </a:ln>
        </p:spPr>
      </p:pic>
      <p:pic>
        <p:nvPicPr>
          <p:cNvPr id="145" name="Google Shape;145;p25"/>
          <p:cNvPicPr preferRelativeResize="0"/>
          <p:nvPr/>
        </p:nvPicPr>
        <p:blipFill>
          <a:blip r:embed="rId4">
            <a:alphaModFix/>
          </a:blip>
          <a:stretch>
            <a:fillRect/>
          </a:stretch>
        </p:blipFill>
        <p:spPr>
          <a:xfrm>
            <a:off x="4600825" y="3918550"/>
            <a:ext cx="1795525" cy="1050050"/>
          </a:xfrm>
          <a:prstGeom prst="rect">
            <a:avLst/>
          </a:prstGeom>
          <a:noFill/>
          <a:ln>
            <a:noFill/>
          </a:ln>
        </p:spPr>
      </p:pic>
      <p:pic>
        <p:nvPicPr>
          <p:cNvPr id="146" name="Google Shape;146;p25"/>
          <p:cNvPicPr preferRelativeResize="0"/>
          <p:nvPr/>
        </p:nvPicPr>
        <p:blipFill>
          <a:blip r:embed="rId5">
            <a:alphaModFix/>
          </a:blip>
          <a:stretch>
            <a:fillRect/>
          </a:stretch>
        </p:blipFill>
        <p:spPr>
          <a:xfrm>
            <a:off x="7159200" y="3895498"/>
            <a:ext cx="1846175" cy="1096150"/>
          </a:xfrm>
          <a:prstGeom prst="rect">
            <a:avLst/>
          </a:prstGeom>
          <a:noFill/>
          <a:ln>
            <a:noFill/>
          </a:ln>
        </p:spPr>
      </p:pic>
      <p:sp>
        <p:nvSpPr>
          <p:cNvPr id="147" name="Google Shape;147;p25"/>
          <p:cNvSpPr/>
          <p:nvPr/>
        </p:nvSpPr>
        <p:spPr>
          <a:xfrm>
            <a:off x="4522250" y="3941650"/>
            <a:ext cx="1952700" cy="10500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5"/>
          <p:cNvSpPr/>
          <p:nvPr/>
        </p:nvSpPr>
        <p:spPr>
          <a:xfrm>
            <a:off x="7105925" y="3941600"/>
            <a:ext cx="1952700" cy="1050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5"/>
          <p:cNvSpPr txBox="1"/>
          <p:nvPr>
            <p:ph idx="1" type="body"/>
          </p:nvPr>
        </p:nvSpPr>
        <p:spPr>
          <a:xfrm>
            <a:off x="114100" y="426075"/>
            <a:ext cx="3545400" cy="45006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535">
                <a:solidFill>
                  <a:schemeClr val="dk1"/>
                </a:solidFill>
              </a:rPr>
              <a:t>There were around </a:t>
            </a:r>
            <a:r>
              <a:rPr b="1" lang="en" sz="1735">
                <a:solidFill>
                  <a:srgbClr val="E69138"/>
                </a:solidFill>
              </a:rPr>
              <a:t>8.3 million </a:t>
            </a:r>
            <a:r>
              <a:rPr b="1" lang="en" sz="1535">
                <a:solidFill>
                  <a:srgbClr val="E69138"/>
                </a:solidFill>
              </a:rPr>
              <a:t>domestic</a:t>
            </a:r>
            <a:r>
              <a:rPr lang="en" sz="1535">
                <a:solidFill>
                  <a:srgbClr val="E69138"/>
                </a:solidFill>
              </a:rPr>
              <a:t> </a:t>
            </a:r>
            <a:r>
              <a:rPr lang="en" sz="1535">
                <a:solidFill>
                  <a:schemeClr val="dk1"/>
                </a:solidFill>
              </a:rPr>
              <a:t>and </a:t>
            </a:r>
            <a:r>
              <a:rPr b="1" lang="en" sz="1735">
                <a:solidFill>
                  <a:srgbClr val="1155CC"/>
                </a:solidFill>
              </a:rPr>
              <a:t>8 million</a:t>
            </a:r>
            <a:r>
              <a:rPr lang="en" sz="1535">
                <a:solidFill>
                  <a:srgbClr val="1155CC"/>
                </a:solidFill>
              </a:rPr>
              <a:t> </a:t>
            </a:r>
            <a:r>
              <a:rPr b="1" lang="en" sz="1535">
                <a:solidFill>
                  <a:srgbClr val="1155CC"/>
                </a:solidFill>
              </a:rPr>
              <a:t>international </a:t>
            </a:r>
            <a:r>
              <a:rPr b="1" lang="en" sz="1535">
                <a:solidFill>
                  <a:schemeClr val="dk1"/>
                </a:solidFill>
              </a:rPr>
              <a:t>commercial seats </a:t>
            </a:r>
            <a:r>
              <a:rPr lang="en" sz="1535">
                <a:solidFill>
                  <a:schemeClr val="dk1"/>
                </a:solidFill>
              </a:rPr>
              <a:t>being flown </a:t>
            </a:r>
            <a:r>
              <a:rPr b="1" lang="en" sz="1535">
                <a:solidFill>
                  <a:schemeClr val="dk1"/>
                </a:solidFill>
              </a:rPr>
              <a:t>monthly</a:t>
            </a:r>
            <a:r>
              <a:rPr lang="en" sz="1535">
                <a:solidFill>
                  <a:schemeClr val="dk1"/>
                </a:solidFill>
              </a:rPr>
              <a:t> in 1990-2022.</a:t>
            </a:r>
            <a:endParaRPr sz="1535">
              <a:solidFill>
                <a:schemeClr val="dk1"/>
              </a:solidFill>
            </a:endParaRPr>
          </a:p>
          <a:p>
            <a:pPr indent="0" lvl="0" marL="0" rtl="0" algn="l">
              <a:lnSpc>
                <a:spcPct val="90000"/>
              </a:lnSpc>
              <a:spcBef>
                <a:spcPts val="1200"/>
              </a:spcBef>
              <a:spcAft>
                <a:spcPts val="0"/>
              </a:spcAft>
              <a:buNone/>
            </a:pPr>
            <a:r>
              <a:t/>
            </a:r>
            <a:endParaRPr sz="1300">
              <a:solidFill>
                <a:schemeClr val="dk1"/>
              </a:solidFill>
            </a:endParaRPr>
          </a:p>
          <a:p>
            <a:pPr indent="0" lvl="0" marL="0" rtl="0" algn="l">
              <a:lnSpc>
                <a:spcPct val="90000"/>
              </a:lnSpc>
              <a:spcBef>
                <a:spcPts val="1200"/>
              </a:spcBef>
              <a:spcAft>
                <a:spcPts val="0"/>
              </a:spcAft>
              <a:buNone/>
            </a:pPr>
            <a:r>
              <a:rPr b="1" lang="en" sz="1417">
                <a:solidFill>
                  <a:schemeClr val="dk1"/>
                </a:solidFill>
              </a:rPr>
              <a:t>Monthly Domestic Seats</a:t>
            </a:r>
            <a:endParaRPr sz="1417">
              <a:solidFill>
                <a:schemeClr val="dk1"/>
              </a:solidFill>
            </a:endParaRPr>
          </a:p>
          <a:p>
            <a:pPr indent="0" lvl="0" marL="0" rtl="0" algn="l">
              <a:lnSpc>
                <a:spcPct val="90000"/>
              </a:lnSpc>
              <a:spcBef>
                <a:spcPts val="1200"/>
              </a:spcBef>
              <a:spcAft>
                <a:spcPts val="0"/>
              </a:spcAft>
              <a:buNone/>
            </a:pPr>
            <a:r>
              <a:rPr lang="en" sz="1300">
                <a:solidFill>
                  <a:schemeClr val="dk1"/>
                </a:solidFill>
              </a:rPr>
              <a:t>Peak Months: </a:t>
            </a:r>
            <a:r>
              <a:rPr b="1" lang="en" sz="1500">
                <a:solidFill>
                  <a:srgbClr val="E69138"/>
                </a:solidFill>
              </a:rPr>
              <a:t>9.3 million </a:t>
            </a:r>
            <a:r>
              <a:rPr b="1" i="1" lang="en" sz="1500">
                <a:solidFill>
                  <a:srgbClr val="E69138"/>
                </a:solidFill>
              </a:rPr>
              <a:t>(300,000 daily)</a:t>
            </a:r>
            <a:endParaRPr b="1" i="1" sz="1500">
              <a:solidFill>
                <a:srgbClr val="E69138"/>
              </a:solidFill>
            </a:endParaRPr>
          </a:p>
          <a:p>
            <a:pPr indent="0" lvl="0" marL="0" rtl="0" algn="l">
              <a:lnSpc>
                <a:spcPct val="90000"/>
              </a:lnSpc>
              <a:spcBef>
                <a:spcPts val="1200"/>
              </a:spcBef>
              <a:spcAft>
                <a:spcPts val="0"/>
              </a:spcAft>
              <a:buNone/>
            </a:pPr>
            <a:r>
              <a:rPr lang="en" sz="1300">
                <a:solidFill>
                  <a:schemeClr val="dk1"/>
                </a:solidFill>
              </a:rPr>
              <a:t>Lean Months:</a:t>
            </a:r>
            <a:r>
              <a:rPr lang="en" sz="1300">
                <a:solidFill>
                  <a:srgbClr val="E69138"/>
                </a:solidFill>
              </a:rPr>
              <a:t> </a:t>
            </a:r>
            <a:r>
              <a:rPr b="1" lang="en" sz="1500">
                <a:solidFill>
                  <a:srgbClr val="E69138"/>
                </a:solidFill>
              </a:rPr>
              <a:t>7.5 million </a:t>
            </a:r>
            <a:r>
              <a:rPr b="1" i="1" lang="en" sz="1500">
                <a:solidFill>
                  <a:srgbClr val="E69138"/>
                </a:solidFill>
              </a:rPr>
              <a:t>(250,000 daily)</a:t>
            </a:r>
            <a:endParaRPr b="1" i="1" sz="1500">
              <a:solidFill>
                <a:srgbClr val="E69138"/>
              </a:solidFill>
            </a:endParaRPr>
          </a:p>
          <a:p>
            <a:pPr indent="0" lvl="0" marL="0" rtl="0" algn="l">
              <a:lnSpc>
                <a:spcPct val="90000"/>
              </a:lnSpc>
              <a:spcBef>
                <a:spcPts val="1200"/>
              </a:spcBef>
              <a:spcAft>
                <a:spcPts val="0"/>
              </a:spcAft>
              <a:buNone/>
            </a:pPr>
            <a:r>
              <a:t/>
            </a:r>
            <a:endParaRPr b="1" sz="1500">
              <a:solidFill>
                <a:srgbClr val="E69138"/>
              </a:solidFill>
            </a:endParaRPr>
          </a:p>
          <a:p>
            <a:pPr indent="0" lvl="0" marL="0" rtl="0" algn="l">
              <a:lnSpc>
                <a:spcPct val="90000"/>
              </a:lnSpc>
              <a:spcBef>
                <a:spcPts val="1200"/>
              </a:spcBef>
              <a:spcAft>
                <a:spcPts val="0"/>
              </a:spcAft>
              <a:buNone/>
            </a:pPr>
            <a:r>
              <a:rPr b="1" lang="en" sz="1417">
                <a:solidFill>
                  <a:schemeClr val="dk1"/>
                </a:solidFill>
              </a:rPr>
              <a:t>Monthly International Seats</a:t>
            </a:r>
            <a:endParaRPr sz="1417">
              <a:solidFill>
                <a:schemeClr val="dk1"/>
              </a:solidFill>
            </a:endParaRPr>
          </a:p>
          <a:p>
            <a:pPr indent="0" lvl="0" marL="0" rtl="0" algn="l">
              <a:lnSpc>
                <a:spcPct val="90000"/>
              </a:lnSpc>
              <a:spcBef>
                <a:spcPts val="1200"/>
              </a:spcBef>
              <a:spcAft>
                <a:spcPts val="0"/>
              </a:spcAft>
              <a:buNone/>
            </a:pPr>
            <a:r>
              <a:rPr lang="en" sz="1300">
                <a:solidFill>
                  <a:schemeClr val="dk1"/>
                </a:solidFill>
              </a:rPr>
              <a:t>Peak Months: </a:t>
            </a:r>
            <a:r>
              <a:rPr b="1" lang="en" sz="1500">
                <a:solidFill>
                  <a:srgbClr val="1155CC"/>
                </a:solidFill>
              </a:rPr>
              <a:t>8.2 million</a:t>
            </a:r>
            <a:r>
              <a:rPr b="1" lang="en" sz="1500">
                <a:solidFill>
                  <a:srgbClr val="1155CC"/>
                </a:solidFill>
              </a:rPr>
              <a:t> </a:t>
            </a:r>
            <a:r>
              <a:rPr b="1" i="1" lang="en" sz="1500">
                <a:solidFill>
                  <a:srgbClr val="1155CC"/>
                </a:solidFill>
              </a:rPr>
              <a:t>(263,000 daily)</a:t>
            </a:r>
            <a:endParaRPr b="1" i="1" sz="1500">
              <a:solidFill>
                <a:srgbClr val="1155CC"/>
              </a:solidFill>
            </a:endParaRPr>
          </a:p>
          <a:p>
            <a:pPr indent="0" lvl="0" marL="0" rtl="0" algn="l">
              <a:lnSpc>
                <a:spcPct val="90000"/>
              </a:lnSpc>
              <a:spcBef>
                <a:spcPts val="1200"/>
              </a:spcBef>
              <a:spcAft>
                <a:spcPts val="1200"/>
              </a:spcAft>
              <a:buNone/>
            </a:pPr>
            <a:r>
              <a:rPr lang="en" sz="1300">
                <a:solidFill>
                  <a:schemeClr val="dk1"/>
                </a:solidFill>
              </a:rPr>
              <a:t>Lean Months: </a:t>
            </a:r>
            <a:r>
              <a:rPr b="1" lang="en" sz="1500">
                <a:solidFill>
                  <a:srgbClr val="1155CC"/>
                </a:solidFill>
              </a:rPr>
              <a:t>7.6 million</a:t>
            </a:r>
            <a:r>
              <a:rPr b="1" lang="en" sz="1500">
                <a:solidFill>
                  <a:srgbClr val="1155CC"/>
                </a:solidFill>
              </a:rPr>
              <a:t> </a:t>
            </a:r>
            <a:r>
              <a:rPr b="1" i="1" lang="en" sz="1500">
                <a:solidFill>
                  <a:srgbClr val="1155CC"/>
                </a:solidFill>
              </a:rPr>
              <a:t>(252,000 daily)</a:t>
            </a:r>
            <a:endParaRPr b="1" i="1" sz="1500">
              <a:solidFill>
                <a:srgbClr val="1155CC"/>
              </a:solidFill>
            </a:endParaRPr>
          </a:p>
        </p:txBody>
      </p:sp>
      <p:cxnSp>
        <p:nvCxnSpPr>
          <p:cNvPr id="150" name="Google Shape;150;p25"/>
          <p:cNvCxnSpPr/>
          <p:nvPr/>
        </p:nvCxnSpPr>
        <p:spPr>
          <a:xfrm flipH="1" rot="10800000">
            <a:off x="5634700" y="4532575"/>
            <a:ext cx="700500" cy="9300"/>
          </a:xfrm>
          <a:prstGeom prst="straightConnector1">
            <a:avLst/>
          </a:prstGeom>
          <a:noFill/>
          <a:ln cap="flat" cmpd="sng" w="28575">
            <a:solidFill>
              <a:srgbClr val="FF0000"/>
            </a:solidFill>
            <a:prstDash val="solid"/>
            <a:round/>
            <a:headEnd len="med" w="med" type="none"/>
            <a:tailEnd len="med" w="med" type="none"/>
          </a:ln>
        </p:spPr>
      </p:cxnSp>
      <p:cxnSp>
        <p:nvCxnSpPr>
          <p:cNvPr id="151" name="Google Shape;151;p25"/>
          <p:cNvCxnSpPr/>
          <p:nvPr/>
        </p:nvCxnSpPr>
        <p:spPr>
          <a:xfrm flipH="1" rot="10800000">
            <a:off x="8228050" y="4541875"/>
            <a:ext cx="700500" cy="9300"/>
          </a:xfrm>
          <a:prstGeom prst="straightConnector1">
            <a:avLst/>
          </a:prstGeom>
          <a:noFill/>
          <a:ln cap="flat" cmpd="sng" w="28575">
            <a:solidFill>
              <a:srgbClr val="FF0000"/>
            </a:solidFill>
            <a:prstDash val="solid"/>
            <a:round/>
            <a:headEnd len="med" w="med" type="none"/>
            <a:tailEnd len="med" w="med" type="none"/>
          </a:ln>
        </p:spPr>
      </p:cxnSp>
      <p:sp>
        <p:nvSpPr>
          <p:cNvPr id="152" name="Google Shape;152;p25"/>
          <p:cNvSpPr txBox="1"/>
          <p:nvPr/>
        </p:nvSpPr>
        <p:spPr>
          <a:xfrm>
            <a:off x="4998488" y="3541450"/>
            <a:ext cx="10002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b="1" lang="en">
                <a:solidFill>
                  <a:schemeClr val="dk1"/>
                </a:solidFill>
              </a:rPr>
              <a:t>Domestic</a:t>
            </a:r>
            <a:endParaRPr b="1" sz="1600">
              <a:solidFill>
                <a:schemeClr val="dk1"/>
              </a:solidFill>
            </a:endParaRPr>
          </a:p>
        </p:txBody>
      </p:sp>
      <p:sp>
        <p:nvSpPr>
          <p:cNvPr id="153" name="Google Shape;153;p25"/>
          <p:cNvSpPr txBox="1"/>
          <p:nvPr/>
        </p:nvSpPr>
        <p:spPr>
          <a:xfrm>
            <a:off x="7533575" y="3541450"/>
            <a:ext cx="13956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b="1" lang="en">
                <a:solidFill>
                  <a:schemeClr val="dk1"/>
                </a:solidFill>
              </a:rPr>
              <a:t>International</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1646325"/>
            <a:ext cx="8520600" cy="282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rgbClr val="1155CC"/>
                </a:solidFill>
              </a:rPr>
              <a:t>SUPPLY AND</a:t>
            </a:r>
            <a:endParaRPr sz="4500">
              <a:solidFill>
                <a:srgbClr val="1155CC"/>
              </a:solidFill>
            </a:endParaRPr>
          </a:p>
          <a:p>
            <a:pPr indent="0" lvl="0" marL="0" rtl="0" algn="ctr">
              <a:spcBef>
                <a:spcPts val="0"/>
              </a:spcBef>
              <a:spcAft>
                <a:spcPts val="0"/>
              </a:spcAft>
              <a:buNone/>
            </a:pPr>
            <a:r>
              <a:rPr lang="en" sz="4500">
                <a:solidFill>
                  <a:srgbClr val="1155CC"/>
                </a:solidFill>
              </a:rPr>
              <a:t>DEMAND</a:t>
            </a:r>
            <a:endParaRPr sz="4500">
              <a:solidFill>
                <a:srgbClr val="1155C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2805300" y="1888500"/>
            <a:ext cx="3533376" cy="3173500"/>
          </a:xfrm>
          <a:prstGeom prst="rect">
            <a:avLst/>
          </a:prstGeom>
          <a:noFill/>
          <a:ln>
            <a:noFill/>
          </a:ln>
        </p:spPr>
      </p:pic>
      <p:sp>
        <p:nvSpPr>
          <p:cNvPr id="164" name="Google Shape;164;p27"/>
          <p:cNvSpPr txBox="1"/>
          <p:nvPr/>
        </p:nvSpPr>
        <p:spPr>
          <a:xfrm>
            <a:off x="2131875" y="1382150"/>
            <a:ext cx="50772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a:solidFill>
                  <a:schemeClr val="dk1"/>
                </a:solidFill>
              </a:rPr>
              <a:t>Percentage of Average Annual No. of International and Domestic Commercial Flight Passengers (1990-2022)</a:t>
            </a:r>
            <a:endParaRPr b="1" sz="1600">
              <a:solidFill>
                <a:schemeClr val="dk1"/>
              </a:solidFill>
            </a:endParaRPr>
          </a:p>
        </p:txBody>
      </p:sp>
      <p:sp>
        <p:nvSpPr>
          <p:cNvPr id="165" name="Google Shape;165;p27"/>
          <p:cNvSpPr txBox="1"/>
          <p:nvPr/>
        </p:nvSpPr>
        <p:spPr>
          <a:xfrm>
            <a:off x="293250" y="140700"/>
            <a:ext cx="8557500" cy="101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n" sz="2500">
                <a:solidFill>
                  <a:srgbClr val="E69138"/>
                </a:solidFill>
              </a:rPr>
              <a:t>52%</a:t>
            </a:r>
            <a:r>
              <a:rPr b="1" lang="en" sz="2500">
                <a:solidFill>
                  <a:schemeClr val="dk1"/>
                </a:solidFill>
              </a:rPr>
              <a:t> </a:t>
            </a:r>
            <a:r>
              <a:rPr lang="en" sz="1900">
                <a:solidFill>
                  <a:schemeClr val="dk1"/>
                </a:solidFill>
              </a:rPr>
              <a:t>of the total number of </a:t>
            </a:r>
            <a:r>
              <a:rPr b="1" lang="en" sz="1900">
                <a:solidFill>
                  <a:schemeClr val="dk1"/>
                </a:solidFill>
              </a:rPr>
              <a:t>passengers </a:t>
            </a:r>
            <a:r>
              <a:rPr lang="en" sz="1900">
                <a:solidFill>
                  <a:schemeClr val="dk1"/>
                </a:solidFill>
              </a:rPr>
              <a:t>from 1990-2022 flew with </a:t>
            </a:r>
            <a:r>
              <a:rPr b="1" lang="en" sz="1900">
                <a:solidFill>
                  <a:srgbClr val="E69138"/>
                </a:solidFill>
              </a:rPr>
              <a:t>domestic</a:t>
            </a:r>
            <a:r>
              <a:rPr b="1" lang="en" sz="1900">
                <a:solidFill>
                  <a:schemeClr val="dk1"/>
                </a:solidFill>
              </a:rPr>
              <a:t> </a:t>
            </a:r>
            <a:r>
              <a:rPr lang="en" sz="1900">
                <a:solidFill>
                  <a:schemeClr val="dk1"/>
                </a:solidFill>
              </a:rPr>
              <a:t>while </a:t>
            </a:r>
            <a:r>
              <a:rPr b="1" lang="en" sz="2500">
                <a:solidFill>
                  <a:srgbClr val="1155CC"/>
                </a:solidFill>
              </a:rPr>
              <a:t>48%</a:t>
            </a:r>
            <a:r>
              <a:rPr lang="en" sz="1900">
                <a:solidFill>
                  <a:schemeClr val="dk1"/>
                </a:solidFill>
              </a:rPr>
              <a:t> flew with </a:t>
            </a:r>
            <a:r>
              <a:rPr b="1" lang="en" sz="1900">
                <a:solidFill>
                  <a:srgbClr val="1155CC"/>
                </a:solidFill>
              </a:rPr>
              <a:t>international </a:t>
            </a:r>
            <a:r>
              <a:rPr lang="en" sz="1900">
                <a:solidFill>
                  <a:schemeClr val="dk1"/>
                </a:solidFill>
              </a:rPr>
              <a:t>commercial flights.</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nvSpPr>
        <p:spPr>
          <a:xfrm>
            <a:off x="301950" y="2247775"/>
            <a:ext cx="8540100" cy="7773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t/>
            </a:r>
            <a:endParaRPr sz="1900">
              <a:solidFill>
                <a:schemeClr val="dk1"/>
              </a:solidFill>
            </a:endParaRPr>
          </a:p>
          <a:p>
            <a:pPr indent="0" lvl="0" marL="0" rtl="0" algn="l">
              <a:lnSpc>
                <a:spcPct val="75000"/>
              </a:lnSpc>
              <a:spcBef>
                <a:spcPts val="1200"/>
              </a:spcBef>
              <a:spcAft>
                <a:spcPts val="1200"/>
              </a:spcAft>
              <a:buNone/>
            </a:pPr>
            <a:r>
              <a:t/>
            </a:r>
            <a:endParaRPr sz="1900">
              <a:solidFill>
                <a:schemeClr val="dk1"/>
              </a:solidFill>
            </a:endParaRPr>
          </a:p>
        </p:txBody>
      </p:sp>
      <p:sp>
        <p:nvSpPr>
          <p:cNvPr id="171" name="Google Shape;171;p28"/>
          <p:cNvSpPr txBox="1"/>
          <p:nvPr/>
        </p:nvSpPr>
        <p:spPr>
          <a:xfrm>
            <a:off x="298675" y="3695700"/>
            <a:ext cx="6052200" cy="8466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b="1" lang="en" sz="1700">
                <a:solidFill>
                  <a:schemeClr val="dk1"/>
                </a:solidFill>
              </a:rPr>
              <a:t>D</a:t>
            </a:r>
            <a:r>
              <a:rPr b="1" lang="en" sz="1700">
                <a:solidFill>
                  <a:schemeClr val="dk1"/>
                </a:solidFill>
              </a:rPr>
              <a:t>omestic</a:t>
            </a:r>
            <a:r>
              <a:rPr lang="en" sz="1700">
                <a:solidFill>
                  <a:schemeClr val="dk1"/>
                </a:solidFill>
              </a:rPr>
              <a:t> had an average of </a:t>
            </a:r>
            <a:r>
              <a:rPr b="1" lang="en" sz="2200">
                <a:solidFill>
                  <a:srgbClr val="E69138"/>
                </a:solidFill>
              </a:rPr>
              <a:t>150</a:t>
            </a:r>
            <a:r>
              <a:rPr lang="en" sz="1800">
                <a:solidFill>
                  <a:schemeClr val="dk1"/>
                </a:solidFill>
              </a:rPr>
              <a:t> </a:t>
            </a:r>
            <a:r>
              <a:rPr lang="en" sz="1700">
                <a:solidFill>
                  <a:schemeClr val="dk1"/>
                </a:solidFill>
              </a:rPr>
              <a:t>seating capacity per flight,</a:t>
            </a:r>
            <a:endParaRPr sz="1700">
              <a:solidFill>
                <a:schemeClr val="dk1"/>
              </a:solidFill>
            </a:endParaRPr>
          </a:p>
          <a:p>
            <a:pPr indent="0" lvl="0" marL="0" rtl="0" algn="l">
              <a:lnSpc>
                <a:spcPct val="75000"/>
              </a:lnSpc>
              <a:spcBef>
                <a:spcPts val="1200"/>
              </a:spcBef>
              <a:spcAft>
                <a:spcPts val="1200"/>
              </a:spcAft>
              <a:buNone/>
            </a:pPr>
            <a:r>
              <a:rPr lang="en" sz="1700">
                <a:solidFill>
                  <a:schemeClr val="dk1"/>
                </a:solidFill>
              </a:rPr>
              <a:t>while </a:t>
            </a:r>
            <a:r>
              <a:rPr b="1" lang="en" sz="1700">
                <a:solidFill>
                  <a:schemeClr val="dk1"/>
                </a:solidFill>
              </a:rPr>
              <a:t>international</a:t>
            </a:r>
            <a:r>
              <a:rPr lang="en" sz="1700">
                <a:solidFill>
                  <a:schemeClr val="dk1"/>
                </a:solidFill>
              </a:rPr>
              <a:t> had around </a:t>
            </a:r>
            <a:r>
              <a:rPr b="1" lang="en" sz="2200">
                <a:solidFill>
                  <a:srgbClr val="1155CC"/>
                </a:solidFill>
              </a:rPr>
              <a:t>200</a:t>
            </a:r>
            <a:r>
              <a:rPr lang="en" sz="1800">
                <a:solidFill>
                  <a:schemeClr val="dk1"/>
                </a:solidFill>
              </a:rPr>
              <a:t> </a:t>
            </a:r>
            <a:r>
              <a:rPr lang="en" sz="1700">
                <a:solidFill>
                  <a:schemeClr val="dk1"/>
                </a:solidFill>
              </a:rPr>
              <a:t>seats.</a:t>
            </a:r>
            <a:endParaRPr sz="1700">
              <a:solidFill>
                <a:schemeClr val="dk1"/>
              </a:solidFill>
            </a:endParaRPr>
          </a:p>
        </p:txBody>
      </p:sp>
      <p:pic>
        <p:nvPicPr>
          <p:cNvPr id="172" name="Google Shape;172;p28"/>
          <p:cNvPicPr preferRelativeResize="0"/>
          <p:nvPr/>
        </p:nvPicPr>
        <p:blipFill>
          <a:blip r:embed="rId3">
            <a:alphaModFix/>
          </a:blip>
          <a:stretch>
            <a:fillRect/>
          </a:stretch>
        </p:blipFill>
        <p:spPr>
          <a:xfrm>
            <a:off x="6024450" y="149975"/>
            <a:ext cx="2536165" cy="1895800"/>
          </a:xfrm>
          <a:prstGeom prst="rect">
            <a:avLst/>
          </a:prstGeom>
          <a:noFill/>
          <a:ln>
            <a:noFill/>
          </a:ln>
        </p:spPr>
      </p:pic>
      <p:pic>
        <p:nvPicPr>
          <p:cNvPr id="173" name="Google Shape;173;p28"/>
          <p:cNvPicPr preferRelativeResize="0"/>
          <p:nvPr/>
        </p:nvPicPr>
        <p:blipFill>
          <a:blip r:embed="rId4">
            <a:alphaModFix/>
          </a:blip>
          <a:stretch>
            <a:fillRect/>
          </a:stretch>
        </p:blipFill>
        <p:spPr>
          <a:xfrm rot="396901">
            <a:off x="373273" y="1875951"/>
            <a:ext cx="1365876" cy="1365898"/>
          </a:xfrm>
          <a:prstGeom prst="rect">
            <a:avLst/>
          </a:prstGeom>
          <a:noFill/>
          <a:ln>
            <a:noFill/>
          </a:ln>
        </p:spPr>
      </p:pic>
      <p:pic>
        <p:nvPicPr>
          <p:cNvPr id="174" name="Google Shape;174;p28"/>
          <p:cNvPicPr preferRelativeResize="0"/>
          <p:nvPr/>
        </p:nvPicPr>
        <p:blipFill>
          <a:blip r:embed="rId5">
            <a:alphaModFix/>
          </a:blip>
          <a:stretch>
            <a:fillRect/>
          </a:stretch>
        </p:blipFill>
        <p:spPr>
          <a:xfrm>
            <a:off x="6604975" y="3303275"/>
            <a:ext cx="2161875" cy="1442375"/>
          </a:xfrm>
          <a:prstGeom prst="rect">
            <a:avLst/>
          </a:prstGeom>
          <a:noFill/>
          <a:ln>
            <a:noFill/>
          </a:ln>
        </p:spPr>
      </p:pic>
      <p:sp>
        <p:nvSpPr>
          <p:cNvPr id="175" name="Google Shape;175;p28"/>
          <p:cNvSpPr txBox="1"/>
          <p:nvPr/>
        </p:nvSpPr>
        <p:spPr>
          <a:xfrm>
            <a:off x="233375" y="719125"/>
            <a:ext cx="6052200" cy="7656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b="1" lang="en" sz="2000">
                <a:solidFill>
                  <a:srgbClr val="E69138"/>
                </a:solidFill>
              </a:rPr>
              <a:t>Passengers’ demand for domestic was 4% more</a:t>
            </a:r>
            <a:endParaRPr b="1" sz="2000">
              <a:solidFill>
                <a:srgbClr val="E69138"/>
              </a:solidFill>
            </a:endParaRPr>
          </a:p>
          <a:p>
            <a:pPr indent="0" lvl="0" marL="0" rtl="0" algn="l">
              <a:lnSpc>
                <a:spcPct val="75000"/>
              </a:lnSpc>
              <a:spcBef>
                <a:spcPts val="1200"/>
              </a:spcBef>
              <a:spcAft>
                <a:spcPts val="1200"/>
              </a:spcAft>
              <a:buNone/>
            </a:pPr>
            <a:r>
              <a:rPr lang="en" sz="1700">
                <a:solidFill>
                  <a:schemeClr val="dk1"/>
                </a:solidFill>
              </a:rPr>
              <a:t>than </a:t>
            </a:r>
            <a:r>
              <a:rPr b="1" lang="en" sz="1700">
                <a:solidFill>
                  <a:schemeClr val="dk1"/>
                </a:solidFill>
              </a:rPr>
              <a:t>international </a:t>
            </a:r>
            <a:r>
              <a:rPr lang="en" sz="1700">
                <a:solidFill>
                  <a:schemeClr val="dk1"/>
                </a:solidFill>
              </a:rPr>
              <a:t>flights</a:t>
            </a:r>
            <a:r>
              <a:rPr b="1" lang="en" sz="1700">
                <a:solidFill>
                  <a:schemeClr val="dk1"/>
                </a:solidFill>
              </a:rPr>
              <a:t> </a:t>
            </a:r>
            <a:r>
              <a:rPr lang="en" sz="1700">
                <a:solidFill>
                  <a:schemeClr val="dk1"/>
                </a:solidFill>
              </a:rPr>
              <a:t>in its 1990-2022 annual average.</a:t>
            </a:r>
            <a:endParaRPr sz="1700">
              <a:solidFill>
                <a:schemeClr val="dk1"/>
              </a:solidFill>
            </a:endParaRPr>
          </a:p>
        </p:txBody>
      </p:sp>
      <p:sp>
        <p:nvSpPr>
          <p:cNvPr id="176" name="Google Shape;176;p28"/>
          <p:cNvSpPr txBox="1"/>
          <p:nvPr/>
        </p:nvSpPr>
        <p:spPr>
          <a:xfrm>
            <a:off x="1841650" y="2236225"/>
            <a:ext cx="6810000" cy="8004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lang="en" sz="1700">
                <a:solidFill>
                  <a:schemeClr val="dk1"/>
                </a:solidFill>
              </a:rPr>
              <a:t>On average, </a:t>
            </a:r>
            <a:r>
              <a:rPr b="1" lang="en" sz="2000">
                <a:solidFill>
                  <a:srgbClr val="E69138"/>
                </a:solidFill>
              </a:rPr>
              <a:t>domestic flew around 40% more commercial</a:t>
            </a:r>
            <a:endParaRPr b="1" sz="2000">
              <a:solidFill>
                <a:srgbClr val="E69138"/>
              </a:solidFill>
            </a:endParaRPr>
          </a:p>
          <a:p>
            <a:pPr indent="0" lvl="0" marL="0" rtl="0" algn="l">
              <a:lnSpc>
                <a:spcPct val="75000"/>
              </a:lnSpc>
              <a:spcBef>
                <a:spcPts val="1200"/>
              </a:spcBef>
              <a:spcAft>
                <a:spcPts val="1200"/>
              </a:spcAft>
              <a:buNone/>
            </a:pPr>
            <a:r>
              <a:rPr b="1" lang="en" sz="2000">
                <a:solidFill>
                  <a:srgbClr val="E69138"/>
                </a:solidFill>
              </a:rPr>
              <a:t>flights </a:t>
            </a:r>
            <a:r>
              <a:rPr lang="en" sz="1700">
                <a:solidFill>
                  <a:schemeClr val="dk1"/>
                </a:solidFill>
              </a:rPr>
              <a:t>than </a:t>
            </a:r>
            <a:r>
              <a:rPr b="1" lang="en" sz="1700">
                <a:solidFill>
                  <a:schemeClr val="dk1"/>
                </a:solidFill>
              </a:rPr>
              <a:t>international</a:t>
            </a:r>
            <a:r>
              <a:rPr lang="en" sz="1700">
                <a:solidFill>
                  <a:schemeClr val="dk1"/>
                </a:solidFill>
              </a:rPr>
              <a:t>.</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37325" y="1682550"/>
            <a:ext cx="8520600" cy="282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rgbClr val="1155CC"/>
                </a:solidFill>
              </a:rPr>
              <a:t>BUSIEST DEPARTURE</a:t>
            </a:r>
            <a:endParaRPr sz="4500">
              <a:solidFill>
                <a:srgbClr val="1155CC"/>
              </a:solidFill>
            </a:endParaRPr>
          </a:p>
          <a:p>
            <a:pPr indent="0" lvl="0" marL="0" rtl="0" algn="ctr">
              <a:spcBef>
                <a:spcPts val="0"/>
              </a:spcBef>
              <a:spcAft>
                <a:spcPts val="0"/>
              </a:spcAft>
              <a:buNone/>
            </a:pPr>
            <a:r>
              <a:rPr lang="en" sz="4500">
                <a:solidFill>
                  <a:srgbClr val="1155CC"/>
                </a:solidFill>
              </a:rPr>
              <a:t>AREAS</a:t>
            </a:r>
            <a:endParaRPr sz="4500">
              <a:solidFill>
                <a:srgbClr val="1155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nvSpPr>
        <p:spPr>
          <a:xfrm>
            <a:off x="130950" y="138750"/>
            <a:ext cx="903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200">
                <a:solidFill>
                  <a:srgbClr val="38761D"/>
                </a:solidFill>
              </a:rPr>
              <a:t>Top w</a:t>
            </a:r>
            <a:r>
              <a:rPr b="1" lang="en" sz="2200">
                <a:solidFill>
                  <a:srgbClr val="38761D"/>
                </a:solidFill>
              </a:rPr>
              <a:t>orld areas</a:t>
            </a:r>
            <a:r>
              <a:rPr lang="en" sz="2000">
                <a:solidFill>
                  <a:srgbClr val="3D85C6"/>
                </a:solidFill>
              </a:rPr>
              <a:t> </a:t>
            </a:r>
            <a:r>
              <a:rPr lang="en" sz="2000">
                <a:solidFill>
                  <a:schemeClr val="dk1"/>
                </a:solidFill>
              </a:rPr>
              <a:t>with the </a:t>
            </a:r>
            <a:r>
              <a:rPr lang="en" sz="2000">
                <a:solidFill>
                  <a:schemeClr val="dk1"/>
                </a:solidFill>
              </a:rPr>
              <a:t>highest number of</a:t>
            </a:r>
            <a:r>
              <a:rPr b="1" lang="en" sz="2000">
                <a:solidFill>
                  <a:schemeClr val="dk1"/>
                </a:solidFill>
              </a:rPr>
              <a:t> departures and passengers </a:t>
            </a:r>
            <a:r>
              <a:rPr lang="en" sz="2000">
                <a:solidFill>
                  <a:schemeClr val="dk1"/>
                </a:solidFill>
              </a:rPr>
              <a:t>from 1990 to 2022</a:t>
            </a:r>
            <a:endParaRPr sz="1600">
              <a:solidFill>
                <a:schemeClr val="dk1"/>
              </a:solidFill>
            </a:endParaRPr>
          </a:p>
        </p:txBody>
      </p:sp>
      <p:pic>
        <p:nvPicPr>
          <p:cNvPr id="187" name="Google Shape;187;p30"/>
          <p:cNvPicPr preferRelativeResize="0"/>
          <p:nvPr/>
        </p:nvPicPr>
        <p:blipFill>
          <a:blip r:embed="rId3">
            <a:alphaModFix/>
          </a:blip>
          <a:stretch>
            <a:fillRect/>
          </a:stretch>
        </p:blipFill>
        <p:spPr>
          <a:xfrm>
            <a:off x="517450" y="970050"/>
            <a:ext cx="7699025" cy="3753450"/>
          </a:xfrm>
          <a:prstGeom prst="rect">
            <a:avLst/>
          </a:prstGeom>
          <a:noFill/>
          <a:ln>
            <a:noFill/>
          </a:ln>
        </p:spPr>
      </p:pic>
      <p:sp>
        <p:nvSpPr>
          <p:cNvPr id="188" name="Google Shape;188;p30"/>
          <p:cNvSpPr txBox="1"/>
          <p:nvPr/>
        </p:nvSpPr>
        <p:spPr>
          <a:xfrm>
            <a:off x="7032275" y="2366750"/>
            <a:ext cx="1969800" cy="25320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b="1" lang="en" sz="1500">
                <a:solidFill>
                  <a:srgbClr val="1155CC"/>
                </a:solidFill>
              </a:rPr>
              <a:t>148 </a:t>
            </a:r>
            <a:r>
              <a:rPr lang="en" sz="1500">
                <a:solidFill>
                  <a:srgbClr val="1155CC"/>
                </a:solidFill>
              </a:rPr>
              <a:t>- Mexico             (Middle America)</a:t>
            </a:r>
            <a:endParaRPr sz="1500">
              <a:solidFill>
                <a:srgbClr val="1155CC"/>
              </a:solidFill>
            </a:endParaRPr>
          </a:p>
          <a:p>
            <a:pPr indent="0" lvl="0" marL="0" rtl="0" algn="l">
              <a:lnSpc>
                <a:spcPct val="75000"/>
              </a:lnSpc>
              <a:spcBef>
                <a:spcPts val="1200"/>
              </a:spcBef>
              <a:spcAft>
                <a:spcPts val="0"/>
              </a:spcAft>
              <a:buNone/>
            </a:pPr>
            <a:r>
              <a:rPr b="1" lang="en" sz="1500">
                <a:solidFill>
                  <a:srgbClr val="1155CC"/>
                </a:solidFill>
              </a:rPr>
              <a:t>493</a:t>
            </a:r>
            <a:r>
              <a:rPr lang="en" sz="1500">
                <a:solidFill>
                  <a:srgbClr val="1155CC"/>
                </a:solidFill>
              </a:rPr>
              <a:t> - UK                               (Europe)</a:t>
            </a:r>
            <a:endParaRPr sz="1500">
              <a:solidFill>
                <a:srgbClr val="1155CC"/>
              </a:solidFill>
            </a:endParaRPr>
          </a:p>
          <a:p>
            <a:pPr indent="0" lvl="0" marL="0" rtl="0" algn="l">
              <a:lnSpc>
                <a:spcPct val="75000"/>
              </a:lnSpc>
              <a:spcBef>
                <a:spcPts val="1200"/>
              </a:spcBef>
              <a:spcAft>
                <a:spcPts val="0"/>
              </a:spcAft>
              <a:buNone/>
            </a:pPr>
            <a:r>
              <a:rPr b="1" lang="en" sz="1500">
                <a:solidFill>
                  <a:srgbClr val="1155CC"/>
                </a:solidFill>
              </a:rPr>
              <a:t>736</a:t>
            </a:r>
            <a:r>
              <a:rPr lang="en" sz="1500">
                <a:solidFill>
                  <a:srgbClr val="1155CC"/>
                </a:solidFill>
              </a:rPr>
              <a:t> - Japan                        (Far East)</a:t>
            </a:r>
            <a:endParaRPr sz="1500">
              <a:solidFill>
                <a:srgbClr val="1155CC"/>
              </a:solidFill>
            </a:endParaRPr>
          </a:p>
          <a:p>
            <a:pPr indent="0" lvl="0" marL="0" rtl="0" algn="l">
              <a:lnSpc>
                <a:spcPct val="75000"/>
              </a:lnSpc>
              <a:spcBef>
                <a:spcPts val="1200"/>
              </a:spcBef>
              <a:spcAft>
                <a:spcPts val="0"/>
              </a:spcAft>
              <a:buNone/>
            </a:pPr>
            <a:r>
              <a:rPr b="1" lang="en" sz="1500">
                <a:solidFill>
                  <a:srgbClr val="1155CC"/>
                </a:solidFill>
              </a:rPr>
              <a:t>936</a:t>
            </a:r>
            <a:r>
              <a:rPr lang="en" sz="1500">
                <a:solidFill>
                  <a:srgbClr val="1155CC"/>
                </a:solidFill>
              </a:rPr>
              <a:t> - Ontario                             (Canada/Greenland)</a:t>
            </a:r>
            <a:endParaRPr sz="1500">
              <a:solidFill>
                <a:srgbClr val="1155CC"/>
              </a:solidFill>
            </a:endParaRPr>
          </a:p>
          <a:p>
            <a:pPr indent="0" lvl="0" marL="0" rtl="0" algn="l">
              <a:lnSpc>
                <a:spcPct val="75000"/>
              </a:lnSpc>
              <a:spcBef>
                <a:spcPts val="1200"/>
              </a:spcBef>
              <a:spcAft>
                <a:spcPts val="1200"/>
              </a:spcAft>
              <a:buNone/>
            </a:pPr>
            <a:r>
              <a:rPr b="1" lang="en" sz="1500">
                <a:solidFill>
                  <a:srgbClr val="1155CC"/>
                </a:solidFill>
              </a:rPr>
              <a:t>429</a:t>
            </a:r>
            <a:r>
              <a:rPr lang="en" sz="1500">
                <a:solidFill>
                  <a:srgbClr val="1155CC"/>
                </a:solidFill>
              </a:rPr>
              <a:t> - Germany       (Europe)</a:t>
            </a:r>
            <a:endParaRPr sz="1500">
              <a:solidFill>
                <a:srgbClr val="1155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152400" y="142500"/>
            <a:ext cx="892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200">
                <a:solidFill>
                  <a:srgbClr val="38761D"/>
                </a:solidFill>
              </a:rPr>
              <a:t>Top world airports </a:t>
            </a:r>
            <a:r>
              <a:rPr lang="en" sz="2000">
                <a:solidFill>
                  <a:schemeClr val="dk1"/>
                </a:solidFill>
              </a:rPr>
              <a:t>with the highest number of</a:t>
            </a:r>
            <a:r>
              <a:rPr b="1" lang="en" sz="2000">
                <a:solidFill>
                  <a:schemeClr val="dk1"/>
                </a:solidFill>
              </a:rPr>
              <a:t> departures and passengers </a:t>
            </a:r>
            <a:r>
              <a:rPr lang="en" sz="2000">
                <a:solidFill>
                  <a:schemeClr val="dk1"/>
                </a:solidFill>
              </a:rPr>
              <a:t>from 1990 to 2022</a:t>
            </a:r>
            <a:endParaRPr sz="1600">
              <a:solidFill>
                <a:schemeClr val="dk1"/>
              </a:solidFill>
            </a:endParaRPr>
          </a:p>
        </p:txBody>
      </p:sp>
      <p:pic>
        <p:nvPicPr>
          <p:cNvPr id="194" name="Google Shape;194;p31"/>
          <p:cNvPicPr preferRelativeResize="0"/>
          <p:nvPr/>
        </p:nvPicPr>
        <p:blipFill>
          <a:blip r:embed="rId3">
            <a:alphaModFix/>
          </a:blip>
          <a:stretch>
            <a:fillRect/>
          </a:stretch>
        </p:blipFill>
        <p:spPr>
          <a:xfrm>
            <a:off x="517450" y="970050"/>
            <a:ext cx="7698934" cy="3753450"/>
          </a:xfrm>
          <a:prstGeom prst="rect">
            <a:avLst/>
          </a:prstGeom>
          <a:noFill/>
          <a:ln>
            <a:noFill/>
          </a:ln>
        </p:spPr>
      </p:pic>
      <p:sp>
        <p:nvSpPr>
          <p:cNvPr id="195" name="Google Shape;195;p31"/>
          <p:cNvSpPr txBox="1"/>
          <p:nvPr/>
        </p:nvSpPr>
        <p:spPr>
          <a:xfrm>
            <a:off x="7032275" y="2519150"/>
            <a:ext cx="2111700" cy="25320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Clr>
                <a:schemeClr val="dk1"/>
              </a:buClr>
              <a:buSzPts val="1100"/>
              <a:buFont typeface="Arial"/>
              <a:buNone/>
            </a:pPr>
            <a:r>
              <a:rPr b="1" lang="en" sz="1500">
                <a:solidFill>
                  <a:srgbClr val="CC0000"/>
                </a:solidFill>
              </a:rPr>
              <a:t>LHR</a:t>
            </a:r>
            <a:r>
              <a:rPr lang="en" sz="1500">
                <a:solidFill>
                  <a:srgbClr val="CC0000"/>
                </a:solidFill>
              </a:rPr>
              <a:t> - London - Heathrow, UK</a:t>
            </a:r>
            <a:endParaRPr sz="1500">
              <a:solidFill>
                <a:srgbClr val="CC0000"/>
              </a:solidFill>
            </a:endParaRPr>
          </a:p>
          <a:p>
            <a:pPr indent="0" lvl="0" marL="0" rtl="0" algn="l">
              <a:lnSpc>
                <a:spcPct val="75000"/>
              </a:lnSpc>
              <a:spcBef>
                <a:spcPts val="1200"/>
              </a:spcBef>
              <a:spcAft>
                <a:spcPts val="0"/>
              </a:spcAft>
              <a:buClr>
                <a:schemeClr val="dk1"/>
              </a:buClr>
              <a:buSzPts val="1100"/>
              <a:buFont typeface="Arial"/>
              <a:buNone/>
            </a:pPr>
            <a:r>
              <a:rPr b="1" lang="en" sz="1500">
                <a:solidFill>
                  <a:srgbClr val="CC0000"/>
                </a:solidFill>
              </a:rPr>
              <a:t>YYZ</a:t>
            </a:r>
            <a:r>
              <a:rPr lang="en" sz="1500">
                <a:solidFill>
                  <a:srgbClr val="CC0000"/>
                </a:solidFill>
              </a:rPr>
              <a:t> - Toronto, Canada</a:t>
            </a:r>
            <a:endParaRPr sz="1500">
              <a:solidFill>
                <a:srgbClr val="CC0000"/>
              </a:solidFill>
            </a:endParaRPr>
          </a:p>
          <a:p>
            <a:pPr indent="0" lvl="0" marL="0" rtl="0" algn="l">
              <a:lnSpc>
                <a:spcPct val="75000"/>
              </a:lnSpc>
              <a:spcBef>
                <a:spcPts val="1200"/>
              </a:spcBef>
              <a:spcAft>
                <a:spcPts val="0"/>
              </a:spcAft>
              <a:buClr>
                <a:schemeClr val="dk1"/>
              </a:buClr>
              <a:buSzPts val="1100"/>
              <a:buFont typeface="Arial"/>
              <a:buNone/>
            </a:pPr>
            <a:r>
              <a:rPr b="1" lang="en" sz="1500">
                <a:solidFill>
                  <a:srgbClr val="CC0000"/>
                </a:solidFill>
              </a:rPr>
              <a:t>NRT </a:t>
            </a:r>
            <a:r>
              <a:rPr lang="en" sz="1500">
                <a:solidFill>
                  <a:srgbClr val="CC0000"/>
                </a:solidFill>
              </a:rPr>
              <a:t>- Tokyo - Narita, Japan</a:t>
            </a:r>
            <a:endParaRPr sz="1500">
              <a:solidFill>
                <a:srgbClr val="CC0000"/>
              </a:solidFill>
            </a:endParaRPr>
          </a:p>
          <a:p>
            <a:pPr indent="0" lvl="0" marL="0" rtl="0" algn="l">
              <a:lnSpc>
                <a:spcPct val="75000"/>
              </a:lnSpc>
              <a:spcBef>
                <a:spcPts val="1200"/>
              </a:spcBef>
              <a:spcAft>
                <a:spcPts val="0"/>
              </a:spcAft>
              <a:buClr>
                <a:schemeClr val="dk1"/>
              </a:buClr>
              <a:buSzPts val="1100"/>
              <a:buFont typeface="Arial"/>
              <a:buNone/>
            </a:pPr>
            <a:r>
              <a:rPr b="1" lang="en" sz="1500">
                <a:solidFill>
                  <a:srgbClr val="CC0000"/>
                </a:solidFill>
              </a:rPr>
              <a:t>FRA</a:t>
            </a:r>
            <a:r>
              <a:rPr lang="en" sz="1500">
                <a:solidFill>
                  <a:srgbClr val="CC0000"/>
                </a:solidFill>
              </a:rPr>
              <a:t> - Frankfurt Main, Germany</a:t>
            </a:r>
            <a:endParaRPr sz="1500">
              <a:solidFill>
                <a:srgbClr val="CC0000"/>
              </a:solidFill>
            </a:endParaRPr>
          </a:p>
          <a:p>
            <a:pPr indent="0" lvl="0" marL="0" rtl="0" algn="l">
              <a:lnSpc>
                <a:spcPct val="75000"/>
              </a:lnSpc>
              <a:spcBef>
                <a:spcPts val="1200"/>
              </a:spcBef>
              <a:spcAft>
                <a:spcPts val="1200"/>
              </a:spcAft>
              <a:buClr>
                <a:schemeClr val="dk1"/>
              </a:buClr>
              <a:buSzPts val="1100"/>
              <a:buFont typeface="Arial"/>
              <a:buNone/>
            </a:pPr>
            <a:r>
              <a:rPr b="1" lang="en" sz="1500">
                <a:solidFill>
                  <a:srgbClr val="CC0000"/>
                </a:solidFill>
              </a:rPr>
              <a:t>CDG</a:t>
            </a:r>
            <a:r>
              <a:rPr lang="en" sz="1500">
                <a:solidFill>
                  <a:srgbClr val="CC0000"/>
                </a:solidFill>
              </a:rPr>
              <a:t> - Paris - Charles de Gaulle, France</a:t>
            </a:r>
            <a:endParaRPr sz="1500">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solidFill>
                  <a:srgbClr val="3C78D8"/>
                </a:solidFill>
              </a:rPr>
              <a:t>Stakeholder Prompt</a:t>
            </a:r>
            <a:endParaRPr b="1" sz="2220">
              <a:solidFill>
                <a:srgbClr val="3C78D8"/>
              </a:solidFill>
            </a:endParaRPr>
          </a:p>
        </p:txBody>
      </p:sp>
      <p:sp>
        <p:nvSpPr>
          <p:cNvPr id="63" name="Google Shape;63;p14"/>
          <p:cNvSpPr txBox="1"/>
          <p:nvPr>
            <p:ph idx="1" type="body"/>
          </p:nvPr>
        </p:nvSpPr>
        <p:spPr>
          <a:xfrm>
            <a:off x="2375300" y="1525975"/>
            <a:ext cx="5840100" cy="18075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935"/>
              <a:buNone/>
            </a:pPr>
            <a:r>
              <a:rPr lang="en" sz="1829">
                <a:solidFill>
                  <a:schemeClr val="dk1"/>
                </a:solidFill>
              </a:rPr>
              <a:t>We are an offshore conglomerate, interested in expanding our business to include commercial air travel. We want to know everything you can tell us ahead of time that will help us succeed in this endeavor. Tell us about competition, business opportunities, what we should expect in terms of demand and volume, etc. </a:t>
            </a:r>
            <a:endParaRPr sz="1829">
              <a:solidFill>
                <a:schemeClr val="dk1"/>
              </a:solidFill>
            </a:endParaRPr>
          </a:p>
        </p:txBody>
      </p:sp>
      <p:pic>
        <p:nvPicPr>
          <p:cNvPr id="64" name="Google Shape;64;p14"/>
          <p:cNvPicPr preferRelativeResize="0"/>
          <p:nvPr/>
        </p:nvPicPr>
        <p:blipFill>
          <a:blip r:embed="rId3">
            <a:alphaModFix/>
          </a:blip>
          <a:stretch>
            <a:fillRect/>
          </a:stretch>
        </p:blipFill>
        <p:spPr>
          <a:xfrm>
            <a:off x="594475" y="1782750"/>
            <a:ext cx="1632300" cy="1452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a:off x="175925" y="138750"/>
            <a:ext cx="877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200">
                <a:solidFill>
                  <a:srgbClr val="38761D"/>
                </a:solidFill>
              </a:rPr>
              <a:t>Top world airports</a:t>
            </a:r>
            <a:r>
              <a:rPr lang="en" sz="2000">
                <a:solidFill>
                  <a:schemeClr val="dk1"/>
                </a:solidFill>
              </a:rPr>
              <a:t> with the</a:t>
            </a:r>
            <a:r>
              <a:rPr lang="en" sz="2000">
                <a:solidFill>
                  <a:schemeClr val="dk2"/>
                </a:solidFill>
              </a:rPr>
              <a:t> </a:t>
            </a:r>
            <a:r>
              <a:rPr lang="en" sz="2000">
                <a:solidFill>
                  <a:schemeClr val="dk1"/>
                </a:solidFill>
              </a:rPr>
              <a:t>highest </a:t>
            </a:r>
            <a:r>
              <a:rPr lang="en" sz="2000">
                <a:solidFill>
                  <a:schemeClr val="dk1"/>
                </a:solidFill>
              </a:rPr>
              <a:t>number of</a:t>
            </a:r>
            <a:r>
              <a:rPr b="1" lang="en" sz="2000">
                <a:solidFill>
                  <a:schemeClr val="dk1"/>
                </a:solidFill>
              </a:rPr>
              <a:t> </a:t>
            </a:r>
            <a:r>
              <a:rPr b="1" lang="en" sz="2000">
                <a:solidFill>
                  <a:srgbClr val="BF9000"/>
                </a:solidFill>
              </a:rPr>
              <a:t>passengers</a:t>
            </a:r>
            <a:r>
              <a:rPr b="1" lang="en" sz="2000">
                <a:solidFill>
                  <a:schemeClr val="dk1"/>
                </a:solidFill>
              </a:rPr>
              <a:t> </a:t>
            </a:r>
            <a:r>
              <a:rPr lang="en" sz="2000">
                <a:solidFill>
                  <a:schemeClr val="dk1"/>
                </a:solidFill>
              </a:rPr>
              <a:t>and their corresponding </a:t>
            </a:r>
            <a:r>
              <a:rPr lang="en" sz="2000">
                <a:solidFill>
                  <a:schemeClr val="dk1"/>
                </a:solidFill>
              </a:rPr>
              <a:t>number of</a:t>
            </a:r>
            <a:r>
              <a:rPr b="1" lang="en" sz="2000">
                <a:solidFill>
                  <a:schemeClr val="dk1"/>
                </a:solidFill>
              </a:rPr>
              <a:t> </a:t>
            </a:r>
            <a:r>
              <a:rPr b="1" lang="en" sz="2000">
                <a:solidFill>
                  <a:srgbClr val="1155CC"/>
                </a:solidFill>
              </a:rPr>
              <a:t>departures</a:t>
            </a:r>
            <a:r>
              <a:rPr b="1" lang="en" sz="2000">
                <a:solidFill>
                  <a:schemeClr val="dk1"/>
                </a:solidFill>
              </a:rPr>
              <a:t> </a:t>
            </a:r>
            <a:r>
              <a:rPr lang="en" sz="2000">
                <a:solidFill>
                  <a:schemeClr val="dk1"/>
                </a:solidFill>
              </a:rPr>
              <a:t>per year from 1990 to 2022</a:t>
            </a:r>
            <a:endParaRPr sz="1600">
              <a:solidFill>
                <a:schemeClr val="dk1"/>
              </a:solidFill>
            </a:endParaRPr>
          </a:p>
        </p:txBody>
      </p:sp>
      <p:sp>
        <p:nvSpPr>
          <p:cNvPr id="201" name="Google Shape;201;p32"/>
          <p:cNvSpPr txBox="1"/>
          <p:nvPr/>
        </p:nvSpPr>
        <p:spPr>
          <a:xfrm>
            <a:off x="5904775" y="1153100"/>
            <a:ext cx="3041400" cy="34749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None/>
            </a:pPr>
            <a:r>
              <a:rPr b="1" lang="en" sz="1500">
                <a:solidFill>
                  <a:schemeClr val="dk1"/>
                </a:solidFill>
              </a:rPr>
              <a:t>LHR</a:t>
            </a:r>
            <a:r>
              <a:rPr lang="en" sz="1500">
                <a:solidFill>
                  <a:schemeClr val="dk1"/>
                </a:solidFill>
              </a:rPr>
              <a:t> - London - Heathrow, UK</a:t>
            </a:r>
            <a:endParaRPr sz="1500">
              <a:solidFill>
                <a:schemeClr val="dk1"/>
              </a:solidFill>
            </a:endParaRPr>
          </a:p>
          <a:p>
            <a:pPr indent="0" lvl="0" marL="0" rtl="0" algn="l">
              <a:lnSpc>
                <a:spcPct val="75000"/>
              </a:lnSpc>
              <a:spcBef>
                <a:spcPts val="1200"/>
              </a:spcBef>
              <a:spcAft>
                <a:spcPts val="0"/>
              </a:spcAft>
              <a:buNone/>
            </a:pPr>
            <a:r>
              <a:rPr b="1" lang="en" sz="1500">
                <a:solidFill>
                  <a:schemeClr val="dk1"/>
                </a:solidFill>
              </a:rPr>
              <a:t>YYZ</a:t>
            </a:r>
            <a:r>
              <a:rPr lang="en" sz="1500">
                <a:solidFill>
                  <a:schemeClr val="dk1"/>
                </a:solidFill>
              </a:rPr>
              <a:t> - Toronto, Canada</a:t>
            </a:r>
            <a:endParaRPr sz="1500">
              <a:solidFill>
                <a:schemeClr val="dk1"/>
              </a:solidFill>
            </a:endParaRPr>
          </a:p>
          <a:p>
            <a:pPr indent="0" lvl="0" marL="0" rtl="0" algn="l">
              <a:lnSpc>
                <a:spcPct val="75000"/>
              </a:lnSpc>
              <a:spcBef>
                <a:spcPts val="1200"/>
              </a:spcBef>
              <a:spcAft>
                <a:spcPts val="0"/>
              </a:spcAft>
              <a:buNone/>
            </a:pPr>
            <a:r>
              <a:rPr b="1" lang="en" sz="1500">
                <a:solidFill>
                  <a:schemeClr val="dk1"/>
                </a:solidFill>
              </a:rPr>
              <a:t>NRT</a:t>
            </a:r>
            <a:r>
              <a:rPr lang="en" sz="1500">
                <a:solidFill>
                  <a:schemeClr val="dk1"/>
                </a:solidFill>
              </a:rPr>
              <a:t> - Tokyo - Narita, Japan</a:t>
            </a:r>
            <a:endParaRPr sz="1500">
              <a:solidFill>
                <a:schemeClr val="dk1"/>
              </a:solidFill>
            </a:endParaRPr>
          </a:p>
          <a:p>
            <a:pPr indent="0" lvl="0" marL="0" rtl="0" algn="l">
              <a:lnSpc>
                <a:spcPct val="75000"/>
              </a:lnSpc>
              <a:spcBef>
                <a:spcPts val="1200"/>
              </a:spcBef>
              <a:spcAft>
                <a:spcPts val="0"/>
              </a:spcAft>
              <a:buNone/>
            </a:pPr>
            <a:r>
              <a:rPr b="1" lang="en" sz="1500">
                <a:solidFill>
                  <a:schemeClr val="dk1"/>
                </a:solidFill>
              </a:rPr>
              <a:t>FRA </a:t>
            </a:r>
            <a:r>
              <a:rPr lang="en" sz="1500">
                <a:solidFill>
                  <a:schemeClr val="dk1"/>
                </a:solidFill>
              </a:rPr>
              <a:t>- Frankfurt Main, Germany</a:t>
            </a:r>
            <a:endParaRPr sz="1500">
              <a:solidFill>
                <a:schemeClr val="dk1"/>
              </a:solidFill>
            </a:endParaRPr>
          </a:p>
          <a:p>
            <a:pPr indent="0" lvl="0" marL="0" rtl="0" algn="l">
              <a:lnSpc>
                <a:spcPct val="75000"/>
              </a:lnSpc>
              <a:spcBef>
                <a:spcPts val="1200"/>
              </a:spcBef>
              <a:spcAft>
                <a:spcPts val="0"/>
              </a:spcAft>
              <a:buNone/>
            </a:pPr>
            <a:r>
              <a:rPr b="1" lang="en" sz="1500">
                <a:solidFill>
                  <a:schemeClr val="dk1"/>
                </a:solidFill>
              </a:rPr>
              <a:t>CDG </a:t>
            </a:r>
            <a:r>
              <a:rPr lang="en" sz="1500">
                <a:solidFill>
                  <a:schemeClr val="dk1"/>
                </a:solidFill>
              </a:rPr>
              <a:t>- Paris - Charles de Gaulle, France</a:t>
            </a:r>
            <a:endParaRPr sz="1500">
              <a:solidFill>
                <a:schemeClr val="dk1"/>
              </a:solidFill>
            </a:endParaRPr>
          </a:p>
          <a:p>
            <a:pPr indent="0" lvl="0" marL="0" rtl="0" algn="l">
              <a:lnSpc>
                <a:spcPct val="75000"/>
              </a:lnSpc>
              <a:spcBef>
                <a:spcPts val="1200"/>
              </a:spcBef>
              <a:spcAft>
                <a:spcPts val="0"/>
              </a:spcAft>
              <a:buNone/>
            </a:pPr>
            <a:r>
              <a:rPr b="1" lang="en" sz="1500">
                <a:solidFill>
                  <a:schemeClr val="dk1"/>
                </a:solidFill>
              </a:rPr>
              <a:t>MEX</a:t>
            </a:r>
            <a:r>
              <a:rPr lang="en" sz="1500">
                <a:solidFill>
                  <a:schemeClr val="dk1"/>
                </a:solidFill>
              </a:rPr>
              <a:t> - Mexico City Int’l, Mexico</a:t>
            </a:r>
            <a:endParaRPr sz="1500">
              <a:solidFill>
                <a:schemeClr val="dk1"/>
              </a:solidFill>
            </a:endParaRPr>
          </a:p>
          <a:p>
            <a:pPr indent="0" lvl="0" marL="0" rtl="0" algn="l">
              <a:lnSpc>
                <a:spcPct val="75000"/>
              </a:lnSpc>
              <a:spcBef>
                <a:spcPts val="1200"/>
              </a:spcBef>
              <a:spcAft>
                <a:spcPts val="0"/>
              </a:spcAft>
              <a:buNone/>
            </a:pPr>
            <a:r>
              <a:rPr b="1" lang="en" sz="1500">
                <a:solidFill>
                  <a:schemeClr val="dk1"/>
                </a:solidFill>
              </a:rPr>
              <a:t>CUN</a:t>
            </a:r>
            <a:r>
              <a:rPr lang="en" sz="1500">
                <a:solidFill>
                  <a:schemeClr val="dk1"/>
                </a:solidFill>
              </a:rPr>
              <a:t> - Cancun, Mexico</a:t>
            </a:r>
            <a:endParaRPr sz="1500">
              <a:solidFill>
                <a:schemeClr val="dk1"/>
              </a:solidFill>
            </a:endParaRPr>
          </a:p>
          <a:p>
            <a:pPr indent="0" lvl="0" marL="0" rtl="0" algn="l">
              <a:lnSpc>
                <a:spcPct val="75000"/>
              </a:lnSpc>
              <a:spcBef>
                <a:spcPts val="1200"/>
              </a:spcBef>
              <a:spcAft>
                <a:spcPts val="0"/>
              </a:spcAft>
              <a:buNone/>
            </a:pPr>
            <a:r>
              <a:rPr b="1" lang="en" sz="1500">
                <a:solidFill>
                  <a:schemeClr val="dk1"/>
                </a:solidFill>
              </a:rPr>
              <a:t>AMS</a:t>
            </a:r>
            <a:r>
              <a:rPr lang="en" sz="1500">
                <a:solidFill>
                  <a:schemeClr val="dk1"/>
                </a:solidFill>
              </a:rPr>
              <a:t> - Amsterdam, Netherlands</a:t>
            </a:r>
            <a:endParaRPr sz="1500">
              <a:solidFill>
                <a:schemeClr val="dk1"/>
              </a:solidFill>
            </a:endParaRPr>
          </a:p>
          <a:p>
            <a:pPr indent="0" lvl="0" marL="0" rtl="0" algn="l">
              <a:lnSpc>
                <a:spcPct val="75000"/>
              </a:lnSpc>
              <a:spcBef>
                <a:spcPts val="1200"/>
              </a:spcBef>
              <a:spcAft>
                <a:spcPts val="0"/>
              </a:spcAft>
              <a:buNone/>
            </a:pPr>
            <a:r>
              <a:rPr b="1" lang="en" sz="1500">
                <a:solidFill>
                  <a:schemeClr val="dk1"/>
                </a:solidFill>
              </a:rPr>
              <a:t>YVR </a:t>
            </a:r>
            <a:r>
              <a:rPr lang="en" sz="1500">
                <a:solidFill>
                  <a:schemeClr val="dk1"/>
                </a:solidFill>
              </a:rPr>
              <a:t>- Vancouver Int’l, Canada</a:t>
            </a:r>
            <a:endParaRPr sz="1500">
              <a:solidFill>
                <a:schemeClr val="dk1"/>
              </a:solidFill>
            </a:endParaRPr>
          </a:p>
          <a:p>
            <a:pPr indent="0" lvl="0" marL="0" rtl="0" algn="l">
              <a:lnSpc>
                <a:spcPct val="75000"/>
              </a:lnSpc>
              <a:spcBef>
                <a:spcPts val="1200"/>
              </a:spcBef>
              <a:spcAft>
                <a:spcPts val="1200"/>
              </a:spcAft>
              <a:buNone/>
            </a:pPr>
            <a:r>
              <a:rPr b="1" lang="en" sz="1500">
                <a:solidFill>
                  <a:schemeClr val="dk1"/>
                </a:solidFill>
              </a:rPr>
              <a:t>LGW </a:t>
            </a:r>
            <a:r>
              <a:rPr lang="en" sz="1500">
                <a:solidFill>
                  <a:schemeClr val="dk1"/>
                </a:solidFill>
              </a:rPr>
              <a:t>- London - Gatwick, UK</a:t>
            </a:r>
            <a:endParaRPr sz="1500">
              <a:solidFill>
                <a:schemeClr val="dk1"/>
              </a:solidFill>
            </a:endParaRPr>
          </a:p>
        </p:txBody>
      </p:sp>
      <p:pic>
        <p:nvPicPr>
          <p:cNvPr id="202" name="Google Shape;202;p32"/>
          <p:cNvPicPr preferRelativeResize="0"/>
          <p:nvPr/>
        </p:nvPicPr>
        <p:blipFill>
          <a:blip r:embed="rId3">
            <a:alphaModFix/>
          </a:blip>
          <a:stretch>
            <a:fillRect/>
          </a:stretch>
        </p:blipFill>
        <p:spPr>
          <a:xfrm>
            <a:off x="0" y="1121200"/>
            <a:ext cx="5752375" cy="3559191"/>
          </a:xfrm>
          <a:prstGeom prst="rect">
            <a:avLst/>
          </a:prstGeom>
          <a:noFill/>
          <a:ln>
            <a:noFill/>
          </a:ln>
        </p:spPr>
      </p:pic>
      <p:pic>
        <p:nvPicPr>
          <p:cNvPr id="203" name="Google Shape;203;p32"/>
          <p:cNvPicPr preferRelativeResize="0"/>
          <p:nvPr/>
        </p:nvPicPr>
        <p:blipFill>
          <a:blip r:embed="rId4">
            <a:alphaModFix/>
          </a:blip>
          <a:stretch>
            <a:fillRect/>
          </a:stretch>
        </p:blipFill>
        <p:spPr>
          <a:xfrm>
            <a:off x="3755375" y="3651375"/>
            <a:ext cx="1692195" cy="34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3"/>
          <p:cNvPicPr preferRelativeResize="0"/>
          <p:nvPr/>
        </p:nvPicPr>
        <p:blipFill>
          <a:blip r:embed="rId3">
            <a:alphaModFix/>
          </a:blip>
          <a:stretch>
            <a:fillRect/>
          </a:stretch>
        </p:blipFill>
        <p:spPr>
          <a:xfrm>
            <a:off x="517450" y="970050"/>
            <a:ext cx="7698946" cy="3753450"/>
          </a:xfrm>
          <a:prstGeom prst="rect">
            <a:avLst/>
          </a:prstGeom>
          <a:noFill/>
          <a:ln>
            <a:noFill/>
          </a:ln>
        </p:spPr>
      </p:pic>
      <p:sp>
        <p:nvSpPr>
          <p:cNvPr id="209" name="Google Shape;209;p33"/>
          <p:cNvSpPr txBox="1"/>
          <p:nvPr/>
        </p:nvSpPr>
        <p:spPr>
          <a:xfrm>
            <a:off x="7032275" y="2519150"/>
            <a:ext cx="19140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75000"/>
              </a:lnSpc>
              <a:spcBef>
                <a:spcPts val="0"/>
              </a:spcBef>
              <a:spcAft>
                <a:spcPts val="0"/>
              </a:spcAft>
              <a:buNone/>
            </a:pPr>
            <a:r>
              <a:rPr b="1" lang="en" sz="1500">
                <a:solidFill>
                  <a:srgbClr val="1155CC"/>
                </a:solidFill>
              </a:rPr>
              <a:t>22</a:t>
            </a:r>
            <a:r>
              <a:rPr lang="en" sz="1500">
                <a:solidFill>
                  <a:srgbClr val="1155CC"/>
                </a:solidFill>
              </a:rPr>
              <a:t> - New York</a:t>
            </a:r>
            <a:endParaRPr sz="1500">
              <a:solidFill>
                <a:srgbClr val="1155CC"/>
              </a:solidFill>
            </a:endParaRPr>
          </a:p>
          <a:p>
            <a:pPr indent="0" lvl="0" marL="0" marR="0" rtl="0" algn="l">
              <a:lnSpc>
                <a:spcPct val="75000"/>
              </a:lnSpc>
              <a:spcBef>
                <a:spcPts val="1200"/>
              </a:spcBef>
              <a:spcAft>
                <a:spcPts val="0"/>
              </a:spcAft>
              <a:buNone/>
            </a:pPr>
            <a:r>
              <a:rPr b="1" lang="en" sz="1500">
                <a:solidFill>
                  <a:srgbClr val="1155CC"/>
                </a:solidFill>
              </a:rPr>
              <a:t>91</a:t>
            </a:r>
            <a:r>
              <a:rPr lang="en" sz="1500">
                <a:solidFill>
                  <a:srgbClr val="1155CC"/>
                </a:solidFill>
              </a:rPr>
              <a:t> - California</a:t>
            </a:r>
            <a:endParaRPr sz="1500">
              <a:solidFill>
                <a:srgbClr val="1155CC"/>
              </a:solidFill>
            </a:endParaRPr>
          </a:p>
          <a:p>
            <a:pPr indent="0" lvl="0" marL="0" marR="0" rtl="0" algn="l">
              <a:lnSpc>
                <a:spcPct val="75000"/>
              </a:lnSpc>
              <a:spcBef>
                <a:spcPts val="1200"/>
              </a:spcBef>
              <a:spcAft>
                <a:spcPts val="0"/>
              </a:spcAft>
              <a:buNone/>
            </a:pPr>
            <a:r>
              <a:rPr b="1" lang="en" sz="1500">
                <a:solidFill>
                  <a:srgbClr val="1155CC"/>
                </a:solidFill>
              </a:rPr>
              <a:t>33</a:t>
            </a:r>
            <a:r>
              <a:rPr lang="en" sz="1500">
                <a:solidFill>
                  <a:srgbClr val="1155CC"/>
                </a:solidFill>
              </a:rPr>
              <a:t> - Florida</a:t>
            </a:r>
            <a:endParaRPr sz="1500">
              <a:solidFill>
                <a:srgbClr val="1155CC"/>
              </a:solidFill>
            </a:endParaRPr>
          </a:p>
          <a:p>
            <a:pPr indent="0" lvl="0" marL="0" marR="0" rtl="0" algn="l">
              <a:lnSpc>
                <a:spcPct val="75000"/>
              </a:lnSpc>
              <a:spcBef>
                <a:spcPts val="1200"/>
              </a:spcBef>
              <a:spcAft>
                <a:spcPts val="0"/>
              </a:spcAft>
              <a:buNone/>
            </a:pPr>
            <a:r>
              <a:rPr b="1" lang="en" sz="1500">
                <a:solidFill>
                  <a:srgbClr val="1155CC"/>
                </a:solidFill>
              </a:rPr>
              <a:t>74</a:t>
            </a:r>
            <a:r>
              <a:rPr lang="en" sz="1500">
                <a:solidFill>
                  <a:srgbClr val="1155CC"/>
                </a:solidFill>
              </a:rPr>
              <a:t> - Texas</a:t>
            </a:r>
            <a:endParaRPr sz="1500">
              <a:solidFill>
                <a:srgbClr val="1155CC"/>
              </a:solidFill>
            </a:endParaRPr>
          </a:p>
          <a:p>
            <a:pPr indent="0" lvl="0" marL="0" marR="0" rtl="0" algn="l">
              <a:lnSpc>
                <a:spcPct val="75000"/>
              </a:lnSpc>
              <a:spcBef>
                <a:spcPts val="1200"/>
              </a:spcBef>
              <a:spcAft>
                <a:spcPts val="1200"/>
              </a:spcAft>
              <a:buNone/>
            </a:pPr>
            <a:r>
              <a:rPr b="1" lang="en" sz="1500">
                <a:solidFill>
                  <a:srgbClr val="1155CC"/>
                </a:solidFill>
              </a:rPr>
              <a:t>41</a:t>
            </a:r>
            <a:r>
              <a:rPr lang="en" sz="1500">
                <a:solidFill>
                  <a:srgbClr val="1155CC"/>
                </a:solidFill>
              </a:rPr>
              <a:t> - Illinois</a:t>
            </a:r>
            <a:endParaRPr sz="1500">
              <a:solidFill>
                <a:srgbClr val="1155CC"/>
              </a:solidFill>
            </a:endParaRPr>
          </a:p>
        </p:txBody>
      </p:sp>
      <p:sp>
        <p:nvSpPr>
          <p:cNvPr id="210" name="Google Shape;210;p33"/>
          <p:cNvSpPr txBox="1"/>
          <p:nvPr/>
        </p:nvSpPr>
        <p:spPr>
          <a:xfrm>
            <a:off x="175925" y="138750"/>
            <a:ext cx="877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200">
                <a:solidFill>
                  <a:srgbClr val="38761D"/>
                </a:solidFill>
              </a:rPr>
              <a:t>Top US areas</a:t>
            </a:r>
            <a:r>
              <a:rPr lang="en" sz="2000">
                <a:solidFill>
                  <a:schemeClr val="dk2"/>
                </a:solidFill>
              </a:rPr>
              <a:t> </a:t>
            </a:r>
            <a:r>
              <a:rPr lang="en" sz="2000">
                <a:solidFill>
                  <a:schemeClr val="dk1"/>
                </a:solidFill>
              </a:rPr>
              <a:t>with the highest</a:t>
            </a:r>
            <a:r>
              <a:rPr lang="en" sz="2000">
                <a:solidFill>
                  <a:schemeClr val="dk1"/>
                </a:solidFill>
              </a:rPr>
              <a:t> </a:t>
            </a:r>
            <a:r>
              <a:rPr lang="en" sz="2000">
                <a:solidFill>
                  <a:schemeClr val="dk1"/>
                </a:solidFill>
              </a:rPr>
              <a:t>number of</a:t>
            </a:r>
            <a:r>
              <a:rPr b="1" lang="en" sz="2000">
                <a:solidFill>
                  <a:schemeClr val="dk1"/>
                </a:solidFill>
              </a:rPr>
              <a:t> departures and passengers </a:t>
            </a:r>
            <a:r>
              <a:rPr lang="en" sz="2000">
                <a:solidFill>
                  <a:schemeClr val="dk1"/>
                </a:solidFill>
              </a:rPr>
              <a:t>from 1990 to 2022</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175925" y="138750"/>
            <a:ext cx="877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200">
                <a:solidFill>
                  <a:srgbClr val="38761D"/>
                </a:solidFill>
              </a:rPr>
              <a:t>Top US airports </a:t>
            </a:r>
            <a:r>
              <a:rPr lang="en" sz="2000">
                <a:solidFill>
                  <a:schemeClr val="dk1"/>
                </a:solidFill>
              </a:rPr>
              <a:t>with the highest number of</a:t>
            </a:r>
            <a:r>
              <a:rPr b="1" lang="en" sz="2000">
                <a:solidFill>
                  <a:schemeClr val="dk1"/>
                </a:solidFill>
              </a:rPr>
              <a:t> departures and passengers </a:t>
            </a:r>
            <a:r>
              <a:rPr lang="en" sz="2000">
                <a:solidFill>
                  <a:schemeClr val="dk1"/>
                </a:solidFill>
              </a:rPr>
              <a:t>from 1990 to 2022</a:t>
            </a:r>
            <a:endParaRPr sz="1600">
              <a:solidFill>
                <a:schemeClr val="dk1"/>
              </a:solidFill>
            </a:endParaRPr>
          </a:p>
        </p:txBody>
      </p:sp>
      <p:pic>
        <p:nvPicPr>
          <p:cNvPr id="216" name="Google Shape;216;p34"/>
          <p:cNvPicPr preferRelativeResize="0"/>
          <p:nvPr/>
        </p:nvPicPr>
        <p:blipFill>
          <a:blip r:embed="rId3">
            <a:alphaModFix/>
          </a:blip>
          <a:stretch>
            <a:fillRect/>
          </a:stretch>
        </p:blipFill>
        <p:spPr>
          <a:xfrm>
            <a:off x="365050" y="970050"/>
            <a:ext cx="7698949" cy="3753450"/>
          </a:xfrm>
          <a:prstGeom prst="rect">
            <a:avLst/>
          </a:prstGeom>
          <a:noFill/>
          <a:ln>
            <a:noFill/>
          </a:ln>
        </p:spPr>
      </p:pic>
      <p:sp>
        <p:nvSpPr>
          <p:cNvPr id="217" name="Google Shape;217;p34"/>
          <p:cNvSpPr txBox="1"/>
          <p:nvPr/>
        </p:nvSpPr>
        <p:spPr>
          <a:xfrm>
            <a:off x="6956075" y="2671550"/>
            <a:ext cx="2100300" cy="23589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Clr>
                <a:schemeClr val="dk1"/>
              </a:buClr>
              <a:buSzPts val="1100"/>
              <a:buFont typeface="Arial"/>
              <a:buNone/>
            </a:pPr>
            <a:r>
              <a:rPr b="1" lang="en" sz="1500">
                <a:solidFill>
                  <a:srgbClr val="CC0000"/>
                </a:solidFill>
              </a:rPr>
              <a:t>JFK</a:t>
            </a:r>
            <a:r>
              <a:rPr lang="en" sz="1500">
                <a:solidFill>
                  <a:srgbClr val="CC0000"/>
                </a:solidFill>
              </a:rPr>
              <a:t> - John F. Kennedy, NY</a:t>
            </a:r>
            <a:endParaRPr sz="1500">
              <a:solidFill>
                <a:srgbClr val="CC0000"/>
              </a:solidFill>
            </a:endParaRPr>
          </a:p>
          <a:p>
            <a:pPr indent="0" lvl="0" marL="0" rtl="0" algn="l">
              <a:lnSpc>
                <a:spcPct val="75000"/>
              </a:lnSpc>
              <a:spcBef>
                <a:spcPts val="1200"/>
              </a:spcBef>
              <a:spcAft>
                <a:spcPts val="0"/>
              </a:spcAft>
              <a:buClr>
                <a:schemeClr val="dk1"/>
              </a:buClr>
              <a:buSzPts val="1100"/>
              <a:buFont typeface="Arial"/>
              <a:buNone/>
            </a:pPr>
            <a:r>
              <a:rPr b="1" lang="en" sz="1500">
                <a:solidFill>
                  <a:srgbClr val="CC0000"/>
                </a:solidFill>
              </a:rPr>
              <a:t>LAX</a:t>
            </a:r>
            <a:r>
              <a:rPr lang="en" sz="1500">
                <a:solidFill>
                  <a:srgbClr val="CC0000"/>
                </a:solidFill>
              </a:rPr>
              <a:t> - Los Angeles, CA</a:t>
            </a:r>
            <a:endParaRPr sz="1500">
              <a:solidFill>
                <a:srgbClr val="CC0000"/>
              </a:solidFill>
            </a:endParaRPr>
          </a:p>
          <a:p>
            <a:pPr indent="0" lvl="0" marL="0" rtl="0" algn="l">
              <a:lnSpc>
                <a:spcPct val="75000"/>
              </a:lnSpc>
              <a:spcBef>
                <a:spcPts val="1200"/>
              </a:spcBef>
              <a:spcAft>
                <a:spcPts val="0"/>
              </a:spcAft>
              <a:buClr>
                <a:schemeClr val="dk1"/>
              </a:buClr>
              <a:buSzPts val="1100"/>
              <a:buFont typeface="Arial"/>
              <a:buNone/>
            </a:pPr>
            <a:r>
              <a:rPr b="1" lang="en" sz="1500">
                <a:solidFill>
                  <a:srgbClr val="CC0000"/>
                </a:solidFill>
              </a:rPr>
              <a:t>MIA</a:t>
            </a:r>
            <a:r>
              <a:rPr lang="en" sz="1500">
                <a:solidFill>
                  <a:srgbClr val="CC0000"/>
                </a:solidFill>
              </a:rPr>
              <a:t> - Miami, FL</a:t>
            </a:r>
            <a:endParaRPr sz="1500">
              <a:solidFill>
                <a:srgbClr val="CC0000"/>
              </a:solidFill>
            </a:endParaRPr>
          </a:p>
          <a:p>
            <a:pPr indent="0" lvl="0" marL="0" rtl="0" algn="l">
              <a:lnSpc>
                <a:spcPct val="75000"/>
              </a:lnSpc>
              <a:spcBef>
                <a:spcPts val="1200"/>
              </a:spcBef>
              <a:spcAft>
                <a:spcPts val="0"/>
              </a:spcAft>
              <a:buClr>
                <a:schemeClr val="dk1"/>
              </a:buClr>
              <a:buSzPts val="1100"/>
              <a:buFont typeface="Arial"/>
              <a:buNone/>
            </a:pPr>
            <a:r>
              <a:rPr b="1" lang="en" sz="1500">
                <a:solidFill>
                  <a:srgbClr val="CC0000"/>
                </a:solidFill>
              </a:rPr>
              <a:t>ORD</a:t>
            </a:r>
            <a:r>
              <a:rPr lang="en" sz="1500">
                <a:solidFill>
                  <a:srgbClr val="CC0000"/>
                </a:solidFill>
              </a:rPr>
              <a:t> - Chicago - O’Hare, IL</a:t>
            </a:r>
            <a:endParaRPr sz="1500">
              <a:solidFill>
                <a:srgbClr val="CC0000"/>
              </a:solidFill>
            </a:endParaRPr>
          </a:p>
          <a:p>
            <a:pPr indent="0" lvl="0" marL="0" rtl="0" algn="l">
              <a:lnSpc>
                <a:spcPct val="75000"/>
              </a:lnSpc>
              <a:spcBef>
                <a:spcPts val="1200"/>
              </a:spcBef>
              <a:spcAft>
                <a:spcPts val="1200"/>
              </a:spcAft>
              <a:buClr>
                <a:schemeClr val="dk1"/>
              </a:buClr>
              <a:buSzPts val="1100"/>
              <a:buFont typeface="Arial"/>
              <a:buNone/>
            </a:pPr>
            <a:r>
              <a:rPr b="1" lang="en" sz="1500">
                <a:solidFill>
                  <a:srgbClr val="CC0000"/>
                </a:solidFill>
              </a:rPr>
              <a:t>EWR</a:t>
            </a:r>
            <a:r>
              <a:rPr lang="en" sz="1500">
                <a:solidFill>
                  <a:srgbClr val="CC0000"/>
                </a:solidFill>
              </a:rPr>
              <a:t> - New York - Newark, NJ</a:t>
            </a:r>
            <a:endParaRPr sz="1500">
              <a:solidFill>
                <a:srgbClr val="CC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175925" y="138750"/>
            <a:ext cx="877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2200">
                <a:solidFill>
                  <a:srgbClr val="38761D"/>
                </a:solidFill>
              </a:rPr>
              <a:t>Top US airports</a:t>
            </a:r>
            <a:r>
              <a:rPr lang="en" sz="2000">
                <a:solidFill>
                  <a:schemeClr val="dk2"/>
                </a:solidFill>
              </a:rPr>
              <a:t> </a:t>
            </a:r>
            <a:r>
              <a:rPr lang="en" sz="2000">
                <a:solidFill>
                  <a:schemeClr val="dk1"/>
                </a:solidFill>
              </a:rPr>
              <a:t>with the</a:t>
            </a:r>
            <a:r>
              <a:rPr lang="en" sz="2000">
                <a:solidFill>
                  <a:schemeClr val="dk2"/>
                </a:solidFill>
              </a:rPr>
              <a:t> </a:t>
            </a:r>
            <a:r>
              <a:rPr lang="en" sz="2000">
                <a:solidFill>
                  <a:schemeClr val="dk1"/>
                </a:solidFill>
              </a:rPr>
              <a:t>highest number of</a:t>
            </a:r>
            <a:r>
              <a:rPr b="1" lang="en" sz="2000">
                <a:solidFill>
                  <a:schemeClr val="dk1"/>
                </a:solidFill>
              </a:rPr>
              <a:t> </a:t>
            </a:r>
            <a:r>
              <a:rPr b="1" lang="en" sz="2000">
                <a:solidFill>
                  <a:srgbClr val="BF9000"/>
                </a:solidFill>
              </a:rPr>
              <a:t>passengers</a:t>
            </a:r>
            <a:r>
              <a:rPr b="1" lang="en" sz="2000">
                <a:solidFill>
                  <a:schemeClr val="dk1"/>
                </a:solidFill>
              </a:rPr>
              <a:t> </a:t>
            </a:r>
            <a:r>
              <a:rPr lang="en" sz="2000">
                <a:solidFill>
                  <a:schemeClr val="dk1"/>
                </a:solidFill>
              </a:rPr>
              <a:t>and their corresponding</a:t>
            </a:r>
            <a:r>
              <a:rPr b="1" lang="en" sz="2000">
                <a:solidFill>
                  <a:schemeClr val="dk1"/>
                </a:solidFill>
              </a:rPr>
              <a:t> </a:t>
            </a:r>
            <a:r>
              <a:rPr lang="en" sz="2000">
                <a:solidFill>
                  <a:schemeClr val="dk1"/>
                </a:solidFill>
              </a:rPr>
              <a:t>number of </a:t>
            </a:r>
            <a:r>
              <a:rPr b="1" lang="en" sz="2000">
                <a:solidFill>
                  <a:srgbClr val="1155CC"/>
                </a:solidFill>
              </a:rPr>
              <a:t>departures</a:t>
            </a:r>
            <a:r>
              <a:rPr b="1" lang="en" sz="2000">
                <a:solidFill>
                  <a:srgbClr val="38761D"/>
                </a:solidFill>
              </a:rPr>
              <a:t> </a:t>
            </a:r>
            <a:r>
              <a:rPr lang="en" sz="2000">
                <a:solidFill>
                  <a:schemeClr val="dk1"/>
                </a:solidFill>
              </a:rPr>
              <a:t>per year</a:t>
            </a:r>
            <a:r>
              <a:rPr lang="en" sz="2000">
                <a:solidFill>
                  <a:schemeClr val="dk1"/>
                </a:solidFill>
              </a:rPr>
              <a:t> from 1990 to 2022</a:t>
            </a:r>
            <a:endParaRPr sz="1600">
              <a:solidFill>
                <a:schemeClr val="dk1"/>
              </a:solidFill>
            </a:endParaRPr>
          </a:p>
        </p:txBody>
      </p:sp>
      <p:sp>
        <p:nvSpPr>
          <p:cNvPr id="223" name="Google Shape;223;p35"/>
          <p:cNvSpPr txBox="1"/>
          <p:nvPr/>
        </p:nvSpPr>
        <p:spPr>
          <a:xfrm>
            <a:off x="5904775" y="1305500"/>
            <a:ext cx="3077700" cy="3301500"/>
          </a:xfrm>
          <a:prstGeom prst="rect">
            <a:avLst/>
          </a:prstGeom>
          <a:noFill/>
          <a:ln>
            <a:noFill/>
          </a:ln>
        </p:spPr>
        <p:txBody>
          <a:bodyPr anchorCtr="0" anchor="t" bIns="91425" lIns="91425" spcFirstLastPara="1" rIns="91425" wrap="square" tIns="91425">
            <a:spAutoFit/>
          </a:bodyPr>
          <a:lstStyle/>
          <a:p>
            <a:pPr indent="0" lvl="0" marL="0" rtl="0" algn="l">
              <a:lnSpc>
                <a:spcPct val="75000"/>
              </a:lnSpc>
              <a:spcBef>
                <a:spcPts val="0"/>
              </a:spcBef>
              <a:spcAft>
                <a:spcPts val="0"/>
              </a:spcAft>
              <a:buClr>
                <a:schemeClr val="dk1"/>
              </a:buClr>
              <a:buSzPts val="1100"/>
              <a:buFont typeface="Arial"/>
              <a:buNone/>
            </a:pPr>
            <a:r>
              <a:rPr b="1" lang="en" sz="1500">
                <a:solidFill>
                  <a:schemeClr val="dk1"/>
                </a:solidFill>
              </a:rPr>
              <a:t>JFK</a:t>
            </a:r>
            <a:r>
              <a:rPr lang="en" sz="1500">
                <a:solidFill>
                  <a:schemeClr val="dk1"/>
                </a:solidFill>
              </a:rPr>
              <a:t> - John F. Kennedy, NY</a:t>
            </a:r>
            <a:endParaRPr sz="1500">
              <a:solidFill>
                <a:schemeClr val="dk1"/>
              </a:solidFill>
            </a:endParaRPr>
          </a:p>
          <a:p>
            <a:pPr indent="0" lvl="0" marL="0" rtl="0" algn="l">
              <a:lnSpc>
                <a:spcPct val="75000"/>
              </a:lnSpc>
              <a:spcBef>
                <a:spcPts val="1200"/>
              </a:spcBef>
              <a:spcAft>
                <a:spcPts val="0"/>
              </a:spcAft>
              <a:buClr>
                <a:schemeClr val="dk1"/>
              </a:buClr>
              <a:buSzPts val="1100"/>
              <a:buFont typeface="Arial"/>
              <a:buNone/>
            </a:pPr>
            <a:r>
              <a:rPr b="1" lang="en" sz="1500">
                <a:solidFill>
                  <a:schemeClr val="dk1"/>
                </a:solidFill>
              </a:rPr>
              <a:t>LAX</a:t>
            </a:r>
            <a:r>
              <a:rPr lang="en" sz="1500">
                <a:solidFill>
                  <a:schemeClr val="dk1"/>
                </a:solidFill>
              </a:rPr>
              <a:t> - Los Angeles, CA</a:t>
            </a:r>
            <a:endParaRPr sz="1500">
              <a:solidFill>
                <a:schemeClr val="dk1"/>
              </a:solidFill>
            </a:endParaRPr>
          </a:p>
          <a:p>
            <a:pPr indent="0" lvl="0" marL="0" rtl="0" algn="l">
              <a:lnSpc>
                <a:spcPct val="75000"/>
              </a:lnSpc>
              <a:spcBef>
                <a:spcPts val="1200"/>
              </a:spcBef>
              <a:spcAft>
                <a:spcPts val="0"/>
              </a:spcAft>
              <a:buClr>
                <a:schemeClr val="dk1"/>
              </a:buClr>
              <a:buSzPts val="1100"/>
              <a:buFont typeface="Arial"/>
              <a:buNone/>
            </a:pPr>
            <a:r>
              <a:rPr b="1" lang="en" sz="1500">
                <a:solidFill>
                  <a:schemeClr val="dk1"/>
                </a:solidFill>
              </a:rPr>
              <a:t>MIA</a:t>
            </a:r>
            <a:r>
              <a:rPr lang="en" sz="1500">
                <a:solidFill>
                  <a:schemeClr val="dk1"/>
                </a:solidFill>
              </a:rPr>
              <a:t> - Miami, FL</a:t>
            </a:r>
            <a:endParaRPr sz="1500">
              <a:solidFill>
                <a:schemeClr val="dk1"/>
              </a:solidFill>
            </a:endParaRPr>
          </a:p>
          <a:p>
            <a:pPr indent="0" lvl="0" marL="0" rtl="0" algn="l">
              <a:lnSpc>
                <a:spcPct val="75000"/>
              </a:lnSpc>
              <a:spcBef>
                <a:spcPts val="1200"/>
              </a:spcBef>
              <a:spcAft>
                <a:spcPts val="0"/>
              </a:spcAft>
              <a:buClr>
                <a:schemeClr val="dk1"/>
              </a:buClr>
              <a:buSzPts val="1100"/>
              <a:buFont typeface="Arial"/>
              <a:buNone/>
            </a:pPr>
            <a:r>
              <a:rPr b="1" lang="en" sz="1500">
                <a:solidFill>
                  <a:schemeClr val="dk1"/>
                </a:solidFill>
              </a:rPr>
              <a:t>ORD</a:t>
            </a:r>
            <a:r>
              <a:rPr lang="en" sz="1500">
                <a:solidFill>
                  <a:schemeClr val="dk1"/>
                </a:solidFill>
              </a:rPr>
              <a:t> - Chicago - O’Hare, IL</a:t>
            </a:r>
            <a:endParaRPr sz="1500">
              <a:solidFill>
                <a:schemeClr val="dk1"/>
              </a:solidFill>
            </a:endParaRPr>
          </a:p>
          <a:p>
            <a:pPr indent="0" lvl="0" marL="0" rtl="0" algn="l">
              <a:lnSpc>
                <a:spcPct val="75000"/>
              </a:lnSpc>
              <a:spcBef>
                <a:spcPts val="1200"/>
              </a:spcBef>
              <a:spcAft>
                <a:spcPts val="0"/>
              </a:spcAft>
              <a:buClr>
                <a:schemeClr val="dk1"/>
              </a:buClr>
              <a:buSzPts val="1100"/>
              <a:buFont typeface="Arial"/>
              <a:buNone/>
            </a:pPr>
            <a:r>
              <a:rPr b="1" lang="en" sz="1500">
                <a:solidFill>
                  <a:schemeClr val="dk1"/>
                </a:solidFill>
              </a:rPr>
              <a:t>EWR</a:t>
            </a:r>
            <a:r>
              <a:rPr lang="en" sz="1500">
                <a:solidFill>
                  <a:schemeClr val="dk1"/>
                </a:solidFill>
              </a:rPr>
              <a:t> - New York - Newark, NJ</a:t>
            </a:r>
            <a:endParaRPr b="1" sz="1500">
              <a:solidFill>
                <a:schemeClr val="dk1"/>
              </a:solidFill>
            </a:endParaRPr>
          </a:p>
          <a:p>
            <a:pPr indent="0" lvl="0" marL="0" rtl="0" algn="l">
              <a:lnSpc>
                <a:spcPct val="75000"/>
              </a:lnSpc>
              <a:spcBef>
                <a:spcPts val="1200"/>
              </a:spcBef>
              <a:spcAft>
                <a:spcPts val="0"/>
              </a:spcAft>
              <a:buClr>
                <a:schemeClr val="dk1"/>
              </a:buClr>
              <a:buSzPts val="1100"/>
              <a:buFont typeface="Arial"/>
              <a:buNone/>
            </a:pPr>
            <a:r>
              <a:rPr b="1" lang="en" sz="1500">
                <a:solidFill>
                  <a:schemeClr val="dk1"/>
                </a:solidFill>
              </a:rPr>
              <a:t>SFO</a:t>
            </a:r>
            <a:r>
              <a:rPr lang="en" sz="1500">
                <a:solidFill>
                  <a:schemeClr val="dk1"/>
                </a:solidFill>
              </a:rPr>
              <a:t> - San Francisco, CA</a:t>
            </a:r>
            <a:endParaRPr sz="1500">
              <a:solidFill>
                <a:schemeClr val="dk1"/>
              </a:solidFill>
            </a:endParaRPr>
          </a:p>
          <a:p>
            <a:pPr indent="0" lvl="0" marL="0" rtl="0" algn="l">
              <a:lnSpc>
                <a:spcPct val="75000"/>
              </a:lnSpc>
              <a:spcBef>
                <a:spcPts val="1200"/>
              </a:spcBef>
              <a:spcAft>
                <a:spcPts val="0"/>
              </a:spcAft>
              <a:buClr>
                <a:schemeClr val="dk1"/>
              </a:buClr>
              <a:buSzPts val="1100"/>
              <a:buFont typeface="Arial"/>
              <a:buNone/>
            </a:pPr>
            <a:r>
              <a:rPr b="1" lang="en" sz="1500">
                <a:solidFill>
                  <a:schemeClr val="dk1"/>
                </a:solidFill>
              </a:rPr>
              <a:t>ATL</a:t>
            </a:r>
            <a:r>
              <a:rPr lang="en" sz="1500">
                <a:solidFill>
                  <a:schemeClr val="dk1"/>
                </a:solidFill>
              </a:rPr>
              <a:t> - Atlanta - Hartsfield, GA</a:t>
            </a:r>
            <a:endParaRPr sz="1500">
              <a:solidFill>
                <a:schemeClr val="dk1"/>
              </a:solidFill>
            </a:endParaRPr>
          </a:p>
          <a:p>
            <a:pPr indent="0" lvl="0" marL="0" rtl="0" algn="l">
              <a:lnSpc>
                <a:spcPct val="75000"/>
              </a:lnSpc>
              <a:spcBef>
                <a:spcPts val="1200"/>
              </a:spcBef>
              <a:spcAft>
                <a:spcPts val="0"/>
              </a:spcAft>
              <a:buClr>
                <a:schemeClr val="dk1"/>
              </a:buClr>
              <a:buSzPts val="1100"/>
              <a:buFont typeface="Arial"/>
              <a:buNone/>
            </a:pPr>
            <a:r>
              <a:rPr b="1" lang="en" sz="1500">
                <a:solidFill>
                  <a:schemeClr val="dk1"/>
                </a:solidFill>
              </a:rPr>
              <a:t>IAH</a:t>
            </a:r>
            <a:r>
              <a:rPr lang="en" sz="1500">
                <a:solidFill>
                  <a:schemeClr val="dk1"/>
                </a:solidFill>
              </a:rPr>
              <a:t> - Houston - George Bush, TX</a:t>
            </a:r>
            <a:endParaRPr sz="1500">
              <a:solidFill>
                <a:schemeClr val="dk1"/>
              </a:solidFill>
            </a:endParaRPr>
          </a:p>
          <a:p>
            <a:pPr indent="0" lvl="0" marL="0" rtl="0" algn="l">
              <a:lnSpc>
                <a:spcPct val="75000"/>
              </a:lnSpc>
              <a:spcBef>
                <a:spcPts val="1200"/>
              </a:spcBef>
              <a:spcAft>
                <a:spcPts val="0"/>
              </a:spcAft>
              <a:buClr>
                <a:schemeClr val="dk1"/>
              </a:buClr>
              <a:buSzPts val="1100"/>
              <a:buFont typeface="Arial"/>
              <a:buNone/>
            </a:pPr>
            <a:r>
              <a:rPr b="1" lang="en" sz="1500">
                <a:solidFill>
                  <a:schemeClr val="dk1"/>
                </a:solidFill>
              </a:rPr>
              <a:t>DFW</a:t>
            </a:r>
            <a:r>
              <a:rPr lang="en" sz="1500">
                <a:solidFill>
                  <a:schemeClr val="dk1"/>
                </a:solidFill>
              </a:rPr>
              <a:t> - Dallas - Fort Worth, TX</a:t>
            </a:r>
            <a:endParaRPr sz="1500">
              <a:solidFill>
                <a:schemeClr val="dk1"/>
              </a:solidFill>
            </a:endParaRPr>
          </a:p>
          <a:p>
            <a:pPr indent="0" lvl="0" marL="0" rtl="0" algn="l">
              <a:lnSpc>
                <a:spcPct val="75000"/>
              </a:lnSpc>
              <a:spcBef>
                <a:spcPts val="1200"/>
              </a:spcBef>
              <a:spcAft>
                <a:spcPts val="1200"/>
              </a:spcAft>
              <a:buNone/>
            </a:pPr>
            <a:r>
              <a:rPr b="1" lang="en" sz="1500">
                <a:solidFill>
                  <a:schemeClr val="dk1"/>
                </a:solidFill>
              </a:rPr>
              <a:t>IAD</a:t>
            </a:r>
            <a:r>
              <a:rPr lang="en" sz="1500">
                <a:solidFill>
                  <a:schemeClr val="dk1"/>
                </a:solidFill>
              </a:rPr>
              <a:t> - Washington DC - Dulles</a:t>
            </a:r>
            <a:endParaRPr b="1" sz="1500">
              <a:solidFill>
                <a:schemeClr val="dk1"/>
              </a:solidFill>
            </a:endParaRPr>
          </a:p>
        </p:txBody>
      </p:sp>
      <p:pic>
        <p:nvPicPr>
          <p:cNvPr id="224" name="Google Shape;224;p35"/>
          <p:cNvPicPr preferRelativeResize="0"/>
          <p:nvPr/>
        </p:nvPicPr>
        <p:blipFill>
          <a:blip r:embed="rId3">
            <a:alphaModFix/>
          </a:blip>
          <a:stretch>
            <a:fillRect/>
          </a:stretch>
        </p:blipFill>
        <p:spPr>
          <a:xfrm>
            <a:off x="0" y="1121200"/>
            <a:ext cx="5752375" cy="3559191"/>
          </a:xfrm>
          <a:prstGeom prst="rect">
            <a:avLst/>
          </a:prstGeom>
          <a:noFill/>
          <a:ln>
            <a:noFill/>
          </a:ln>
        </p:spPr>
      </p:pic>
      <p:pic>
        <p:nvPicPr>
          <p:cNvPr id="225" name="Google Shape;225;p35"/>
          <p:cNvPicPr preferRelativeResize="0"/>
          <p:nvPr/>
        </p:nvPicPr>
        <p:blipFill>
          <a:blip r:embed="rId4">
            <a:alphaModFix/>
          </a:blip>
          <a:stretch>
            <a:fillRect/>
          </a:stretch>
        </p:blipFill>
        <p:spPr>
          <a:xfrm>
            <a:off x="3755375" y="3651375"/>
            <a:ext cx="1692195" cy="34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37325" y="1606350"/>
            <a:ext cx="8520600" cy="282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rgbClr val="1155CC"/>
                </a:solidFill>
              </a:rPr>
              <a:t>TOP CARRIER</a:t>
            </a:r>
            <a:endParaRPr sz="4500">
              <a:solidFill>
                <a:srgbClr val="1155CC"/>
              </a:solidFill>
            </a:endParaRPr>
          </a:p>
          <a:p>
            <a:pPr indent="0" lvl="0" marL="0" rtl="0" algn="ctr">
              <a:spcBef>
                <a:spcPts val="0"/>
              </a:spcBef>
              <a:spcAft>
                <a:spcPts val="0"/>
              </a:spcAft>
              <a:buNone/>
            </a:pPr>
            <a:r>
              <a:rPr lang="en" sz="4500">
                <a:solidFill>
                  <a:srgbClr val="1155CC"/>
                </a:solidFill>
              </a:rPr>
              <a:t>COMPETITORS</a:t>
            </a:r>
            <a:endParaRPr sz="3000">
              <a:solidFill>
                <a:srgbClr val="1155CC"/>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nvSpPr>
        <p:spPr>
          <a:xfrm>
            <a:off x="154350" y="257850"/>
            <a:ext cx="5251200" cy="88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200">
                <a:solidFill>
                  <a:srgbClr val="38761D"/>
                </a:solidFill>
              </a:rPr>
              <a:t>T</a:t>
            </a:r>
            <a:r>
              <a:rPr b="1" lang="en" sz="2200">
                <a:solidFill>
                  <a:srgbClr val="38761D"/>
                </a:solidFill>
              </a:rPr>
              <a:t>op 5 carriers</a:t>
            </a:r>
            <a:r>
              <a:rPr b="1" lang="en" sz="2000">
                <a:solidFill>
                  <a:srgbClr val="274E13"/>
                </a:solidFill>
              </a:rPr>
              <a:t> </a:t>
            </a:r>
            <a:r>
              <a:rPr b="1" lang="en" sz="2000">
                <a:solidFill>
                  <a:schemeClr val="dk1"/>
                </a:solidFill>
              </a:rPr>
              <a:t>with the highest number of passengers</a:t>
            </a:r>
            <a:r>
              <a:rPr lang="en" sz="1800">
                <a:solidFill>
                  <a:schemeClr val="dk1"/>
                </a:solidFill>
              </a:rPr>
              <a:t> for the past 5 years</a:t>
            </a:r>
            <a:endParaRPr sz="1800">
              <a:solidFill>
                <a:schemeClr val="dk1"/>
              </a:solidFill>
            </a:endParaRPr>
          </a:p>
        </p:txBody>
      </p:sp>
      <p:pic>
        <p:nvPicPr>
          <p:cNvPr id="236" name="Google Shape;236;p37"/>
          <p:cNvPicPr preferRelativeResize="0"/>
          <p:nvPr/>
        </p:nvPicPr>
        <p:blipFill rotWithShape="1">
          <a:blip r:embed="rId3">
            <a:alphaModFix/>
          </a:blip>
          <a:srcRect b="13137" l="0" r="6156" t="17093"/>
          <a:stretch/>
        </p:blipFill>
        <p:spPr>
          <a:xfrm>
            <a:off x="213863" y="1258675"/>
            <a:ext cx="2405075" cy="1165700"/>
          </a:xfrm>
          <a:prstGeom prst="rect">
            <a:avLst/>
          </a:prstGeom>
          <a:noFill/>
          <a:ln>
            <a:noFill/>
          </a:ln>
        </p:spPr>
      </p:pic>
      <p:pic>
        <p:nvPicPr>
          <p:cNvPr id="237" name="Google Shape;237;p37"/>
          <p:cNvPicPr preferRelativeResize="0"/>
          <p:nvPr/>
        </p:nvPicPr>
        <p:blipFill rotWithShape="1">
          <a:blip r:embed="rId4">
            <a:alphaModFix/>
          </a:blip>
          <a:srcRect b="31773" l="17095" r="15546" t="32561"/>
          <a:stretch/>
        </p:blipFill>
        <p:spPr>
          <a:xfrm>
            <a:off x="3457288" y="2574012"/>
            <a:ext cx="1293326" cy="684774"/>
          </a:xfrm>
          <a:prstGeom prst="rect">
            <a:avLst/>
          </a:prstGeom>
          <a:noFill/>
          <a:ln>
            <a:noFill/>
          </a:ln>
        </p:spPr>
      </p:pic>
      <p:pic>
        <p:nvPicPr>
          <p:cNvPr id="238" name="Google Shape;238;p37"/>
          <p:cNvPicPr preferRelativeResize="0"/>
          <p:nvPr/>
        </p:nvPicPr>
        <p:blipFill>
          <a:blip r:embed="rId5">
            <a:alphaModFix/>
          </a:blip>
          <a:stretch>
            <a:fillRect/>
          </a:stretch>
        </p:blipFill>
        <p:spPr>
          <a:xfrm>
            <a:off x="2759188" y="1381487"/>
            <a:ext cx="2341002" cy="1104196"/>
          </a:xfrm>
          <a:prstGeom prst="rect">
            <a:avLst/>
          </a:prstGeom>
          <a:noFill/>
          <a:ln>
            <a:noFill/>
          </a:ln>
        </p:spPr>
      </p:pic>
      <p:pic>
        <p:nvPicPr>
          <p:cNvPr id="239" name="Google Shape;239;p37"/>
          <p:cNvPicPr preferRelativeResize="0"/>
          <p:nvPr/>
        </p:nvPicPr>
        <p:blipFill>
          <a:blip r:embed="rId6">
            <a:alphaModFix/>
          </a:blip>
          <a:stretch>
            <a:fillRect/>
          </a:stretch>
        </p:blipFill>
        <p:spPr>
          <a:xfrm>
            <a:off x="573362" y="2694212"/>
            <a:ext cx="2490650" cy="383100"/>
          </a:xfrm>
          <a:prstGeom prst="rect">
            <a:avLst/>
          </a:prstGeom>
          <a:noFill/>
          <a:ln>
            <a:noFill/>
          </a:ln>
        </p:spPr>
      </p:pic>
      <p:pic>
        <p:nvPicPr>
          <p:cNvPr id="240" name="Google Shape;240;p37"/>
          <p:cNvPicPr preferRelativeResize="0"/>
          <p:nvPr/>
        </p:nvPicPr>
        <p:blipFill rotWithShape="1">
          <a:blip r:embed="rId7">
            <a:alphaModFix/>
          </a:blip>
          <a:srcRect b="27903" l="0" r="0" t="26540"/>
          <a:stretch/>
        </p:blipFill>
        <p:spPr>
          <a:xfrm>
            <a:off x="1393838" y="3347124"/>
            <a:ext cx="2405074" cy="684774"/>
          </a:xfrm>
          <a:prstGeom prst="rect">
            <a:avLst/>
          </a:prstGeom>
          <a:noFill/>
          <a:ln>
            <a:noFill/>
          </a:ln>
        </p:spPr>
      </p:pic>
      <p:graphicFrame>
        <p:nvGraphicFramePr>
          <p:cNvPr id="241" name="Google Shape;241;p37"/>
          <p:cNvGraphicFramePr/>
          <p:nvPr/>
        </p:nvGraphicFramePr>
        <p:xfrm>
          <a:off x="5836250" y="257850"/>
          <a:ext cx="3000000" cy="3000000"/>
        </p:xfrm>
        <a:graphic>
          <a:graphicData uri="http://schemas.openxmlformats.org/drawingml/2006/table">
            <a:tbl>
              <a:tblPr>
                <a:noFill/>
                <a:tableStyleId>{F0ED0AA6-32C8-470D-9A18-C75C60023042}</a:tableStyleId>
              </a:tblPr>
              <a:tblGrid>
                <a:gridCol w="794975"/>
                <a:gridCol w="1229950"/>
                <a:gridCol w="898925"/>
              </a:tblGrid>
              <a:tr h="338900">
                <a:tc gridSpan="3">
                  <a:txBody>
                    <a:bodyPr/>
                    <a:lstStyle/>
                    <a:p>
                      <a:pPr indent="0" lvl="0" marL="0" rtl="0" algn="ctr">
                        <a:lnSpc>
                          <a:spcPct val="75000"/>
                        </a:lnSpc>
                        <a:spcBef>
                          <a:spcPts val="0"/>
                        </a:spcBef>
                        <a:spcAft>
                          <a:spcPts val="0"/>
                        </a:spcAft>
                        <a:buNone/>
                      </a:pPr>
                      <a:r>
                        <a:rPr b="1" lang="en" sz="1800">
                          <a:solidFill>
                            <a:schemeClr val="dk1"/>
                          </a:solidFill>
                        </a:rPr>
                        <a:t>Top 5 Carriers on 2018-2022</a:t>
                      </a:r>
                      <a:endParaRPr b="1" sz="16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639675">
                <a:tc>
                  <a:txBody>
                    <a:bodyPr/>
                    <a:lstStyle/>
                    <a:p>
                      <a:pPr indent="0" lvl="0" marL="0" rtl="0" algn="ctr">
                        <a:lnSpc>
                          <a:spcPct val="75000"/>
                        </a:lnSpc>
                        <a:spcBef>
                          <a:spcPts val="0"/>
                        </a:spcBef>
                        <a:spcAft>
                          <a:spcPts val="0"/>
                        </a:spcAft>
                        <a:buNone/>
                      </a:pPr>
                      <a:r>
                        <a:rPr b="1" lang="en" sz="1600">
                          <a:solidFill>
                            <a:schemeClr val="dk1"/>
                          </a:solidFill>
                        </a:rPr>
                        <a:t>Airline</a:t>
                      </a:r>
                      <a:endParaRPr b="1" sz="16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b="1" lang="en" sz="1600">
                          <a:solidFill>
                            <a:schemeClr val="dk1"/>
                          </a:solidFill>
                        </a:rPr>
                        <a:t>Annual Passengers</a:t>
                      </a:r>
                      <a:endParaRPr b="1" sz="16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b="1" lang="en" sz="1600">
                          <a:solidFill>
                            <a:srgbClr val="38761D"/>
                          </a:solidFill>
                        </a:rPr>
                        <a:t>Market Share</a:t>
                      </a:r>
                      <a:endParaRPr b="1" sz="1600">
                        <a:solidFill>
                          <a:srgbClr val="38761D"/>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32350">
                <a:tc>
                  <a:txBody>
                    <a:bodyPr/>
                    <a:lstStyle/>
                    <a:p>
                      <a:pPr indent="0" lvl="0" marL="0" rtl="0" algn="ctr">
                        <a:lnSpc>
                          <a:spcPct val="75000"/>
                        </a:lnSpc>
                        <a:spcBef>
                          <a:spcPts val="0"/>
                        </a:spcBef>
                        <a:spcAft>
                          <a:spcPts val="0"/>
                        </a:spcAft>
                        <a:buNone/>
                      </a:pPr>
                      <a:r>
                        <a:rPr lang="en">
                          <a:solidFill>
                            <a:schemeClr val="dk1"/>
                          </a:solidFill>
                        </a:rPr>
                        <a:t>AA</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a:solidFill>
                            <a:schemeClr val="dk1"/>
                          </a:solidFill>
                        </a:rPr>
                        <a:t>22.97M</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sz="1600">
                          <a:solidFill>
                            <a:srgbClr val="38761D"/>
                          </a:solidFill>
                        </a:rPr>
                        <a:t>13.9%</a:t>
                      </a:r>
                      <a:endParaRPr sz="1600">
                        <a:solidFill>
                          <a:srgbClr val="38761D"/>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32350">
                <a:tc>
                  <a:txBody>
                    <a:bodyPr/>
                    <a:lstStyle/>
                    <a:p>
                      <a:pPr indent="0" lvl="0" marL="0" rtl="0" algn="ctr">
                        <a:lnSpc>
                          <a:spcPct val="75000"/>
                        </a:lnSpc>
                        <a:spcBef>
                          <a:spcPts val="0"/>
                        </a:spcBef>
                        <a:spcAft>
                          <a:spcPts val="0"/>
                        </a:spcAft>
                        <a:buNone/>
                      </a:pPr>
                      <a:r>
                        <a:rPr lang="en">
                          <a:solidFill>
                            <a:schemeClr val="dk1"/>
                          </a:solidFill>
                        </a:rPr>
                        <a:t>UA</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a:solidFill>
                            <a:schemeClr val="dk1"/>
                          </a:solidFill>
                        </a:rPr>
                        <a:t>20.55M</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sz="1600">
                          <a:solidFill>
                            <a:srgbClr val="38761D"/>
                          </a:solidFill>
                        </a:rPr>
                        <a:t>12.4%</a:t>
                      </a:r>
                      <a:endParaRPr sz="1600">
                        <a:solidFill>
                          <a:srgbClr val="38761D"/>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32350">
                <a:tc>
                  <a:txBody>
                    <a:bodyPr/>
                    <a:lstStyle/>
                    <a:p>
                      <a:pPr indent="0" lvl="0" marL="0" rtl="0" algn="ctr">
                        <a:lnSpc>
                          <a:spcPct val="75000"/>
                        </a:lnSpc>
                        <a:spcBef>
                          <a:spcPts val="0"/>
                        </a:spcBef>
                        <a:spcAft>
                          <a:spcPts val="0"/>
                        </a:spcAft>
                        <a:buNone/>
                      </a:pPr>
                      <a:r>
                        <a:rPr lang="en">
                          <a:solidFill>
                            <a:schemeClr val="dk1"/>
                          </a:solidFill>
                        </a:rPr>
                        <a:t>DL</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a:solidFill>
                            <a:schemeClr val="dk1"/>
                          </a:solidFill>
                        </a:rPr>
                        <a:t>17.59M</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sz="1600">
                          <a:solidFill>
                            <a:srgbClr val="38761D"/>
                          </a:solidFill>
                        </a:rPr>
                        <a:t>10.6%</a:t>
                      </a:r>
                      <a:endParaRPr sz="1600">
                        <a:solidFill>
                          <a:srgbClr val="38761D"/>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32350">
                <a:tc>
                  <a:txBody>
                    <a:bodyPr/>
                    <a:lstStyle/>
                    <a:p>
                      <a:pPr indent="0" lvl="0" marL="0" rtl="0" algn="ctr">
                        <a:lnSpc>
                          <a:spcPct val="75000"/>
                        </a:lnSpc>
                        <a:spcBef>
                          <a:spcPts val="0"/>
                        </a:spcBef>
                        <a:spcAft>
                          <a:spcPts val="0"/>
                        </a:spcAft>
                        <a:buNone/>
                      </a:pPr>
                      <a:r>
                        <a:rPr lang="en">
                          <a:solidFill>
                            <a:schemeClr val="dk1"/>
                          </a:solidFill>
                        </a:rPr>
                        <a:t>B6</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a:solidFill>
                            <a:schemeClr val="dk1"/>
                          </a:solidFill>
                        </a:rPr>
                        <a:t>7.38M</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sz="1600">
                          <a:solidFill>
                            <a:srgbClr val="38761D"/>
                          </a:solidFill>
                        </a:rPr>
                        <a:t>4.5%</a:t>
                      </a:r>
                      <a:endParaRPr sz="1600">
                        <a:solidFill>
                          <a:srgbClr val="38761D"/>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32350">
                <a:tc>
                  <a:txBody>
                    <a:bodyPr/>
                    <a:lstStyle/>
                    <a:p>
                      <a:pPr indent="0" lvl="0" marL="0" rtl="0" algn="ctr">
                        <a:lnSpc>
                          <a:spcPct val="75000"/>
                        </a:lnSpc>
                        <a:spcBef>
                          <a:spcPts val="0"/>
                        </a:spcBef>
                        <a:spcAft>
                          <a:spcPts val="0"/>
                        </a:spcAft>
                        <a:buNone/>
                      </a:pPr>
                      <a:r>
                        <a:rPr lang="en">
                          <a:solidFill>
                            <a:schemeClr val="dk1"/>
                          </a:solidFill>
                        </a:rPr>
                        <a:t>BA</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a:solidFill>
                            <a:schemeClr val="dk1"/>
                          </a:solidFill>
                        </a:rPr>
                        <a:t>4.68M</a:t>
                      </a:r>
                      <a:endParaRPr>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lang="en" sz="1600">
                          <a:solidFill>
                            <a:srgbClr val="38761D"/>
                          </a:solidFill>
                        </a:rPr>
                        <a:t>2.8%</a:t>
                      </a:r>
                      <a:endParaRPr sz="1600">
                        <a:solidFill>
                          <a:srgbClr val="38761D"/>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88425">
                <a:tc>
                  <a:txBody>
                    <a:bodyPr/>
                    <a:lstStyle/>
                    <a:p>
                      <a:pPr indent="0" lvl="0" marL="0" rtl="0" algn="ctr">
                        <a:lnSpc>
                          <a:spcPct val="75000"/>
                        </a:lnSpc>
                        <a:spcBef>
                          <a:spcPts val="0"/>
                        </a:spcBef>
                        <a:spcAft>
                          <a:spcPts val="0"/>
                        </a:spcAft>
                        <a:buClr>
                          <a:schemeClr val="dk1"/>
                        </a:buClr>
                        <a:buSzPts val="1100"/>
                        <a:buFont typeface="Arial"/>
                        <a:buNone/>
                      </a:pPr>
                      <a:r>
                        <a:rPr lang="en">
                          <a:solidFill>
                            <a:schemeClr val="dk1"/>
                          </a:solidFill>
                        </a:rPr>
                        <a:t>Total</a:t>
                      </a:r>
                      <a:endParaRPr>
                        <a:solidFill>
                          <a:schemeClr val="dk2"/>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b="1" lang="en" sz="2000">
                          <a:solidFill>
                            <a:schemeClr val="dk1"/>
                          </a:solidFill>
                        </a:rPr>
                        <a:t>73.17M</a:t>
                      </a:r>
                      <a:endParaRPr b="1" sz="20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lnSpc>
                          <a:spcPct val="75000"/>
                        </a:lnSpc>
                        <a:spcBef>
                          <a:spcPts val="0"/>
                        </a:spcBef>
                        <a:spcAft>
                          <a:spcPts val="0"/>
                        </a:spcAft>
                        <a:buNone/>
                      </a:pPr>
                      <a:r>
                        <a:rPr b="1" lang="en" sz="2000">
                          <a:solidFill>
                            <a:srgbClr val="38761D"/>
                          </a:solidFill>
                        </a:rPr>
                        <a:t>44.2%</a:t>
                      </a:r>
                      <a:endParaRPr b="1" sz="2000">
                        <a:solidFill>
                          <a:srgbClr val="38761D"/>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69450">
                <a:tc gridSpan="3">
                  <a:txBody>
                    <a:bodyPr/>
                    <a:lstStyle/>
                    <a:p>
                      <a:pPr indent="0" lvl="0" marL="0" rtl="0" algn="ctr">
                        <a:lnSpc>
                          <a:spcPct val="75000"/>
                        </a:lnSpc>
                        <a:spcBef>
                          <a:spcPts val="0"/>
                        </a:spcBef>
                        <a:spcAft>
                          <a:spcPts val="0"/>
                        </a:spcAft>
                        <a:buClr>
                          <a:schemeClr val="dk1"/>
                        </a:buClr>
                        <a:buSzPts val="1100"/>
                        <a:buFont typeface="Arial"/>
                        <a:buNone/>
                      </a:pPr>
                      <a:r>
                        <a:rPr b="1" lang="en" sz="1600">
                          <a:solidFill>
                            <a:schemeClr val="dk1"/>
                          </a:solidFill>
                        </a:rPr>
                        <a:t>Annual </a:t>
                      </a:r>
                      <a:r>
                        <a:rPr b="1" lang="en" sz="1600">
                          <a:solidFill>
                            <a:schemeClr val="dk1"/>
                          </a:solidFill>
                        </a:rPr>
                        <a:t>Average Flights (2018-2022)</a:t>
                      </a:r>
                      <a:r>
                        <a:rPr b="1" lang="en" sz="1600">
                          <a:solidFill>
                            <a:schemeClr val="dk1"/>
                          </a:solidFill>
                        </a:rPr>
                        <a:t>:</a:t>
                      </a:r>
                      <a:endParaRPr b="1" sz="1600">
                        <a:solidFill>
                          <a:schemeClr val="dk1"/>
                        </a:solidFill>
                      </a:endParaRPr>
                    </a:p>
                    <a:p>
                      <a:pPr indent="0" lvl="0" marL="0" rtl="0" algn="ctr">
                        <a:lnSpc>
                          <a:spcPct val="75000"/>
                        </a:lnSpc>
                        <a:spcBef>
                          <a:spcPts val="0"/>
                        </a:spcBef>
                        <a:spcAft>
                          <a:spcPts val="0"/>
                        </a:spcAft>
                        <a:buClr>
                          <a:schemeClr val="dk1"/>
                        </a:buClr>
                        <a:buSzPts val="1100"/>
                        <a:buFont typeface="Arial"/>
                        <a:buNone/>
                      </a:pPr>
                      <a:r>
                        <a:rPr b="1" lang="en" sz="1600">
                          <a:solidFill>
                            <a:schemeClr val="dk2"/>
                          </a:solidFill>
                        </a:rPr>
                        <a:t> </a:t>
                      </a:r>
                      <a:endParaRPr b="1" sz="2200">
                        <a:solidFill>
                          <a:schemeClr val="dk2"/>
                        </a:solidFill>
                      </a:endParaRPr>
                    </a:p>
                    <a:p>
                      <a:pPr indent="0" lvl="0" marL="0" rtl="0" algn="ctr">
                        <a:lnSpc>
                          <a:spcPct val="75000"/>
                        </a:lnSpc>
                        <a:spcBef>
                          <a:spcPts val="0"/>
                        </a:spcBef>
                        <a:spcAft>
                          <a:spcPts val="0"/>
                        </a:spcAft>
                        <a:buClr>
                          <a:schemeClr val="dk1"/>
                        </a:buClr>
                        <a:buSzPts val="1100"/>
                        <a:buFont typeface="Arial"/>
                        <a:buNone/>
                      </a:pPr>
                      <a:r>
                        <a:rPr b="1" lang="en" sz="2000">
                          <a:solidFill>
                            <a:schemeClr val="dk1"/>
                          </a:solidFill>
                        </a:rPr>
                        <a:t>165.37M</a:t>
                      </a:r>
                      <a:endParaRPr b="1" sz="2000">
                        <a:solidFill>
                          <a:schemeClr val="dk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311700" y="19557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500">
                <a:solidFill>
                  <a:srgbClr val="1155CC"/>
                </a:solidFill>
              </a:rPr>
              <a:t>THANK YOU</a:t>
            </a:r>
            <a:endParaRPr sz="4500">
              <a:solidFill>
                <a:srgbClr val="1155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solidFill>
                  <a:srgbClr val="3C78D8"/>
                </a:solidFill>
              </a:rPr>
              <a:t>Business Problem</a:t>
            </a:r>
            <a:endParaRPr b="1" sz="2220">
              <a:solidFill>
                <a:srgbClr val="3C78D8"/>
              </a:solidFill>
            </a:endParaRPr>
          </a:p>
        </p:txBody>
      </p:sp>
      <p:sp>
        <p:nvSpPr>
          <p:cNvPr id="70" name="Google Shape;70;p15"/>
          <p:cNvSpPr txBox="1"/>
          <p:nvPr>
            <p:ph idx="1" type="body"/>
          </p:nvPr>
        </p:nvSpPr>
        <p:spPr>
          <a:xfrm>
            <a:off x="2375300" y="1525975"/>
            <a:ext cx="5840100" cy="180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929">
                <a:solidFill>
                  <a:schemeClr val="dk1"/>
                </a:solidFill>
              </a:rPr>
              <a:t>What </a:t>
            </a:r>
            <a:r>
              <a:rPr b="1" lang="en" sz="1929">
                <a:solidFill>
                  <a:srgbClr val="3C78D8"/>
                </a:solidFill>
              </a:rPr>
              <a:t>factors </a:t>
            </a:r>
            <a:r>
              <a:rPr lang="en" sz="1929">
                <a:solidFill>
                  <a:schemeClr val="dk1"/>
                </a:solidFill>
              </a:rPr>
              <a:t>should the offshore conglomerate consider in expanding their business to commercial air travel?</a:t>
            </a:r>
            <a:endParaRPr sz="2000"/>
          </a:p>
          <a:p>
            <a:pPr indent="0" lvl="0" marL="0" rtl="0" algn="just">
              <a:spcBef>
                <a:spcPts val="1200"/>
              </a:spcBef>
              <a:spcAft>
                <a:spcPts val="0"/>
              </a:spcAft>
              <a:buClr>
                <a:schemeClr val="dk1"/>
              </a:buClr>
              <a:buSzPts val="1100"/>
              <a:buFont typeface="Arial"/>
              <a:buNone/>
            </a:pPr>
            <a:r>
              <a:t/>
            </a:r>
            <a:endParaRPr/>
          </a:p>
          <a:p>
            <a:pPr indent="0" lvl="0" marL="0" rtl="0" algn="just">
              <a:lnSpc>
                <a:spcPct val="95000"/>
              </a:lnSpc>
              <a:spcBef>
                <a:spcPts val="1200"/>
              </a:spcBef>
              <a:spcAft>
                <a:spcPts val="1200"/>
              </a:spcAft>
              <a:buSzPts val="935"/>
              <a:buNone/>
            </a:pPr>
            <a:r>
              <a:t/>
            </a:r>
            <a:endParaRPr sz="1829">
              <a:solidFill>
                <a:schemeClr val="dk1"/>
              </a:solidFill>
            </a:endParaRPr>
          </a:p>
        </p:txBody>
      </p:sp>
      <p:pic>
        <p:nvPicPr>
          <p:cNvPr id="71" name="Google Shape;71;p15"/>
          <p:cNvPicPr preferRelativeResize="0"/>
          <p:nvPr/>
        </p:nvPicPr>
        <p:blipFill>
          <a:blip r:embed="rId3">
            <a:alphaModFix/>
          </a:blip>
          <a:stretch>
            <a:fillRect/>
          </a:stretch>
        </p:blipFill>
        <p:spPr>
          <a:xfrm>
            <a:off x="1037825" y="1636600"/>
            <a:ext cx="962025" cy="89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635025" y="1206800"/>
            <a:ext cx="82335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Trend</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Seasonality</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Supply and Demand</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Busiest Departure Areas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Top Carrier Competitors</a:t>
            </a:r>
            <a:endParaRPr sz="2200">
              <a:solidFill>
                <a:schemeClr val="dk1"/>
              </a:solidFill>
            </a:endParaRPr>
          </a:p>
        </p:txBody>
      </p:sp>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solidFill>
                  <a:srgbClr val="3C78D8"/>
                </a:solidFill>
              </a:rPr>
              <a:t>Factors</a:t>
            </a:r>
            <a:endParaRPr b="1" sz="242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0175" y="1914250"/>
            <a:ext cx="8520600" cy="282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rgbClr val="1155CC"/>
                </a:solidFill>
              </a:rPr>
              <a:t>TREND</a:t>
            </a:r>
            <a:endParaRPr sz="3000">
              <a:solidFill>
                <a:srgbClr val="1155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545950" y="242550"/>
            <a:ext cx="8057400" cy="114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700">
                <a:solidFill>
                  <a:schemeClr val="dk1"/>
                </a:solidFill>
              </a:rPr>
              <a:t>On average,</a:t>
            </a:r>
            <a:r>
              <a:rPr b="1" lang="en" sz="1700">
                <a:solidFill>
                  <a:schemeClr val="dk1"/>
                </a:solidFill>
              </a:rPr>
              <a:t> </a:t>
            </a:r>
            <a:r>
              <a:rPr b="1" lang="en" sz="1900">
                <a:solidFill>
                  <a:srgbClr val="1155CC"/>
                </a:solidFill>
              </a:rPr>
              <a:t>143 </a:t>
            </a:r>
            <a:r>
              <a:rPr b="1" lang="en" sz="1900">
                <a:solidFill>
                  <a:srgbClr val="1155CC"/>
                </a:solidFill>
              </a:rPr>
              <a:t>million</a:t>
            </a:r>
            <a:r>
              <a:rPr lang="en" sz="1700">
                <a:solidFill>
                  <a:schemeClr val="dk1"/>
                </a:solidFill>
              </a:rPr>
              <a:t> </a:t>
            </a:r>
            <a:r>
              <a:rPr b="1" lang="en" sz="1700">
                <a:solidFill>
                  <a:schemeClr val="dk1"/>
                </a:solidFill>
              </a:rPr>
              <a:t>passengers </a:t>
            </a:r>
            <a:r>
              <a:rPr lang="en" sz="1700">
                <a:solidFill>
                  <a:schemeClr val="dk1"/>
                </a:solidFill>
              </a:rPr>
              <a:t>were flying </a:t>
            </a:r>
            <a:r>
              <a:rPr b="1" lang="en" sz="1700">
                <a:solidFill>
                  <a:schemeClr val="dk1"/>
                </a:solidFill>
              </a:rPr>
              <a:t>commercially </a:t>
            </a:r>
            <a:r>
              <a:rPr lang="en" sz="1700">
                <a:solidFill>
                  <a:schemeClr val="dk1"/>
                </a:solidFill>
              </a:rPr>
              <a:t>per year in </a:t>
            </a:r>
            <a:r>
              <a:rPr b="1" lang="en" sz="1700">
                <a:solidFill>
                  <a:schemeClr val="dk1"/>
                </a:solidFill>
              </a:rPr>
              <a:t>1990-2022</a:t>
            </a:r>
            <a:r>
              <a:rPr lang="en" sz="1700">
                <a:solidFill>
                  <a:schemeClr val="dk1"/>
                </a:solidFill>
              </a:rPr>
              <a:t>. The number of passengers peaked up to </a:t>
            </a:r>
            <a:r>
              <a:rPr b="1" lang="en" sz="1900">
                <a:solidFill>
                  <a:srgbClr val="38761D"/>
                </a:solidFill>
              </a:rPr>
              <a:t>243 million</a:t>
            </a:r>
            <a:r>
              <a:rPr lang="en" sz="1700">
                <a:solidFill>
                  <a:schemeClr val="dk1"/>
                </a:solidFill>
              </a:rPr>
              <a:t> but also dropped as low as </a:t>
            </a:r>
            <a:r>
              <a:rPr b="1" lang="en" sz="1900">
                <a:solidFill>
                  <a:srgbClr val="FF0000"/>
                </a:solidFill>
              </a:rPr>
              <a:t>63 million</a:t>
            </a:r>
            <a:r>
              <a:rPr lang="en" sz="1700">
                <a:solidFill>
                  <a:schemeClr val="dk1"/>
                </a:solidFill>
              </a:rPr>
              <a:t>.</a:t>
            </a:r>
            <a:endParaRPr sz="1300">
              <a:solidFill>
                <a:schemeClr val="dk1"/>
              </a:solidFill>
            </a:endParaRPr>
          </a:p>
        </p:txBody>
      </p:sp>
      <p:pic>
        <p:nvPicPr>
          <p:cNvPr id="88" name="Google Shape;88;p18"/>
          <p:cNvPicPr preferRelativeResize="0"/>
          <p:nvPr/>
        </p:nvPicPr>
        <p:blipFill>
          <a:blip r:embed="rId3">
            <a:alphaModFix/>
          </a:blip>
          <a:stretch>
            <a:fillRect/>
          </a:stretch>
        </p:blipFill>
        <p:spPr>
          <a:xfrm>
            <a:off x="1528550" y="1529600"/>
            <a:ext cx="6378251" cy="3387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780000" y="454600"/>
            <a:ext cx="7399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sp>
        <p:nvSpPr>
          <p:cNvPr id="94" name="Google Shape;94;p19"/>
          <p:cNvSpPr txBox="1"/>
          <p:nvPr/>
        </p:nvSpPr>
        <p:spPr>
          <a:xfrm>
            <a:off x="244500" y="172825"/>
            <a:ext cx="86550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t/>
            </a:r>
            <a:endParaRPr b="1" sz="1500">
              <a:solidFill>
                <a:schemeClr val="dk1"/>
              </a:solidFill>
            </a:endParaRPr>
          </a:p>
        </p:txBody>
      </p:sp>
      <p:pic>
        <p:nvPicPr>
          <p:cNvPr id="95" name="Google Shape;95;p19"/>
          <p:cNvPicPr preferRelativeResize="0"/>
          <p:nvPr/>
        </p:nvPicPr>
        <p:blipFill>
          <a:blip r:embed="rId3">
            <a:alphaModFix/>
          </a:blip>
          <a:stretch>
            <a:fillRect/>
          </a:stretch>
        </p:blipFill>
        <p:spPr>
          <a:xfrm>
            <a:off x="1400576" y="1152825"/>
            <a:ext cx="6557226" cy="3585201"/>
          </a:xfrm>
          <a:prstGeom prst="rect">
            <a:avLst/>
          </a:prstGeom>
          <a:noFill/>
          <a:ln>
            <a:noFill/>
          </a:ln>
        </p:spPr>
      </p:pic>
      <p:sp>
        <p:nvSpPr>
          <p:cNvPr id="96" name="Google Shape;96;p19"/>
          <p:cNvSpPr txBox="1"/>
          <p:nvPr/>
        </p:nvSpPr>
        <p:spPr>
          <a:xfrm>
            <a:off x="507075" y="232425"/>
            <a:ext cx="8057400" cy="84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Clr>
                <a:schemeClr val="dk1"/>
              </a:buClr>
              <a:buSzPts val="1100"/>
              <a:buFont typeface="Arial"/>
              <a:buNone/>
            </a:pPr>
            <a:r>
              <a:rPr lang="en" sz="1900">
                <a:solidFill>
                  <a:schemeClr val="dk1"/>
                </a:solidFill>
              </a:rPr>
              <a:t>The number of </a:t>
            </a:r>
            <a:r>
              <a:rPr b="1" lang="en" sz="1900">
                <a:solidFill>
                  <a:schemeClr val="dk1"/>
                </a:solidFill>
              </a:rPr>
              <a:t>departures, seats</a:t>
            </a:r>
            <a:r>
              <a:rPr lang="en" sz="1900">
                <a:solidFill>
                  <a:schemeClr val="dk1"/>
                </a:solidFill>
              </a:rPr>
              <a:t> and</a:t>
            </a:r>
            <a:r>
              <a:rPr b="1" lang="en" sz="1900">
                <a:solidFill>
                  <a:schemeClr val="dk1"/>
                </a:solidFill>
              </a:rPr>
              <a:t> passengers </a:t>
            </a:r>
            <a:r>
              <a:rPr lang="en" sz="1900">
                <a:solidFill>
                  <a:schemeClr val="dk1"/>
                </a:solidFill>
              </a:rPr>
              <a:t>of the commercial flights per year had an identical </a:t>
            </a:r>
            <a:r>
              <a:rPr b="1" lang="en" sz="2100">
                <a:solidFill>
                  <a:srgbClr val="38761D"/>
                </a:solidFill>
              </a:rPr>
              <a:t>rising</a:t>
            </a:r>
            <a:r>
              <a:rPr lang="en" sz="1900">
                <a:solidFill>
                  <a:schemeClr val="dk1"/>
                </a:solidFill>
              </a:rPr>
              <a:t> trend despite some falls.</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188650" y="4162225"/>
            <a:ext cx="5526300" cy="8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References:</a:t>
            </a:r>
            <a:endParaRPr b="1" sz="900"/>
          </a:p>
          <a:p>
            <a:pPr indent="0" lvl="0" marL="0" rtl="0" algn="l">
              <a:spcBef>
                <a:spcPts val="0"/>
              </a:spcBef>
              <a:spcAft>
                <a:spcPts val="0"/>
              </a:spcAft>
              <a:buNone/>
            </a:pPr>
            <a:r>
              <a:rPr lang="en" sz="800" u="sng">
                <a:solidFill>
                  <a:schemeClr val="hlink"/>
                </a:solidFill>
                <a:hlinkClick r:id="rId4"/>
              </a:rPr>
              <a:t>https://www.nytimes.com/1991/01/27/travel/travel-advisory-gulf-war-leads-to-a-30-drop-in-world-travel.html</a:t>
            </a:r>
            <a:endParaRPr sz="800"/>
          </a:p>
          <a:p>
            <a:pPr indent="0" lvl="0" marL="0" rtl="0" algn="l">
              <a:spcBef>
                <a:spcPts val="0"/>
              </a:spcBef>
              <a:spcAft>
                <a:spcPts val="0"/>
              </a:spcAft>
              <a:buClr>
                <a:schemeClr val="dk1"/>
              </a:buClr>
              <a:buSzPts val="1100"/>
              <a:buFont typeface="Arial"/>
              <a:buNone/>
            </a:pPr>
            <a:r>
              <a:rPr lang="en" sz="800" u="sng">
                <a:solidFill>
                  <a:schemeClr val="accent5"/>
                </a:solidFill>
                <a:hlinkClick r:id="rId5">
                  <a:extLst>
                    <a:ext uri="{A12FA001-AC4F-418D-AE19-62706E023703}">
                      <ahyp:hlinkClr val="tx"/>
                    </a:ext>
                  </a:extLst>
                </a:hlinkClick>
              </a:rPr>
              <a:t>https://www.cnbc.com/2021/09/11/how-9/11-forever-changed-air-travel.html</a:t>
            </a:r>
            <a:endParaRPr sz="800"/>
          </a:p>
          <a:p>
            <a:pPr indent="0" lvl="0" marL="0" rtl="0" algn="l">
              <a:spcBef>
                <a:spcPts val="0"/>
              </a:spcBef>
              <a:spcAft>
                <a:spcPts val="0"/>
              </a:spcAft>
              <a:buNone/>
            </a:pPr>
            <a:r>
              <a:rPr lang="en" sz="800" u="sng">
                <a:solidFill>
                  <a:schemeClr val="hlink"/>
                </a:solidFill>
                <a:hlinkClick r:id="rId6"/>
              </a:rPr>
              <a:t>https://money.cnn.com/2010/01/20/news/economy/air_traffic_2009/index.htm</a:t>
            </a:r>
            <a:endParaRPr sz="800"/>
          </a:p>
          <a:p>
            <a:pPr indent="0" lvl="0" marL="0" rtl="0" algn="l">
              <a:spcBef>
                <a:spcPts val="0"/>
              </a:spcBef>
              <a:spcAft>
                <a:spcPts val="0"/>
              </a:spcAft>
              <a:buNone/>
            </a:pPr>
            <a:r>
              <a:rPr lang="en" sz="800" u="sng">
                <a:solidFill>
                  <a:schemeClr val="hlink"/>
                </a:solidFill>
                <a:hlinkClick r:id="rId7"/>
              </a:rPr>
              <a:t>https://www.wsj.com/articles/how-coronavirus-has-affected-air-travel-and-what-it-could-mean-for-you-11604968356</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102" name="Google Shape;102;p20"/>
          <p:cNvPicPr preferRelativeResize="0"/>
          <p:nvPr/>
        </p:nvPicPr>
        <p:blipFill>
          <a:blip r:embed="rId8">
            <a:alphaModFix/>
          </a:blip>
          <a:stretch>
            <a:fillRect/>
          </a:stretch>
        </p:blipFill>
        <p:spPr>
          <a:xfrm>
            <a:off x="178050" y="228600"/>
            <a:ext cx="7178201" cy="3806257"/>
          </a:xfrm>
          <a:prstGeom prst="rect">
            <a:avLst/>
          </a:prstGeom>
          <a:noFill/>
          <a:ln>
            <a:noFill/>
          </a:ln>
        </p:spPr>
      </p:pic>
      <p:sp>
        <p:nvSpPr>
          <p:cNvPr id="103" name="Google Shape;103;p20"/>
          <p:cNvSpPr/>
          <p:nvPr/>
        </p:nvSpPr>
        <p:spPr>
          <a:xfrm>
            <a:off x="6348875" y="311975"/>
            <a:ext cx="1007400" cy="2936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20"/>
          <p:cNvSpPr txBox="1"/>
          <p:nvPr/>
        </p:nvSpPr>
        <p:spPr>
          <a:xfrm>
            <a:off x="7375900" y="311975"/>
            <a:ext cx="1747800" cy="38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500">
                <a:solidFill>
                  <a:schemeClr val="dk1"/>
                </a:solidFill>
              </a:rPr>
              <a:t>The greatest hit was during the pandemic on </a:t>
            </a:r>
            <a:r>
              <a:rPr b="1" lang="en" sz="1500">
                <a:solidFill>
                  <a:schemeClr val="dk1"/>
                </a:solidFill>
              </a:rPr>
              <a:t>2020 </a:t>
            </a:r>
            <a:r>
              <a:rPr lang="en" sz="1500">
                <a:solidFill>
                  <a:schemeClr val="dk1"/>
                </a:solidFill>
              </a:rPr>
              <a:t>when the number of commercial passengers </a:t>
            </a:r>
            <a:r>
              <a:rPr b="1" lang="en" sz="1900">
                <a:solidFill>
                  <a:srgbClr val="FF0000"/>
                </a:solidFill>
              </a:rPr>
              <a:t>dropped by</a:t>
            </a:r>
            <a:r>
              <a:rPr b="1" lang="en" sz="1900">
                <a:solidFill>
                  <a:schemeClr val="dk1"/>
                </a:solidFill>
              </a:rPr>
              <a:t> </a:t>
            </a:r>
            <a:r>
              <a:rPr b="1" lang="en" sz="1900">
                <a:solidFill>
                  <a:srgbClr val="FF0000"/>
                </a:solidFill>
              </a:rPr>
              <a:t>74%</a:t>
            </a:r>
            <a:r>
              <a:rPr b="1" lang="en" sz="1500">
                <a:solidFill>
                  <a:schemeClr val="dk1"/>
                </a:solidFill>
              </a:rPr>
              <a:t> </a:t>
            </a:r>
            <a:r>
              <a:rPr lang="en" sz="1500">
                <a:solidFill>
                  <a:schemeClr val="dk1"/>
                </a:solidFill>
              </a:rPr>
              <a:t>from </a:t>
            </a:r>
            <a:r>
              <a:rPr b="1" lang="en" sz="1500">
                <a:solidFill>
                  <a:schemeClr val="dk1"/>
                </a:solidFill>
              </a:rPr>
              <a:t>2019</a:t>
            </a:r>
            <a:r>
              <a:rPr lang="en" sz="1500">
                <a:solidFill>
                  <a:schemeClr val="dk1"/>
                </a:solidFill>
              </a:rPr>
              <a:t>, but it </a:t>
            </a:r>
            <a:r>
              <a:rPr b="1" lang="en" sz="1900">
                <a:solidFill>
                  <a:srgbClr val="38761D"/>
                </a:solidFill>
              </a:rPr>
              <a:t>increased by</a:t>
            </a:r>
            <a:r>
              <a:rPr lang="en" sz="1900">
                <a:solidFill>
                  <a:schemeClr val="dk1"/>
                </a:solidFill>
              </a:rPr>
              <a:t> </a:t>
            </a:r>
            <a:r>
              <a:rPr b="1" lang="en" sz="1900">
                <a:solidFill>
                  <a:srgbClr val="38761D"/>
                </a:solidFill>
              </a:rPr>
              <a:t>200%</a:t>
            </a:r>
            <a:r>
              <a:rPr lang="en" sz="1500">
                <a:solidFill>
                  <a:schemeClr val="dk1"/>
                </a:solidFill>
              </a:rPr>
              <a:t> from </a:t>
            </a:r>
            <a:r>
              <a:rPr b="1" lang="en" sz="1500">
                <a:solidFill>
                  <a:schemeClr val="dk1"/>
                </a:solidFill>
              </a:rPr>
              <a:t>2020 to 2022</a:t>
            </a:r>
            <a:r>
              <a:rPr lang="en" sz="1500">
                <a:solidFill>
                  <a:schemeClr val="dk1"/>
                </a:solidFill>
              </a:rPr>
              <a:t>.</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93261" y="292050"/>
            <a:ext cx="7230901" cy="4559400"/>
          </a:xfrm>
          <a:prstGeom prst="rect">
            <a:avLst/>
          </a:prstGeom>
          <a:noFill/>
          <a:ln>
            <a:noFill/>
          </a:ln>
        </p:spPr>
      </p:pic>
      <p:pic>
        <p:nvPicPr>
          <p:cNvPr id="110" name="Google Shape;110;p21"/>
          <p:cNvPicPr preferRelativeResize="0"/>
          <p:nvPr/>
        </p:nvPicPr>
        <p:blipFill rotWithShape="1">
          <a:blip r:embed="rId4">
            <a:alphaModFix/>
          </a:blip>
          <a:srcRect b="0" l="49005" r="0" t="0"/>
          <a:stretch/>
        </p:blipFill>
        <p:spPr>
          <a:xfrm>
            <a:off x="1029125" y="1637750"/>
            <a:ext cx="3110024" cy="557350"/>
          </a:xfrm>
          <a:prstGeom prst="rect">
            <a:avLst/>
          </a:prstGeom>
          <a:noFill/>
          <a:ln>
            <a:noFill/>
          </a:ln>
        </p:spPr>
      </p:pic>
      <p:pic>
        <p:nvPicPr>
          <p:cNvPr id="111" name="Google Shape;111;p21"/>
          <p:cNvPicPr preferRelativeResize="0"/>
          <p:nvPr/>
        </p:nvPicPr>
        <p:blipFill>
          <a:blip r:embed="rId5">
            <a:alphaModFix/>
          </a:blip>
          <a:stretch>
            <a:fillRect/>
          </a:stretch>
        </p:blipFill>
        <p:spPr>
          <a:xfrm>
            <a:off x="1029125" y="969338"/>
            <a:ext cx="2351650" cy="606575"/>
          </a:xfrm>
          <a:prstGeom prst="rect">
            <a:avLst/>
          </a:prstGeom>
          <a:noFill/>
          <a:ln>
            <a:noFill/>
          </a:ln>
        </p:spPr>
      </p:pic>
      <p:sp>
        <p:nvSpPr>
          <p:cNvPr id="112" name="Google Shape;112;p21"/>
          <p:cNvSpPr txBox="1"/>
          <p:nvPr/>
        </p:nvSpPr>
        <p:spPr>
          <a:xfrm>
            <a:off x="7064275" y="598075"/>
            <a:ext cx="2028300" cy="297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900"/>
              <a:t>Number of commercial passengers is forecasted to keep rising from </a:t>
            </a:r>
            <a:r>
              <a:rPr b="1" lang="en" sz="1900"/>
              <a:t>2023</a:t>
            </a:r>
            <a:r>
              <a:rPr lang="en" sz="1900"/>
              <a:t> up to </a:t>
            </a:r>
            <a:r>
              <a:rPr b="1" lang="en" sz="2300">
                <a:solidFill>
                  <a:srgbClr val="38761D"/>
                </a:solidFill>
              </a:rPr>
              <a:t>305 million</a:t>
            </a:r>
            <a:r>
              <a:rPr lang="en" sz="1900"/>
              <a:t> </a:t>
            </a:r>
            <a:r>
              <a:rPr b="1" lang="en" sz="1900"/>
              <a:t>by 2025.</a:t>
            </a:r>
            <a:endParaRPr b="1" sz="1900"/>
          </a:p>
        </p:txBody>
      </p:sp>
      <p:sp>
        <p:nvSpPr>
          <p:cNvPr id="113" name="Google Shape;113;p21"/>
          <p:cNvSpPr/>
          <p:nvPr/>
        </p:nvSpPr>
        <p:spPr>
          <a:xfrm>
            <a:off x="5140725" y="1070550"/>
            <a:ext cx="1449000" cy="307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