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embeddedFontLst>
    <p:embeddedFont>
      <p:font typeface="Lexen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:go="http://customooxmlschemas.google.com/" r:id="rId25" roundtripDataSignature="AMtx7mi+rrARJkiN+ud+UNIy1rusYHdd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Lexend-bold.fntdata"/><Relationship Id="rId23" Type="http://schemas.openxmlformats.org/officeDocument/2006/relationships/font" Target="fonts/Lexen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6" name="Google Shape;186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9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" type="body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9"/>
          <p:cNvSpPr txBox="1"/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" type="body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0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1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22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2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3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23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3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2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6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7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FFFFF"/>
            </a:gs>
            <a:gs pos="100000">
              <a:srgbClr val="78929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 amt="77000"/>
          </a:blip>
          <a:srcRect b="9773" l="6584" r="0" t="22309"/>
          <a:stretch/>
        </p:blipFill>
        <p:spPr>
          <a:xfrm>
            <a:off x="5514535" y="0"/>
            <a:ext cx="6677465" cy="6858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0" y="7154"/>
                </a:lnTo>
                <a:lnTo>
                  <a:pt x="2410" y="6725"/>
                </a:lnTo>
                <a:lnTo>
                  <a:pt x="2410" y="0"/>
                </a:lnTo>
                <a:lnTo>
                  <a:pt x="0" y="0"/>
                </a:lnTo>
                <a:close/>
                <a:moveTo>
                  <a:pt x="9278" y="0"/>
                </a:moveTo>
                <a:lnTo>
                  <a:pt x="9278" y="4888"/>
                </a:lnTo>
                <a:lnTo>
                  <a:pt x="17160" y="3482"/>
                </a:lnTo>
                <a:lnTo>
                  <a:pt x="17160" y="0"/>
                </a:lnTo>
                <a:lnTo>
                  <a:pt x="9278" y="0"/>
                </a:lnTo>
                <a:close/>
                <a:moveTo>
                  <a:pt x="17788" y="0"/>
                </a:moveTo>
                <a:lnTo>
                  <a:pt x="17788" y="1358"/>
                </a:lnTo>
                <a:lnTo>
                  <a:pt x="21600" y="679"/>
                </a:lnTo>
                <a:lnTo>
                  <a:pt x="21600" y="0"/>
                </a:lnTo>
                <a:lnTo>
                  <a:pt x="17788" y="0"/>
                </a:lnTo>
                <a:close/>
                <a:moveTo>
                  <a:pt x="21600" y="1291"/>
                </a:moveTo>
                <a:lnTo>
                  <a:pt x="17790" y="1971"/>
                </a:lnTo>
                <a:lnTo>
                  <a:pt x="17788" y="13824"/>
                </a:lnTo>
                <a:lnTo>
                  <a:pt x="21600" y="13144"/>
                </a:lnTo>
                <a:lnTo>
                  <a:pt x="21600" y="1291"/>
                </a:lnTo>
                <a:close/>
                <a:moveTo>
                  <a:pt x="8652" y="2564"/>
                </a:moveTo>
                <a:lnTo>
                  <a:pt x="3036" y="3564"/>
                </a:lnTo>
                <a:lnTo>
                  <a:pt x="3036" y="11482"/>
                </a:lnTo>
                <a:lnTo>
                  <a:pt x="8652" y="10482"/>
                </a:lnTo>
                <a:lnTo>
                  <a:pt x="8652" y="2564"/>
                </a:lnTo>
                <a:close/>
                <a:moveTo>
                  <a:pt x="17160" y="4161"/>
                </a:moveTo>
                <a:lnTo>
                  <a:pt x="9278" y="5565"/>
                </a:lnTo>
                <a:lnTo>
                  <a:pt x="9278" y="21600"/>
                </a:lnTo>
                <a:lnTo>
                  <a:pt x="17160" y="21600"/>
                </a:lnTo>
                <a:lnTo>
                  <a:pt x="17160" y="4161"/>
                </a:lnTo>
                <a:close/>
                <a:moveTo>
                  <a:pt x="8651" y="11102"/>
                </a:moveTo>
                <a:lnTo>
                  <a:pt x="3036" y="12104"/>
                </a:lnTo>
                <a:lnTo>
                  <a:pt x="3036" y="21600"/>
                </a:lnTo>
                <a:lnTo>
                  <a:pt x="8651" y="21600"/>
                </a:lnTo>
                <a:lnTo>
                  <a:pt x="8651" y="11102"/>
                </a:lnTo>
                <a:close/>
                <a:moveTo>
                  <a:pt x="21600" y="13758"/>
                </a:moveTo>
                <a:lnTo>
                  <a:pt x="17788" y="14436"/>
                </a:lnTo>
                <a:lnTo>
                  <a:pt x="17788" y="18665"/>
                </a:lnTo>
                <a:lnTo>
                  <a:pt x="21600" y="17985"/>
                </a:lnTo>
                <a:lnTo>
                  <a:pt x="21600" y="13758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85" name="Google Shape;85;p1"/>
          <p:cNvSpPr txBox="1"/>
          <p:nvPr>
            <p:ph type="ctrTitle"/>
          </p:nvPr>
        </p:nvSpPr>
        <p:spPr>
          <a:xfrm>
            <a:off x="196450" y="1913200"/>
            <a:ext cx="6021600" cy="29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>
                <a:latin typeface="Lexend"/>
                <a:ea typeface="Lexend"/>
                <a:cs typeface="Lexend"/>
                <a:sym typeface="Lexend"/>
              </a:rPr>
              <a:t>Analytical CRM Development for a Bank</a:t>
            </a:r>
            <a:endParaRPr sz="6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6" name="Google Shape;86;p1"/>
          <p:cNvSpPr txBox="1"/>
          <p:nvPr>
            <p:ph idx="1" type="subTitle"/>
          </p:nvPr>
        </p:nvSpPr>
        <p:spPr>
          <a:xfrm>
            <a:off x="-1266092" y="4814667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7F6000"/>
                </a:solidFill>
                <a:latin typeface="Lexend"/>
                <a:ea typeface="Lexend"/>
                <a:cs typeface="Lexend"/>
                <a:sym typeface="Lexend"/>
              </a:rPr>
              <a:t>FROM: Dayasagar H</a:t>
            </a:r>
            <a:endParaRPr>
              <a:solidFill>
                <a:srgbClr val="7F6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"/>
          <p:cNvSpPr txBox="1"/>
          <p:nvPr>
            <p:ph idx="1" type="body"/>
          </p:nvPr>
        </p:nvSpPr>
        <p:spPr>
          <a:xfrm>
            <a:off x="6344104" y="3724741"/>
            <a:ext cx="5050727" cy="27041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Analysis: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Fluctuations in churn rates occurred, but overall, the rate has stabilized.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Minor increase in 2017, but stabilized in subsequent years.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2"/>
          <p:cNvSpPr txBox="1"/>
          <p:nvPr/>
        </p:nvSpPr>
        <p:spPr>
          <a:xfrm>
            <a:off x="731520" y="3770142"/>
            <a:ext cx="5134283" cy="26323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Analysis: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increase in new customers joining the bank each year is a positive trend, indicating potential growth opportunities.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However, the constant churn rate suggests that while new customers are joining, the bank is struggling to retain them.</a:t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843746" cy="3561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34716" y="0"/>
            <a:ext cx="6057284" cy="362864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2"/>
          <p:cNvSpPr txBox="1"/>
          <p:nvPr/>
        </p:nvSpPr>
        <p:spPr>
          <a:xfrm>
            <a:off x="6284421" y="2525245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gerian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Churn Rate over Years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2"/>
          <p:cNvSpPr txBox="1"/>
          <p:nvPr/>
        </p:nvSpPr>
        <p:spPr>
          <a:xfrm>
            <a:off x="644982" y="2602443"/>
            <a:ext cx="6511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gerian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 Joining over Years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"/>
          <p:cNvSpPr txBox="1"/>
          <p:nvPr>
            <p:ph type="title"/>
          </p:nvPr>
        </p:nvSpPr>
        <p:spPr>
          <a:xfrm>
            <a:off x="1371600" y="685800"/>
            <a:ext cx="9601200" cy="6072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lgerian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Account balance And Number of products</a:t>
            </a:r>
            <a:b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4"/>
          <p:cNvSpPr txBox="1"/>
          <p:nvPr>
            <p:ph idx="1" type="body"/>
          </p:nvPr>
        </p:nvSpPr>
        <p:spPr>
          <a:xfrm>
            <a:off x="6654577" y="1151501"/>
            <a:ext cx="4077855" cy="50338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3375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Analysis: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76225" lvl="0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Customers with higher product usage tend to have higher total account balances.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76225" lvl="0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Customers using 1 product contribute significantly to the total account balance.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3375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Recommendation: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76225" lvl="0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Encourage customers to use multiple products to increase overall account balances.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76225" lvl="0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Offer incentives or rewards for customers who adopt additional banking products.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14"/>
          <p:cNvPicPr preferRelativeResize="0"/>
          <p:nvPr/>
        </p:nvPicPr>
        <p:blipFill rotWithShape="1">
          <a:blip r:embed="rId3">
            <a:alphaModFix/>
          </a:blip>
          <a:srcRect b="0" l="0" r="7026" t="10583"/>
          <a:stretch/>
        </p:blipFill>
        <p:spPr>
          <a:xfrm>
            <a:off x="239151" y="1083212"/>
            <a:ext cx="6342168" cy="5411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"/>
          <p:cNvSpPr txBox="1"/>
          <p:nvPr>
            <p:ph type="title"/>
          </p:nvPr>
        </p:nvSpPr>
        <p:spPr>
          <a:xfrm>
            <a:off x="1371599" y="685800"/>
            <a:ext cx="10238509" cy="6904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gerian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Credit Score Wise Count Of Customers Exited.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5"/>
          <p:cNvSpPr txBox="1"/>
          <p:nvPr>
            <p:ph idx="1" type="body"/>
          </p:nvPr>
        </p:nvSpPr>
        <p:spPr>
          <a:xfrm>
            <a:off x="780473" y="1376218"/>
            <a:ext cx="6516254" cy="44911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Analysis: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Customers with higher credit scores tend to have lower churn rates.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The highest churn count is observed in the credit score group Fair, followed by Poor.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Recommendation: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Focus retention efforts on customers in the credit score groups Fair and Poor.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Provide targeted offers or incentives to encourage loyalty and reduce churn in these segments.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53529" y="1587574"/>
            <a:ext cx="4732072" cy="4388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"/>
          <p:cNvSpPr txBox="1"/>
          <p:nvPr>
            <p:ph type="title"/>
          </p:nvPr>
        </p:nvSpPr>
        <p:spPr>
          <a:xfrm>
            <a:off x="1371600" y="258618"/>
            <a:ext cx="9601200" cy="8405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lgerian"/>
              <a:buNone/>
            </a:pPr>
            <a:r>
              <a:rPr lang="en-US" sz="4400">
                <a:latin typeface="Arial"/>
                <a:ea typeface="Arial"/>
                <a:cs typeface="Arial"/>
                <a:sym typeface="Arial"/>
              </a:rPr>
              <a:t>Suggestions:</a:t>
            </a:r>
            <a:br>
              <a:rPr lang="en-US" sz="4400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8"/>
          <p:cNvSpPr txBox="1"/>
          <p:nvPr>
            <p:ph idx="1" type="body"/>
          </p:nvPr>
        </p:nvSpPr>
        <p:spPr>
          <a:xfrm>
            <a:off x="1371600" y="13716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Targeted Marketing and Communication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Develop campaigns focused on their financial goals.Highlight services like retirement planning and investment options.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 Loyalty Programs: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 programs rewarding long-term customers.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 Bundling and Cross-Selling: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bundled offerings to encourage multiple product usage.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Personalized Offers and Services: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Offer tailored product bundles and exclusive discounts.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Improved Customer Service: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Enhance support for older customers.Train reps to address their unique concerns.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"/>
          <p:cNvSpPr txBox="1"/>
          <p:nvPr>
            <p:ph type="title"/>
          </p:nvPr>
        </p:nvSpPr>
        <p:spPr>
          <a:xfrm>
            <a:off x="1371600" y="685800"/>
            <a:ext cx="9601200" cy="625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lgerian"/>
              <a:buNone/>
            </a:pPr>
            <a:r>
              <a:rPr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Strategies to Reduce Churn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1"/>
          <p:cNvSpPr txBox="1"/>
          <p:nvPr>
            <p:ph idx="1" type="body"/>
          </p:nvPr>
        </p:nvSpPr>
        <p:spPr>
          <a:xfrm>
            <a:off x="6941128" y="2332182"/>
            <a:ext cx="4511964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u="sng">
                <a:latin typeface="Arial"/>
                <a:ea typeface="Arial"/>
                <a:cs typeface="Arial"/>
                <a:sym typeface="Arial"/>
              </a:rPr>
              <a:t>Strategies to Reduce Churn: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Improve customer engagement.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Enhance customer service.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Competitive product offerings.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Financial education.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 u="sng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1584036" y="2332182"/>
            <a:ext cx="4511964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■"/>
            </a:pPr>
            <a:r>
              <a:rPr b="0" i="0" lang="en-US" sz="20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Reason of Churn: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Lack of engagement.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Poor customer service.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Competitive offers.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/>
          <p:cNvSpPr txBox="1"/>
          <p:nvPr>
            <p:ph type="title"/>
          </p:nvPr>
        </p:nvSpPr>
        <p:spPr>
          <a:xfrm>
            <a:off x="1371600" y="685800"/>
            <a:ext cx="9601200" cy="792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lgerian"/>
              <a:buNone/>
            </a:pPr>
            <a:r>
              <a:rPr b="1" lang="en-US" sz="4400">
                <a:latin typeface="Arial"/>
                <a:ea typeface="Arial"/>
                <a:cs typeface="Arial"/>
                <a:sym typeface="Arial"/>
              </a:rPr>
              <a:t>Recommendation:</a:t>
            </a:r>
            <a:br>
              <a:rPr b="1" lang="en-US" sz="4400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9" name="Google Shape;179;p13"/>
          <p:cNvGrpSpPr/>
          <p:nvPr/>
        </p:nvGrpSpPr>
        <p:grpSpPr>
          <a:xfrm>
            <a:off x="781653" y="1984067"/>
            <a:ext cx="10800746" cy="3644663"/>
            <a:chOff x="172053" y="383867"/>
            <a:chExt cx="10800746" cy="3644663"/>
          </a:xfrm>
        </p:grpSpPr>
        <p:sp>
          <p:nvSpPr>
            <p:cNvPr id="180" name="Google Shape;180;p13"/>
            <p:cNvSpPr/>
            <p:nvPr/>
          </p:nvSpPr>
          <p:spPr>
            <a:xfrm>
              <a:off x="172053" y="383867"/>
              <a:ext cx="4973750" cy="1368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3"/>
            <p:cNvSpPr txBox="1"/>
            <p:nvPr/>
          </p:nvSpPr>
          <p:spPr>
            <a:xfrm>
              <a:off x="238877" y="450691"/>
              <a:ext cx="4840102" cy="123525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Implement targeted strategies to reduce churn, such as personalized engagement programs, enhanced customer service, and competitive offerings.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6071030" y="2682765"/>
              <a:ext cx="4901769" cy="1345765"/>
            </a:xfrm>
            <a:prstGeom prst="roundRect">
              <a:avLst>
                <a:gd fmla="val 16667" name="adj"/>
              </a:avLst>
            </a:prstGeom>
            <a:solidFill>
              <a:srgbClr val="E2EB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3"/>
            <p:cNvSpPr txBox="1"/>
            <p:nvPr/>
          </p:nvSpPr>
          <p:spPr>
            <a:xfrm>
              <a:off x="6136725" y="2748460"/>
              <a:ext cx="4770379" cy="121437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Impact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By improving customer retention, the bank can capitalize on the increasing trend of customers joining and achieve sustainable growth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/>
          <p:nvPr>
            <p:ph type="title"/>
          </p:nvPr>
        </p:nvSpPr>
        <p:spPr>
          <a:xfrm>
            <a:off x="1210875" y="239325"/>
            <a:ext cx="9601200" cy="7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lgerian"/>
              <a:buNone/>
            </a:pPr>
            <a:r>
              <a:rPr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br>
              <a:rPr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6"/>
          <p:cNvSpPr txBox="1"/>
          <p:nvPr>
            <p:ph idx="1" type="body"/>
          </p:nvPr>
        </p:nvSpPr>
        <p:spPr>
          <a:xfrm>
            <a:off x="1295400" y="1055989"/>
            <a:ext cx="9601200" cy="44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bank has experienced a consistent churn rate over the years, despite a steady increase in customer acquisition.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Customers with lower credit scores and those using fewer products are more likely to churn.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 groups Old and Middle have the highest churn rates, indicating specific retention challenges.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Improving customer engagement, enhancing customer service, and offering competitive products/services are key strategies to reduce churn.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Targeted marketing and personalized offers can help retain customers in critical age and credit score groups.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Overall, by focusing on customer engagement, service enhancement, and targeted strategies for specific customer segments, the bank can reduce churn, improve customer retention, and foster long-term customer loyalty.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/>
          <p:nvPr>
            <p:ph type="title"/>
          </p:nvPr>
        </p:nvSpPr>
        <p:spPr>
          <a:xfrm>
            <a:off x="609600" y="274638"/>
            <a:ext cx="10972800" cy="6951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lgerian"/>
              <a:buNone/>
            </a:pPr>
            <a:r>
              <a:rPr lang="en-US">
                <a:latin typeface="Algerian"/>
                <a:ea typeface="Algerian"/>
                <a:cs typeface="Algerian"/>
                <a:sym typeface="Algerian"/>
              </a:rPr>
              <a:t>Dashboard</a:t>
            </a:r>
            <a:endParaRPr>
              <a:latin typeface="Algerian"/>
              <a:ea typeface="Algerian"/>
              <a:cs typeface="Algerian"/>
              <a:sym typeface="Algerian"/>
            </a:endParaRPr>
          </a:p>
        </p:txBody>
      </p:sp>
      <p:pic>
        <p:nvPicPr>
          <p:cNvPr id="195" name="Google Shape;195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306" y="1357745"/>
            <a:ext cx="5073785" cy="2763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2200" y="1357745"/>
            <a:ext cx="5299364" cy="2763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88486" y="4225637"/>
            <a:ext cx="5276850" cy="2646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title"/>
          </p:nvPr>
        </p:nvSpPr>
        <p:spPr>
          <a:xfrm>
            <a:off x="1600200" y="210312"/>
            <a:ext cx="9601200" cy="969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lgerian"/>
              <a:buNone/>
            </a:pPr>
            <a:r>
              <a:rPr lang="en-US" sz="4800">
                <a:latin typeface="Arial"/>
                <a:ea typeface="Arial"/>
                <a:cs typeface="Arial"/>
                <a:sym typeface="Arial"/>
              </a:rPr>
              <a:t>Data Overview</a:t>
            </a:r>
            <a:endParaRPr sz="4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 txBox="1"/>
          <p:nvPr>
            <p:ph idx="1" type="body"/>
          </p:nvPr>
        </p:nvSpPr>
        <p:spPr>
          <a:xfrm>
            <a:off x="1371600" y="1179576"/>
            <a:ext cx="9601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762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❖"/>
            </a:pPr>
            <a:r>
              <a:rPr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RowNumber: The row number in the dataset, likely used for reference or indexing.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7625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❖"/>
            </a:pPr>
            <a:r>
              <a:rPr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CustomerId: A unique identifier for each customer.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762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❖"/>
            </a:pPr>
            <a:r>
              <a:rPr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CreditScore: A numerical representation of the customer's creditworthiness.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1" marL="933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❖"/>
            </a:pPr>
            <a:r>
              <a:rPr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Credit score: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2" marL="1390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❖"/>
            </a:pPr>
            <a:r>
              <a:rPr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Excellent: 800–850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2" marL="1390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❖"/>
            </a:pPr>
            <a:r>
              <a:rPr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Very Good: 740–799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2" marL="1390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❖"/>
            </a:pPr>
            <a:r>
              <a:rPr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Good: 670–739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2" marL="1390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❖"/>
            </a:pPr>
            <a:r>
              <a:rPr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Fair: 580–669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2" marL="1390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❖"/>
            </a:pPr>
            <a:r>
              <a:rPr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Poor: 300–579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7625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❖"/>
            </a:pPr>
            <a:r>
              <a:rPr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GeographyID: A numerical identifier that likely corresponds to a geographical location, such as a country or region.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7625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❖"/>
            </a:pPr>
            <a:r>
              <a:rPr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GenderID: A numerical identifier for the customer's gender, where for example, '1' could represent male and '2' could represent female.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idx="1" type="body"/>
          </p:nvPr>
        </p:nvSpPr>
        <p:spPr>
          <a:xfrm>
            <a:off x="2086494" y="406365"/>
            <a:ext cx="9601200" cy="5769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5756" lvl="0" marL="4762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❖"/>
            </a:pPr>
            <a:r>
              <a:rPr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Age: The age of the customer.</a:t>
            </a:r>
            <a:endParaRPr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756" lvl="0" marL="47625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❖"/>
            </a:pPr>
            <a:r>
              <a:rPr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Tenure: The number of years the customer has been with the bank.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5756" lvl="0" marL="47625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❖"/>
            </a:pPr>
            <a:r>
              <a:rPr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Balance: Current balance in the customer's account.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5756" lvl="0" marL="47625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❖"/>
            </a:pPr>
            <a:r>
              <a:rPr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NumOfProducts: refers to the number of products that a customer has purchased through the bank.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5756" lvl="0" marL="47625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❖"/>
            </a:pPr>
            <a:r>
              <a:rPr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HasCrCard: denotes whether or not a customer has a credit card. This column is also relevant, since people with a credit card are less likely to leave the bank.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5755" lvl="2" marL="139065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❖"/>
            </a:pPr>
            <a:r>
              <a:rPr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represents credit card holder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5755" lvl="2" marL="139065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❖"/>
            </a:pPr>
            <a:r>
              <a:rPr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represents non credit card holder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5280" lvl="0" marL="46990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❖"/>
            </a:pPr>
            <a:r>
              <a:rPr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IsActiveMember: active customers are less likely to leave the bank (as per the criteria defined by the bank for identifying the activeness).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5280" lvl="2" marL="13843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❖"/>
            </a:pPr>
            <a:r>
              <a:rPr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represents Active Member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5280" lvl="2" marL="13843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❖"/>
            </a:pPr>
            <a:r>
              <a:rPr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represents Inactive Member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idx="1" type="body"/>
          </p:nvPr>
        </p:nvSpPr>
        <p:spPr>
          <a:xfrm>
            <a:off x="1038025" y="2332037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699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❖"/>
            </a:pPr>
            <a:r>
              <a:rPr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Estimated Salary: as with balance, people with lower salaries are more likely to leave the bank compared to those with higher salaries.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6990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❖"/>
            </a:pPr>
            <a:r>
              <a:rPr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Exited: whether or not the customer left the bank.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2" marL="13843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❖"/>
            </a:pPr>
            <a:r>
              <a:rPr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represents Retain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2" marL="13843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❖"/>
            </a:pPr>
            <a:r>
              <a:rPr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represents Exit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6990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❖"/>
            </a:pPr>
            <a:r>
              <a:rPr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Bank DOJ: date when the Customer associated/joined  with the bank.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/>
          <p:nvPr>
            <p:ph type="title"/>
          </p:nvPr>
        </p:nvSpPr>
        <p:spPr>
          <a:xfrm>
            <a:off x="1101852" y="247650"/>
            <a:ext cx="10140696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lgerian"/>
              <a:buNone/>
            </a:pPr>
            <a:r>
              <a:rPr lang="en-US" sz="3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 Churn and its impact on business</a:t>
            </a:r>
            <a:br>
              <a:rPr lang="en-US" sz="3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3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5"/>
          <p:cNvSpPr txBox="1"/>
          <p:nvPr>
            <p:ph idx="1" type="body"/>
          </p:nvPr>
        </p:nvSpPr>
        <p:spPr>
          <a:xfrm>
            <a:off x="1371600" y="990600"/>
            <a:ext cx="9802368" cy="550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147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❖"/>
            </a:pPr>
            <a:r>
              <a:rPr i="0" lang="en-US" sz="2400">
                <a:latin typeface="Arial"/>
                <a:ea typeface="Arial"/>
                <a:cs typeface="Arial"/>
                <a:sym typeface="Arial"/>
              </a:rPr>
              <a:t>Customer churn, the rate at which customers stop using a company's products or services, is a crucial metric for banks.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147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❖"/>
            </a:pPr>
            <a:r>
              <a:rPr i="0" lang="en-US" sz="2400">
                <a:latin typeface="Arial"/>
                <a:ea typeface="Arial"/>
                <a:cs typeface="Arial"/>
                <a:sym typeface="Arial"/>
              </a:rPr>
              <a:t> It directly impacts revenue and profitability.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147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❖"/>
            </a:pPr>
            <a:r>
              <a:rPr i="0" lang="en-US" sz="2400">
                <a:latin typeface="Arial"/>
                <a:ea typeface="Arial"/>
                <a:cs typeface="Arial"/>
                <a:sym typeface="Arial"/>
              </a:rPr>
              <a:t> In this presentation, we will analyze our bank's customer churn rates, focusing on gender, recent years, customers with credit cards, number of products used, credit score-wise churn count, and geography-wise churn count.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147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❖"/>
            </a:pPr>
            <a:r>
              <a:rPr i="0" lang="en-US" sz="2400">
                <a:latin typeface="Arial"/>
                <a:ea typeface="Arial"/>
                <a:cs typeface="Arial"/>
                <a:sym typeface="Arial"/>
              </a:rPr>
              <a:t> Our goal is to identify factors contributing to churn and propose strategies to improve customer retention and satisfaction.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/>
          <p:nvPr>
            <p:ph type="title"/>
          </p:nvPr>
        </p:nvSpPr>
        <p:spPr>
          <a:xfrm>
            <a:off x="609600" y="274638"/>
            <a:ext cx="10972800" cy="6256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lgerian"/>
              <a:buNone/>
            </a:pPr>
            <a:r>
              <a:rPr lang="en-US" sz="4400">
                <a:latin typeface="Arial"/>
                <a:ea typeface="Arial"/>
                <a:cs typeface="Arial"/>
                <a:sym typeface="Arial"/>
              </a:rPr>
              <a:t>Churn </a:t>
            </a:r>
            <a:r>
              <a:rPr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Churn Rate Trends</a:t>
            </a:r>
            <a:r>
              <a:rPr lang="en-US" sz="4400"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2363" y="1614238"/>
            <a:ext cx="5214070" cy="426113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6"/>
          <p:cNvSpPr txBox="1"/>
          <p:nvPr/>
        </p:nvSpPr>
        <p:spPr>
          <a:xfrm>
            <a:off x="6441596" y="978000"/>
            <a:ext cx="5422500" cy="58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Analysis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can be seen that there is an significant increase in the customers in year 2017 and saw a sudden decline in starting of 2018 as well as in Jan 2019.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Recommendation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Monitor closely for emerging trends.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 targeted strategies for stability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>
            <p:ph type="title"/>
          </p:nvPr>
        </p:nvSpPr>
        <p:spPr>
          <a:xfrm>
            <a:off x="1490472" y="158496"/>
            <a:ext cx="9601200" cy="8321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lgerian"/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Churn Analysis by Age</a:t>
            </a:r>
            <a:br>
              <a:rPr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896" y="1426463"/>
            <a:ext cx="6068144" cy="4918065"/>
          </a:xfrm>
          <a:prstGeom prst="rect">
            <a:avLst/>
          </a:prstGeom>
          <a:solidFill>
            <a:srgbClr val="D99593"/>
          </a:solidFill>
          <a:ln>
            <a:noFill/>
          </a:ln>
        </p:spPr>
      </p:pic>
      <p:sp>
        <p:nvSpPr>
          <p:cNvPr id="122" name="Google Shape;122;p7"/>
          <p:cNvSpPr txBox="1"/>
          <p:nvPr/>
        </p:nvSpPr>
        <p:spPr>
          <a:xfrm>
            <a:off x="6693408" y="1115568"/>
            <a:ext cx="5212200" cy="61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Analysis: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 Group Old Aged(45 Churn Rate):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churn rate suggests potential dissatisfaction or unmet needs.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Reasons could include lack of personalized services or better offers from competitors.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Recommend further investigation into specific pain points or service gaps.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 Group Middle Aged (20 Churn Rate):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Significant churn rate indicating possible issues.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Factors may include retirement planning or changing financial priorities.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Tailor retention strategies based on understanding their financial needs and concerns.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"/>
          <p:cNvSpPr txBox="1"/>
          <p:nvPr>
            <p:ph type="title"/>
          </p:nvPr>
        </p:nvSpPr>
        <p:spPr>
          <a:xfrm>
            <a:off x="1371600" y="685800"/>
            <a:ext cx="9601200" cy="6811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lgerian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Churn Analysis by Number of Products.</a:t>
            </a:r>
            <a:br>
              <a:rPr lang="en-US" sz="3600">
                <a:latin typeface="Arial"/>
                <a:ea typeface="Arial"/>
                <a:cs typeface="Arial"/>
                <a:sym typeface="Arial"/>
              </a:rPr>
            </a:b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9"/>
          <p:cNvSpPr txBox="1"/>
          <p:nvPr>
            <p:ph idx="1" type="body"/>
          </p:nvPr>
        </p:nvSpPr>
        <p:spPr>
          <a:xfrm>
            <a:off x="6806632" y="1438599"/>
            <a:ext cx="4738254" cy="505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i="0" lang="en-US" sz="1800">
                <a:latin typeface="Arial"/>
                <a:ea typeface="Arial"/>
                <a:cs typeface="Arial"/>
                <a:sym typeface="Arial"/>
              </a:rPr>
              <a:t>Key Points: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i="0" lang="en-US" sz="1800">
                <a:latin typeface="Arial"/>
                <a:ea typeface="Arial"/>
                <a:cs typeface="Arial"/>
                <a:sym typeface="Arial"/>
              </a:rPr>
              <a:t>Customers using 1 product have highest churn count (1409).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i="0" lang="en-US" sz="1800">
                <a:latin typeface="Arial"/>
                <a:ea typeface="Arial"/>
                <a:cs typeface="Arial"/>
                <a:sym typeface="Arial"/>
              </a:rPr>
              <a:t>Churn count decreases as the number of products used increases. Suggest product bundling to incentivize multiple product usage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i="0" lang="en-US" sz="1800">
                <a:latin typeface="Arial"/>
                <a:ea typeface="Arial"/>
                <a:cs typeface="Arial"/>
                <a:sym typeface="Arial"/>
              </a:rPr>
              <a:t>Analysis: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i="0" lang="en-US" sz="1800">
                <a:latin typeface="Arial"/>
                <a:ea typeface="Arial"/>
                <a:cs typeface="Arial"/>
                <a:sym typeface="Arial"/>
              </a:rPr>
              <a:t>Single-product customers may churn due to limited banking needs or perceived value.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i="0" lang="en-US" sz="1800">
                <a:latin typeface="Arial"/>
                <a:ea typeface="Arial"/>
                <a:cs typeface="Arial"/>
                <a:sym typeface="Arial"/>
              </a:rPr>
              <a:t>Multiple-product users are more loyal, indicating a need to encourage product diversification.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215" y="1153756"/>
            <a:ext cx="6458282" cy="534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"/>
          <p:cNvSpPr txBox="1"/>
          <p:nvPr>
            <p:ph type="title"/>
          </p:nvPr>
        </p:nvSpPr>
        <p:spPr>
          <a:xfrm>
            <a:off x="1371600" y="685800"/>
            <a:ext cx="9601200" cy="6442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lgerian"/>
              <a:buNone/>
            </a:pPr>
            <a:r>
              <a:rPr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Credit Card on Customer Churn</a:t>
            </a:r>
            <a:br>
              <a:rPr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0"/>
          <p:cNvSpPr txBox="1"/>
          <p:nvPr>
            <p:ph idx="1" type="body"/>
          </p:nvPr>
        </p:nvSpPr>
        <p:spPr>
          <a:xfrm>
            <a:off x="7019778" y="1394911"/>
            <a:ext cx="4378036" cy="5181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i="0" lang="en-US" sz="200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Bar</a:t>
            </a:r>
            <a:r>
              <a:rPr i="0" lang="en-US" sz="2000">
                <a:latin typeface="Arial"/>
                <a:ea typeface="Arial"/>
                <a:cs typeface="Arial"/>
                <a:sym typeface="Arial"/>
              </a:rPr>
              <a:t> chart shows customers by credit card status and churned/exited status.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i="0" lang="en-US" sz="2000">
                <a:latin typeface="Arial"/>
                <a:ea typeface="Arial"/>
                <a:cs typeface="Arial"/>
                <a:sym typeface="Arial"/>
              </a:rPr>
              <a:t>6K of credit card holders have exited or churned.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1K</a:t>
            </a:r>
            <a:r>
              <a:rPr i="0" lang="en-US" sz="2000">
                <a:latin typeface="Arial"/>
                <a:ea typeface="Arial"/>
                <a:cs typeface="Arial"/>
                <a:sym typeface="Arial"/>
              </a:rPr>
              <a:t> of non-credit card holders have churned.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i="0" lang="en-US" sz="2000">
                <a:latin typeface="Arial"/>
                <a:ea typeface="Arial"/>
                <a:cs typeface="Arial"/>
                <a:sym typeface="Arial"/>
              </a:rPr>
              <a:t>Credit card ownership significantly impacts customer retention rates.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647" y="1354199"/>
            <a:ext cx="6705601" cy="5126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2024-05-30T17:49:15Z</dcterms:created>
  <dc:creator>sunnysaiyyan@outlook.com</dc:creator>
</cp:coreProperties>
</file>