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93" r:id="rId4"/>
    <p:sldId id="292" r:id="rId5"/>
    <p:sldId id="294" r:id="rId6"/>
    <p:sldId id="295" r:id="rId7"/>
    <p:sldId id="296" r:id="rId8"/>
    <p:sldId id="297" r:id="rId9"/>
    <p:sldId id="299" r:id="rId10"/>
    <p:sldId id="300" r:id="rId11"/>
    <p:sldId id="301" r:id="rId12"/>
    <p:sldId id="302" r:id="rId13"/>
    <p:sldId id="303" r:id="rId14"/>
    <p:sldId id="305" r:id="rId15"/>
    <p:sldId id="304"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22" r:id="rId30"/>
    <p:sldId id="320" r:id="rId31"/>
    <p:sldId id="321" r:id="rId32"/>
    <p:sldId id="319" r:id="rId33"/>
    <p:sldId id="323" r:id="rId34"/>
    <p:sldId id="324" r:id="rId35"/>
    <p:sldId id="325" r:id="rId36"/>
    <p:sldId id="326" r:id="rId37"/>
    <p:sldId id="327" r:id="rId38"/>
    <p:sldId id="328" r:id="rId39"/>
    <p:sldId id="288" r:id="rId40"/>
    <p:sldId id="332" r:id="rId41"/>
    <p:sldId id="330" r:id="rId42"/>
    <p:sldId id="331" r:id="rId43"/>
    <p:sldId id="329"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 id="289" r:id="rId63"/>
    <p:sldId id="290" r:id="rId64"/>
    <p:sldId id="291"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244469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405587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99623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995990" cy="89383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38199" y="1431235"/>
            <a:ext cx="10995991" cy="47457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184669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E3ACCA-030B-40FC-BCFE-7E5F06FE5E15}"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720999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E3ACCA-030B-40FC-BCFE-7E5F06FE5E15}"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266421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E3ACCA-030B-40FC-BCFE-7E5F06FE5E15}"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195523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E3ACCA-030B-40FC-BCFE-7E5F06FE5E15}"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1423545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3ACCA-030B-40FC-BCFE-7E5F06FE5E15}"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331666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E3ACCA-030B-40FC-BCFE-7E5F06FE5E15}"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316362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E3ACCA-030B-40FC-BCFE-7E5F06FE5E15}"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4444A-7FD4-4676-AD5C-133A1F3249CE}" type="slidenum">
              <a:rPr lang="en-US" smtClean="0"/>
              <a:t>‹#›</a:t>
            </a:fld>
            <a:endParaRPr lang="en-US"/>
          </a:p>
        </p:txBody>
      </p:sp>
    </p:spTree>
    <p:extLst>
      <p:ext uri="{BB962C8B-B14F-4D97-AF65-F5344CB8AC3E}">
        <p14:creationId xmlns:p14="http://schemas.microsoft.com/office/powerpoint/2010/main" val="2535216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3ACCA-030B-40FC-BCFE-7E5F06FE5E15}" type="datetimeFigureOut">
              <a:rPr lang="en-US" smtClean="0"/>
              <a:t>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4444A-7FD4-4676-AD5C-133A1F3249CE}" type="slidenum">
              <a:rPr lang="en-US" smtClean="0"/>
              <a:t>‹#›</a:t>
            </a:fld>
            <a:endParaRPr lang="en-US"/>
          </a:p>
        </p:txBody>
      </p:sp>
    </p:spTree>
    <p:extLst>
      <p:ext uri="{BB962C8B-B14F-4D97-AF65-F5344CB8AC3E}">
        <p14:creationId xmlns:p14="http://schemas.microsoft.com/office/powerpoint/2010/main" val="82841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XML_and_HTML_character_entity_reference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635" y="349623"/>
            <a:ext cx="10228729" cy="3442447"/>
          </a:xfrm>
        </p:spPr>
        <p:txBody>
          <a:bodyPr>
            <a:normAutofit/>
          </a:bodyPr>
          <a:lstStyle/>
          <a:p>
            <a:r>
              <a:rPr lang="en-US" dirty="0" smtClean="0"/>
              <a:t/>
            </a:r>
            <a:br>
              <a:rPr lang="en-US" dirty="0" smtClean="0"/>
            </a:br>
            <a:r>
              <a:rPr lang="en-US" sz="4900" dirty="0" smtClean="0"/>
              <a:t>Teach Yourself: HTML, CSS, and JavaScript – All in One</a:t>
            </a:r>
            <a:r>
              <a:rPr lang="en-US" dirty="0" smtClean="0"/>
              <a:t/>
            </a:r>
            <a:br>
              <a:rPr lang="en-US" dirty="0" smtClean="0"/>
            </a:br>
            <a:r>
              <a:rPr lang="en-US" sz="4000" dirty="0" smtClean="0"/>
              <a:t>Chapter 6</a:t>
            </a:r>
            <a:r>
              <a:rPr lang="en-US" sz="4000" dirty="0"/>
              <a:t>: Working with Fonts, Text Blocks, Lists, and Tables</a:t>
            </a:r>
          </a:p>
        </p:txBody>
      </p:sp>
      <p:sp>
        <p:nvSpPr>
          <p:cNvPr id="3" name="Subtitle 2"/>
          <p:cNvSpPr>
            <a:spLocks noGrp="1"/>
          </p:cNvSpPr>
          <p:nvPr>
            <p:ph type="subTitle" idx="1"/>
          </p:nvPr>
        </p:nvSpPr>
        <p:spPr>
          <a:xfrm>
            <a:off x="1524000" y="4328179"/>
            <a:ext cx="9144000" cy="1655762"/>
          </a:xfrm>
        </p:spPr>
        <p:txBody>
          <a:bodyPr>
            <a:normAutofit lnSpcReduction="10000"/>
          </a:bodyPr>
          <a:lstStyle/>
          <a:p>
            <a:r>
              <a:rPr lang="en-US" dirty="0"/>
              <a:t>Introduction to Web Programming I</a:t>
            </a:r>
            <a:r>
              <a:rPr lang="en-US"/>
              <a:t/>
            </a:r>
            <a:br>
              <a:rPr lang="en-US"/>
            </a:br>
            <a:r>
              <a:rPr lang="en-US" smtClean="0"/>
              <a:t>CIS375/MFC215 </a:t>
            </a:r>
            <a:r>
              <a:rPr lang="en-US" dirty="0" smtClean="0"/>
              <a:t/>
            </a:r>
            <a:br>
              <a:rPr lang="en-US" dirty="0" smtClean="0"/>
            </a:br>
            <a:r>
              <a:rPr lang="en-US" dirty="0" smtClean="0"/>
              <a:t>Slides by</a:t>
            </a:r>
            <a:br>
              <a:rPr lang="en-US" dirty="0" smtClean="0"/>
            </a:br>
            <a:r>
              <a:rPr lang="en-US" dirty="0" smtClean="0"/>
              <a:t>Jim Gerland</a:t>
            </a:r>
            <a:br>
              <a:rPr lang="en-US" dirty="0" smtClean="0"/>
            </a:br>
            <a:r>
              <a:rPr lang="en-US" dirty="0" smtClean="0"/>
              <a:t>Instructor</a:t>
            </a:r>
            <a:endParaRPr lang="en-US" dirty="0"/>
          </a:p>
        </p:txBody>
      </p:sp>
    </p:spTree>
    <p:extLst>
      <p:ext uri="{BB962C8B-B14F-4D97-AF65-F5344CB8AC3E}">
        <p14:creationId xmlns:p14="http://schemas.microsoft.com/office/powerpoint/2010/main" val="160614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Boldface, Italics, and Special Text </a:t>
            </a:r>
            <a:r>
              <a:rPr lang="en-US" dirty="0" smtClean="0"/>
              <a:t>Formatting</a:t>
            </a:r>
            <a:endParaRPr lang="en-US" dirty="0"/>
          </a:p>
        </p:txBody>
      </p:sp>
      <p:sp>
        <p:nvSpPr>
          <p:cNvPr id="3" name="Content Placeholder 2"/>
          <p:cNvSpPr>
            <a:spLocks noGrp="1"/>
          </p:cNvSpPr>
          <p:nvPr>
            <p:ph idx="1"/>
          </p:nvPr>
        </p:nvSpPr>
        <p:spPr>
          <a:xfrm>
            <a:off x="838200" y="1156448"/>
            <a:ext cx="10672482" cy="5163670"/>
          </a:xfrm>
        </p:spPr>
        <p:txBody>
          <a:bodyPr>
            <a:noAutofit/>
          </a:bodyPr>
          <a:lstStyle/>
          <a:p>
            <a:r>
              <a:rPr lang="en-US" sz="1600" dirty="0">
                <a:cs typeface="Courier New" panose="02070309020205020404" pitchFamily="49" charset="0"/>
              </a:rPr>
              <a:t>In this example, both style rules are specified in the style attribute of the </a:t>
            </a:r>
            <a:r>
              <a:rPr lang="en-US" sz="1600" dirty="0">
                <a:latin typeface="Courier New" panose="02070309020205020404" pitchFamily="49" charset="0"/>
                <a:cs typeface="Courier New" panose="02070309020205020404" pitchFamily="49" charset="0"/>
              </a:rPr>
              <a:t>&lt;p&gt; </a:t>
            </a:r>
            <a:r>
              <a:rPr lang="en-US" sz="1600" dirty="0">
                <a:cs typeface="Courier New" panose="02070309020205020404" pitchFamily="49" charset="0"/>
              </a:rPr>
              <a:t>tag. The key to using multiple style rules is that they must be separated by a semicolon (</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a:t>
            </a:r>
          </a:p>
          <a:p>
            <a:r>
              <a:rPr lang="en-US" sz="1600" dirty="0">
                <a:cs typeface="Courier New" panose="02070309020205020404" pitchFamily="49" charset="0"/>
              </a:rPr>
              <a:t>You aren’t limited to using font styles in paragraphs, however. The following code shows how to italicize text in a bulleted list</a:t>
            </a:r>
            <a:r>
              <a:rPr lang="en-US" sz="1600" dirty="0" smtClean="0">
                <a:cs typeface="Courier New" panose="02070309020205020404" pitchFamily="49" charset="0"/>
              </a:rPr>
              <a:t>:</a:t>
            </a:r>
            <a:br>
              <a:rPr lang="en-US" sz="1600" dirty="0" smtClean="0">
                <a:cs typeface="Courier New" panose="02070309020205020404" pitchFamily="49" charset="0"/>
              </a:rPr>
            </a:br>
            <a:r>
              <a:rPr lang="en-US" sz="1600" dirty="0" smtClean="0">
                <a:cs typeface="Courier New" panose="02070309020205020404" pitchFamily="49" charset="0"/>
              </a:rPr>
              <a:t/>
            </a:r>
            <a:br>
              <a:rPr lang="en-US" sz="1600" dirty="0" smtClean="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ul</a:t>
            </a:r>
            <a:r>
              <a:rPr lang="en-US" sz="1600" dirty="0" smtClean="0">
                <a:latin typeface="Courier New" panose="02070309020205020404" pitchFamily="49" charset="0"/>
                <a:cs typeface="Courier New" panose="02070309020205020404" pitchFamily="49" charset="0"/>
              </a:rPr>
              <a:t>&gt;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&lt;li style="font-style</a:t>
            </a:r>
            <a:r>
              <a:rPr lang="en-US" sz="1600" dirty="0" smtClean="0">
                <a:latin typeface="Courier New" panose="02070309020205020404" pitchFamily="49" charset="0"/>
                <a:cs typeface="Courier New" panose="02070309020205020404" pitchFamily="49" charset="0"/>
              </a:rPr>
              <a:t>: italic;"&gt;</a:t>
            </a:r>
            <a:r>
              <a:rPr lang="en-US" sz="1600" dirty="0">
                <a:latin typeface="Courier New" panose="02070309020205020404" pitchFamily="49" charset="0"/>
                <a:cs typeface="Courier New" panose="02070309020205020404" pitchFamily="49" charset="0"/>
              </a:rPr>
              <a:t>Important Stuff&lt;/li</a:t>
            </a:r>
            <a:r>
              <a:rPr lang="en-US" sz="1600" dirty="0" smtClean="0">
                <a:latin typeface="Courier New" panose="02070309020205020404" pitchFamily="49" charset="0"/>
                <a:cs typeface="Courier New" panose="02070309020205020404" pitchFamily="49" charset="0"/>
              </a:rPr>
              <a:t>&gt;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&lt;li style="font-style</a:t>
            </a:r>
            <a:r>
              <a:rPr lang="en-US" sz="1600" dirty="0" smtClean="0">
                <a:latin typeface="Courier New" panose="02070309020205020404" pitchFamily="49" charset="0"/>
                <a:cs typeface="Courier New" panose="02070309020205020404" pitchFamily="49" charset="0"/>
              </a:rPr>
              <a:t>: italic'"&gt;</a:t>
            </a:r>
            <a:r>
              <a:rPr lang="en-US" sz="1600" dirty="0">
                <a:latin typeface="Courier New" panose="02070309020205020404" pitchFamily="49" charset="0"/>
                <a:cs typeface="Courier New" panose="02070309020205020404" pitchFamily="49" charset="0"/>
              </a:rPr>
              <a:t>Critical Information&lt;/li</a:t>
            </a:r>
            <a:r>
              <a:rPr lang="en-US" sz="1600" dirty="0" smtClean="0">
                <a:latin typeface="Courier New" panose="02070309020205020404" pitchFamily="49" charset="0"/>
                <a:cs typeface="Courier New" panose="02070309020205020404" pitchFamily="49" charset="0"/>
              </a:rPr>
              <a:t>&gt;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&lt;li style="font-style</a:t>
            </a:r>
            <a:r>
              <a:rPr lang="en-US" sz="1600" dirty="0" smtClean="0">
                <a:latin typeface="Courier New" panose="02070309020205020404" pitchFamily="49" charset="0"/>
                <a:cs typeface="Courier New" panose="02070309020205020404" pitchFamily="49" charset="0"/>
              </a:rPr>
              <a:t>: italic;"&gt;</a:t>
            </a:r>
            <a:r>
              <a:rPr lang="en-US" sz="1600" dirty="0">
                <a:latin typeface="Courier New" panose="02070309020205020404" pitchFamily="49" charset="0"/>
                <a:cs typeface="Courier New" panose="02070309020205020404" pitchFamily="49" charset="0"/>
              </a:rPr>
              <a:t>Highly Sensitive Material&lt;/li</a:t>
            </a:r>
            <a:r>
              <a:rPr lang="en-US" sz="1600" dirty="0" smtClean="0">
                <a:latin typeface="Courier New" panose="02070309020205020404" pitchFamily="49" charset="0"/>
                <a:cs typeface="Courier New" panose="02070309020205020404" pitchFamily="49" charset="0"/>
              </a:rPr>
              <a:t>&gt;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&lt;li&gt;Nothing All That Useful&lt;/li</a:t>
            </a:r>
            <a:r>
              <a:rPr lang="en-US" sz="1600" dirty="0" smtClean="0">
                <a:latin typeface="Courier New" panose="02070309020205020404" pitchFamily="49" charset="0"/>
                <a:cs typeface="Courier New" panose="02070309020205020404" pitchFamily="49" charset="0"/>
              </a:rPr>
              <a:t>&gt;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ul&gt;</a:t>
            </a:r>
          </a:p>
          <a:p>
            <a:r>
              <a:rPr lang="en-US" sz="1600" dirty="0">
                <a:cs typeface="Courier New" panose="02070309020205020404" pitchFamily="49" charset="0"/>
              </a:rPr>
              <a:t>You can also use the font-weight style rule within headings, but a heavier font usually doesn’t have an effect on headings because they are already bold by default.</a:t>
            </a:r>
          </a:p>
          <a:p>
            <a:r>
              <a:rPr lang="en-US" sz="1600" dirty="0" smtClean="0">
                <a:cs typeface="Courier New" panose="02070309020205020404" pitchFamily="49" charset="0"/>
              </a:rPr>
              <a:t>Caution: In </a:t>
            </a:r>
            <a:r>
              <a:rPr lang="en-US" sz="1600" dirty="0">
                <a:cs typeface="Courier New" panose="02070309020205020404" pitchFamily="49" charset="0"/>
              </a:rPr>
              <a:t>the past, a </a:t>
            </a:r>
            <a:r>
              <a:rPr lang="en-US" sz="1600" dirty="0">
                <a:latin typeface="Courier New" panose="02070309020205020404" pitchFamily="49" charset="0"/>
                <a:cs typeface="Courier New" panose="02070309020205020404" pitchFamily="49" charset="0"/>
              </a:rPr>
              <a:t>&lt;u&gt;</a:t>
            </a:r>
            <a:r>
              <a:rPr lang="en-US" sz="1600" dirty="0">
                <a:cs typeface="Courier New" panose="02070309020205020404" pitchFamily="49" charset="0"/>
              </a:rPr>
              <a:t> tag was useful in creating underlined text, but you don’t want to use it now, for a couple of reasons. First, users expect underlined text to be a link, so they might get confused if you underline text that isn’t a link. Second, the </a:t>
            </a:r>
            <a:r>
              <a:rPr lang="en-US" sz="1600" dirty="0">
                <a:latin typeface="Courier New" panose="02070309020205020404" pitchFamily="49" charset="0"/>
                <a:cs typeface="Courier New" panose="02070309020205020404" pitchFamily="49" charset="0"/>
              </a:rPr>
              <a:t>&lt;u&gt; </a:t>
            </a:r>
            <a:r>
              <a:rPr lang="en-US" sz="1600" dirty="0">
                <a:cs typeface="Courier New" panose="02070309020205020404" pitchFamily="49" charset="0"/>
              </a:rPr>
              <a:t>tag is obsolete, which means that it has been phased out of the HTML language (as has the </a:t>
            </a:r>
            <a:r>
              <a:rPr lang="en-US" sz="1600" dirty="0">
                <a:latin typeface="Courier New" panose="02070309020205020404" pitchFamily="49" charset="0"/>
                <a:cs typeface="Courier New" panose="02070309020205020404" pitchFamily="49" charset="0"/>
              </a:rPr>
              <a:t>&lt;strike&gt; </a:t>
            </a:r>
            <a:r>
              <a:rPr lang="en-US" sz="1600" dirty="0">
                <a:cs typeface="Courier New" panose="02070309020205020404" pitchFamily="49" charset="0"/>
              </a:rPr>
              <a:t>tag). Both tags are still supported in web browsers and likely will be for quite a while, but using CSS is the preferred approach to creating underlined and strikethrough text.</a:t>
            </a:r>
          </a:p>
        </p:txBody>
      </p:sp>
    </p:spTree>
    <p:extLst>
      <p:ext uri="{BB962C8B-B14F-4D97-AF65-F5344CB8AC3E}">
        <p14:creationId xmlns:p14="http://schemas.microsoft.com/office/powerpoint/2010/main" val="333208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Boldface, Italics, and Special Text </a:t>
            </a:r>
            <a:r>
              <a:rPr lang="en-US" dirty="0" smtClean="0"/>
              <a:t>Formatting</a:t>
            </a:r>
            <a:endParaRPr lang="en-US" dirty="0"/>
          </a:p>
        </p:txBody>
      </p:sp>
      <p:sp>
        <p:nvSpPr>
          <p:cNvPr id="3" name="Content Placeholder 2"/>
          <p:cNvSpPr>
            <a:spLocks noGrp="1"/>
          </p:cNvSpPr>
          <p:nvPr>
            <p:ph idx="1"/>
          </p:nvPr>
        </p:nvSpPr>
        <p:spPr>
          <a:xfrm>
            <a:off x="838200" y="1156448"/>
            <a:ext cx="10672482" cy="5069540"/>
          </a:xfrm>
        </p:spPr>
        <p:txBody>
          <a:bodyPr>
            <a:noAutofit/>
          </a:bodyPr>
          <a:lstStyle/>
          <a:p>
            <a:r>
              <a:rPr lang="en-US" sz="2000" dirty="0">
                <a:cs typeface="Courier New" panose="02070309020205020404" pitchFamily="49" charset="0"/>
              </a:rPr>
              <a:t>Although using CSS enables you to apply richer formatting, there are a few other HTML5 tags that are good for adding special formatting to text when you don’t necessarily need to be as specific as CSS enables you to be. Following are some of these tags. </a:t>
            </a:r>
          </a:p>
          <a:p>
            <a:pPr lvl="1"/>
            <a:r>
              <a:rPr lang="en-US" sz="2000" dirty="0" smtClean="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sup&gt;&lt;/sup</a:t>
            </a:r>
            <a:r>
              <a:rPr lang="en-US" sz="2000" dirty="0" smtClean="0">
                <a:latin typeface="Courier New" panose="02070309020205020404" pitchFamily="49" charset="0"/>
                <a:cs typeface="Courier New" panose="02070309020205020404" pitchFamily="49" charset="0"/>
              </a:rPr>
              <a:t>&gt; </a:t>
            </a:r>
            <a:r>
              <a:rPr lang="en-US" sz="2000" dirty="0" smtClean="0">
                <a:cs typeface="Courier New" panose="02070309020205020404" pitchFamily="49" charset="0"/>
              </a:rPr>
              <a:t>— Superscript </a:t>
            </a:r>
            <a:r>
              <a:rPr lang="en-US" sz="2000" dirty="0">
                <a:cs typeface="Courier New" panose="02070309020205020404" pitchFamily="49" charset="0"/>
              </a:rPr>
              <a:t>text</a:t>
            </a:r>
          </a:p>
          <a:p>
            <a:pPr lvl="1"/>
            <a:r>
              <a:rPr lang="en-US" sz="2000" dirty="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sub&gt;&lt;/sub</a:t>
            </a:r>
            <a:r>
              <a:rPr lang="en-US" sz="2000" dirty="0">
                <a:latin typeface="Courier New" panose="02070309020205020404" pitchFamily="49" charset="0"/>
                <a:cs typeface="Courier New" panose="02070309020205020404" pitchFamily="49" charset="0"/>
              </a:rPr>
              <a:t>&gt;</a:t>
            </a:r>
            <a:r>
              <a:rPr lang="en-US" sz="2000" dirty="0" smtClean="0">
                <a:cs typeface="Courier New" panose="02070309020205020404" pitchFamily="49" charset="0"/>
              </a:rPr>
              <a:t> — Subscript </a:t>
            </a:r>
            <a:r>
              <a:rPr lang="en-US" sz="2000" dirty="0">
                <a:cs typeface="Courier New" panose="02070309020205020404" pitchFamily="49" charset="0"/>
              </a:rPr>
              <a:t>text</a:t>
            </a:r>
          </a:p>
          <a:p>
            <a:pPr lvl="1"/>
            <a:r>
              <a:rPr lang="en-US" sz="2000" dirty="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em&gt;&lt;/em</a:t>
            </a:r>
            <a:r>
              <a:rPr lang="en-US" sz="2000" dirty="0">
                <a:latin typeface="Courier New" panose="02070309020205020404" pitchFamily="49" charset="0"/>
                <a:cs typeface="Courier New" panose="02070309020205020404" pitchFamily="49" charset="0"/>
              </a:rPr>
              <a:t>&gt; </a:t>
            </a:r>
            <a:r>
              <a:rPr lang="en-US" sz="2000" dirty="0" smtClean="0">
                <a:cs typeface="Courier New" panose="02070309020205020404" pitchFamily="49" charset="0"/>
              </a:rPr>
              <a:t>— Emphasized </a:t>
            </a:r>
            <a:br>
              <a:rPr lang="en-US" sz="2000" dirty="0" smtClean="0">
                <a:cs typeface="Courier New" panose="02070309020205020404" pitchFamily="49" charset="0"/>
              </a:rPr>
            </a:br>
            <a:r>
              <a:rPr lang="en-US" sz="2000" dirty="0" smtClean="0">
                <a:cs typeface="Courier New" panose="02070309020205020404" pitchFamily="49" charset="0"/>
              </a:rPr>
              <a:t>                               (</a:t>
            </a:r>
            <a:r>
              <a:rPr lang="en-US" sz="2000" dirty="0">
                <a:cs typeface="Courier New" panose="02070309020205020404" pitchFamily="49" charset="0"/>
              </a:rPr>
              <a:t>typically italic) text</a:t>
            </a:r>
          </a:p>
          <a:p>
            <a:pPr lvl="1"/>
            <a:r>
              <a:rPr lang="en-US" sz="2000" dirty="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strong&gt;&lt;/strong</a:t>
            </a:r>
            <a:r>
              <a:rPr lang="en-US" sz="2000" dirty="0">
                <a:latin typeface="Courier New" panose="02070309020205020404" pitchFamily="49" charset="0"/>
                <a:cs typeface="Courier New" panose="02070309020205020404" pitchFamily="49" charset="0"/>
              </a:rPr>
              <a:t>&gt; </a:t>
            </a:r>
            <a:r>
              <a:rPr lang="en-US" sz="2000" dirty="0" smtClean="0">
                <a:cs typeface="Courier New" panose="02070309020205020404" pitchFamily="49" charset="0"/>
              </a:rPr>
              <a:t>— Strong </a:t>
            </a:r>
            <a:br>
              <a:rPr lang="en-US" sz="2000" dirty="0" smtClean="0">
                <a:cs typeface="Courier New" panose="02070309020205020404" pitchFamily="49" charset="0"/>
              </a:rPr>
            </a:br>
            <a:r>
              <a:rPr lang="en-US" sz="2000" dirty="0" smtClean="0">
                <a:cs typeface="Courier New" panose="02070309020205020404" pitchFamily="49" charset="0"/>
              </a:rPr>
              <a:t>                               (</a:t>
            </a:r>
            <a:r>
              <a:rPr lang="en-US" sz="2000" dirty="0">
                <a:cs typeface="Courier New" panose="02070309020205020404" pitchFamily="49" charset="0"/>
              </a:rPr>
              <a:t>typically boldface) text</a:t>
            </a:r>
          </a:p>
          <a:p>
            <a:pPr lvl="1"/>
            <a:r>
              <a:rPr lang="en-US" sz="2000" dirty="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pre&gt;&lt;/pre</a:t>
            </a:r>
            <a:r>
              <a:rPr lang="en-US" sz="2000" dirty="0">
                <a:latin typeface="Courier New" panose="02070309020205020404" pitchFamily="49" charset="0"/>
                <a:cs typeface="Courier New" panose="02070309020205020404" pitchFamily="49" charset="0"/>
              </a:rPr>
              <a:t>&gt; </a:t>
            </a:r>
            <a:r>
              <a:rPr lang="en-US" sz="2000" dirty="0" smtClean="0">
                <a:cs typeface="Courier New" panose="02070309020205020404" pitchFamily="49" charset="0"/>
              </a:rPr>
              <a:t>— Monospaced </a:t>
            </a:r>
            <a:r>
              <a:rPr lang="en-US" sz="2000" dirty="0">
                <a:cs typeface="Courier New" panose="02070309020205020404" pitchFamily="49" charset="0"/>
              </a:rPr>
              <a:t>text, </a:t>
            </a:r>
            <a:r>
              <a:rPr lang="en-US" sz="2000" dirty="0" smtClean="0">
                <a:cs typeface="Courier New" panose="02070309020205020404" pitchFamily="49" charset="0"/>
              </a:rPr>
              <a:t/>
            </a:r>
            <a:br>
              <a:rPr lang="en-US" sz="2000" dirty="0" smtClean="0">
                <a:cs typeface="Courier New" panose="02070309020205020404" pitchFamily="49" charset="0"/>
              </a:rPr>
            </a:br>
            <a:r>
              <a:rPr lang="en-US" sz="2000" dirty="0" smtClean="0">
                <a:cs typeface="Courier New" panose="02070309020205020404" pitchFamily="49" charset="0"/>
              </a:rPr>
              <a:t>                                     preserving </a:t>
            </a:r>
            <a:r>
              <a:rPr lang="en-US" sz="2000" dirty="0">
                <a:cs typeface="Courier New" panose="02070309020205020404" pitchFamily="49" charset="0"/>
              </a:rPr>
              <a:t>spaces </a:t>
            </a:r>
            <a:r>
              <a:rPr lang="en-US" sz="2000" dirty="0" smtClean="0">
                <a:cs typeface="Courier New" panose="02070309020205020404" pitchFamily="49" charset="0"/>
              </a:rPr>
              <a:t/>
            </a:r>
            <a:br>
              <a:rPr lang="en-US" sz="2000" dirty="0" smtClean="0">
                <a:cs typeface="Courier New" panose="02070309020205020404" pitchFamily="49" charset="0"/>
              </a:rPr>
            </a:br>
            <a:r>
              <a:rPr lang="en-US" sz="2000" dirty="0" smtClean="0">
                <a:cs typeface="Courier New" panose="02070309020205020404" pitchFamily="49" charset="0"/>
              </a:rPr>
              <a:t>                                     and </a:t>
            </a:r>
            <a:r>
              <a:rPr lang="en-US" sz="2000" dirty="0">
                <a:cs typeface="Courier New" panose="02070309020205020404" pitchFamily="49" charset="0"/>
              </a:rPr>
              <a:t>line breaks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736" y="2261907"/>
            <a:ext cx="5600700" cy="3867150"/>
          </a:xfrm>
          <a:prstGeom prst="rect">
            <a:avLst/>
          </a:prstGeom>
        </p:spPr>
      </p:pic>
    </p:spTree>
    <p:extLst>
      <p:ext uri="{BB962C8B-B14F-4D97-AF65-F5344CB8AC3E}">
        <p14:creationId xmlns:p14="http://schemas.microsoft.com/office/powerpoint/2010/main" val="340227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Boldface, Italics, and Special Text </a:t>
            </a:r>
            <a:r>
              <a:rPr lang="en-US" dirty="0" smtClean="0"/>
              <a:t>Formatting</a:t>
            </a:r>
            <a:endParaRPr lang="en-US" dirty="0"/>
          </a:p>
        </p:txBody>
      </p:sp>
      <p:sp>
        <p:nvSpPr>
          <p:cNvPr id="3" name="Content Placeholder 2"/>
          <p:cNvSpPr>
            <a:spLocks noGrp="1"/>
          </p:cNvSpPr>
          <p:nvPr>
            <p:ph idx="1"/>
          </p:nvPr>
        </p:nvSpPr>
        <p:spPr>
          <a:xfrm>
            <a:off x="838200" y="1156448"/>
            <a:ext cx="10672482" cy="5069540"/>
          </a:xfrm>
        </p:spPr>
        <p:txBody>
          <a:bodyPr>
            <a:noAutofit/>
          </a:bodyPr>
          <a:lstStyle/>
          <a:p>
            <a:pPr marL="0" indent="0">
              <a:buNone/>
            </a:pPr>
            <a:r>
              <a:rPr lang="en-US" sz="1800" dirty="0">
                <a:latin typeface="Courier New" panose="02070309020205020404" pitchFamily="49" charset="0"/>
                <a:cs typeface="Courier New" panose="02070309020205020404" pitchFamily="49" charset="0"/>
              </a:rPr>
              <a:t>&lt;!DOCTYPE html</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html </a:t>
            </a:r>
            <a:r>
              <a:rPr lang="en-US" sz="1800" dirty="0" err="1">
                <a:latin typeface="Courier New" panose="02070309020205020404" pitchFamily="49" charset="0"/>
                <a:cs typeface="Courier New" panose="02070309020205020404" pitchFamily="49" charset="0"/>
              </a:rPr>
              <a:t>lang</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&lt;head</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&lt;title&gt;The Miracle Product&lt;/title</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&lt;/head</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&lt;body</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a:t>
            </a:r>
            <a:r>
              <a:rPr lang="en-US" sz="1800" dirty="0" smtClean="0">
                <a:latin typeface="Courier New" panose="02070309020205020404" pitchFamily="49" charset="0"/>
                <a:cs typeface="Courier New" panose="02070309020205020404" pitchFamily="49" charset="0"/>
              </a:rPr>
              <a:t>p&gt;New </a:t>
            </a:r>
            <a:r>
              <a:rPr lang="en-US" sz="1800" dirty="0">
                <a:latin typeface="Courier New" panose="02070309020205020404" pitchFamily="49" charset="0"/>
                <a:cs typeface="Courier New" panose="02070309020205020404" pitchFamily="49" charset="0"/>
              </a:rPr>
              <a:t>&lt;sup&gt;Super&lt;/sup&gt;&lt;strong&gt;Strength&lt;/strong&gt; H&lt;sub&gt;2&lt;/</a:t>
            </a:r>
            <a:r>
              <a:rPr lang="en-US" sz="1800" dirty="0" smtClean="0">
                <a:latin typeface="Courier New" panose="02070309020205020404" pitchFamily="49" charset="0"/>
                <a:cs typeface="Courier New" panose="02070309020205020404" pitchFamily="49" charset="0"/>
              </a:rPr>
              <a:t>sub&gt;O</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&lt;em&gt;plus&lt;/em&gt; will knock out any stain.&lt;br/&gt;Look for </a:t>
            </a:r>
            <a:r>
              <a:rPr lang="en-US" sz="1800" dirty="0" smtClean="0">
                <a:latin typeface="Courier New" panose="02070309020205020404" pitchFamily="49" charset="0"/>
                <a:cs typeface="Courier New" panose="02070309020205020404" pitchFamily="49" charset="0"/>
              </a:rPr>
              <a:t>new</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&lt;sup&gt;Super&lt;/sup&gt;&lt;strong&gt;Strength&lt;/strong</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H&lt;sub&gt;2&lt;/sub&gt;O &lt;em&gt;plus&lt;/em&gt; in a stream near you</a:t>
            </a: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p</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a:t>
            </a:r>
            <a:r>
              <a:rPr lang="en-US" sz="1800" dirty="0" smtClean="0">
                <a:latin typeface="Courier New" panose="02070309020205020404" pitchFamily="49" charset="0"/>
                <a:cs typeface="Courier New" panose="02070309020205020404" pitchFamily="49" charset="0"/>
              </a:rPr>
              <a:t>pre&gt;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NUTRITION </a:t>
            </a:r>
            <a:r>
              <a:rPr lang="en-US" sz="1800" dirty="0">
                <a:latin typeface="Courier New" panose="02070309020205020404" pitchFamily="49" charset="0"/>
                <a:cs typeface="Courier New" panose="02070309020205020404" pitchFamily="49" charset="0"/>
              </a:rPr>
              <a:t>INFORMATION (void where prohibited</a:t>
            </a:r>
            <a:r>
              <a:rPr lang="en-US" sz="1800" dirty="0" smtClean="0">
                <a:latin typeface="Courier New" panose="02070309020205020404" pitchFamily="49" charset="0"/>
                <a:cs typeface="Courier New" panose="02070309020205020404" pitchFamily="49" charset="0"/>
              </a:rPr>
              <a: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Calories   Grams   </a:t>
            </a:r>
            <a:r>
              <a:rPr lang="en-US" sz="1800" dirty="0" smtClean="0">
                <a:latin typeface="Courier New" panose="02070309020205020404" pitchFamily="49" charset="0"/>
                <a:cs typeface="Courier New" panose="02070309020205020404" pitchFamily="49" charset="0"/>
              </a:rPr>
              <a:t>USRDA</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/Serving   of Fat  </a:t>
            </a:r>
            <a:r>
              <a:rPr lang="en-US" sz="1800" dirty="0" smtClean="0">
                <a:latin typeface="Courier New" panose="02070309020205020404" pitchFamily="49" charset="0"/>
                <a:cs typeface="Courier New" panose="02070309020205020404" pitchFamily="49" charset="0"/>
              </a:rPr>
              <a:t>Moisture</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Regular           </a:t>
            </a:r>
            <a:r>
              <a:rPr lang="en-US" sz="1800" dirty="0">
                <a:latin typeface="Courier New" panose="02070309020205020404" pitchFamily="49" charset="0"/>
                <a:cs typeface="Courier New" panose="02070309020205020404" pitchFamily="49" charset="0"/>
              </a:rPr>
              <a:t>3          4        </a:t>
            </a:r>
            <a:r>
              <a:rPr lang="en-US" sz="1800" dirty="0" smtClean="0">
                <a:latin typeface="Courier New" panose="02070309020205020404" pitchFamily="49" charset="0"/>
                <a:cs typeface="Courier New" panose="02070309020205020404" pitchFamily="49" charset="0"/>
              </a:rPr>
              <a:t>100%</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Unleaded          </a:t>
            </a:r>
            <a:r>
              <a:rPr lang="en-US" sz="1800" dirty="0">
                <a:latin typeface="Courier New" panose="02070309020205020404" pitchFamily="49" charset="0"/>
                <a:cs typeface="Courier New" panose="02070309020205020404" pitchFamily="49" charset="0"/>
              </a:rPr>
              <a:t>3          2        </a:t>
            </a:r>
            <a:r>
              <a:rPr lang="en-US" sz="1800" dirty="0" smtClean="0">
                <a:latin typeface="Courier New" panose="02070309020205020404" pitchFamily="49" charset="0"/>
                <a:cs typeface="Courier New" panose="02070309020205020404" pitchFamily="49" charset="0"/>
              </a:rPr>
              <a:t>100%</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Organic           </a:t>
            </a:r>
            <a:r>
              <a:rPr lang="en-US" sz="1800" dirty="0">
                <a:latin typeface="Courier New" panose="02070309020205020404" pitchFamily="49" charset="0"/>
                <a:cs typeface="Courier New" panose="02070309020205020404" pitchFamily="49" charset="0"/>
              </a:rPr>
              <a:t>2          3         </a:t>
            </a:r>
            <a:r>
              <a:rPr lang="en-US" sz="1800" dirty="0" smtClean="0">
                <a:latin typeface="Courier New" panose="02070309020205020404" pitchFamily="49" charset="0"/>
                <a:cs typeface="Courier New" panose="02070309020205020404" pitchFamily="49" charset="0"/>
              </a:rPr>
              <a:t>99%</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Sugar </a:t>
            </a:r>
            <a:r>
              <a:rPr lang="en-US" sz="1800" dirty="0">
                <a:latin typeface="Courier New" panose="02070309020205020404" pitchFamily="49" charset="0"/>
                <a:cs typeface="Courier New" panose="02070309020205020404" pitchFamily="49" charset="0"/>
              </a:rPr>
              <a:t>Free        0          1        110</a:t>
            </a:r>
            <a:r>
              <a:rPr lang="en-US" sz="1800" dirty="0" smtClean="0">
                <a:latin typeface="Courier New" panose="02070309020205020404" pitchFamily="49" charset="0"/>
                <a:cs typeface="Courier New" panose="02070309020205020404" pitchFamily="49" charset="0"/>
              </a:rPr>
              <a: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&lt;/pre</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&lt;/body</a:t>
            </a:r>
            <a:r>
              <a:rPr lang="en-US" sz="1800" dirty="0" smtClean="0">
                <a:latin typeface="Courier New" panose="02070309020205020404" pitchFamily="49" charset="0"/>
                <a:cs typeface="Courier New" panose="02070309020205020404" pitchFamily="49" charset="0"/>
              </a:rPr>
              <a:t>&gt;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&lt;/</a:t>
            </a:r>
            <a:r>
              <a:rPr lang="en-US" sz="1800" dirty="0">
                <a:latin typeface="Courier New" panose="02070309020205020404" pitchFamily="49" charset="0"/>
                <a:cs typeface="Courier New" panose="02070309020205020404" pitchFamily="49" charset="0"/>
              </a:rPr>
              <a:t>html&gt;</a:t>
            </a:r>
          </a:p>
        </p:txBody>
      </p:sp>
    </p:spTree>
    <p:extLst>
      <p:ext uri="{BB962C8B-B14F-4D97-AF65-F5344CB8AC3E}">
        <p14:creationId xmlns:p14="http://schemas.microsoft.com/office/powerpoint/2010/main" val="348232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Boldface, Italics, and Special Text </a:t>
            </a:r>
            <a:r>
              <a:rPr lang="en-US" dirty="0" smtClean="0"/>
              <a:t>Formatting</a:t>
            </a:r>
            <a:endParaRPr lang="en-US" dirty="0"/>
          </a:p>
        </p:txBody>
      </p:sp>
      <p:sp>
        <p:nvSpPr>
          <p:cNvPr id="3" name="Content Placeholder 2"/>
          <p:cNvSpPr>
            <a:spLocks noGrp="1"/>
          </p:cNvSpPr>
          <p:nvPr>
            <p:ph idx="1"/>
          </p:nvPr>
        </p:nvSpPr>
        <p:spPr>
          <a:xfrm>
            <a:off x="838200" y="1156448"/>
            <a:ext cx="10672482" cy="5069540"/>
          </a:xfrm>
        </p:spPr>
        <p:txBody>
          <a:bodyPr>
            <a:noAutofit/>
          </a:bodyPr>
          <a:lstStyle/>
          <a:p>
            <a:r>
              <a:rPr lang="en-US" sz="2000" dirty="0">
                <a:cs typeface="Courier New" panose="02070309020205020404" pitchFamily="49" charset="0"/>
              </a:rPr>
              <a:t>The </a:t>
            </a:r>
            <a:r>
              <a:rPr lang="en-US" sz="2000" dirty="0">
                <a:latin typeface="Courier New" panose="02070309020205020404" pitchFamily="49" charset="0"/>
                <a:cs typeface="Courier New" panose="02070309020205020404" pitchFamily="49" charset="0"/>
              </a:rPr>
              <a:t>&lt;pre&gt; </a:t>
            </a:r>
            <a:r>
              <a:rPr lang="en-US" sz="2000" dirty="0">
                <a:cs typeface="Courier New" panose="02070309020205020404" pitchFamily="49" charset="0"/>
              </a:rPr>
              <a:t>tag causes text to appear in the monospaced font—and does something else unique and useful. As you learned in Chapter 2, “Structuring an HTML Document,” multiple spaces and line breaks are normally ignored in HTML files, but </a:t>
            </a:r>
            <a:r>
              <a:rPr lang="en-US" sz="2000" dirty="0">
                <a:latin typeface="Courier New" panose="02070309020205020404" pitchFamily="49" charset="0"/>
                <a:cs typeface="Courier New" panose="02070309020205020404" pitchFamily="49" charset="0"/>
              </a:rPr>
              <a:t>&lt;pre&gt; </a:t>
            </a:r>
            <a:r>
              <a:rPr lang="en-US" sz="2000" dirty="0">
                <a:cs typeface="Courier New" panose="02070309020205020404" pitchFamily="49" charset="0"/>
              </a:rPr>
              <a:t>causes exact spacing and line breaks to be preserved. For example, without </a:t>
            </a:r>
            <a:r>
              <a:rPr lang="en-US" sz="2000" dirty="0">
                <a:latin typeface="Courier New" panose="02070309020205020404" pitchFamily="49" charset="0"/>
                <a:cs typeface="Courier New" panose="02070309020205020404" pitchFamily="49" charset="0"/>
              </a:rPr>
              <a:t>&lt;pre&gt;</a:t>
            </a:r>
            <a:r>
              <a:rPr lang="en-US" sz="2000" dirty="0">
                <a:cs typeface="Courier New" panose="02070309020205020404" pitchFamily="49" charset="0"/>
              </a:rPr>
              <a:t>, the text </a:t>
            </a:r>
            <a:r>
              <a:rPr lang="en-US" sz="2000" dirty="0" smtClean="0">
                <a:cs typeface="Courier New" panose="02070309020205020404" pitchFamily="49" charset="0"/>
              </a:rPr>
              <a:t>in the output would </a:t>
            </a:r>
            <a:r>
              <a:rPr lang="en-US" sz="2000" dirty="0">
                <a:cs typeface="Courier New" panose="02070309020205020404" pitchFamily="49" charset="0"/>
              </a:rPr>
              <a:t>look like the </a:t>
            </a:r>
            <a:r>
              <a:rPr lang="en-US" sz="2000" dirty="0" smtClean="0">
                <a:cs typeface="Courier New" panose="02070309020205020404" pitchFamily="49" charset="0"/>
              </a:rPr>
              <a:t>following:</a:t>
            </a:r>
            <a:br>
              <a:rPr lang="en-US" sz="2000" dirty="0" smtClean="0">
                <a:cs typeface="Courier New" panose="02070309020205020404" pitchFamily="49" charset="0"/>
              </a:rPr>
            </a:br>
            <a:r>
              <a:rPr lang="en-US" sz="2000" dirty="0" smtClean="0">
                <a:cs typeface="Courier New" panose="02070309020205020404" pitchFamily="49" charset="0"/>
              </a:rPr>
              <a:t/>
            </a:r>
            <a:br>
              <a:rPr lang="en-US" sz="2000" dirty="0" smtClean="0">
                <a:cs typeface="Courier New" panose="02070309020205020404" pitchFamily="49" charset="0"/>
              </a:rPr>
            </a:br>
            <a:r>
              <a:rPr lang="en-US" sz="2000" dirty="0">
                <a:latin typeface="Courier New" panose="02070309020205020404" pitchFamily="49" charset="0"/>
                <a:cs typeface="Courier New" panose="02070309020205020404" pitchFamily="49" charset="0"/>
              </a:rPr>
              <a:t>calories </a:t>
            </a:r>
            <a:r>
              <a:rPr lang="en-US" sz="2000" dirty="0">
                <a:latin typeface="Courier New" panose="02070309020205020404" pitchFamily="49" charset="0"/>
                <a:cs typeface="Courier New" panose="02070309020205020404" pitchFamily="49" charset="0"/>
              </a:rPr>
              <a:t>grams </a:t>
            </a:r>
            <a:r>
              <a:rPr lang="en-US" sz="2000" dirty="0" err="1">
                <a:latin typeface="Courier New" panose="02070309020205020404" pitchFamily="49" charset="0"/>
                <a:cs typeface="Courier New" panose="02070309020205020404" pitchFamily="49" charset="0"/>
              </a:rPr>
              <a:t>usrda</a:t>
            </a:r>
            <a:r>
              <a:rPr lang="en-US" sz="2000" dirty="0">
                <a:latin typeface="Courier New" panose="02070309020205020404" pitchFamily="49" charset="0"/>
                <a:cs typeface="Courier New" panose="02070309020205020404" pitchFamily="49" charset="0"/>
              </a:rPr>
              <a:t> /serving of fat moisture </a:t>
            </a:r>
            <a:r>
              <a:rPr lang="en-US" sz="2000" dirty="0">
                <a:latin typeface="Courier New" panose="02070309020205020404" pitchFamily="49" charset="0"/>
                <a:cs typeface="Courier New" panose="02070309020205020404" pitchFamily="49" charset="0"/>
              </a:rPr>
              <a:t>regular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4 100% unleaded 3 2 100% organic 2 3 99% sugar free 0 1 110%</a:t>
            </a:r>
          </a:p>
          <a:p>
            <a:r>
              <a:rPr lang="en-US" sz="2000" dirty="0">
                <a:cs typeface="Courier New" panose="02070309020205020404" pitchFamily="49" charset="0"/>
              </a:rPr>
              <a:t>Even if you added </a:t>
            </a:r>
            <a:r>
              <a:rPr lang="en-US" sz="2000" dirty="0">
                <a:latin typeface="Courier New" panose="02070309020205020404" pitchFamily="49" charset="0"/>
                <a:cs typeface="Courier New" panose="02070309020205020404" pitchFamily="49" charset="0"/>
              </a:rPr>
              <a:t>&lt;br /&gt;</a:t>
            </a:r>
            <a:r>
              <a:rPr lang="en-US" sz="2000" dirty="0">
                <a:cs typeface="Courier New" panose="02070309020205020404" pitchFamily="49" charset="0"/>
              </a:rPr>
              <a:t> tags at the end of every line, the columns wouldn’t line up properly. However, when you put </a:t>
            </a:r>
            <a:r>
              <a:rPr lang="en-US" sz="2000" dirty="0">
                <a:latin typeface="Courier New" panose="02070309020205020404" pitchFamily="49" charset="0"/>
                <a:cs typeface="Courier New" panose="02070309020205020404" pitchFamily="49" charset="0"/>
              </a:rPr>
              <a:t>&lt;pre&gt; </a:t>
            </a:r>
            <a:r>
              <a:rPr lang="en-US" sz="2000" dirty="0">
                <a:cs typeface="Courier New" panose="02070309020205020404" pitchFamily="49" charset="0"/>
              </a:rPr>
              <a:t>at the beginning and </a:t>
            </a:r>
            <a:r>
              <a:rPr lang="en-US" sz="2000" dirty="0">
                <a:latin typeface="Courier New" panose="02070309020205020404" pitchFamily="49" charset="0"/>
                <a:cs typeface="Courier New" panose="02070309020205020404" pitchFamily="49" charset="0"/>
              </a:rPr>
              <a:t>&lt;/pre&gt; </a:t>
            </a:r>
            <a:r>
              <a:rPr lang="en-US" sz="2000" dirty="0">
                <a:cs typeface="Courier New" panose="02070309020205020404" pitchFamily="49" charset="0"/>
              </a:rPr>
              <a:t>at the end, the columns line up properly because the exact spaces are kept—no </a:t>
            </a:r>
            <a:r>
              <a:rPr lang="en-US" sz="2000" dirty="0">
                <a:latin typeface="Courier New" panose="02070309020205020404" pitchFamily="49" charset="0"/>
                <a:cs typeface="Courier New" panose="02070309020205020404" pitchFamily="49" charset="0"/>
              </a:rPr>
              <a:t>&lt;br /&gt; </a:t>
            </a:r>
            <a:r>
              <a:rPr lang="en-US" sz="2000" dirty="0">
                <a:cs typeface="Courier New" panose="02070309020205020404" pitchFamily="49" charset="0"/>
              </a:rPr>
              <a:t>tags are needed. The </a:t>
            </a:r>
            <a:r>
              <a:rPr lang="en-US" sz="2000" dirty="0">
                <a:latin typeface="Courier New" panose="02070309020205020404" pitchFamily="49" charset="0"/>
                <a:cs typeface="Courier New" panose="02070309020205020404" pitchFamily="49" charset="0"/>
              </a:rPr>
              <a:t>&lt;pre&gt; </a:t>
            </a:r>
            <a:r>
              <a:rPr lang="en-US" sz="2000" dirty="0">
                <a:cs typeface="Courier New" panose="02070309020205020404" pitchFamily="49" charset="0"/>
              </a:rPr>
              <a:t>tag gives you a quick and easy way to preserve the alignment of any monospaced text files you might want to transfer to a web page with minimum effort.</a:t>
            </a:r>
          </a:p>
          <a:p>
            <a:r>
              <a:rPr lang="en-US" sz="2000" dirty="0">
                <a:cs typeface="Courier New" panose="02070309020205020404" pitchFamily="49" charset="0"/>
              </a:rPr>
              <a:t>CSS provides you with more robust methods for lining up text (and doing anything with text, actually), and you’ll learn more about them throughout Part III.</a:t>
            </a:r>
          </a:p>
        </p:txBody>
      </p:sp>
    </p:spTree>
    <p:extLst>
      <p:ext uri="{BB962C8B-B14F-4D97-AF65-F5344CB8AC3E}">
        <p14:creationId xmlns:p14="http://schemas.microsoft.com/office/powerpoint/2010/main" val="256569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Tweaking the </a:t>
            </a:r>
            <a:r>
              <a:rPr lang="en-US" dirty="0" smtClean="0"/>
              <a:t>Font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Sometimes </a:t>
            </a:r>
            <a:r>
              <a:rPr lang="en-US" dirty="0"/>
              <a:t>you want a bit more control over the size and appearance of your text than just some boldface or italics. Before I get into the appropriate way to tinker with the font using CSS, let’s briefly look at how things were done before CSS—you might still find examples of this method when you look at the source code for other websites. Remember, just because these older methods are in use doesn’t mean you should follow suit.</a:t>
            </a:r>
          </a:p>
          <a:p>
            <a:r>
              <a:rPr lang="en-US" dirty="0"/>
              <a:t>Before style sheets entered the picture, the now-phased-out </a:t>
            </a:r>
            <a:r>
              <a:rPr lang="en-US" sz="2400" dirty="0">
                <a:latin typeface="Courier New" panose="02070309020205020404" pitchFamily="49" charset="0"/>
                <a:cs typeface="Courier New" panose="02070309020205020404" pitchFamily="49" charset="0"/>
              </a:rPr>
              <a:t>&lt;font&gt; </a:t>
            </a:r>
            <a:r>
              <a:rPr lang="en-US" dirty="0"/>
              <a:t>tag was used to control the fonts in web page text.</a:t>
            </a:r>
          </a:p>
          <a:p>
            <a:r>
              <a:rPr lang="en-US" dirty="0"/>
              <a:t>For example, the following HTML was once used to change the size and color of some text on a page</a:t>
            </a:r>
            <a:r>
              <a:rPr lang="en-US" dirty="0" smtClean="0"/>
              <a:t>:</a:t>
            </a:r>
            <a:br>
              <a:rPr lang="en-US" dirty="0" smtClean="0"/>
            </a:br>
            <a:r>
              <a:rPr lang="en-US" dirty="0" smtClean="0"/>
              <a:t/>
            </a:r>
            <a:br>
              <a:rPr lang="en-US" dirty="0" smtClean="0"/>
            </a:br>
            <a:r>
              <a:rPr lang="en-US" sz="2400" dirty="0">
                <a:latin typeface="Courier New" panose="02070309020205020404" pitchFamily="49" charset="0"/>
                <a:cs typeface="Courier New" panose="02070309020205020404" pitchFamily="49" charset="0"/>
              </a:rPr>
              <a:t>&lt;</a:t>
            </a:r>
            <a:r>
              <a:rPr lang="en-US" sz="2400" dirty="0">
                <a:latin typeface="Courier New" panose="02070309020205020404" pitchFamily="49" charset="0"/>
                <a:cs typeface="Courier New" panose="02070309020205020404" pitchFamily="49" charset="0"/>
              </a:rPr>
              <a:t>font size="5" color="purple"&gt;This text will be big and purple</a:t>
            </a:r>
            <a:r>
              <a:rPr lang="en-US" sz="2400" dirty="0">
                <a:latin typeface="Courier New" panose="02070309020205020404" pitchFamily="49" charset="0"/>
                <a:cs typeface="Courier New" panose="02070309020205020404" pitchFamily="49" charset="0"/>
              </a:rPr>
              <a:t>.&lt;/</a:t>
            </a:r>
            <a:r>
              <a:rPr lang="en-US" sz="2400" dirty="0">
                <a:latin typeface="Courier New" panose="02070309020205020404" pitchFamily="49" charset="0"/>
                <a:cs typeface="Courier New" panose="02070309020205020404" pitchFamily="49" charset="0"/>
              </a:rPr>
              <a:t>font&gt;</a:t>
            </a:r>
          </a:p>
          <a:p>
            <a:r>
              <a:rPr lang="en-US" b="1" dirty="0" smtClean="0"/>
              <a:t>Note: </a:t>
            </a:r>
            <a:r>
              <a:rPr lang="en-US" dirty="0" smtClean="0"/>
              <a:t>I </a:t>
            </a:r>
            <a:r>
              <a:rPr lang="en-US" dirty="0"/>
              <a:t>cannot stress enough </a:t>
            </a:r>
            <a:r>
              <a:rPr lang="en-US" dirty="0">
                <a:solidFill>
                  <a:srgbClr val="FF0000"/>
                </a:solidFill>
              </a:rPr>
              <a:t>that </a:t>
            </a:r>
            <a:r>
              <a:rPr lang="en-US" b="1" dirty="0">
                <a:solidFill>
                  <a:srgbClr val="FF0000"/>
                </a:solidFill>
              </a:rPr>
              <a:t>the </a:t>
            </a:r>
            <a:r>
              <a:rPr lang="en-US" sz="2400" b="1" dirty="0">
                <a:solidFill>
                  <a:srgbClr val="FF0000"/>
                </a:solidFill>
                <a:latin typeface="Courier New" panose="02070309020205020404" pitchFamily="49" charset="0"/>
                <a:cs typeface="Courier New" panose="02070309020205020404" pitchFamily="49" charset="0"/>
              </a:rPr>
              <a:t>&lt;font&gt; </a:t>
            </a:r>
            <a:r>
              <a:rPr lang="en-US" b="1" dirty="0">
                <a:solidFill>
                  <a:srgbClr val="FF0000"/>
                </a:solidFill>
              </a:rPr>
              <a:t>tag is </a:t>
            </a:r>
            <a:r>
              <a:rPr lang="en-US" b="1" dirty="0" smtClean="0">
                <a:solidFill>
                  <a:srgbClr val="FF0000"/>
                </a:solidFill>
              </a:rPr>
              <a:t>deprecated and should not </a:t>
            </a:r>
            <a:r>
              <a:rPr lang="en-US" b="1" dirty="0">
                <a:solidFill>
                  <a:srgbClr val="FF0000"/>
                </a:solidFill>
              </a:rPr>
              <a:t>to be used!</a:t>
            </a:r>
            <a:r>
              <a:rPr lang="en-US" dirty="0"/>
              <a:t> It is used here for illustrative and historical purposes only.</a:t>
            </a:r>
          </a:p>
          <a:p>
            <a:r>
              <a:rPr lang="en-US" dirty="0" smtClean="0"/>
              <a:t>As </a:t>
            </a:r>
            <a:r>
              <a:rPr lang="en-US" dirty="0"/>
              <a:t>you can see, the size and color attributes of the </a:t>
            </a:r>
            <a:r>
              <a:rPr lang="en-US" sz="2400" dirty="0">
                <a:latin typeface="Courier New" panose="02070309020205020404" pitchFamily="49" charset="0"/>
                <a:cs typeface="Courier New" panose="02070309020205020404" pitchFamily="49" charset="0"/>
              </a:rPr>
              <a:t>&lt;font&gt; </a:t>
            </a:r>
            <a:r>
              <a:rPr lang="en-US" dirty="0"/>
              <a:t>tag made it possible to alter the font of the text without too much effort. Although this approach worked fine, it was replaced with a far superior approach to font formatting, thanks to CSS style rules. Following are a few of the main style rules used to control fonts:</a:t>
            </a:r>
          </a:p>
          <a:p>
            <a:pPr lvl="1"/>
            <a:r>
              <a:rPr lang="en-US" dirty="0">
                <a:latin typeface="Courier New" panose="02070309020205020404" pitchFamily="49" charset="0"/>
                <a:cs typeface="Courier New" panose="02070309020205020404" pitchFamily="49" charset="0"/>
              </a:rPr>
              <a:t>font-family</a:t>
            </a:r>
            <a:r>
              <a:rPr lang="en-US" dirty="0" smtClean="0"/>
              <a:t> — Sets </a:t>
            </a:r>
            <a:r>
              <a:rPr lang="en-US" dirty="0"/>
              <a:t>the family (typeface) of the font</a:t>
            </a:r>
          </a:p>
          <a:p>
            <a:pPr lvl="1"/>
            <a:r>
              <a:rPr lang="en-US" dirty="0">
                <a:latin typeface="Courier New" panose="02070309020205020404" pitchFamily="49" charset="0"/>
                <a:cs typeface="Courier New" panose="02070309020205020404" pitchFamily="49" charset="0"/>
              </a:rPr>
              <a:t>font-size</a:t>
            </a:r>
            <a:r>
              <a:rPr lang="en-US" dirty="0" smtClean="0"/>
              <a:t> — Sets </a:t>
            </a:r>
            <a:r>
              <a:rPr lang="en-US" dirty="0"/>
              <a:t>the size of the font</a:t>
            </a:r>
          </a:p>
          <a:p>
            <a:pPr lvl="1"/>
            <a:r>
              <a:rPr lang="en-US" dirty="0" smtClean="0">
                <a:latin typeface="Courier New" panose="02070309020205020404" pitchFamily="49" charset="0"/>
                <a:cs typeface="Courier New" panose="02070309020205020404" pitchFamily="49" charset="0"/>
              </a:rPr>
              <a:t>color</a:t>
            </a:r>
            <a:r>
              <a:rPr lang="en-US" dirty="0" smtClean="0"/>
              <a:t> — Sets </a:t>
            </a:r>
            <a:r>
              <a:rPr lang="en-US" dirty="0"/>
              <a:t>the color of the font</a:t>
            </a:r>
          </a:p>
          <a:p>
            <a:r>
              <a:rPr lang="en-US" dirty="0"/>
              <a:t>The font-family style rule enables you to set the typeface used to display text. You can and usually should specify more than one value for this style (separated by commas) so that if the first font isn’t available on a user’s system, the browser can try an alternative.</a:t>
            </a:r>
          </a:p>
          <a:p>
            <a:endParaRPr lang="en-US" dirty="0"/>
          </a:p>
        </p:txBody>
      </p:sp>
    </p:spTree>
    <p:extLst>
      <p:ext uri="{BB962C8B-B14F-4D97-AF65-F5344CB8AC3E}">
        <p14:creationId xmlns:p14="http://schemas.microsoft.com/office/powerpoint/2010/main" val="391494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Tweaking the </a:t>
            </a:r>
            <a:r>
              <a:rPr lang="en-US" dirty="0" smtClean="0"/>
              <a:t>Font</a:t>
            </a:r>
            <a:endParaRPr lang="en-US" dirty="0"/>
          </a:p>
        </p:txBody>
      </p:sp>
      <p:sp>
        <p:nvSpPr>
          <p:cNvPr id="3" name="Content Placeholder 2"/>
          <p:cNvSpPr>
            <a:spLocks noGrp="1"/>
          </p:cNvSpPr>
          <p:nvPr>
            <p:ph idx="1"/>
          </p:nvPr>
        </p:nvSpPr>
        <p:spPr>
          <a:xfrm>
            <a:off x="838199" y="1258958"/>
            <a:ext cx="11196919" cy="5397336"/>
          </a:xfrm>
        </p:spPr>
        <p:txBody>
          <a:bodyPr>
            <a:noAutofit/>
          </a:bodyPr>
          <a:lstStyle/>
          <a:p>
            <a:r>
              <a:rPr lang="en-US" sz="1600" b="1" dirty="0"/>
              <a:t>Note:</a:t>
            </a:r>
            <a:r>
              <a:rPr lang="en-US" sz="1600" dirty="0"/>
              <a:t> You’ll learn more about controlling the color of the text on your pages in Chapter 8, “Working with Colors, Images, and Multimedia.” That chapter also shows you how to create your own custom colors and how to control the color of text links.</a:t>
            </a:r>
          </a:p>
          <a:p>
            <a:r>
              <a:rPr lang="en-US" sz="1600" dirty="0" smtClean="0"/>
              <a:t>Providing </a:t>
            </a:r>
            <a:r>
              <a:rPr lang="en-US" sz="1600" dirty="0"/>
              <a:t>alternative font families is important because each user potentially has a different set of fonts installed, at least beyond a core set of common basic fonts (Arial, Times New Roman, and so forth). By providing a list of alternative fonts, you have a better chance of your pages gracefully falling back on a known font when your ideal font isn’t found.</a:t>
            </a:r>
          </a:p>
          <a:p>
            <a:r>
              <a:rPr lang="en-US" sz="1600" dirty="0"/>
              <a:t>Following is an example of the font-family style used to set the typeface for a paragraph of text</a:t>
            </a:r>
            <a:r>
              <a:rPr lang="en-US" sz="1600" dirty="0" smtClean="0"/>
              <a:t>:</a:t>
            </a:r>
            <a:br>
              <a:rPr lang="en-US" sz="1600" dirty="0" smtClean="0"/>
            </a:b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&lt;p style="</a:t>
            </a:r>
            <a:r>
              <a:rPr lang="en-US" sz="1600" dirty="0" err="1">
                <a:latin typeface="Courier New" panose="02070309020205020404" pitchFamily="49" charset="0"/>
                <a:cs typeface="Courier New" panose="02070309020205020404" pitchFamily="49" charset="0"/>
              </a:rPr>
              <a:t>font-family:arial</a:t>
            </a:r>
            <a:r>
              <a:rPr lang="en-US" sz="1600" dirty="0">
                <a:latin typeface="Courier New" panose="02070309020205020404" pitchFamily="49" charset="0"/>
                <a:cs typeface="Courier New" panose="02070309020205020404" pitchFamily="49" charset="0"/>
              </a:rPr>
              <a:t>, sans-serif, 'times roman'"&gt;</a:t>
            </a:r>
          </a:p>
          <a:p>
            <a:r>
              <a:rPr lang="en-US" sz="1600" dirty="0"/>
              <a:t>This example has several interesting parts. First, </a:t>
            </a:r>
            <a:r>
              <a:rPr lang="en-US" sz="1600" dirty="0" err="1"/>
              <a:t>arial</a:t>
            </a:r>
            <a:r>
              <a:rPr lang="en-US" sz="1600" dirty="0"/>
              <a:t> is specified as the primary font. Capitalization does not affect the font family, so </a:t>
            </a:r>
            <a:r>
              <a:rPr lang="en-US" sz="1600" dirty="0" err="1"/>
              <a:t>arial</a:t>
            </a:r>
            <a:r>
              <a:rPr lang="en-US" sz="1600" dirty="0"/>
              <a:t> is no different from Arial or ARIAL. Another interesting point about this code is how single quotes are used around the times roman font name because it has a space in it. However, because 'times roman' appears after the generic specification of sans-serif, it is unlikely that 'times roman' would be used. Because sans-serif is in the second position, it says to the browser “if Arial is not on this machine, use the default sans-serif font.”</a:t>
            </a:r>
          </a:p>
          <a:p>
            <a:r>
              <a:rPr lang="en-US" sz="1600" b="1" dirty="0" smtClean="0"/>
              <a:t>Note: </a:t>
            </a:r>
            <a:r>
              <a:rPr lang="en-US" sz="1600" dirty="0" smtClean="0"/>
              <a:t>You’ll </a:t>
            </a:r>
            <a:r>
              <a:rPr lang="en-US" sz="1600" dirty="0"/>
              <a:t>learn about hexadecimal colors in Chapter 8. For now, just understand that the color style rule enables you to specify exact colors beyond just using green, blue, orange, and so forth.</a:t>
            </a:r>
          </a:p>
          <a:p>
            <a:r>
              <a:rPr lang="en-US" sz="1600" dirty="0" smtClean="0"/>
              <a:t>The </a:t>
            </a:r>
            <a:r>
              <a:rPr lang="en-US" sz="1600" dirty="0"/>
              <a:t>font-size and color style rules are also commonly used to control the size and color of fonts. The font-size style can be set to a predefined size (such as small, medium, or large), or you can set it to a specific point size (such as 12pt or 14pt). The color style can be set to a predefined color (such as white, black, blue, red, or green), or you can set it to a specific hexadecimal color (such as #ffb499). Following is a better version of the previous paragraph example, and with the font size and color specified</a:t>
            </a:r>
            <a:r>
              <a:rPr lang="en-US" sz="1600" dirty="0" smtClean="0"/>
              <a:t>:</a:t>
            </a:r>
            <a:br>
              <a:rPr lang="en-US" sz="1600" dirty="0" smtClean="0"/>
            </a:br>
            <a:r>
              <a:rPr lang="en-US" sz="1600" dirty="0" smtClean="0"/>
              <a:t/>
            </a:r>
            <a:br>
              <a:rPr lang="en-US" sz="1600" dirty="0" smtClean="0"/>
            </a:br>
            <a:r>
              <a:rPr lang="en-US" sz="1600" dirty="0" smtClean="0">
                <a:latin typeface="Courier New" panose="02070309020205020404" pitchFamily="49" charset="0"/>
                <a:cs typeface="Courier New" panose="02070309020205020404" pitchFamily="49" charset="0"/>
              </a:rPr>
              <a:t>&lt;</a:t>
            </a:r>
            <a:r>
              <a:rPr lang="en-US" sz="1600" dirty="0">
                <a:latin typeface="Courier New" panose="02070309020205020404" pitchFamily="49" charset="0"/>
                <a:cs typeface="Courier New" panose="02070309020205020404" pitchFamily="49" charset="0"/>
              </a:rPr>
              <a:t>p style="font-family</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arial</a:t>
            </a:r>
            <a:r>
              <a:rPr lang="en-US" sz="1600" dirty="0">
                <a:latin typeface="Courier New" panose="02070309020205020404" pitchFamily="49" charset="0"/>
                <a:cs typeface="Courier New" panose="02070309020205020404" pitchFamily="49" charset="0"/>
              </a:rPr>
              <a:t>, 'times roman', sans-serif</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font-size:14pt; color</a:t>
            </a:r>
            <a:r>
              <a:rPr lang="en-US" sz="1600" dirty="0" smtClean="0">
                <a:latin typeface="Courier New" panose="02070309020205020404" pitchFamily="49" charset="0"/>
                <a:cs typeface="Courier New" panose="02070309020205020404" pitchFamily="49" charset="0"/>
              </a:rPr>
              <a:t>: green;"&gt;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711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Tweaking the </a:t>
            </a:r>
            <a:r>
              <a:rPr lang="en-US" dirty="0" smtClean="0"/>
              <a:t>Font</a:t>
            </a:r>
            <a:endParaRPr lang="en-US" dirty="0"/>
          </a:p>
        </p:txBody>
      </p:sp>
      <p:sp>
        <p:nvSpPr>
          <p:cNvPr id="3" name="Content Placeholder 2"/>
          <p:cNvSpPr>
            <a:spLocks noGrp="1"/>
          </p:cNvSpPr>
          <p:nvPr>
            <p:ph sz="half" idx="1"/>
          </p:nvPr>
        </p:nvSpPr>
        <p:spPr>
          <a:xfrm>
            <a:off x="838200" y="1411941"/>
            <a:ext cx="10152530" cy="5150224"/>
          </a:xfrm>
        </p:spPr>
        <p:txBody>
          <a:bodyPr>
            <a:noAutofit/>
          </a:bodyPr>
          <a:lstStyle/>
          <a:p>
            <a:pPr marL="0" indent="0">
              <a:buNone/>
            </a:pPr>
            <a:r>
              <a:rPr lang="en-US" sz="1400" dirty="0">
                <a:latin typeface="Courier New" panose="02070309020205020404" pitchFamily="49" charset="0"/>
                <a:cs typeface="Courier New" panose="02070309020205020404" pitchFamily="49" charset="0"/>
              </a:rPr>
              <a:t>&lt;!DOCTYPE html</a:t>
            </a:r>
            <a:r>
              <a:rPr lang="en-US" sz="1400" dirty="0" smtClean="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&lt;html </a:t>
            </a:r>
            <a:r>
              <a:rPr lang="en-US" sz="1400" dirty="0" err="1">
                <a:latin typeface="Courier New" panose="02070309020205020404" pitchFamily="49" charset="0"/>
                <a:cs typeface="Courier New" panose="02070309020205020404" pitchFamily="49" charset="0"/>
              </a:rPr>
              <a:t>lang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en</a:t>
            </a:r>
            <a:r>
              <a:rPr lang="en-US" sz="1400" dirty="0" smtClean="0">
                <a:latin typeface="Courier New" panose="02070309020205020404" pitchFamily="49" charset="0"/>
                <a:cs typeface="Courier New" panose="02070309020205020404" pitchFamily="49" charset="0"/>
              </a:rPr>
              <a:t>"&gt;</a:t>
            </a:r>
            <a:br>
              <a:rPr lang="en-US" sz="1400" dirty="0" smtClean="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&lt;head&gt;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&lt;title&gt;</a:t>
            </a:r>
            <a:r>
              <a:rPr lang="en-US" sz="1400" dirty="0" err="1">
                <a:latin typeface="Courier New" panose="02070309020205020404" pitchFamily="49" charset="0"/>
                <a:cs typeface="Courier New" panose="02070309020205020404" pitchFamily="49" charset="0"/>
              </a:rPr>
              <a:t>R&amp;eacute;sum&amp;eacute</a:t>
            </a:r>
            <a:r>
              <a:rPr lang="en-US" sz="1400" dirty="0">
                <a:latin typeface="Courier New" panose="02070309020205020404" pitchFamily="49" charset="0"/>
                <a:cs typeface="Courier New" panose="02070309020205020404" pitchFamily="49" charset="0"/>
              </a:rPr>
              <a:t>; for Jane Doe&lt;/title</a:t>
            </a:r>
            <a:r>
              <a:rPr lang="en-US" sz="1400" dirty="0" smtClean="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&lt;style type="text/css"&gt;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body {</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font-family: Verdana, sans-serif;</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font-size: 12px;</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header {</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text-align: center;</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h1 {</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font-family:Georgia</a:t>
            </a:r>
            <a:r>
              <a:rPr lang="en-US" sz="1400" dirty="0">
                <a:latin typeface="Courier New" panose="02070309020205020404" pitchFamily="49" charset="0"/>
                <a:cs typeface="Courier New" panose="02070309020205020404" pitchFamily="49" charset="0"/>
              </a:rPr>
              <a:t>, serif;</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font-size: 28px;</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text-align: center;</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p.contactinfo</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font-size: 14px;</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p.categorylabel</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font-size: 12px;</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font-weight: bold;</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text-transform: uppercase;</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5406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Tweaking the </a:t>
            </a:r>
            <a:r>
              <a:rPr lang="en-US" dirty="0" smtClean="0"/>
              <a:t>Font</a:t>
            </a:r>
            <a:endParaRPr lang="en-US" dirty="0"/>
          </a:p>
        </p:txBody>
      </p:sp>
      <p:sp>
        <p:nvSpPr>
          <p:cNvPr id="4" name="Content Placeholder 3"/>
          <p:cNvSpPr>
            <a:spLocks noGrp="1"/>
          </p:cNvSpPr>
          <p:nvPr>
            <p:ph sz="half" idx="2"/>
          </p:nvPr>
        </p:nvSpPr>
        <p:spPr>
          <a:xfrm>
            <a:off x="838199" y="1425388"/>
            <a:ext cx="11210365" cy="5150224"/>
          </a:xfrm>
        </p:spPr>
        <p:txBody>
          <a:bodyPr>
            <a:noAutofit/>
          </a:bodyPr>
          <a:lstStyle/>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div.indented</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margin-left: 25px;</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&lt;/style&gt;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&lt;/head&gt;</a:t>
            </a:r>
            <a:br>
              <a:rPr lang="en-US" sz="1400" dirty="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  &lt;</a:t>
            </a:r>
            <a:r>
              <a:rPr lang="en-US" sz="1400" dirty="0">
                <a:latin typeface="Courier New" panose="02070309020205020404" pitchFamily="49" charset="0"/>
                <a:cs typeface="Courier New" panose="02070309020205020404" pitchFamily="49" charset="0"/>
              </a:rPr>
              <a:t>body&gt;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&lt;</a:t>
            </a:r>
            <a:r>
              <a:rPr lang="en-US" sz="1400" dirty="0">
                <a:latin typeface="Courier New" panose="02070309020205020404" pitchFamily="49" charset="0"/>
                <a:cs typeface="Courier New" panose="02070309020205020404" pitchFamily="49" charset="0"/>
              </a:rPr>
              <a:t>header&gt;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&lt;h1&gt;Jane Doe&lt;/h1&gt;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&lt;p class="</a:t>
            </a:r>
            <a:r>
              <a:rPr lang="en-US" sz="1400" dirty="0" err="1">
                <a:latin typeface="Courier New" panose="02070309020205020404" pitchFamily="49" charset="0"/>
                <a:cs typeface="Courier New" panose="02070309020205020404" pitchFamily="49" charset="0"/>
              </a:rPr>
              <a:t>contactinfo</a:t>
            </a:r>
            <a:r>
              <a:rPr lang="en-US" sz="1400" dirty="0">
                <a:latin typeface="Courier New" panose="02070309020205020404" pitchFamily="49" charset="0"/>
                <a:cs typeface="Courier New" panose="02070309020205020404" pitchFamily="49" charset="0"/>
              </a:rPr>
              <a:t>"&gt;1234 Main Street, </a:t>
            </a:r>
            <a:r>
              <a:rPr lang="en-US" sz="1400" dirty="0" err="1">
                <a:latin typeface="Courier New" panose="02070309020205020404" pitchFamily="49" charset="0"/>
                <a:cs typeface="Courier New" panose="02070309020205020404" pitchFamily="49" charset="0"/>
              </a:rPr>
              <a:t>Sometown</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CA 93829&lt;br/&gt;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tel</a:t>
            </a:r>
            <a:r>
              <a:rPr lang="en-US" sz="1400" dirty="0">
                <a:latin typeface="Courier New" panose="02070309020205020404" pitchFamily="49" charset="0"/>
                <a:cs typeface="Courier New" panose="02070309020205020404" pitchFamily="49" charset="0"/>
              </a:rPr>
              <a:t>: 555-555-1212, e-mail: jane@doe.com&lt;/p&gt;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&lt;/header&gt;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&lt;section&gt;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&lt;p class="</a:t>
            </a:r>
            <a:r>
              <a:rPr lang="en-US" sz="1400" dirty="0" err="1">
                <a:latin typeface="Courier New" panose="02070309020205020404" pitchFamily="49" charset="0"/>
                <a:cs typeface="Courier New" panose="02070309020205020404" pitchFamily="49" charset="0"/>
              </a:rPr>
              <a:t>categorylabel</a:t>
            </a:r>
            <a:r>
              <a:rPr lang="en-US" sz="1400" dirty="0">
                <a:latin typeface="Courier New" panose="02070309020205020404" pitchFamily="49" charset="0"/>
                <a:cs typeface="Courier New" panose="02070309020205020404" pitchFamily="49" charset="0"/>
              </a:rPr>
              <a:t>"&gt;Summary of Qualifications&lt;/p&gt;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&lt;ul&gt;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&lt;li&gt;Highly skilled and dedicated professional offering </a:t>
            </a:r>
            <a:r>
              <a:rPr lang="en-US" sz="1400" dirty="0" smtClean="0">
                <a:latin typeface="Courier New" panose="02070309020205020404" pitchFamily="49" charset="0"/>
                <a:cs typeface="Courier New" panose="02070309020205020404" pitchFamily="49" charset="0"/>
              </a:rPr>
              <a:t>a solid </a:t>
            </a:r>
            <a:r>
              <a:rPr lang="en-US" sz="1400" dirty="0">
                <a:latin typeface="Courier New" panose="02070309020205020404" pitchFamily="49" charset="0"/>
                <a:cs typeface="Courier New" panose="02070309020205020404" pitchFamily="49" charset="0"/>
              </a:rPr>
              <a:t>background in whatever it is you need.&lt;/li&gt;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&lt;li&gt;Provide comprehensive direction for whatever it </a:t>
            </a:r>
            <a:r>
              <a:rPr lang="en-US" sz="1400" dirty="0" smtClean="0">
                <a:latin typeface="Courier New" panose="02070309020205020404" pitchFamily="49" charset="0"/>
                <a:cs typeface="Courier New" panose="02070309020205020404" pitchFamily="49" charset="0"/>
              </a:rPr>
              <a:t>is that </a:t>
            </a:r>
            <a:r>
              <a:rPr lang="en-US" sz="1400" dirty="0">
                <a:latin typeface="Courier New" panose="02070309020205020404" pitchFamily="49" charset="0"/>
                <a:cs typeface="Courier New" panose="02070309020205020404" pitchFamily="49" charset="0"/>
              </a:rPr>
              <a:t>will get me a job.&lt;/li&gt;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&lt;li&gt;Computer proficient in a wide range of </a:t>
            </a:r>
            <a:r>
              <a:rPr lang="en-US" sz="1400" dirty="0" smtClean="0">
                <a:latin typeface="Courier New" panose="02070309020205020404" pitchFamily="49" charset="0"/>
                <a:cs typeface="Courier New" panose="02070309020205020404" pitchFamily="49" charset="0"/>
              </a:rPr>
              <a:t>industry-related computer </a:t>
            </a:r>
            <a:r>
              <a:rPr lang="en-US" sz="1400" dirty="0">
                <a:latin typeface="Courier New" panose="02070309020205020404" pitchFamily="49" charset="0"/>
                <a:cs typeface="Courier New" panose="02070309020205020404" pitchFamily="49" charset="0"/>
              </a:rPr>
              <a:t>programs and equipment. Any industry.&lt;/li&gt;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&lt;/ul&gt;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&lt;/section&gt;</a:t>
            </a:r>
            <a:r>
              <a:rPr lang="en-US" sz="1200" dirty="0">
                <a:latin typeface="Courier New" panose="02070309020205020404" pitchFamily="49" charset="0"/>
                <a:cs typeface="Courier New" panose="02070309020205020404" pitchFamily="49" charset="0"/>
              </a:rPr>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2428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Tweaking the </a:t>
            </a:r>
            <a:r>
              <a:rPr lang="en-US" dirty="0" smtClean="0"/>
              <a:t>Font</a:t>
            </a:r>
            <a:endParaRPr lang="en-US" dirty="0"/>
          </a:p>
        </p:txBody>
      </p:sp>
      <p:sp>
        <p:nvSpPr>
          <p:cNvPr id="4" name="Content Placeholder 3"/>
          <p:cNvSpPr>
            <a:spLocks noGrp="1"/>
          </p:cNvSpPr>
          <p:nvPr>
            <p:ph sz="half" idx="2"/>
          </p:nvPr>
        </p:nvSpPr>
        <p:spPr>
          <a:xfrm>
            <a:off x="838199" y="1425388"/>
            <a:ext cx="11210365" cy="5150224"/>
          </a:xfrm>
        </p:spPr>
        <p:txBody>
          <a:bodyPr>
            <a:noAutofit/>
          </a:bodyPr>
          <a:lstStyle/>
          <a:p>
            <a:pPr marL="0" indent="0">
              <a:buNone/>
            </a:pPr>
            <a:r>
              <a:rPr lang="en-US" sz="1400" dirty="0" smtClean="0">
                <a:latin typeface="Courier New" panose="02070309020205020404" pitchFamily="49" charset="0"/>
                <a:cs typeface="Courier New" panose="02070309020205020404" pitchFamily="49" charset="0"/>
              </a:rPr>
              <a:t>     &lt;</a:t>
            </a:r>
            <a:r>
              <a:rPr lang="en-US" sz="1400" dirty="0">
                <a:latin typeface="Courier New" panose="02070309020205020404" pitchFamily="49" charset="0"/>
                <a:cs typeface="Courier New" panose="02070309020205020404" pitchFamily="49" charset="0"/>
              </a:rPr>
              <a:t>section&gt;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&lt;p class="</a:t>
            </a:r>
            <a:r>
              <a:rPr lang="en-US" sz="1400" dirty="0" err="1">
                <a:latin typeface="Courier New" panose="02070309020205020404" pitchFamily="49" charset="0"/>
                <a:cs typeface="Courier New" panose="02070309020205020404" pitchFamily="49" charset="0"/>
              </a:rPr>
              <a:t>categorylabel</a:t>
            </a:r>
            <a:r>
              <a:rPr lang="en-US" sz="1400" dirty="0">
                <a:latin typeface="Courier New" panose="02070309020205020404" pitchFamily="49" charset="0"/>
                <a:cs typeface="Courier New" panose="02070309020205020404" pitchFamily="49" charset="0"/>
              </a:rPr>
              <a:t>"&gt;Professional Experience&lt;/p&gt;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&lt;div class="indented"&gt;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p&gt;&lt;strong&gt;Operations </a:t>
            </a:r>
            <a:r>
              <a:rPr lang="en-US" sz="1400" dirty="0" smtClean="0">
                <a:latin typeface="Courier New" panose="02070309020205020404" pitchFamily="49" charset="0"/>
                <a:cs typeface="Courier New" panose="02070309020205020404" pitchFamily="49" charset="0"/>
              </a:rPr>
              <a:t>Manager, Super </a:t>
            </a:r>
            <a:r>
              <a:rPr lang="en-US" sz="1400" dirty="0">
                <a:latin typeface="Courier New" panose="02070309020205020404" pitchFamily="49" charset="0"/>
                <a:cs typeface="Courier New" panose="02070309020205020404" pitchFamily="49" charset="0"/>
              </a:rPr>
              <a:t>Awesome Company, Some City, CA [Sept 2002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present]&lt;/</a:t>
            </a:r>
            <a:r>
              <a:rPr lang="en-US" sz="1400" dirty="0" smtClean="0">
                <a:latin typeface="Courier New" panose="02070309020205020404" pitchFamily="49" charset="0"/>
                <a:cs typeface="Courier New" panose="02070309020205020404" pitchFamily="49" charset="0"/>
              </a:rPr>
              <a:t>strong&gt;&lt;/p</a:t>
            </a:r>
            <a:r>
              <a:rPr lang="en-US" sz="1400" dirty="0">
                <a:latin typeface="Courier New" panose="02070309020205020404" pitchFamily="49" charset="0"/>
                <a:cs typeface="Courier New" panose="02070309020205020404" pitchFamily="49" charset="0"/>
              </a:rPr>
              <a:t>&gt;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&lt;ul&gt;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&lt;li&gt;Direct all departmental operations&lt;/li&gt;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&lt;li&gt;Coordinate work with internal and </a:t>
            </a:r>
            <a:r>
              <a:rPr lang="en-US" sz="1400" dirty="0" smtClean="0">
                <a:latin typeface="Courier New" panose="02070309020205020404" pitchFamily="49" charset="0"/>
                <a:cs typeface="Courier New" panose="02070309020205020404" pitchFamily="49" charset="0"/>
              </a:rPr>
              <a:t>external resources</a:t>
            </a:r>
            <a:r>
              <a:rPr lang="en-US" sz="1400" dirty="0">
                <a:latin typeface="Courier New" panose="02070309020205020404" pitchFamily="49" charset="0"/>
                <a:cs typeface="Courier New" panose="02070309020205020404" pitchFamily="49" charset="0"/>
              </a:rPr>
              <a:t>&lt;/li&gt;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&lt;li&gt;Generally in charge of everything&lt;/li&gt;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ul&gt;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p&gt;&lt;strong&gt;Project Manager</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Less Awesome Company, Some City, CA [May 2000 </a:t>
            </a:r>
            <a:r>
              <a:rPr lang="en-US" sz="1400" dirty="0" smtClean="0">
                <a:latin typeface="Courier New" panose="02070309020205020404" pitchFamily="49" charset="0"/>
                <a:cs typeface="Courier New" panose="02070309020205020404" pitchFamily="49" charset="0"/>
              </a:rPr>
              <a:t>– Sept 2002</a:t>
            </a:r>
            <a:r>
              <a:rPr lang="en-US" sz="1400" dirty="0">
                <a:latin typeface="Courier New" panose="02070309020205020404" pitchFamily="49" charset="0"/>
                <a:cs typeface="Courier New" panose="02070309020205020404" pitchFamily="49" charset="0"/>
              </a:rPr>
              <a:t>]&lt;/strong&gt;&lt;/p&gt;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&lt;ul&gt;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&lt;li&gt;Direct all departmental operations&lt;/li&gt;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&lt;li&gt;Coordinate work with internal and </a:t>
            </a:r>
            <a:r>
              <a:rPr lang="en-US" sz="1400" dirty="0" smtClean="0">
                <a:latin typeface="Courier New" panose="02070309020205020404" pitchFamily="49" charset="0"/>
                <a:cs typeface="Courier New" panose="02070309020205020404" pitchFamily="49" charset="0"/>
              </a:rPr>
              <a:t>external resources</a:t>
            </a:r>
            <a:r>
              <a:rPr lang="en-US" sz="1400" dirty="0">
                <a:latin typeface="Courier New" panose="02070309020205020404" pitchFamily="49" charset="0"/>
                <a:cs typeface="Courier New" panose="02070309020205020404" pitchFamily="49" charset="0"/>
              </a:rPr>
              <a:t>&lt;/li&gt;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&lt;li&gt;Generally in charge of everything&lt;/li</a:t>
            </a:r>
            <a:r>
              <a:rPr lang="en-US" sz="1400" dirty="0" smtClean="0">
                <a:latin typeface="Courier New" panose="02070309020205020404" pitchFamily="49" charset="0"/>
                <a:cs typeface="Courier New" panose="02070309020205020404" pitchFamily="49" charset="0"/>
              </a:rPr>
              <a:t>&gt;</a:t>
            </a:r>
            <a:br>
              <a:rPr lang="en-US" sz="1400" dirty="0" smtClean="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ul&gt;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&lt;/div&gt;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&lt;/section</a:t>
            </a:r>
            <a:r>
              <a:rPr lang="en-US" sz="1400" dirty="0" smtClean="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929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Tweaking the </a:t>
            </a:r>
            <a:r>
              <a:rPr lang="en-US" dirty="0" smtClean="0"/>
              <a:t>Font</a:t>
            </a:r>
            <a:endParaRPr lang="en-US" dirty="0"/>
          </a:p>
        </p:txBody>
      </p:sp>
      <p:sp>
        <p:nvSpPr>
          <p:cNvPr id="4" name="Content Placeholder 3"/>
          <p:cNvSpPr>
            <a:spLocks noGrp="1"/>
          </p:cNvSpPr>
          <p:nvPr>
            <p:ph sz="half" idx="2"/>
          </p:nvPr>
        </p:nvSpPr>
        <p:spPr>
          <a:xfrm>
            <a:off x="838199" y="1425388"/>
            <a:ext cx="11210365" cy="5150224"/>
          </a:xfrm>
        </p:spPr>
        <p:txBody>
          <a:bodyPr>
            <a:noAutofit/>
          </a:bodyPr>
          <a:lstStyle/>
          <a:p>
            <a:pPr marL="0" indent="0">
              <a:buNone/>
            </a:pPr>
            <a:r>
              <a:rPr lang="en-US" sz="12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section&gt;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section&gt;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&lt;p class="</a:t>
            </a:r>
            <a:r>
              <a:rPr lang="en-US" sz="1400" dirty="0" err="1">
                <a:latin typeface="Courier New" panose="02070309020205020404" pitchFamily="49" charset="0"/>
                <a:cs typeface="Courier New" panose="02070309020205020404" pitchFamily="49" charset="0"/>
              </a:rPr>
              <a:t>categorylabel</a:t>
            </a:r>
            <a:r>
              <a:rPr lang="en-US" sz="1400" dirty="0">
                <a:latin typeface="Courier New" panose="02070309020205020404" pitchFamily="49" charset="0"/>
                <a:cs typeface="Courier New" panose="02070309020205020404" pitchFamily="49" charset="0"/>
              </a:rPr>
              <a:t>"&gt;Education&lt;/p&gt;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&lt;ul&gt;</a:t>
            </a:r>
            <a:br>
              <a:rPr lang="en-US" sz="1400" dirty="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&lt;li&gt;MBA, </a:t>
            </a:r>
            <a:r>
              <a:rPr lang="en-US" sz="1400" dirty="0" err="1">
                <a:latin typeface="Courier New" panose="02070309020205020404" pitchFamily="49" charset="0"/>
                <a:cs typeface="Courier New" panose="02070309020205020404" pitchFamily="49" charset="0"/>
              </a:rPr>
              <a:t>MyState</a:t>
            </a:r>
            <a:r>
              <a:rPr lang="en-US" sz="1400" dirty="0">
                <a:latin typeface="Courier New" panose="02070309020205020404" pitchFamily="49" charset="0"/>
                <a:cs typeface="Courier New" panose="02070309020205020404" pitchFamily="49" charset="0"/>
              </a:rPr>
              <a:t> University, May 2002&lt;/li&gt;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&lt;li&gt;B.A, Business Administration, </a:t>
            </a:r>
            <a:r>
              <a:rPr lang="en-US" sz="1400" dirty="0" err="1">
                <a:latin typeface="Courier New" panose="02070309020205020404" pitchFamily="49" charset="0"/>
                <a:cs typeface="Courier New" panose="02070309020205020404" pitchFamily="49" charset="0"/>
              </a:rPr>
              <a:t>MyState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University,May</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2000&lt;/li&gt;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&lt;/ul&gt;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&lt;/section&gt;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&lt;section&gt;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&lt;p class="</a:t>
            </a:r>
            <a:r>
              <a:rPr lang="en-US" sz="1400" dirty="0" err="1">
                <a:latin typeface="Courier New" panose="02070309020205020404" pitchFamily="49" charset="0"/>
                <a:cs typeface="Courier New" panose="02070309020205020404" pitchFamily="49" charset="0"/>
              </a:rPr>
              <a:t>categorylabel</a:t>
            </a:r>
            <a:r>
              <a:rPr lang="en-US" sz="1400" dirty="0">
                <a:latin typeface="Courier New" panose="02070309020205020404" pitchFamily="49" charset="0"/>
                <a:cs typeface="Courier New" panose="02070309020205020404" pitchFamily="49" charset="0"/>
              </a:rPr>
              <a:t>"&gt;References&lt;/p&gt;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&lt;ul&gt;</a:t>
            </a:r>
            <a:br>
              <a:rPr lang="en-US" sz="1400" dirty="0">
                <a:latin typeface="Courier New" panose="02070309020205020404" pitchFamily="49" charset="0"/>
                <a:cs typeface="Courier New" panose="02070309020205020404" pitchFamily="49" charset="0"/>
              </a:rPr>
            </a:b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&lt;li&gt;Available upon request.&lt;/li&gt;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&lt;/ul&gt;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&lt;/section&gt;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&lt;/body&gt;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&lt;/html</a:t>
            </a:r>
            <a:r>
              <a:rPr lang="en-US" sz="1400" dirty="0" smtClean="0">
                <a:latin typeface="Courier New" panose="02070309020205020404" pitchFamily="49" charset="0"/>
                <a:cs typeface="Courier New" panose="02070309020205020404" pitchFamily="49" charset="0"/>
              </a:rPr>
              <a:t>&gt;</a:t>
            </a:r>
          </a:p>
          <a:p>
            <a:r>
              <a:rPr lang="en-US" sz="1600" dirty="0">
                <a:cs typeface="Courier New" panose="02070309020205020404" pitchFamily="49" charset="0"/>
              </a:rPr>
              <a:t>Using CSS, which organizes sets of styles into classes—as you learned in Chapter 3, “Understanding Cascading Style Sheets”—you can see how text formatting is applied to different areas of this content. If you look closely at the definition of the </a:t>
            </a:r>
            <a:r>
              <a:rPr lang="en-US" sz="1600" dirty="0" err="1">
                <a:cs typeface="Courier New" panose="02070309020205020404" pitchFamily="49" charset="0"/>
              </a:rPr>
              <a:t>div.indented</a:t>
            </a:r>
            <a:r>
              <a:rPr lang="en-US" sz="1600" dirty="0">
                <a:cs typeface="Courier New" panose="02070309020205020404" pitchFamily="49" charset="0"/>
              </a:rPr>
              <a:t> class, you will see the use of the margin-left style. This style, which you will learn more about in Part III, applies a certain amount of space (25 pixels, in this example) to the left of the element. That space accounts for the indentation shown </a:t>
            </a:r>
            <a:r>
              <a:rPr lang="en-US" sz="1600" dirty="0" smtClean="0">
                <a:cs typeface="Courier New" panose="02070309020205020404" pitchFamily="49" charset="0"/>
              </a:rPr>
              <a:t>in the screen shot on the next slide.</a:t>
            </a:r>
            <a:endParaRPr lang="en-US" sz="1600" dirty="0">
              <a:cs typeface="Courier New" panose="02070309020205020404" pitchFamily="49" charset="0"/>
            </a:endParaRPr>
          </a:p>
        </p:txBody>
      </p:sp>
    </p:spTree>
    <p:extLst>
      <p:ext uri="{BB962C8B-B14F-4D97-AF65-F5344CB8AC3E}">
        <p14:creationId xmlns:p14="http://schemas.microsoft.com/office/powerpoint/2010/main" val="25217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Chapter 6</a:t>
            </a:r>
            <a:r>
              <a:rPr lang="en-US" sz="3600"/>
              <a:t>: Working with Fonts, Text Blocks, Lists, and Tables</a:t>
            </a:r>
            <a:endParaRPr lang="en-US" sz="3600"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What You’ll Learn in This Chapter:</a:t>
            </a:r>
          </a:p>
          <a:p>
            <a:r>
              <a:rPr lang="en-US" dirty="0"/>
              <a:t>How to use boldface, italics, and special text formatting</a:t>
            </a:r>
          </a:p>
          <a:p>
            <a:r>
              <a:rPr lang="en-US" dirty="0" smtClean="0"/>
              <a:t>How </a:t>
            </a:r>
            <a:r>
              <a:rPr lang="en-US" dirty="0"/>
              <a:t>to tweak the font</a:t>
            </a:r>
          </a:p>
          <a:p>
            <a:r>
              <a:rPr lang="en-US" dirty="0" smtClean="0"/>
              <a:t>How </a:t>
            </a:r>
            <a:r>
              <a:rPr lang="en-US" dirty="0"/>
              <a:t>to use special characters</a:t>
            </a:r>
          </a:p>
          <a:p>
            <a:r>
              <a:rPr lang="en-US" dirty="0" smtClean="0"/>
              <a:t>How </a:t>
            </a:r>
            <a:r>
              <a:rPr lang="en-US" dirty="0"/>
              <a:t>to align text on a page</a:t>
            </a:r>
          </a:p>
          <a:p>
            <a:r>
              <a:rPr lang="en-US" dirty="0" smtClean="0"/>
              <a:t>How </a:t>
            </a:r>
            <a:r>
              <a:rPr lang="en-US" dirty="0"/>
              <a:t>to use the three types of HTML lists</a:t>
            </a:r>
          </a:p>
          <a:p>
            <a:r>
              <a:rPr lang="en-US" dirty="0" smtClean="0"/>
              <a:t>How </a:t>
            </a:r>
            <a:r>
              <a:rPr lang="en-US" dirty="0"/>
              <a:t>to place lists within lists</a:t>
            </a:r>
          </a:p>
          <a:p>
            <a:r>
              <a:rPr lang="en-US" dirty="0" smtClean="0"/>
              <a:t>How </a:t>
            </a:r>
            <a:r>
              <a:rPr lang="en-US" dirty="0"/>
              <a:t>to create simple tables</a:t>
            </a:r>
          </a:p>
          <a:p>
            <a:r>
              <a:rPr lang="en-US" dirty="0" smtClean="0"/>
              <a:t>How </a:t>
            </a:r>
            <a:r>
              <a:rPr lang="en-US" dirty="0"/>
              <a:t>to control the size of tables</a:t>
            </a:r>
          </a:p>
          <a:p>
            <a:r>
              <a:rPr lang="en-US" dirty="0"/>
              <a:t>H</a:t>
            </a:r>
            <a:r>
              <a:rPr lang="en-US" dirty="0" smtClean="0"/>
              <a:t>ow </a:t>
            </a:r>
            <a:r>
              <a:rPr lang="en-US" dirty="0"/>
              <a:t>to align content and span rows and columns within tables</a:t>
            </a:r>
          </a:p>
          <a:p>
            <a:r>
              <a:rPr lang="en-US" dirty="0" smtClean="0"/>
              <a:t>How </a:t>
            </a:r>
            <a:r>
              <a:rPr lang="en-US" dirty="0"/>
              <a:t>to use CSS columns</a:t>
            </a:r>
            <a:endParaRPr lang="en-US" dirty="0"/>
          </a:p>
        </p:txBody>
      </p:sp>
    </p:spTree>
    <p:extLst>
      <p:ext uri="{BB962C8B-B14F-4D97-AF65-F5344CB8AC3E}">
        <p14:creationId xmlns:p14="http://schemas.microsoft.com/office/powerpoint/2010/main" val="3632377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Tweaking the </a:t>
            </a:r>
            <a:r>
              <a:rPr lang="en-US" dirty="0" smtClean="0"/>
              <a:t>Font</a:t>
            </a:r>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86830" y="1425575"/>
            <a:ext cx="5913665" cy="5149850"/>
          </a:xfrm>
        </p:spPr>
      </p:pic>
    </p:spTree>
    <p:extLst>
      <p:ext uri="{BB962C8B-B14F-4D97-AF65-F5344CB8AC3E}">
        <p14:creationId xmlns:p14="http://schemas.microsoft.com/office/powerpoint/2010/main" val="360463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Web </a:t>
            </a:r>
            <a:r>
              <a:rPr lang="en-US" dirty="0" smtClean="0"/>
              <a:t>Fonts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a:t>the preceding section, you saw uses of font families that we’re pretty sure reside on everyone’s computers. That is, you can be assured that most computers would render Arial or Times New Roman, or have a go-to default font for serif and sans-serif, if that’s what your stylesheet calls for. But with the inclusion of the @font-face feature in CSS3, you can wield even greater design power over the content you place online.</a:t>
            </a:r>
          </a:p>
          <a:p>
            <a:r>
              <a:rPr lang="en-US" dirty="0"/>
              <a:t>In brief, the </a:t>
            </a:r>
            <a:r>
              <a:rPr lang="en-US" dirty="0">
                <a:latin typeface="Courier New" panose="02070309020205020404" pitchFamily="49" charset="0"/>
                <a:cs typeface="Courier New" panose="02070309020205020404" pitchFamily="49" charset="0"/>
              </a:rPr>
              <a:t>@font-face </a:t>
            </a:r>
            <a:r>
              <a:rPr lang="en-US" dirty="0"/>
              <a:t>feature enables you to define fonts for use in your HTML5 markup so that they are displayed to users regardless of whether they have those fonts installed on their computer (and chances are incredibly great that users do not have your selected fancy font on their own computer). The definition of the font can be local (to your web server, if you care to include font files there) or remote (you can link to locations where many fonts are stored).</a:t>
            </a:r>
          </a:p>
          <a:p>
            <a:r>
              <a:rPr lang="en-US" dirty="0"/>
              <a:t>In your stylesheet, to define a new font for use throughout your page(s), you can simply use the following structure</a:t>
            </a:r>
            <a:r>
              <a:rPr lang="en-US" dirty="0" smtClean="0"/>
              <a: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font-face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font-family: '</a:t>
            </a:r>
            <a:r>
              <a:rPr lang="en-US" dirty="0" err="1">
                <a:latin typeface="Courier New" panose="02070309020205020404" pitchFamily="49" charset="0"/>
                <a:cs typeface="Courier New" panose="02070309020205020404" pitchFamily="49" charset="0"/>
              </a:rPr>
              <a:t>some_name_goes_here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src: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some_location_of_the_font_file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8314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Web </a:t>
            </a:r>
            <a:r>
              <a:rPr lang="en-US" dirty="0" smtClean="0"/>
              <a:t>Fonts</a:t>
            </a:r>
            <a:endParaRPr lang="en-US" dirty="0"/>
          </a:p>
        </p:txBody>
      </p:sp>
      <p:sp>
        <p:nvSpPr>
          <p:cNvPr id="3" name="Content Placeholder 2"/>
          <p:cNvSpPr>
            <a:spLocks noGrp="1"/>
          </p:cNvSpPr>
          <p:nvPr>
            <p:ph idx="1"/>
          </p:nvPr>
        </p:nvSpPr>
        <p:spPr>
          <a:xfrm>
            <a:off x="838199" y="1102659"/>
            <a:ext cx="10995991" cy="5365376"/>
          </a:xfrm>
        </p:spPr>
        <p:txBody>
          <a:bodyPr>
            <a:normAutofit fontScale="77500" lnSpcReduction="20000"/>
          </a:bodyPr>
          <a:lstStyle/>
          <a:p>
            <a:r>
              <a:rPr lang="en-US" b="1" dirty="0" smtClean="0"/>
              <a:t>Note: </a:t>
            </a:r>
            <a:r>
              <a:rPr lang="en-US" dirty="0" smtClean="0"/>
              <a:t>If </a:t>
            </a:r>
            <a:r>
              <a:rPr lang="en-US" dirty="0"/>
              <a:t>you look at the Google link location, you can see that it is Google’s @font-face definition already done for us. Specifically, it says</a:t>
            </a:r>
            <a:r>
              <a:rPr lang="en-US" dirty="0" smtClean="0"/>
              <a: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font-face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font-family: </a:t>
            </a:r>
            <a:r>
              <a:rPr lang="en-US" dirty="0" smtClean="0">
                <a:latin typeface="Courier New" panose="02070309020205020404" pitchFamily="49" charset="0"/>
                <a:cs typeface="Courier New" panose="02070309020205020404" pitchFamily="49" charset="0"/>
              </a:rPr>
              <a:t>'Cherry</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Swash';</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font-style: normal</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font-weight: 400</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src: local(</a:t>
            </a:r>
            <a:r>
              <a:rPr lang="en-US" dirty="0" smtClean="0">
                <a:latin typeface="Courier New" panose="02070309020205020404" pitchFamily="49" charset="0"/>
                <a:cs typeface="Courier New" panose="02070309020205020404" pitchFamily="49" charset="0"/>
              </a:rPr>
              <a:t>'Cherry Swash'), local</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CherrySwash</a:t>
            </a:r>
            <a:r>
              <a:rPr lang="en-US" dirty="0" smtClean="0">
                <a:latin typeface="Courier New" panose="02070309020205020404" pitchFamily="49" charset="0"/>
                <a:cs typeface="Courier New" panose="02070309020205020404" pitchFamily="49" charset="0"/>
              </a:rPr>
              <a:t>-Regular</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err="1" smtClean="0">
                <a:latin typeface="Courier New" panose="02070309020205020404" pitchFamily="49" charset="0"/>
                <a:cs typeface="Courier New" panose="02070309020205020404" pitchFamily="49" charset="0"/>
              </a:rPr>
              <a:t>url</a:t>
            </a:r>
            <a:r>
              <a:rPr lang="en-US" dirty="0" smtClean="0">
                <a:latin typeface="Courier New" panose="02070309020205020404" pitchFamily="49" charset="0"/>
                <a:cs typeface="Courier New" panose="02070309020205020404" pitchFamily="49" charset="0"/>
              </a:rPr>
              <a:t>(http://themes.googleusercontent.com/static/fonts/cherryswash/v1/HqOk7C7J1TZ5i3L-</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ejF0vnhCUOGz7vYGh680lGh-uXM.woff</a:t>
            </a:r>
            <a:r>
              <a:rPr lang="en-US" dirty="0">
                <a:latin typeface="Courier New" panose="02070309020205020404" pitchFamily="49" charset="0"/>
                <a:cs typeface="Courier New" panose="02070309020205020404" pitchFamily="49" charset="0"/>
              </a:rPr>
              <a:t>) format('</a:t>
            </a:r>
            <a:r>
              <a:rPr lang="en-US" dirty="0" err="1">
                <a:latin typeface="Courier New" panose="02070309020205020404" pitchFamily="49" charset="0"/>
                <a:cs typeface="Courier New" panose="02070309020205020404" pitchFamily="49" charset="0"/>
              </a:rPr>
              <a:t>woff</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font-face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font-family: </a:t>
            </a:r>
            <a:r>
              <a:rPr lang="en-US" dirty="0" smtClean="0">
                <a:latin typeface="Courier New" panose="02070309020205020404" pitchFamily="49" charset="0"/>
                <a:cs typeface="Courier New" panose="02070309020205020404" pitchFamily="49" charset="0"/>
              </a:rPr>
              <a:t>'Cherry Swash';</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font-style: normal</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font-weight: 700</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src: local(</a:t>
            </a:r>
            <a:r>
              <a:rPr lang="en-US" dirty="0" smtClean="0">
                <a:latin typeface="Courier New" panose="02070309020205020404" pitchFamily="49" charset="0"/>
                <a:cs typeface="Courier New" panose="02070309020205020404" pitchFamily="49" charset="0"/>
              </a:rPr>
              <a:t>'Cherry Swash </a:t>
            </a:r>
            <a:r>
              <a:rPr lang="en-US" dirty="0">
                <a:latin typeface="Courier New" panose="02070309020205020404" pitchFamily="49" charset="0"/>
                <a:cs typeface="Courier New" panose="02070309020205020404" pitchFamily="49" charset="0"/>
              </a:rPr>
              <a:t>Bold</a:t>
            </a:r>
            <a:r>
              <a:rPr lang="en-US" dirty="0" smtClean="0">
                <a:latin typeface="Courier New" panose="02070309020205020404" pitchFamily="49" charset="0"/>
                <a:cs typeface="Courier New" panose="02070309020205020404" pitchFamily="49" charset="0"/>
              </a:rPr>
              <a:t>'), local</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CherrySwash</a:t>
            </a:r>
            <a:r>
              <a:rPr lang="en-US" dirty="0" smtClean="0">
                <a:latin typeface="Courier New" panose="02070309020205020404" pitchFamily="49" charset="0"/>
                <a:cs typeface="Courier New" panose="02070309020205020404" pitchFamily="49" charset="0"/>
              </a:rPr>
              <a:t>-Bold'),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(http://</a:t>
            </a:r>
            <a:r>
              <a:rPr lang="en-US" dirty="0" smtClean="0">
                <a:latin typeface="Courier New" panose="02070309020205020404" pitchFamily="49" charset="0"/>
                <a:cs typeface="Courier New" panose="02070309020205020404" pitchFamily="49" charset="0"/>
              </a:rPr>
              <a:t>themes.googleusercontent.com/static/fonts/cherryswash/v1</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CfyMyQqfucZPQNB0nvYyHl4twXkwp3_u9ZoePkT564.woff) format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woff</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273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Web </a:t>
            </a:r>
            <a:r>
              <a:rPr lang="en-US" dirty="0" smtClean="0"/>
              <a:t>Fonts</a:t>
            </a:r>
            <a:endParaRPr lang="en-US" dirty="0"/>
          </a:p>
        </p:txBody>
      </p:sp>
      <p:sp>
        <p:nvSpPr>
          <p:cNvPr id="3" name="Content Placeholder 2"/>
          <p:cNvSpPr>
            <a:spLocks noGrp="1"/>
          </p:cNvSpPr>
          <p:nvPr>
            <p:ph idx="1"/>
          </p:nvPr>
        </p:nvSpPr>
        <p:spPr>
          <a:xfrm>
            <a:off x="838199" y="1102659"/>
            <a:ext cx="10995991" cy="5365376"/>
          </a:xfrm>
        </p:spPr>
        <p:txBody>
          <a:bodyPr>
            <a:noAutofit/>
          </a:bodyPr>
          <a:lstStyle/>
          <a:p>
            <a:r>
              <a:rPr lang="en-US" sz="1600" dirty="0"/>
              <a:t>After it’s defined, you can refer to the font-family as you would anywhere else in your stylesheet, such as </a:t>
            </a:r>
            <a:r>
              <a:rPr lang="en-US" sz="1600" dirty="0" smtClean="0"/>
              <a:t>here:</a:t>
            </a:r>
            <a:br>
              <a:rPr lang="en-US" sz="1600" dirty="0" smtClean="0"/>
            </a:b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h1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font-family: '</a:t>
            </a:r>
            <a:r>
              <a:rPr lang="en-US" sz="1600" dirty="0" err="1">
                <a:latin typeface="Courier New" panose="02070309020205020404" pitchFamily="49" charset="0"/>
                <a:cs typeface="Courier New" panose="02070309020205020404" pitchFamily="49" charset="0"/>
              </a:rPr>
              <a:t>some_name_goes_here</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font-size: 28px</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text-align: center</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r>
              <a:rPr lang="en-US" sz="1600" dirty="0"/>
              <a:t>But where do you get fonts, you might ask? You can obtain fonts from many locations—some free, others not. A widely popular location is Google Web Fonts (http://www.google.com/fonts), not only because the fonts are free but also because Google is widely recognized as providing a stable platform, which is important if your web typography relies on a font that’s sitting on someone else’s web server. Some other reliable pay sites for obtaining fonts are </a:t>
            </a:r>
            <a:r>
              <a:rPr lang="en-US" sz="1600" dirty="0" err="1"/>
              <a:t>TypeKit</a:t>
            </a:r>
            <a:r>
              <a:rPr lang="en-US" sz="1600" dirty="0"/>
              <a:t> (typekit.com/) and </a:t>
            </a:r>
            <a:r>
              <a:rPr lang="en-US" sz="1600" dirty="0" err="1"/>
              <a:t>Fontspring</a:t>
            </a:r>
            <a:r>
              <a:rPr lang="en-US" sz="1600" dirty="0"/>
              <a:t> (www.fontspring.com). Pay sites aren’t necessarily bad—artists have to make money, </a:t>
            </a:r>
            <a:r>
              <a:rPr lang="en-US" sz="1600" dirty="0" smtClean="0"/>
              <a:t>too.</a:t>
            </a:r>
            <a:endParaRPr lang="en-US" sz="1600" dirty="0"/>
          </a:p>
          <a:p>
            <a:r>
              <a:rPr lang="en-US" sz="1600" dirty="0"/>
              <a:t>Let’s </a:t>
            </a:r>
            <a:r>
              <a:rPr lang="en-US" sz="1600" dirty="0" smtClean="0"/>
              <a:t>modify </a:t>
            </a:r>
            <a:r>
              <a:rPr lang="en-US" sz="1600" dirty="0"/>
              <a:t>the </a:t>
            </a:r>
            <a:r>
              <a:rPr lang="en-US" sz="1600" dirty="0" smtClean="0"/>
              <a:t>previous code to </a:t>
            </a:r>
            <a:r>
              <a:rPr lang="en-US" sz="1600" dirty="0"/>
              <a:t>include a Google Web Font for the h1 element. If you go to www.google.com/fonts and select a font you like, Google gives you code to include in your HTML and CSS. I’ve selected a font called Cherry Swash, and Google has advised me to include the following in my HTML template, in the </a:t>
            </a:r>
            <a:r>
              <a:rPr lang="en-US" sz="1600" dirty="0">
                <a:latin typeface="Courier New" panose="02070309020205020404" pitchFamily="49" charset="0"/>
                <a:cs typeface="Courier New" panose="02070309020205020404" pitchFamily="49" charset="0"/>
              </a:rPr>
              <a:t>&lt;head&gt; </a:t>
            </a:r>
            <a:r>
              <a:rPr lang="en-US" sz="1600" dirty="0"/>
              <a:t>section</a:t>
            </a:r>
            <a:r>
              <a:rPr lang="en-US" sz="1600" dirty="0" smtClean="0"/>
              <a:t>:</a:t>
            </a:r>
            <a:br>
              <a:rPr lang="en-US" sz="1600" dirty="0" smtClean="0"/>
            </a:br>
            <a:r>
              <a:rPr lang="en-US" sz="1600" dirty="0" smtClean="0"/>
              <a:t/>
            </a:r>
            <a:br>
              <a:rPr lang="en-US" sz="1600" dirty="0" smtClean="0"/>
            </a:br>
            <a:r>
              <a:rPr lang="en-US" sz="1200" dirty="0">
                <a:latin typeface="Courier New" panose="02070309020205020404" pitchFamily="49" charset="0"/>
                <a:cs typeface="Courier New" panose="02070309020205020404" pitchFamily="49" charset="0"/>
              </a:rPr>
              <a:t>&lt;</a:t>
            </a:r>
            <a:r>
              <a:rPr lang="en-US" sz="1200" dirty="0">
                <a:latin typeface="Courier New" panose="02070309020205020404" pitchFamily="49" charset="0"/>
                <a:cs typeface="Courier New" panose="02070309020205020404" pitchFamily="49" charset="0"/>
              </a:rPr>
              <a:t>link href='http://</a:t>
            </a:r>
            <a:r>
              <a:rPr lang="en-US" sz="1200" dirty="0">
                <a:latin typeface="Courier New" panose="02070309020205020404" pitchFamily="49" charset="0"/>
                <a:cs typeface="Courier New" panose="02070309020205020404" pitchFamily="49" charset="0"/>
              </a:rPr>
              <a:t>fonts.googleapis.com/</a:t>
            </a:r>
            <a:r>
              <a:rPr lang="en-US" sz="1200" dirty="0" err="1">
                <a:latin typeface="Courier New" panose="02070309020205020404" pitchFamily="49" charset="0"/>
                <a:cs typeface="Courier New" panose="02070309020205020404" pitchFamily="49" charset="0"/>
              </a:rPr>
              <a:t>css?family</a:t>
            </a:r>
            <a:r>
              <a:rPr lang="en-US" sz="1200" dirty="0">
                <a:latin typeface="Courier New" panose="02070309020205020404" pitchFamily="49" charset="0"/>
                <a:cs typeface="Courier New" panose="02070309020205020404" pitchFamily="49" charset="0"/>
              </a:rPr>
              <a:t>=Cherry+Swash:400,700'  </a:t>
            </a:r>
            <a:r>
              <a:rPr lang="en-US" sz="1200" dirty="0">
                <a:latin typeface="Courier New" panose="02070309020205020404" pitchFamily="49" charset="0"/>
                <a:cs typeface="Courier New" panose="02070309020205020404" pitchFamily="49" charset="0"/>
              </a:rPr>
              <a:t>rel='stylesheet' type='text/css' /&gt;</a:t>
            </a:r>
          </a:p>
          <a:p>
            <a:r>
              <a:rPr lang="en-US" sz="1600" dirty="0"/>
              <a:t>Now that my code knows where to look for the font, we just refer to </a:t>
            </a:r>
            <a:r>
              <a:rPr lang="en-US" sz="1600" dirty="0" smtClean="0"/>
              <a:t>it:</a:t>
            </a:r>
            <a:br>
              <a:rPr lang="en-US" sz="1600" dirty="0" smtClean="0"/>
            </a:br>
            <a:r>
              <a:rPr lang="en-US" sz="1600" dirty="0" smtClean="0"/>
              <a:t/>
            </a:r>
            <a:br>
              <a:rPr lang="en-US" sz="1600" dirty="0" smtClean="0"/>
            </a:br>
            <a:r>
              <a:rPr lang="en-US" sz="1600" dirty="0">
                <a:latin typeface="Courier New" panose="02070309020205020404" pitchFamily="49" charset="0"/>
                <a:cs typeface="Courier New" panose="02070309020205020404" pitchFamily="49" charset="0"/>
              </a:rPr>
              <a:t>h1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font-family:'Cherry</a:t>
            </a:r>
            <a:r>
              <a:rPr lang="en-US" sz="1600" dirty="0">
                <a:latin typeface="Courier New" panose="02070309020205020404" pitchFamily="49" charset="0"/>
                <a:cs typeface="Courier New" panose="02070309020205020404" pitchFamily="49" charset="0"/>
              </a:rPr>
              <a:t> Swash</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font-size:28px</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text-align:center</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4579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Web </a:t>
            </a:r>
            <a:r>
              <a:rPr lang="en-US" dirty="0" smtClean="0"/>
              <a:t>Fonts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762" y="1103313"/>
            <a:ext cx="6413489" cy="5364162"/>
          </a:xfrm>
        </p:spPr>
      </p:pic>
    </p:spTree>
    <p:extLst>
      <p:ext uri="{BB962C8B-B14F-4D97-AF65-F5344CB8AC3E}">
        <p14:creationId xmlns:p14="http://schemas.microsoft.com/office/powerpoint/2010/main" val="3227053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Aligning Text on a </a:t>
            </a:r>
            <a:r>
              <a:rPr lang="en-US" dirty="0" smtClean="0"/>
              <a:t>Page</a:t>
            </a:r>
            <a:endParaRPr lang="en-US" dirty="0"/>
          </a:p>
        </p:txBody>
      </p:sp>
      <p:sp>
        <p:nvSpPr>
          <p:cNvPr id="3" name="Content Placeholder 2"/>
          <p:cNvSpPr>
            <a:spLocks noGrp="1"/>
          </p:cNvSpPr>
          <p:nvPr>
            <p:ph idx="1"/>
          </p:nvPr>
        </p:nvSpPr>
        <p:spPr>
          <a:xfrm>
            <a:off x="838200" y="1143000"/>
            <a:ext cx="10578354" cy="5499847"/>
          </a:xfrm>
        </p:spPr>
        <p:txBody>
          <a:bodyPr>
            <a:normAutofit fontScale="55000" lnSpcReduction="20000"/>
          </a:bodyPr>
          <a:lstStyle/>
          <a:p>
            <a:r>
              <a:rPr lang="en-US" dirty="0" smtClean="0"/>
              <a:t>It’s easy to take for granted the fact that most paragraphs are automatically aligned to the left when you’re reading information on the Web. However, there certainly are situations in which you might choose to align content to the right or even the center of a page. HTML gives you the option to align a single HTML block-level element, such as text contained within a &lt;p&gt;&lt;/p&gt; or &lt;div&gt;&lt;/div&gt; tag pair. Before we get into the details of aligning block elements, however, let’s briefly note how attributes work.</a:t>
            </a:r>
          </a:p>
          <a:p>
            <a:r>
              <a:rPr lang="en-US" sz="2900" b="1" dirty="0" smtClean="0"/>
              <a:t>Using </a:t>
            </a:r>
            <a:r>
              <a:rPr lang="en-US" sz="2900" b="1" dirty="0"/>
              <a:t>Attributes</a:t>
            </a:r>
          </a:p>
          <a:p>
            <a:r>
              <a:rPr lang="en-US" dirty="0"/>
              <a:t>Attributes provide additional information related to an HTML tag. Attributes are special code words used inside an HTML tag to control exactly what the tag does. They are very important in even the simplest bit of web content, so it’s important that you are comfortable using them.</a:t>
            </a:r>
          </a:p>
          <a:p>
            <a:r>
              <a:rPr lang="en-US" dirty="0"/>
              <a:t>Attributes invoke the use of styles, classes, or IDs that are applied to particular tags. If you define a particular class or ID in a style sheet—as you learned in Chapter 3—then you can invoke that class or ID using </a:t>
            </a:r>
            <a:r>
              <a:rPr lang="en-US" sz="2700" dirty="0">
                <a:latin typeface="Courier New" panose="02070309020205020404" pitchFamily="49" charset="0"/>
                <a:cs typeface="Courier New" panose="02070309020205020404" pitchFamily="49" charset="0"/>
              </a:rPr>
              <a:t>class="</a:t>
            </a:r>
            <a:r>
              <a:rPr lang="en-US" sz="2700" dirty="0" err="1">
                <a:latin typeface="Courier New" panose="02070309020205020404" pitchFamily="49" charset="0"/>
                <a:cs typeface="Courier New" panose="02070309020205020404" pitchFamily="49" charset="0"/>
              </a:rPr>
              <a:t>someclass</a:t>
            </a:r>
            <a:r>
              <a:rPr lang="en-US" sz="2700" dirty="0">
                <a:latin typeface="Courier New" panose="02070309020205020404" pitchFamily="49" charset="0"/>
                <a:cs typeface="Courier New" panose="02070309020205020404" pitchFamily="49" charset="0"/>
              </a:rPr>
              <a:t>" </a:t>
            </a:r>
            <a:r>
              <a:rPr lang="en-US" dirty="0"/>
              <a:t>or </a:t>
            </a:r>
            <a:r>
              <a:rPr lang="en-US" sz="2700" dirty="0">
                <a:latin typeface="Courier New" panose="02070309020205020404" pitchFamily="49" charset="0"/>
                <a:cs typeface="Courier New" panose="02070309020205020404" pitchFamily="49" charset="0"/>
              </a:rPr>
              <a:t>id="</a:t>
            </a:r>
            <a:r>
              <a:rPr lang="en-US" sz="2700" dirty="0" err="1">
                <a:latin typeface="Courier New" panose="02070309020205020404" pitchFamily="49" charset="0"/>
                <a:cs typeface="Courier New" panose="02070309020205020404" pitchFamily="49" charset="0"/>
              </a:rPr>
              <a:t>someid</a:t>
            </a:r>
            <a:r>
              <a:rPr lang="en-US" sz="2700" dirty="0">
                <a:latin typeface="Courier New" panose="02070309020205020404" pitchFamily="49" charset="0"/>
                <a:cs typeface="Courier New" panose="02070309020205020404" pitchFamily="49" charset="0"/>
              </a:rPr>
              <a:t>" </a:t>
            </a:r>
            <a:r>
              <a:rPr lang="en-US" dirty="0"/>
              <a:t>within the tag itself. When the browser renders the content for display, it will look to the style sheet to determine exactly how the content will appear according to the associated style definitions. Similarly, you can use the style attribute to include style information for a particular element without connecting the element to an actual style sheet—this is the inline style format you learned about in Chapter 3.</a:t>
            </a:r>
          </a:p>
          <a:p>
            <a:r>
              <a:rPr lang="en-US" dirty="0"/>
              <a:t>In the following example, each paragraph could be left-aligned</a:t>
            </a:r>
            <a:r>
              <a:rPr lang="en-US" dirty="0" smtClean="0"/>
              <a: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 style="text-align: left;"&gt;Text goes here.&lt;/p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 class="</a:t>
            </a:r>
            <a:r>
              <a:rPr lang="en-US" dirty="0" err="1">
                <a:latin typeface="Courier New" panose="02070309020205020404" pitchFamily="49" charset="0"/>
                <a:cs typeface="Courier New" panose="02070309020205020404" pitchFamily="49" charset="0"/>
              </a:rPr>
              <a:t>leftAlignStyle</a:t>
            </a:r>
            <a:r>
              <a:rPr lang="en-US" dirty="0">
                <a:latin typeface="Courier New" panose="02070309020205020404" pitchFamily="49" charset="0"/>
                <a:cs typeface="Courier New" panose="02070309020205020404" pitchFamily="49" charset="0"/>
              </a:rPr>
              <a:t>"&gt;Text goes here.&lt;/p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 id="</a:t>
            </a:r>
            <a:r>
              <a:rPr lang="en-US" dirty="0" err="1">
                <a:latin typeface="Courier New" panose="02070309020205020404" pitchFamily="49" charset="0"/>
                <a:cs typeface="Courier New" panose="02070309020205020404" pitchFamily="49" charset="0"/>
              </a:rPr>
              <a:t>firstLeftAlign</a:t>
            </a:r>
            <a:r>
              <a:rPr lang="en-US" dirty="0">
                <a:latin typeface="Courier New" panose="02070309020205020404" pitchFamily="49" charset="0"/>
                <a:cs typeface="Courier New" panose="02070309020205020404" pitchFamily="49" charset="0"/>
              </a:rPr>
              <a:t>"&gt;Text goes here.&lt;/p&gt;</a:t>
            </a:r>
          </a:p>
          <a:p>
            <a:r>
              <a:rPr lang="en-US" dirty="0"/>
              <a:t>In the first paragraph, the style appears directly in the style attribute—this is useful for debugging or for short-term formatting tests, but not so much for ongoing maintenance of your web content. In the second paragraph, the paragraph will be left-aligned if the style sheet entry for the </a:t>
            </a:r>
            <a:r>
              <a:rPr lang="en-US" dirty="0" err="1"/>
              <a:t>leftAlignStyle</a:t>
            </a:r>
            <a:r>
              <a:rPr lang="en-US" dirty="0"/>
              <a:t> class includes the text-align statement; remember, using a class means that other tags can reuse the class. Similarly, the third paragraph will be left-aligned if the style sheet entry for the </a:t>
            </a:r>
            <a:r>
              <a:rPr lang="en-US" dirty="0" err="1"/>
              <a:t>firstLeftAlign</a:t>
            </a:r>
            <a:r>
              <a:rPr lang="en-US" dirty="0"/>
              <a:t> id includes the text-align statement; remember, using an id means that these styles can be applied to only the one identified tag.</a:t>
            </a:r>
          </a:p>
        </p:txBody>
      </p:sp>
    </p:spTree>
    <p:extLst>
      <p:ext uri="{BB962C8B-B14F-4D97-AF65-F5344CB8AC3E}">
        <p14:creationId xmlns:p14="http://schemas.microsoft.com/office/powerpoint/2010/main" val="2767131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Aligning Block-Level </a:t>
            </a:r>
            <a:r>
              <a:rPr lang="en-US" dirty="0" smtClean="0"/>
              <a:t>Elements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a:t>
            </a:r>
            <a:r>
              <a:rPr lang="en-US" dirty="0"/>
              <a:t>align text in a block-level element such as </a:t>
            </a:r>
            <a:r>
              <a:rPr lang="en-US" dirty="0">
                <a:latin typeface="Courier New" panose="02070309020205020404" pitchFamily="49" charset="0"/>
                <a:cs typeface="Courier New" panose="02070309020205020404" pitchFamily="49" charset="0"/>
              </a:rPr>
              <a:t>&lt;p&gt;</a:t>
            </a:r>
            <a:r>
              <a:rPr lang="en-US" dirty="0"/>
              <a:t> to the right margin without creating a separate class or ID in a style sheet, simply place </a:t>
            </a:r>
            <a:r>
              <a:rPr lang="en-US" sz="2900" dirty="0">
                <a:latin typeface="Courier New" panose="02070309020205020404" pitchFamily="49" charset="0"/>
                <a:cs typeface="Courier New" panose="02070309020205020404" pitchFamily="49" charset="0"/>
              </a:rPr>
              <a:t>style="</a:t>
            </a:r>
            <a:r>
              <a:rPr lang="en-US" sz="2900" dirty="0" smtClean="0">
                <a:latin typeface="Courier New" panose="02070309020205020404" pitchFamily="49" charset="0"/>
                <a:cs typeface="Courier New" panose="02070309020205020404" pitchFamily="49" charset="0"/>
              </a:rPr>
              <a:t>text-align: right;" </a:t>
            </a:r>
            <a:r>
              <a:rPr lang="en-US" dirty="0"/>
              <a:t>inside the </a:t>
            </a:r>
            <a:r>
              <a:rPr lang="en-US" sz="2900" dirty="0">
                <a:latin typeface="Courier New" panose="02070309020205020404" pitchFamily="49" charset="0"/>
                <a:cs typeface="Courier New" panose="02070309020205020404" pitchFamily="49" charset="0"/>
              </a:rPr>
              <a:t>&lt;p&gt;</a:t>
            </a:r>
            <a:r>
              <a:rPr lang="en-US" dirty="0"/>
              <a:t> tag at the beginning of the paragraph (or define it in a class or an id). Similarly, to center the text in the element, use </a:t>
            </a:r>
            <a:r>
              <a:rPr lang="en-US" sz="2900" dirty="0">
                <a:latin typeface="Courier New" panose="02070309020205020404" pitchFamily="49" charset="0"/>
                <a:cs typeface="Courier New" panose="02070309020205020404" pitchFamily="49" charset="0"/>
              </a:rPr>
              <a:t>&lt;p style="</a:t>
            </a:r>
            <a:r>
              <a:rPr lang="en-US" sz="2900" dirty="0" smtClean="0">
                <a:latin typeface="Courier New" panose="02070309020205020404" pitchFamily="49" charset="0"/>
                <a:cs typeface="Courier New" panose="02070309020205020404" pitchFamily="49" charset="0"/>
              </a:rPr>
              <a:t>text-align: center;"&gt;</a:t>
            </a:r>
            <a:r>
              <a:rPr lang="en-US" dirty="0" smtClean="0"/>
              <a:t>. </a:t>
            </a:r>
            <a:r>
              <a:rPr lang="en-US" dirty="0"/>
              <a:t>To align text in a paragraph to the left, use </a:t>
            </a:r>
            <a:r>
              <a:rPr lang="en-US" sz="2900" dirty="0">
                <a:latin typeface="Courier New" panose="02070309020205020404" pitchFamily="49" charset="0"/>
                <a:cs typeface="Courier New" panose="02070309020205020404" pitchFamily="49" charset="0"/>
              </a:rPr>
              <a:t>&lt;p style="text-align</a:t>
            </a:r>
            <a:r>
              <a:rPr lang="en-US" sz="2900" dirty="0" smtClean="0">
                <a:latin typeface="Courier New" panose="02070309020205020404" pitchFamily="49" charset="0"/>
                <a:cs typeface="Courier New" panose="02070309020205020404" pitchFamily="49" charset="0"/>
              </a:rPr>
              <a:t>: left;"&gt;</a:t>
            </a:r>
            <a:r>
              <a:rPr lang="en-US" dirty="0" smtClean="0"/>
              <a:t>.</a:t>
            </a:r>
            <a:endParaRPr lang="en-US" dirty="0"/>
          </a:p>
          <a:p>
            <a:r>
              <a:rPr lang="en-US" dirty="0"/>
              <a:t>The text-align part of the style attribute is referred to as a style rule, which means that it is setting a particular style aspect of an HTML element. You can use many style rules to carefully control the formatting of web content</a:t>
            </a:r>
            <a:r>
              <a:rPr lang="en-US" dirty="0" smtClean="0"/>
              <a:t>.</a:t>
            </a:r>
            <a:endParaRPr lang="en-US" dirty="0"/>
          </a:p>
          <a:p>
            <a:r>
              <a:rPr lang="en-US" b="1" dirty="0" smtClean="0"/>
              <a:t>Note: </a:t>
            </a:r>
            <a:r>
              <a:rPr lang="en-US" dirty="0" smtClean="0"/>
              <a:t>Every </a:t>
            </a:r>
            <a:r>
              <a:rPr lang="en-US" dirty="0"/>
              <a:t>attribute and style rule in HTML has a default value that is assumed when you don’t set the attribute yourself. In the case of the text-align style rule of the </a:t>
            </a:r>
            <a:r>
              <a:rPr lang="en-US" sz="2900" dirty="0">
                <a:latin typeface="Courier New" panose="02070309020205020404" pitchFamily="49" charset="0"/>
                <a:cs typeface="Courier New" panose="02070309020205020404" pitchFamily="49" charset="0"/>
              </a:rPr>
              <a:t>&lt;p&gt;</a:t>
            </a:r>
            <a:r>
              <a:rPr lang="en-US" dirty="0"/>
              <a:t> tag, the default value is left, so using the bare-bones </a:t>
            </a:r>
            <a:r>
              <a:rPr lang="en-US" sz="2900" dirty="0">
                <a:latin typeface="Courier New" panose="02070309020205020404" pitchFamily="49" charset="0"/>
                <a:cs typeface="Courier New" panose="02070309020205020404" pitchFamily="49" charset="0"/>
              </a:rPr>
              <a:t>&lt;p&gt; </a:t>
            </a:r>
            <a:r>
              <a:rPr lang="en-US" dirty="0"/>
              <a:t>tag has the same effect as using </a:t>
            </a:r>
            <a:r>
              <a:rPr lang="en-US" sz="2900" dirty="0">
                <a:latin typeface="Courier New" panose="02070309020205020404" pitchFamily="49" charset="0"/>
                <a:cs typeface="Courier New" panose="02070309020205020404" pitchFamily="49" charset="0"/>
              </a:rPr>
              <a:t>&lt;p style="</a:t>
            </a:r>
            <a:r>
              <a:rPr lang="en-US" sz="2900" dirty="0" smtClean="0">
                <a:latin typeface="Courier New" panose="02070309020205020404" pitchFamily="49" charset="0"/>
                <a:cs typeface="Courier New" panose="02070309020205020404" pitchFamily="49" charset="0"/>
              </a:rPr>
              <a:t>text-align: left;"&gt;</a:t>
            </a:r>
            <a:r>
              <a:rPr lang="en-US" dirty="0" smtClean="0"/>
              <a:t>. </a:t>
            </a:r>
            <a:r>
              <a:rPr lang="en-US" dirty="0"/>
              <a:t>Learning the default values for common style rules is an important part of becoming a good web page developer.</a:t>
            </a:r>
          </a:p>
          <a:p>
            <a:r>
              <a:rPr lang="en-US" dirty="0" smtClean="0"/>
              <a:t>The </a:t>
            </a:r>
            <a:r>
              <a:rPr lang="en-US" dirty="0"/>
              <a:t>text-align style rule is not reserved for just the </a:t>
            </a:r>
            <a:r>
              <a:rPr lang="en-US" sz="3200" dirty="0">
                <a:latin typeface="Courier New" panose="02070309020205020404" pitchFamily="49" charset="0"/>
                <a:cs typeface="Courier New" panose="02070309020205020404" pitchFamily="49" charset="0"/>
              </a:rPr>
              <a:t>&lt;p&gt;</a:t>
            </a:r>
            <a:r>
              <a:rPr lang="en-US" dirty="0"/>
              <a:t> tag. In fact, you can use the text-align style rule with any block-level element, which includes semantic elements such as </a:t>
            </a:r>
            <a:r>
              <a:rPr lang="en-US" sz="3200" dirty="0">
                <a:latin typeface="Courier New" panose="02070309020205020404" pitchFamily="49" charset="0"/>
                <a:cs typeface="Courier New" panose="02070309020205020404" pitchFamily="49" charset="0"/>
              </a:rPr>
              <a:t>&lt;section&gt; </a:t>
            </a:r>
            <a:r>
              <a:rPr lang="en-US" dirty="0"/>
              <a:t>and </a:t>
            </a:r>
            <a:r>
              <a:rPr lang="en-US" sz="3200" dirty="0">
                <a:latin typeface="Courier New" panose="02070309020205020404" pitchFamily="49" charset="0"/>
                <a:cs typeface="Courier New" panose="02070309020205020404" pitchFamily="49" charset="0"/>
              </a:rPr>
              <a:t>&lt;header&gt;</a:t>
            </a:r>
            <a:r>
              <a:rPr lang="en-US" dirty="0"/>
              <a:t>, as well as </a:t>
            </a:r>
            <a:r>
              <a:rPr lang="en-US" sz="3200" dirty="0">
                <a:latin typeface="Courier New" panose="02070309020205020404" pitchFamily="49" charset="0"/>
                <a:cs typeface="Courier New" panose="02070309020205020404" pitchFamily="49" charset="0"/>
              </a:rPr>
              <a:t>&lt;h1&gt;</a:t>
            </a:r>
            <a:r>
              <a:rPr lang="en-US" dirty="0"/>
              <a:t>, </a:t>
            </a:r>
            <a:r>
              <a:rPr lang="en-US" sz="3200" dirty="0">
                <a:latin typeface="Courier New" panose="02070309020205020404" pitchFamily="49" charset="0"/>
                <a:cs typeface="Courier New" panose="02070309020205020404" pitchFamily="49" charset="0"/>
              </a:rPr>
              <a:t>&lt;h2&gt;</a:t>
            </a:r>
            <a:r>
              <a:rPr lang="en-US" dirty="0"/>
              <a:t>, the other heading-level tags, and the </a:t>
            </a:r>
            <a:r>
              <a:rPr lang="en-US" sz="3200" dirty="0">
                <a:latin typeface="Courier New" panose="02070309020205020404" pitchFamily="49" charset="0"/>
                <a:cs typeface="Courier New" panose="02070309020205020404" pitchFamily="49" charset="0"/>
              </a:rPr>
              <a:t>&lt;div&gt;</a:t>
            </a:r>
            <a:r>
              <a:rPr lang="en-US" dirty="0"/>
              <a:t> tag, among others. The </a:t>
            </a:r>
            <a:r>
              <a:rPr lang="en-US" sz="3200" dirty="0">
                <a:latin typeface="Courier New" panose="02070309020205020404" pitchFamily="49" charset="0"/>
                <a:cs typeface="Courier New" panose="02070309020205020404" pitchFamily="49" charset="0"/>
              </a:rPr>
              <a:t>&lt;div&gt; </a:t>
            </a:r>
            <a:r>
              <a:rPr lang="en-US" dirty="0"/>
              <a:t>tag is especially handy because it can encompass other block-level elements and thus allow you to control the alignment of large portions of your web content all at once. The div in the </a:t>
            </a:r>
            <a:r>
              <a:rPr lang="en-US" sz="3200" dirty="0">
                <a:latin typeface="Courier New" panose="02070309020205020404" pitchFamily="49" charset="0"/>
                <a:cs typeface="Courier New" panose="02070309020205020404" pitchFamily="49" charset="0"/>
              </a:rPr>
              <a:t>&lt;div&gt; </a:t>
            </a:r>
            <a:r>
              <a:rPr lang="en-US" dirty="0"/>
              <a:t>tag is for division.</a:t>
            </a:r>
          </a:p>
          <a:p>
            <a:r>
              <a:rPr lang="en-US" dirty="0" smtClean="0"/>
              <a:t>The next listing </a:t>
            </a:r>
            <a:r>
              <a:rPr lang="en-US" dirty="0"/>
              <a:t>demonstrates the style attribute and text-align style rule with different block-level elements.</a:t>
            </a:r>
          </a:p>
        </p:txBody>
      </p:sp>
    </p:spTree>
    <p:extLst>
      <p:ext uri="{BB962C8B-B14F-4D97-AF65-F5344CB8AC3E}">
        <p14:creationId xmlns:p14="http://schemas.microsoft.com/office/powerpoint/2010/main" val="1502240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Aligning Block-Level </a:t>
            </a:r>
            <a:r>
              <a:rPr lang="en-US" dirty="0" smtClean="0"/>
              <a:t>Elements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&lt;!DOCTYPE html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&lt;title&gt;Bohemia&lt;/title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 style="text-align</a:t>
            </a:r>
            <a:r>
              <a:rPr lang="en-US" dirty="0" smtClean="0">
                <a:latin typeface="Courier New" panose="02070309020205020404" pitchFamily="49" charset="0"/>
                <a:cs typeface="Courier New" panose="02070309020205020404" pitchFamily="49" charset="0"/>
              </a:rPr>
              <a:t>: center;"&gt;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&lt;h1&gt;Bohemia&lt;/h1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&lt;h2&gt;by Dorothy Parker&lt;/h2</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 style="</a:t>
            </a:r>
            <a:r>
              <a:rPr lang="en-US" dirty="0" smtClean="0">
                <a:latin typeface="Courier New" panose="02070309020205020404" pitchFamily="49" charset="0"/>
                <a:cs typeface="Courier New" panose="02070309020205020404" pitchFamily="49" charset="0"/>
              </a:rPr>
              <a:t>text-align: left;"&gt;Authors </a:t>
            </a:r>
            <a:r>
              <a:rPr lang="en-US" dirty="0">
                <a:latin typeface="Courier New" panose="02070309020205020404" pitchFamily="49" charset="0"/>
                <a:cs typeface="Courier New" panose="02070309020205020404" pitchFamily="49" charset="0"/>
              </a:rPr>
              <a:t>and actors and artists and such&lt;br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Never know nothing, and never know much.&lt;br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Sculptors and singers and those of their kidney&lt;br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Tell their affairs from Seattle to Sydney</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 style="text-align</a:t>
            </a:r>
            <a:r>
              <a:rPr lang="en-US" dirty="0" smtClean="0">
                <a:latin typeface="Courier New" panose="02070309020205020404" pitchFamily="49" charset="0"/>
                <a:cs typeface="Courier New" panose="02070309020205020404" pitchFamily="49" charset="0"/>
              </a:rPr>
              <a:t>: center;"&gt;Playwrights </a:t>
            </a:r>
            <a:r>
              <a:rPr lang="en-US" dirty="0">
                <a:latin typeface="Courier New" panose="02070309020205020404" pitchFamily="49" charset="0"/>
                <a:cs typeface="Courier New" panose="02070309020205020404" pitchFamily="49" charset="0"/>
              </a:rPr>
              <a:t>and poets and such horses' necks&lt;br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Start off from anywhere, end up at sex.&lt;br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Diarists, critics, and similar roe&lt;br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Never say nothing, and never say no</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&lt;p style="</a:t>
            </a:r>
            <a:r>
              <a:rPr lang="en-US" dirty="0" smtClean="0">
                <a:latin typeface="Courier New" panose="02070309020205020404" pitchFamily="49" charset="0"/>
                <a:cs typeface="Courier New" panose="02070309020205020404" pitchFamily="49" charset="0"/>
              </a:rPr>
              <a:t>text-align: right;"&gt;People </a:t>
            </a:r>
            <a:r>
              <a:rPr lang="en-US" dirty="0">
                <a:latin typeface="Courier New" panose="02070309020205020404" pitchFamily="49" charset="0"/>
                <a:cs typeface="Courier New" panose="02070309020205020404" pitchFamily="49" charset="0"/>
              </a:rPr>
              <a:t>Who Do Things exceed my endurance;&lt;br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God, for a man that solicits insurance</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p</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296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Aligning Block-Level </a:t>
            </a:r>
            <a:r>
              <a:rPr lang="en-US" dirty="0" smtClean="0"/>
              <a:t>Elements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0474" y="1258957"/>
            <a:ext cx="6053716" cy="4404098"/>
          </a:xfrm>
        </p:spPr>
      </p:pic>
      <p:sp>
        <p:nvSpPr>
          <p:cNvPr id="5" name="Rectangle 4"/>
          <p:cNvSpPr/>
          <p:nvPr/>
        </p:nvSpPr>
        <p:spPr>
          <a:xfrm>
            <a:off x="838200" y="1258957"/>
            <a:ext cx="4769224" cy="2585323"/>
          </a:xfrm>
          <a:prstGeom prst="rect">
            <a:avLst/>
          </a:prstGeom>
        </p:spPr>
        <p:txBody>
          <a:bodyPr wrap="square">
            <a:spAutoFit/>
          </a:bodyPr>
          <a:lstStyle/>
          <a:p>
            <a:r>
              <a:rPr lang="en-US" dirty="0"/>
              <a:t>The use of </a:t>
            </a:r>
            <a:r>
              <a:rPr lang="en-US" dirty="0">
                <a:latin typeface="Courier New" panose="02070309020205020404" pitchFamily="49" charset="0"/>
                <a:cs typeface="Courier New" panose="02070309020205020404" pitchFamily="49" charset="0"/>
              </a:rPr>
              <a:t>&lt;section style="</a:t>
            </a:r>
            <a:r>
              <a:rPr lang="en-US" dirty="0" smtClean="0">
                <a:latin typeface="Courier New" panose="02070309020205020404" pitchFamily="49" charset="0"/>
                <a:cs typeface="Courier New" panose="02070309020205020404" pitchFamily="49" charset="0"/>
              </a:rPr>
              <a:t>text-align: center;"&gt;</a:t>
            </a:r>
            <a:r>
              <a:rPr lang="en-US" dirty="0" smtClean="0"/>
              <a:t> </a:t>
            </a:r>
            <a:r>
              <a:rPr lang="en-US" dirty="0"/>
              <a:t>ensures that the content area, including the two headings, is centered. However, the inline styles applied to the individual paragraphs within the </a:t>
            </a:r>
            <a:r>
              <a:rPr lang="en-US" dirty="0">
                <a:latin typeface="Courier New" panose="02070309020205020404" pitchFamily="49" charset="0"/>
                <a:cs typeface="Courier New" panose="02070309020205020404" pitchFamily="49" charset="0"/>
              </a:rPr>
              <a:t>&lt;section&gt; </a:t>
            </a:r>
            <a:r>
              <a:rPr lang="en-US" dirty="0"/>
              <a:t>override the setting and ensure that the text of the first paragraph is left-aligned, the second paragraph is centered, and the third paragraph is right-aligned.</a:t>
            </a:r>
          </a:p>
        </p:txBody>
      </p:sp>
    </p:spTree>
    <p:extLst>
      <p:ext uri="{BB962C8B-B14F-4D97-AF65-F5344CB8AC3E}">
        <p14:creationId xmlns:p14="http://schemas.microsoft.com/office/powerpoint/2010/main" val="561541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Three Types of HTML </a:t>
            </a:r>
            <a:r>
              <a:rPr lang="en-US" dirty="0" smtClean="0"/>
              <a:t>Lists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a:t>
            </a:r>
            <a:r>
              <a:rPr lang="en-US" dirty="0"/>
              <a:t>clarity, it’s often useful to present information on a web page as a list of items. There are three basic types of HTML lists. All three are shown </a:t>
            </a:r>
            <a:r>
              <a:rPr lang="en-US" dirty="0" smtClean="0"/>
              <a:t>the following slide and reveals </a:t>
            </a:r>
            <a:r>
              <a:rPr lang="en-US" dirty="0"/>
              <a:t>the HTML used to construct them.</a:t>
            </a:r>
          </a:p>
          <a:p>
            <a:pPr lvl="1"/>
            <a:r>
              <a:rPr lang="en-US" dirty="0" smtClean="0"/>
              <a:t>Ordered list — An </a:t>
            </a:r>
            <a:r>
              <a:rPr lang="en-US" dirty="0"/>
              <a:t>indented list that has numbers or letters before each list item. The ordered list begins with the </a:t>
            </a:r>
            <a:r>
              <a:rPr lang="en-US" dirty="0">
                <a:latin typeface="Courier New" panose="02070309020205020404" pitchFamily="49" charset="0"/>
                <a:cs typeface="Courier New" panose="02070309020205020404" pitchFamily="49" charset="0"/>
              </a:rPr>
              <a:t>&lt;ol&gt; </a:t>
            </a:r>
            <a:r>
              <a:rPr lang="en-US" dirty="0"/>
              <a:t>tag and ends with a closing </a:t>
            </a:r>
            <a:r>
              <a:rPr lang="en-US" dirty="0">
                <a:latin typeface="Courier New" panose="02070309020205020404" pitchFamily="49" charset="0"/>
                <a:cs typeface="Courier New" panose="02070309020205020404" pitchFamily="49" charset="0"/>
              </a:rPr>
              <a:t>&lt;/ol&gt; </a:t>
            </a:r>
            <a:r>
              <a:rPr lang="en-US" dirty="0"/>
              <a:t>tag. List items are enclosed in the </a:t>
            </a:r>
            <a:r>
              <a:rPr lang="en-US" dirty="0">
                <a:latin typeface="Courier New" panose="02070309020205020404" pitchFamily="49" charset="0"/>
                <a:cs typeface="Courier New" panose="02070309020205020404" pitchFamily="49" charset="0"/>
              </a:rPr>
              <a:t>&lt;li&gt;&lt;/li&gt;</a:t>
            </a:r>
            <a:r>
              <a:rPr lang="en-US" dirty="0"/>
              <a:t> tag pair and line breaks appear automatically at each opening </a:t>
            </a:r>
            <a:r>
              <a:rPr lang="en-US" dirty="0">
                <a:latin typeface="Courier New" panose="02070309020205020404" pitchFamily="49" charset="0"/>
                <a:cs typeface="Courier New" panose="02070309020205020404" pitchFamily="49" charset="0"/>
              </a:rPr>
              <a:t>&lt;li&gt; </a:t>
            </a:r>
            <a:r>
              <a:rPr lang="en-US" dirty="0"/>
              <a:t>tag. The entire list is indented.</a:t>
            </a:r>
          </a:p>
          <a:p>
            <a:pPr lvl="1"/>
            <a:r>
              <a:rPr lang="en-US" dirty="0" smtClean="0"/>
              <a:t>Unordered list — An </a:t>
            </a:r>
            <a:r>
              <a:rPr lang="en-US" dirty="0"/>
              <a:t>indented list that has a bullet or another symbol before each list item. The unordered list begins with the </a:t>
            </a:r>
            <a:r>
              <a:rPr lang="en-US" dirty="0">
                <a:latin typeface="Courier New" panose="02070309020205020404" pitchFamily="49" charset="0"/>
                <a:cs typeface="Courier New" panose="02070309020205020404" pitchFamily="49" charset="0"/>
              </a:rPr>
              <a:t>&lt;ul&gt; </a:t>
            </a:r>
            <a:r>
              <a:rPr lang="en-US" dirty="0"/>
              <a:t>tag and closes with </a:t>
            </a:r>
            <a:r>
              <a:rPr lang="en-US" dirty="0">
                <a:latin typeface="Courier New" panose="02070309020205020404" pitchFamily="49" charset="0"/>
                <a:cs typeface="Courier New" panose="02070309020205020404" pitchFamily="49" charset="0"/>
              </a:rPr>
              <a:t>&lt;/ul&gt;</a:t>
            </a:r>
            <a:r>
              <a:rPr lang="en-US" dirty="0"/>
              <a:t>.</a:t>
            </a:r>
            <a:r>
              <a:rPr lang="en-US" dirty="0">
                <a:latin typeface="Courier New" panose="02070309020205020404" pitchFamily="49" charset="0"/>
                <a:cs typeface="Courier New" panose="02070309020205020404" pitchFamily="49" charset="0"/>
              </a:rPr>
              <a:t> </a:t>
            </a:r>
            <a:r>
              <a:rPr lang="en-US" dirty="0"/>
              <a:t>As with the ordered list, its list items are enclosed in the </a:t>
            </a:r>
            <a:r>
              <a:rPr lang="en-US" dirty="0">
                <a:latin typeface="Courier New" panose="02070309020205020404" pitchFamily="49" charset="0"/>
                <a:cs typeface="Courier New" panose="02070309020205020404" pitchFamily="49" charset="0"/>
              </a:rPr>
              <a:t>&lt;li&gt;&lt;/li&gt; </a:t>
            </a:r>
            <a:r>
              <a:rPr lang="en-US" dirty="0"/>
              <a:t>tag pair. A line break and symbol appear at each opening </a:t>
            </a:r>
            <a:r>
              <a:rPr lang="en-US" dirty="0">
                <a:latin typeface="Courier New" panose="02070309020205020404" pitchFamily="49" charset="0"/>
                <a:cs typeface="Courier New" panose="02070309020205020404" pitchFamily="49" charset="0"/>
              </a:rPr>
              <a:t>&lt;li&gt; </a:t>
            </a:r>
            <a:r>
              <a:rPr lang="en-US" dirty="0"/>
              <a:t>tag, and the entire list is indented.</a:t>
            </a:r>
          </a:p>
          <a:p>
            <a:pPr lvl="1"/>
            <a:r>
              <a:rPr lang="en-US" dirty="0" smtClean="0"/>
              <a:t>Definition list — A </a:t>
            </a:r>
            <a:r>
              <a:rPr lang="en-US" dirty="0"/>
              <a:t>list of terms and their meanings. This type of list, which has no special number, letter, or symbol before each item, begins with </a:t>
            </a:r>
            <a:r>
              <a:rPr lang="en-US" dirty="0">
                <a:latin typeface="Courier New" panose="02070309020205020404" pitchFamily="49" charset="0"/>
                <a:cs typeface="Courier New" panose="02070309020205020404" pitchFamily="49" charset="0"/>
              </a:rPr>
              <a:t>&lt;dl&gt; </a:t>
            </a:r>
            <a:r>
              <a:rPr lang="en-US" dirty="0"/>
              <a:t>and ends with </a:t>
            </a:r>
            <a:r>
              <a:rPr lang="en-US" dirty="0">
                <a:latin typeface="Courier New" panose="02070309020205020404" pitchFamily="49" charset="0"/>
                <a:cs typeface="Courier New" panose="02070309020205020404" pitchFamily="49" charset="0"/>
              </a:rPr>
              <a:t>&lt;/dl&gt;</a:t>
            </a:r>
            <a:r>
              <a:rPr lang="en-US" dirty="0"/>
              <a:t>. The </a:t>
            </a:r>
            <a:r>
              <a:rPr lang="en-US" dirty="0">
                <a:latin typeface="Courier New" panose="02070309020205020404" pitchFamily="49" charset="0"/>
                <a:cs typeface="Courier New" panose="02070309020205020404" pitchFamily="49" charset="0"/>
              </a:rPr>
              <a:t>&lt;dt&gt;&lt;/dt&gt; </a:t>
            </a:r>
            <a:r>
              <a:rPr lang="en-US" dirty="0"/>
              <a:t>tag pair encloses each term and the </a:t>
            </a:r>
            <a:r>
              <a:rPr lang="en-US" dirty="0">
                <a:latin typeface="Courier New" panose="02070309020205020404" pitchFamily="49" charset="0"/>
                <a:cs typeface="Courier New" panose="02070309020205020404" pitchFamily="49" charset="0"/>
              </a:rPr>
              <a:t>&lt;dd&gt;&lt;/dd&gt; </a:t>
            </a:r>
            <a:r>
              <a:rPr lang="en-US" dirty="0"/>
              <a:t>tag pair encloses each definition. Line breaks and indentations appear automatically.</a:t>
            </a:r>
          </a:p>
        </p:txBody>
      </p:sp>
    </p:spTree>
    <p:extLst>
      <p:ext uri="{BB962C8B-B14F-4D97-AF65-F5344CB8AC3E}">
        <p14:creationId xmlns:p14="http://schemas.microsoft.com/office/powerpoint/2010/main" val="253585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Chapter 6</a:t>
            </a:r>
            <a:r>
              <a:rPr lang="en-US" sz="3600"/>
              <a:t>: Working with Fonts, Text Blocks, Lists, and Tables</a:t>
            </a:r>
            <a:endParaRPr lang="en-US" sz="3600" dirty="0"/>
          </a:p>
        </p:txBody>
      </p:sp>
      <p:sp>
        <p:nvSpPr>
          <p:cNvPr id="3" name="Content Placeholder 2"/>
          <p:cNvSpPr>
            <a:spLocks noGrp="1"/>
          </p:cNvSpPr>
          <p:nvPr>
            <p:ph idx="1"/>
          </p:nvPr>
        </p:nvSpPr>
        <p:spPr>
          <a:xfrm>
            <a:off x="838199" y="1143000"/>
            <a:ext cx="10995991" cy="5033963"/>
          </a:xfrm>
        </p:spPr>
        <p:txBody>
          <a:bodyPr>
            <a:normAutofit fontScale="85000" lnSpcReduction="20000"/>
          </a:bodyPr>
          <a:lstStyle/>
          <a:p>
            <a:pPr marL="0" indent="0">
              <a:buNone/>
            </a:pPr>
            <a:r>
              <a:rPr lang="en-US" b="1" dirty="0"/>
              <a:t>What You’ll Learn in This Chapter:</a:t>
            </a:r>
          </a:p>
          <a:p>
            <a:r>
              <a:rPr lang="en-US" dirty="0"/>
              <a:t>In the early days of the Web, text was displayed in only one font and one size. However, a combination of HTML and CSS now makes it possible to control the appearance of text (font type, size, color) and how it is aligned and displayed on a web page. In this chapter you’ll learn how to change the visual display of the font—its font family, size, and weight—and how to incorporate boldface, italics, superscripts, subscripts, and strikethrough text into your pages. You will also learn how to change typefaces and font sizes. Then, after becoming conversant in these textual aspects, you’ll learn the basics of text alignment and some advanced text tips and tricks, such as the use of lists. Because lists are so common, HTML provides tags that automatically indent text and add numbers, bullets, or other symbols in front of each listed item. You’ll learn how to format different types of lists, which are part of the many ways to display content in your website. Finally, you’ll learn how to build HTML tables that you can use to control the spacing, layout, and appearance of tabular data in your web content. Although you can achieve similar results using CSS, there are definitely times when a table is the best way to present information in rows and columns. You also see in this chapter how designers had to use tables for page layout in the past—and how to avoid ever doing that in the future.</a:t>
            </a:r>
            <a:endParaRPr lang="en-US" dirty="0"/>
          </a:p>
        </p:txBody>
      </p:sp>
    </p:spTree>
    <p:extLst>
      <p:ext uri="{BB962C8B-B14F-4D97-AF65-F5344CB8AC3E}">
        <p14:creationId xmlns:p14="http://schemas.microsoft.com/office/powerpoint/2010/main" val="1430861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Three Types of HTML </a:t>
            </a:r>
            <a:r>
              <a:rPr lang="en-US" dirty="0" smtClean="0"/>
              <a:t>Lists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9282" y="1431925"/>
            <a:ext cx="4874448" cy="4745038"/>
          </a:xfrm>
        </p:spPr>
      </p:pic>
    </p:spTree>
    <p:extLst>
      <p:ext uri="{BB962C8B-B14F-4D97-AF65-F5344CB8AC3E}">
        <p14:creationId xmlns:p14="http://schemas.microsoft.com/office/powerpoint/2010/main" val="692720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Three Types of HTML </a:t>
            </a:r>
            <a:r>
              <a:rPr lang="en-US" dirty="0" smtClean="0"/>
              <a:t>Lists</a:t>
            </a:r>
            <a:endParaRPr lang="en-US" dirty="0"/>
          </a:p>
        </p:txBody>
      </p:sp>
      <p:sp>
        <p:nvSpPr>
          <p:cNvPr id="3" name="Content Placeholder 2"/>
          <p:cNvSpPr>
            <a:spLocks noGrp="1"/>
          </p:cNvSpPr>
          <p:nvPr>
            <p:ph idx="1"/>
          </p:nvPr>
        </p:nvSpPr>
        <p:spPr>
          <a:xfrm>
            <a:off x="838199" y="1089212"/>
            <a:ext cx="10995991" cy="5540188"/>
          </a:xfrm>
        </p:spPr>
        <p:txBody>
          <a:bodyPr>
            <a:normAutofit fontScale="32500" lnSpcReduction="20000"/>
          </a:bodyPr>
          <a:lstStyle/>
          <a:p>
            <a:pPr marL="0" indent="0">
              <a:buNone/>
            </a:pPr>
            <a:r>
              <a:rPr lang="en-US" dirty="0">
                <a:latin typeface="Courier New" panose="02070309020205020404" pitchFamily="49" charset="0"/>
                <a:cs typeface="Courier New" panose="02070309020205020404" pitchFamily="49" charset="0"/>
              </a:rPr>
              <a:t>&lt;!DOCTYPE html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&lt;title&gt;How to Be Proper&lt;/title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&lt;article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&lt;h1&gt;How to Be Proper&lt;/h1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&lt;h1&gt;Basic Etiquette for a Gentleman Greeting </a:t>
            </a:r>
            <a:r>
              <a:rPr lang="en-US" dirty="0" smtClean="0">
                <a:latin typeface="Courier New" panose="02070309020205020404" pitchFamily="49" charset="0"/>
                <a:cs typeface="Courier New" panose="02070309020205020404" pitchFamily="49" charset="0"/>
              </a:rPr>
              <a:t>a </a:t>
            </a:r>
            <a:r>
              <a:rPr lang="en-US" dirty="0">
                <a:latin typeface="Courier New" panose="02070309020205020404" pitchFamily="49" charset="0"/>
                <a:cs typeface="Courier New" panose="02070309020205020404" pitchFamily="49" charset="0"/>
              </a:rPr>
              <a:t>Lady Acquaintance&lt;/h1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&lt;li&gt;Wait for her acknowledging bow before tipping </a:t>
            </a:r>
            <a:r>
              <a:rPr lang="en-US" dirty="0" smtClean="0">
                <a:latin typeface="Courier New" panose="02070309020205020404" pitchFamily="49" charset="0"/>
                <a:cs typeface="Courier New" panose="02070309020205020404" pitchFamily="49" charset="0"/>
              </a:rPr>
              <a:t>your </a:t>
            </a:r>
            <a:r>
              <a:rPr lang="en-US" dirty="0">
                <a:latin typeface="Courier New" panose="02070309020205020404" pitchFamily="49" charset="0"/>
                <a:cs typeface="Courier New" panose="02070309020205020404" pitchFamily="49" charset="0"/>
              </a:rPr>
              <a:t>hat.&lt;/li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&lt;li&gt;Use the hand farthest from her to raise the hat.&lt;/li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&lt;li&gt;Walk with her if she expresses a wish to converse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never make a lady stand talking in the street.&lt;/li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&lt;li&gt;When walking, the lady must always have the wall.&lt;/li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&lt;h1&gt;Recourse for a Lady Toward Unpleasant Men </a:t>
            </a:r>
            <a:r>
              <a:rPr lang="en-US" dirty="0" smtClean="0">
                <a:latin typeface="Courier New" panose="02070309020205020404" pitchFamily="49" charset="0"/>
                <a:cs typeface="Courier New" panose="02070309020205020404" pitchFamily="49" charset="0"/>
              </a:rPr>
              <a:t>Who </a:t>
            </a:r>
            <a:r>
              <a:rPr lang="en-US" dirty="0">
                <a:latin typeface="Courier New" panose="02070309020205020404" pitchFamily="49" charset="0"/>
                <a:cs typeface="Courier New" panose="02070309020205020404" pitchFamily="49" charset="0"/>
              </a:rPr>
              <a:t>Persist in Bowing&lt;/h1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&lt;ol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 simple stare of iciness should suffice in </a:t>
            </a:r>
            <a:r>
              <a:rPr lang="en-US" dirty="0" smtClean="0">
                <a:latin typeface="Courier New" panose="02070309020205020404" pitchFamily="49" charset="0"/>
                <a:cs typeface="Courier New" panose="02070309020205020404" pitchFamily="49" charset="0"/>
              </a:rPr>
              <a:t>most </a:t>
            </a:r>
            <a:r>
              <a:rPr lang="en-US" dirty="0">
                <a:latin typeface="Courier New" panose="02070309020205020404" pitchFamily="49" charset="0"/>
                <a:cs typeface="Courier New" panose="02070309020205020404" pitchFamily="49" charset="0"/>
              </a:rPr>
              <a:t>instances.&lt;/li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 cold bow discourages familiarity without </a:t>
            </a:r>
            <a:r>
              <a:rPr lang="en-US" dirty="0" smtClean="0">
                <a:latin typeface="Courier New" panose="02070309020205020404" pitchFamily="49" charset="0"/>
                <a:cs typeface="Courier New" panose="02070309020205020404" pitchFamily="49" charset="0"/>
              </a:rPr>
              <a:t>offering </a:t>
            </a:r>
            <a:r>
              <a:rPr lang="en-US" dirty="0">
                <a:latin typeface="Courier New" panose="02070309020205020404" pitchFamily="49" charset="0"/>
                <a:cs typeface="Courier New" panose="02070309020205020404" pitchFamily="49" charset="0"/>
              </a:rPr>
              <a:t>insult.&lt;/li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&lt;li&gt;As a last resort: "Sir, I have not the </a:t>
            </a:r>
            <a:r>
              <a:rPr lang="en-US" dirty="0" err="1">
                <a:latin typeface="Courier New" panose="02070309020205020404" pitchFamily="49" charset="0"/>
                <a:cs typeface="Courier New" panose="02070309020205020404" pitchFamily="49" charset="0"/>
              </a:rPr>
              <a:t>honour</a:t>
            </a:r>
            <a:r>
              <a:rPr lang="en-US" dirty="0">
                <a:latin typeface="Courier New" panose="02070309020205020404" pitchFamily="49" charset="0"/>
                <a:cs typeface="Courier New" panose="02070309020205020404" pitchFamily="49" charset="0"/>
              </a:rPr>
              <a:t> of </a:t>
            </a:r>
            <a:r>
              <a:rPr lang="en-US" dirty="0" smtClean="0">
                <a:latin typeface="Courier New" panose="02070309020205020404" pitchFamily="49" charset="0"/>
                <a:cs typeface="Courier New" panose="02070309020205020404" pitchFamily="49" charset="0"/>
              </a:rPr>
              <a:t>your </a:t>
            </a:r>
            <a:r>
              <a:rPr lang="en-US" dirty="0">
                <a:latin typeface="Courier New" panose="02070309020205020404" pitchFamily="49" charset="0"/>
                <a:cs typeface="Courier New" panose="02070309020205020404" pitchFamily="49" charset="0"/>
              </a:rPr>
              <a:t>acquaintance."&lt;/li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&lt;/ol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&lt;h1&gt;Proper Address of Royalty&lt;/h1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&lt;dt&gt;Your Majesty&lt;/dt</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&lt;dd&gt;To the king or queen.&lt;/dd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&lt;dt&gt;Your Royal Highness&lt;/dt</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&lt;dd&gt;To the monarch's spouse, children, and siblings.&lt;/dd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&lt;dt&gt;Your Highness&lt;/dt</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&lt;dd&gt;To nephews, nieces, and cousins of the sovereign.&lt;/dd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&lt;/dl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&lt;/article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html&gt;</a:t>
            </a:r>
          </a:p>
        </p:txBody>
      </p:sp>
    </p:spTree>
    <p:extLst>
      <p:ext uri="{BB962C8B-B14F-4D97-AF65-F5344CB8AC3E}">
        <p14:creationId xmlns:p14="http://schemas.microsoft.com/office/powerpoint/2010/main" val="3093797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Three Types of HTML </a:t>
            </a:r>
            <a:r>
              <a:rPr lang="en-US" dirty="0" smtClean="0"/>
              <a:t>Lists</a:t>
            </a:r>
            <a:endParaRPr lang="en-US" dirty="0"/>
          </a:p>
        </p:txBody>
      </p:sp>
      <p:sp>
        <p:nvSpPr>
          <p:cNvPr id="3" name="Content Placeholder 2"/>
          <p:cNvSpPr>
            <a:spLocks noGrp="1"/>
          </p:cNvSpPr>
          <p:nvPr>
            <p:ph idx="1"/>
          </p:nvPr>
        </p:nvSpPr>
        <p:spPr/>
        <p:txBody>
          <a:bodyPr>
            <a:normAutofit/>
          </a:bodyPr>
          <a:lstStyle/>
          <a:p>
            <a:r>
              <a:rPr lang="en-US" dirty="0"/>
              <a:t>Note the use of semantic elements </a:t>
            </a:r>
            <a:r>
              <a:rPr lang="en-US" dirty="0">
                <a:latin typeface="Courier New" panose="02070309020205020404" pitchFamily="49" charset="0"/>
                <a:cs typeface="Courier New" panose="02070309020205020404" pitchFamily="49" charset="0"/>
              </a:rPr>
              <a:t>(&lt;article&gt;</a:t>
            </a:r>
            <a:r>
              <a:rPr lang="en-US" dirty="0"/>
              <a:t>, </a:t>
            </a:r>
            <a:r>
              <a:rPr lang="en-US" dirty="0">
                <a:latin typeface="Courier New" panose="02070309020205020404" pitchFamily="49" charset="0"/>
                <a:cs typeface="Courier New" panose="02070309020205020404" pitchFamily="49" charset="0"/>
              </a:rPr>
              <a:t>&lt;section&gt;</a:t>
            </a:r>
            <a:r>
              <a:rPr lang="en-US" dirty="0"/>
              <a:t>, and </a:t>
            </a:r>
            <a:r>
              <a:rPr lang="en-US" dirty="0">
                <a:latin typeface="Courier New" panose="02070309020205020404" pitchFamily="49" charset="0"/>
                <a:cs typeface="Courier New" panose="02070309020205020404" pitchFamily="49" charset="0"/>
              </a:rPr>
              <a:t>&lt;header&gt;</a:t>
            </a:r>
            <a:r>
              <a:rPr lang="en-US" dirty="0"/>
              <a:t>) in </a:t>
            </a:r>
            <a:r>
              <a:rPr lang="en-US" dirty="0" smtClean="0"/>
              <a:t>the previous </a:t>
            </a:r>
            <a:r>
              <a:rPr lang="en-US" dirty="0"/>
              <a:t>l</a:t>
            </a:r>
            <a:r>
              <a:rPr lang="en-US" dirty="0" smtClean="0"/>
              <a:t>isting to </a:t>
            </a:r>
            <a:r>
              <a:rPr lang="en-US" dirty="0"/>
              <a:t>provide a better sense of the content outline, including how the chunks of text relate to one another. Each of these elements could have their own styles applied to them, which would provide further visual separation of the elements.</a:t>
            </a:r>
          </a:p>
          <a:p>
            <a:r>
              <a:rPr lang="en-US" b="1" dirty="0" smtClean="0"/>
              <a:t>Note: </a:t>
            </a:r>
            <a:r>
              <a:rPr lang="en-US" dirty="0" smtClean="0"/>
              <a:t>Remember </a:t>
            </a:r>
            <a:r>
              <a:rPr lang="en-US" dirty="0"/>
              <a:t>that different web browsers can display web content quite differently. The HTML standard doesn’t specify exactly how web browsers should format lists, so users with older web browsers might not see exactly the same indentation you see. You can use CSS to gain precise control over list items, which you will learn about later in this chapter.</a:t>
            </a:r>
          </a:p>
        </p:txBody>
      </p:sp>
    </p:spTree>
    <p:extLst>
      <p:ext uri="{BB962C8B-B14F-4D97-AF65-F5344CB8AC3E}">
        <p14:creationId xmlns:p14="http://schemas.microsoft.com/office/powerpoint/2010/main" val="9713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Placing Lists Within </a:t>
            </a:r>
            <a:r>
              <a:rPr lang="en-US" dirty="0" smtClean="0"/>
              <a:t>Lists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Although </a:t>
            </a:r>
            <a:r>
              <a:rPr lang="en-US" dirty="0"/>
              <a:t>definition lists are officially supposed to be used for defining terms, many web page authors use them anywhere they’d like to see some indentation. In practice, you can indent any text simply by putting </a:t>
            </a:r>
            <a:r>
              <a:rPr lang="en-US" dirty="0">
                <a:latin typeface="Courier New" panose="02070309020205020404" pitchFamily="49" charset="0"/>
                <a:cs typeface="Courier New" panose="02070309020205020404" pitchFamily="49" charset="0"/>
              </a:rPr>
              <a:t>&lt;dl&gt;&lt;dd&gt; </a:t>
            </a:r>
            <a:r>
              <a:rPr lang="en-US" dirty="0"/>
              <a:t>at the beginning of it and </a:t>
            </a:r>
            <a:r>
              <a:rPr lang="en-US" dirty="0">
                <a:latin typeface="Courier New" panose="02070309020205020404" pitchFamily="49" charset="0"/>
                <a:cs typeface="Courier New" panose="02070309020205020404" pitchFamily="49" charset="0"/>
              </a:rPr>
              <a:t>&lt;/dd&gt;&lt;/dl&gt; </a:t>
            </a:r>
            <a:r>
              <a:rPr lang="en-US" dirty="0"/>
              <a:t>at the end and skipping over the </a:t>
            </a:r>
            <a:r>
              <a:rPr lang="en-US" dirty="0">
                <a:latin typeface="Courier New" panose="02070309020205020404" pitchFamily="49" charset="0"/>
                <a:cs typeface="Courier New" panose="02070309020205020404" pitchFamily="49" charset="0"/>
              </a:rPr>
              <a:t>&lt;dt&gt;&lt;/dt&gt; </a:t>
            </a:r>
            <a:r>
              <a:rPr lang="en-US" dirty="0"/>
              <a:t>tag pair.</a:t>
            </a:r>
          </a:p>
          <a:p>
            <a:r>
              <a:rPr lang="en-US" dirty="0"/>
              <a:t>Because of the level of control over the display of your items that you have when using CSS, there is no need to use nested lists to achieve the visual appearance of indentation. Reserve your use of nested lists for when the content warrants it. In other words, use nested lists to show a hierarchy of </a:t>
            </a:r>
            <a:r>
              <a:rPr lang="en-US" dirty="0" smtClean="0"/>
              <a:t>information.</a:t>
            </a:r>
            <a:endParaRPr lang="en-US" dirty="0"/>
          </a:p>
          <a:p>
            <a:r>
              <a:rPr lang="en-US" b="1" dirty="0" smtClean="0"/>
              <a:t>Note: </a:t>
            </a:r>
            <a:r>
              <a:rPr lang="en-US" dirty="0" smtClean="0"/>
              <a:t>Nesting </a:t>
            </a:r>
            <a:r>
              <a:rPr lang="en-US" dirty="0"/>
              <a:t>refers to a tag that appears entirely within another tag. Nested tags are also referred to as child tags of the (parent) tag that contains them. It is a common (but not required) coding practice to indent nested tags so that you can easily see their relationship to the parent tag</a:t>
            </a:r>
            <a:r>
              <a:rPr lang="en-US" dirty="0" smtClean="0"/>
              <a:t>.</a:t>
            </a:r>
            <a:endParaRPr lang="en-US" dirty="0"/>
          </a:p>
          <a:p>
            <a:r>
              <a:rPr lang="en-US" dirty="0"/>
              <a:t>Ordered and unordered lists can be nested inside one another, down to as many levels as you want. In </a:t>
            </a:r>
            <a:r>
              <a:rPr lang="en-US" dirty="0" smtClean="0"/>
              <a:t>the listing, </a:t>
            </a:r>
            <a:r>
              <a:rPr lang="en-US" dirty="0"/>
              <a:t>a complex indented outline is constructed from several unordered lists. Notice </a:t>
            </a:r>
            <a:r>
              <a:rPr lang="en-US" dirty="0" smtClean="0"/>
              <a:t>that </a:t>
            </a:r>
            <a:r>
              <a:rPr lang="en-US" dirty="0"/>
              <a:t>the web browser automatically uses a different type of bullet for each of the first three levels of indentation, making the list very easy to read. This is common in modern browsers.</a:t>
            </a:r>
          </a:p>
        </p:txBody>
      </p:sp>
    </p:spTree>
    <p:extLst>
      <p:ext uri="{BB962C8B-B14F-4D97-AF65-F5344CB8AC3E}">
        <p14:creationId xmlns:p14="http://schemas.microsoft.com/office/powerpoint/2010/main" val="1812285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Placing Lists Within </a:t>
            </a:r>
            <a:r>
              <a:rPr lang="en-US" dirty="0" smtClean="0"/>
              <a:t>Lists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4302" y="1431925"/>
            <a:ext cx="6124409" cy="4745038"/>
          </a:xfrm>
        </p:spPr>
      </p:pic>
    </p:spTree>
    <p:extLst>
      <p:ext uri="{BB962C8B-B14F-4D97-AF65-F5344CB8AC3E}">
        <p14:creationId xmlns:p14="http://schemas.microsoft.com/office/powerpoint/2010/main" val="1322163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Placing Lists Within </a:t>
            </a:r>
            <a:r>
              <a:rPr lang="en-US" dirty="0" smtClean="0"/>
              <a:t>Lists</a:t>
            </a:r>
            <a:endParaRPr lang="en-US" dirty="0"/>
          </a:p>
        </p:txBody>
      </p:sp>
      <p:sp>
        <p:nvSpPr>
          <p:cNvPr id="3" name="Content Placeholder 2"/>
          <p:cNvSpPr>
            <a:spLocks noGrp="1"/>
          </p:cNvSpPr>
          <p:nvPr>
            <p:ph idx="1"/>
          </p:nvPr>
        </p:nvSpPr>
        <p:spPr>
          <a:xfrm>
            <a:off x="838199" y="1156446"/>
            <a:ext cx="10995991" cy="5472953"/>
          </a:xfrm>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&lt;!DOCTYPE html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&lt;title&gt;Vertebrates&lt;/title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&lt;h1&gt;Vertebrates&lt;/h1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&lt;/header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&lt;li&gt;&lt;strong&gt;Fish&lt;/strong</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&lt;li&gt;Barramundi&lt;/li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&lt;li&gt;Kissing Gourami&lt;/li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a:t>
            </a:r>
            <a:r>
              <a:rPr lang="en-US" dirty="0" err="1">
                <a:latin typeface="Courier New" panose="02070309020205020404" pitchFamily="49" charset="0"/>
                <a:cs typeface="Courier New" panose="02070309020205020404" pitchFamily="49" charset="0"/>
              </a:rPr>
              <a:t>Mummichog</a:t>
            </a:r>
            <a:r>
              <a:rPr lang="en-US" dirty="0">
                <a:latin typeface="Courier New" panose="02070309020205020404" pitchFamily="49" charset="0"/>
                <a:cs typeface="Courier New" panose="02070309020205020404" pitchFamily="49" charset="0"/>
              </a:rPr>
              <a: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&lt;li&gt;&lt;strong&gt;Amphibians&lt;/strong</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li&gt;</a:t>
            </a:r>
            <a:r>
              <a:rPr lang="en-US" dirty="0" err="1" smtClean="0">
                <a:latin typeface="Courier New" panose="02070309020205020404" pitchFamily="49" charset="0"/>
                <a:cs typeface="Courier New" panose="02070309020205020404" pitchFamily="49" charset="0"/>
              </a:rPr>
              <a:t>Anura</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&lt;li&gt;Goliath Frog&lt;/li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&lt;li&gt;Poison Dart Frog&lt;/li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&lt;li&gt;Purple Frog&lt;/li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li&gt;</a:t>
            </a:r>
            <a:r>
              <a:rPr lang="en-US" dirty="0" err="1" smtClean="0">
                <a:latin typeface="Courier New" panose="02070309020205020404" pitchFamily="49" charset="0"/>
                <a:cs typeface="Courier New" panose="02070309020205020404" pitchFamily="49" charset="0"/>
              </a:rPr>
              <a:t>Caudata</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&lt;li&gt;Hellbender&lt;/li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&lt;li&gt;Mudpuppy&lt;/li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&lt;li&gt;&lt;strong&gt;Reptiles&lt;/strong</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&lt;li&gt;Nile Crocodile&lt;/li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&lt;li&gt;King Cobra&lt;/li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&lt;li&gt;Common Snapping Turtle&lt;/li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&lt;/li</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&lt;/ul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3913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Placing Lists Within </a:t>
            </a:r>
            <a:r>
              <a:rPr lang="en-US" dirty="0" smtClean="0"/>
              <a:t>Lists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As </a:t>
            </a:r>
            <a:r>
              <a:rPr lang="en-US" dirty="0" smtClean="0"/>
              <a:t>the figure </a:t>
            </a:r>
            <a:r>
              <a:rPr lang="en-US" dirty="0"/>
              <a:t>shows, a web browser normally uses a solid disc for the first-level bullet, a hollow circle for the second-level bullet, and a solid square for all deeper levels. However, you can explicitly choose which type of bullet to use for any level by using </a:t>
            </a:r>
            <a:r>
              <a:rPr lang="en-US" dirty="0">
                <a:latin typeface="Courier New" panose="02070309020205020404" pitchFamily="49" charset="0"/>
                <a:cs typeface="Courier New" panose="02070309020205020404" pitchFamily="49" charset="0"/>
              </a:rPr>
              <a:t>&lt;ul style="list-style-type</a:t>
            </a:r>
            <a:r>
              <a:rPr lang="en-US" dirty="0" smtClean="0">
                <a:latin typeface="Courier New" panose="02070309020205020404" pitchFamily="49" charset="0"/>
                <a:cs typeface="Courier New" panose="02070309020205020404" pitchFamily="49" charset="0"/>
              </a:rPr>
              <a:t>: disc;</a:t>
            </a:r>
            <a:r>
              <a:rPr lang="en-US" sz="2900" dirty="0" smtClean="0">
                <a:latin typeface="Courier New" panose="02070309020205020404" pitchFamily="49" charset="0"/>
                <a:cs typeface="Courier New" panose="02070309020205020404" pitchFamily="49" charset="0"/>
              </a:rPr>
              <a:t>"&gt;</a:t>
            </a:r>
            <a:r>
              <a:rPr lang="en-US" dirty="0" smtClean="0"/>
              <a:t>, </a:t>
            </a:r>
            <a:r>
              <a:rPr lang="en-US" sz="2900" dirty="0">
                <a:latin typeface="Courier New" panose="02070309020205020404" pitchFamily="49" charset="0"/>
                <a:cs typeface="Courier New" panose="02070309020205020404" pitchFamily="49" charset="0"/>
              </a:rPr>
              <a:t>&lt;ul style="list-style-type</a:t>
            </a:r>
            <a:r>
              <a:rPr lang="en-US" sz="2900" dirty="0" smtClean="0">
                <a:latin typeface="Courier New" panose="02070309020205020404" pitchFamily="49" charset="0"/>
                <a:cs typeface="Courier New" panose="02070309020205020404" pitchFamily="49" charset="0"/>
              </a:rPr>
              <a:t>: circle;"&gt;</a:t>
            </a:r>
            <a:r>
              <a:rPr lang="en-US" dirty="0" smtClean="0"/>
              <a:t>, </a:t>
            </a:r>
            <a:r>
              <a:rPr lang="en-US" dirty="0"/>
              <a:t>or </a:t>
            </a:r>
            <a:r>
              <a:rPr lang="en-US" sz="2900" dirty="0">
                <a:latin typeface="Courier New" panose="02070309020205020404" pitchFamily="49" charset="0"/>
                <a:cs typeface="Courier New" panose="02070309020205020404" pitchFamily="49" charset="0"/>
              </a:rPr>
              <a:t>&lt;ul style="list-style-type</a:t>
            </a:r>
            <a:r>
              <a:rPr lang="en-US" sz="2900" dirty="0" smtClean="0">
                <a:latin typeface="Courier New" panose="02070309020205020404" pitchFamily="49" charset="0"/>
                <a:cs typeface="Courier New" panose="02070309020205020404" pitchFamily="49" charset="0"/>
              </a:rPr>
              <a:t>: square;"&gt; </a:t>
            </a:r>
            <a:r>
              <a:rPr lang="en-US" dirty="0"/>
              <a:t>instead of </a:t>
            </a:r>
            <a:r>
              <a:rPr lang="en-US" sz="2900" dirty="0">
                <a:latin typeface="Courier New" panose="02070309020205020404" pitchFamily="49" charset="0"/>
                <a:cs typeface="Courier New" panose="02070309020205020404" pitchFamily="49" charset="0"/>
              </a:rPr>
              <a:t>&lt;ul&gt;</a:t>
            </a:r>
            <a:r>
              <a:rPr lang="en-US" dirty="0"/>
              <a:t>, either inline or in a specific style sheet.</a:t>
            </a:r>
          </a:p>
          <a:p>
            <a:r>
              <a:rPr lang="en-US" dirty="0"/>
              <a:t>You can even change the bullet for any single point within an unordered list by using the list-style-type style rule in the </a:t>
            </a:r>
            <a:r>
              <a:rPr lang="en-US" sz="2900" dirty="0">
                <a:latin typeface="Courier New" panose="02070309020205020404" pitchFamily="49" charset="0"/>
                <a:cs typeface="Courier New" panose="02070309020205020404" pitchFamily="49" charset="0"/>
              </a:rPr>
              <a:t>&lt;li&gt; </a:t>
            </a:r>
            <a:r>
              <a:rPr lang="en-US" dirty="0"/>
              <a:t>tag. For example, the following code displays a hollow circle in front of the words extra and super, and a solid square in front of the word special</a:t>
            </a:r>
            <a:r>
              <a:rPr lang="en-US" dirty="0" smtClean="0"/>
              <a:t>:</a:t>
            </a:r>
            <a:br>
              <a:rPr lang="en-US" dirty="0" smtClean="0"/>
            </a:br>
            <a:r>
              <a:rPr lang="en-US" dirty="0" smtClean="0"/>
              <a:t/>
            </a:r>
            <a:br>
              <a:rPr lang="en-US" dirty="0" smtClean="0"/>
            </a:b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ul style="list-style-type</a:t>
            </a:r>
            <a:r>
              <a:rPr lang="en-US" sz="2900" dirty="0" smtClean="0">
                <a:latin typeface="Courier New" panose="02070309020205020404" pitchFamily="49" charset="0"/>
                <a:cs typeface="Courier New" panose="02070309020205020404" pitchFamily="49" charset="0"/>
              </a:rPr>
              <a:t>: circle;"&gt;</a:t>
            </a:r>
            <a:br>
              <a:rPr lang="en-US" sz="2900" dirty="0" smtClean="0">
                <a:latin typeface="Courier New" panose="02070309020205020404" pitchFamily="49" charset="0"/>
                <a:cs typeface="Courier New" panose="02070309020205020404" pitchFamily="49" charset="0"/>
              </a:rPr>
            </a:br>
            <a:r>
              <a:rPr lang="en-US" sz="2900" dirty="0" smtClean="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&lt;li&gt;extra&lt;/li</a:t>
            </a:r>
            <a:r>
              <a:rPr lang="en-US" sz="2900" dirty="0" smtClean="0">
                <a:latin typeface="Courier New" panose="02070309020205020404" pitchFamily="49" charset="0"/>
                <a:cs typeface="Courier New" panose="02070309020205020404" pitchFamily="49" charset="0"/>
              </a:rPr>
              <a:t>&gt;</a:t>
            </a:r>
            <a:br>
              <a:rPr lang="en-US" sz="2900" dirty="0" smtClean="0">
                <a:latin typeface="Courier New" panose="02070309020205020404" pitchFamily="49" charset="0"/>
                <a:cs typeface="Courier New" panose="02070309020205020404" pitchFamily="49" charset="0"/>
              </a:rPr>
            </a:br>
            <a:r>
              <a:rPr lang="en-US" sz="2900" dirty="0" smtClean="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&lt;li&gt;super&lt;/li</a:t>
            </a:r>
            <a:r>
              <a:rPr lang="en-US" sz="2900" dirty="0" smtClean="0">
                <a:latin typeface="Courier New" panose="02070309020205020404" pitchFamily="49" charset="0"/>
                <a:cs typeface="Courier New" panose="02070309020205020404" pitchFamily="49" charset="0"/>
              </a:rPr>
              <a:t>&gt;</a:t>
            </a:r>
            <a:br>
              <a:rPr lang="en-US" sz="2900" dirty="0" smtClean="0">
                <a:latin typeface="Courier New" panose="02070309020205020404" pitchFamily="49" charset="0"/>
                <a:cs typeface="Courier New" panose="02070309020205020404" pitchFamily="49" charset="0"/>
              </a:rPr>
            </a:br>
            <a:r>
              <a:rPr lang="en-US" sz="2900" dirty="0" smtClean="0">
                <a:latin typeface="Courier New" panose="02070309020205020404" pitchFamily="49" charset="0"/>
                <a:cs typeface="Courier New" panose="02070309020205020404" pitchFamily="49" charset="0"/>
              </a:rPr>
              <a:t>  </a:t>
            </a:r>
            <a:r>
              <a:rPr lang="en-US" sz="2900" dirty="0">
                <a:latin typeface="Courier New" panose="02070309020205020404" pitchFamily="49" charset="0"/>
                <a:cs typeface="Courier New" panose="02070309020205020404" pitchFamily="49" charset="0"/>
              </a:rPr>
              <a:t>&lt;li style="</a:t>
            </a:r>
            <a:r>
              <a:rPr lang="en-US" sz="2900" dirty="0" smtClean="0">
                <a:latin typeface="Courier New" panose="02070309020205020404" pitchFamily="49" charset="0"/>
                <a:cs typeface="Courier New" panose="02070309020205020404" pitchFamily="49" charset="0"/>
              </a:rPr>
              <a:t>list-style-type: square;"&gt;</a:t>
            </a:r>
            <a:r>
              <a:rPr lang="en-US" sz="2900" dirty="0">
                <a:latin typeface="Courier New" panose="02070309020205020404" pitchFamily="49" charset="0"/>
                <a:cs typeface="Courier New" panose="02070309020205020404" pitchFamily="49" charset="0"/>
              </a:rPr>
              <a:t>special&lt;/li</a:t>
            </a:r>
            <a:r>
              <a:rPr lang="en-US" sz="2900" dirty="0" smtClean="0">
                <a:latin typeface="Courier New" panose="02070309020205020404" pitchFamily="49" charset="0"/>
                <a:cs typeface="Courier New" panose="02070309020205020404" pitchFamily="49" charset="0"/>
              </a:rPr>
              <a:t>&gt;</a:t>
            </a:r>
            <a:br>
              <a:rPr lang="en-US" sz="2900" dirty="0" smtClean="0">
                <a:latin typeface="Courier New" panose="02070309020205020404" pitchFamily="49" charset="0"/>
                <a:cs typeface="Courier New" panose="02070309020205020404" pitchFamily="49" charset="0"/>
              </a:rPr>
            </a:br>
            <a:r>
              <a:rPr lang="en-US" sz="2900" dirty="0" smtClean="0">
                <a:latin typeface="Courier New" panose="02070309020205020404" pitchFamily="49" charset="0"/>
                <a:cs typeface="Courier New" panose="02070309020205020404" pitchFamily="49" charset="0"/>
              </a:rPr>
              <a:t>&lt;/</a:t>
            </a:r>
            <a:r>
              <a:rPr lang="en-US" sz="2900" dirty="0">
                <a:latin typeface="Courier New" panose="02070309020205020404" pitchFamily="49" charset="0"/>
                <a:cs typeface="Courier New" panose="02070309020205020404" pitchFamily="49" charset="0"/>
              </a:rPr>
              <a:t>ul&gt;</a:t>
            </a:r>
          </a:p>
          <a:p>
            <a:r>
              <a:rPr lang="en-US" dirty="0"/>
              <a:t>The </a:t>
            </a:r>
            <a:r>
              <a:rPr lang="en-US" sz="2900" dirty="0">
                <a:latin typeface="Courier New" panose="02070309020205020404" pitchFamily="49" charset="0"/>
                <a:cs typeface="Courier New" panose="02070309020205020404" pitchFamily="49" charset="0"/>
              </a:rPr>
              <a:t>list-style-type</a:t>
            </a:r>
            <a:r>
              <a:rPr lang="en-US" dirty="0"/>
              <a:t> style rule also works with ordered lists, but instead of choosing a type of bullet, you choose the type of numbers or letters to place in front of each item. Listing 6.7 shows how to use Roman numerals (</a:t>
            </a:r>
            <a:r>
              <a:rPr lang="en-US" dirty="0" err="1"/>
              <a:t>list-style-type:upper-roman</a:t>
            </a:r>
            <a:r>
              <a:rPr lang="en-US" dirty="0"/>
              <a:t>), capital letters (</a:t>
            </a:r>
            <a:r>
              <a:rPr lang="en-US" dirty="0" err="1"/>
              <a:t>list-style-type:upper-alpha</a:t>
            </a:r>
            <a:r>
              <a:rPr lang="en-US" dirty="0"/>
              <a:t>), lowercase letters (</a:t>
            </a:r>
            <a:r>
              <a:rPr lang="en-US" dirty="0" err="1"/>
              <a:t>list-style-type:lower-alpha</a:t>
            </a:r>
            <a:r>
              <a:rPr lang="en-US" dirty="0"/>
              <a:t>), and ordinary numbers in a multilevel </a:t>
            </a:r>
            <a:r>
              <a:rPr lang="en-US" dirty="0" smtClean="0"/>
              <a:t>list</a:t>
            </a:r>
            <a:endParaRPr lang="en-US" dirty="0"/>
          </a:p>
        </p:txBody>
      </p:sp>
    </p:spTree>
    <p:extLst>
      <p:ext uri="{BB962C8B-B14F-4D97-AF65-F5344CB8AC3E}">
        <p14:creationId xmlns:p14="http://schemas.microsoft.com/office/powerpoint/2010/main" val="676499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Placing Lists Within </a:t>
            </a:r>
            <a:r>
              <a:rPr lang="en-US" dirty="0" smtClean="0"/>
              <a:t>Lists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8631" y="1431925"/>
            <a:ext cx="4395750" cy="4745038"/>
          </a:xfrm>
        </p:spPr>
      </p:pic>
    </p:spTree>
    <p:extLst>
      <p:ext uri="{BB962C8B-B14F-4D97-AF65-F5344CB8AC3E}">
        <p14:creationId xmlns:p14="http://schemas.microsoft.com/office/powerpoint/2010/main" val="4071406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Placing Lists Within </a:t>
            </a:r>
            <a:r>
              <a:rPr lang="en-US" dirty="0" smtClean="0"/>
              <a:t>Lists</a:t>
            </a:r>
            <a:endParaRPr lang="en-US" dirty="0"/>
          </a:p>
        </p:txBody>
      </p:sp>
      <p:sp>
        <p:nvSpPr>
          <p:cNvPr id="3" name="Content Placeholder 2"/>
          <p:cNvSpPr>
            <a:spLocks noGrp="1"/>
          </p:cNvSpPr>
          <p:nvPr>
            <p:ph sz="half" idx="1"/>
          </p:nvPr>
        </p:nvSpPr>
        <p:spPr>
          <a:xfrm>
            <a:off x="268941" y="1479176"/>
            <a:ext cx="5750859" cy="5150224"/>
          </a:xfrm>
        </p:spPr>
        <p:txBody>
          <a:bodyPr>
            <a:normAutofit fontScale="25000" lnSpcReduction="20000"/>
          </a:bodyPr>
          <a:lstStyle/>
          <a:p>
            <a:pPr marL="0" indent="0">
              <a:buNone/>
            </a:pPr>
            <a:r>
              <a:rPr lang="en-US" sz="4000" dirty="0">
                <a:latin typeface="Courier New" panose="02070309020205020404" pitchFamily="49" charset="0"/>
                <a:cs typeface="Courier New" panose="02070309020205020404" pitchFamily="49" charset="0"/>
              </a:rPr>
              <a:t>&lt;!DOCTYPE html</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 </a:t>
            </a:r>
            <a:r>
              <a:rPr lang="en-US" sz="4000" dirty="0" err="1">
                <a:latin typeface="Courier New" panose="02070309020205020404" pitchFamily="49" charset="0"/>
                <a:cs typeface="Courier New" panose="02070309020205020404" pitchFamily="49" charset="0"/>
              </a:rPr>
              <a:t>lang</a:t>
            </a:r>
            <a:r>
              <a:rPr lang="en-US" sz="4000" dirty="0">
                <a:latin typeface="Courier New" panose="02070309020205020404" pitchFamily="49" charset="0"/>
                <a:cs typeface="Courier New" panose="02070309020205020404" pitchFamily="49" charset="0"/>
              </a:rPr>
              <a:t>="</a:t>
            </a:r>
            <a:r>
              <a:rPr lang="en-US" sz="4000" dirty="0" err="1">
                <a:latin typeface="Courier New" panose="02070309020205020404" pitchFamily="49" charset="0"/>
                <a:cs typeface="Courier New" panose="02070309020205020404" pitchFamily="49" charset="0"/>
              </a:rPr>
              <a:t>en</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&lt;head</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&lt;title&gt;Advice from the Golf Guru&lt;/title</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&lt;/head</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&lt;body</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&lt;article</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&lt;header</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&lt;h1&gt;How to Win at Golf&lt;/h1</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&lt;/header</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 style="list-style-type</a:t>
            </a:r>
            <a:r>
              <a:rPr lang="en-US" sz="4000" dirty="0" smtClean="0">
                <a:latin typeface="Courier New" panose="02070309020205020404" pitchFamily="49" charset="0"/>
                <a:cs typeface="Courier New" panose="02070309020205020404" pitchFamily="49" charset="0"/>
              </a:rPr>
              <a:t>: upper-roman;"&gt;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&lt;li&gt;&lt;strong&gt;Training&lt;/strong</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&lt;li&gt;Mental </a:t>
            </a:r>
            <a:r>
              <a:rPr lang="en-US" sz="4000" dirty="0" smtClean="0">
                <a:latin typeface="Courier New" panose="02070309020205020404" pitchFamily="49" charset="0"/>
                <a:cs typeface="Courier New" panose="02070309020205020404" pitchFamily="49" charset="0"/>
              </a:rPr>
              <a:t>prep</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 style="list-style-type</a:t>
            </a:r>
            <a:r>
              <a:rPr lang="en-US" sz="4000" dirty="0" smtClean="0">
                <a:latin typeface="Courier New" panose="02070309020205020404" pitchFamily="49" charset="0"/>
                <a:cs typeface="Courier New" panose="02070309020205020404" pitchFamily="49" charset="0"/>
              </a:rPr>
              <a:t>: upper-alpha;"&gt;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&lt;li&gt;Watch golf on TV religiously&lt;/li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&lt;li&gt;Get that computer game with Tiger </a:t>
            </a:r>
            <a:r>
              <a:rPr lang="en-US" sz="4000" dirty="0" err="1" smtClean="0">
                <a:latin typeface="Courier New" panose="02070309020205020404" pitchFamily="49" charset="0"/>
                <a:cs typeface="Courier New" panose="02070309020205020404" pitchFamily="49" charset="0"/>
              </a:rPr>
              <a:t>whatsisname</a:t>
            </a: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&lt;li&gt;Rent "personal victory" subliminal tapes&lt;/li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a:t>
            </a:r>
            <a:r>
              <a:rPr lang="en-US" sz="4000" dirty="0" smtClean="0">
                <a:latin typeface="Courier New" panose="02070309020205020404" pitchFamily="49" charset="0"/>
                <a:cs typeface="Courier New" panose="02070309020205020404" pitchFamily="49" charset="0"/>
              </a:rPr>
              <a:t>li&gt;Equipment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 style="</a:t>
            </a:r>
            <a:r>
              <a:rPr lang="en-US" sz="4000" dirty="0" smtClean="0">
                <a:latin typeface="Courier New" panose="02070309020205020404" pitchFamily="49" charset="0"/>
                <a:cs typeface="Courier New" panose="02070309020205020404" pitchFamily="49" charset="0"/>
              </a:rPr>
              <a:t>list-style-type: upper-alpha;"&gt;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&lt;li&gt;Make sure your putter has a pro autograph on </a:t>
            </a:r>
            <a:r>
              <a:rPr lang="en-US" sz="4000" dirty="0" smtClean="0">
                <a:latin typeface="Courier New" panose="02070309020205020404" pitchFamily="49" charset="0"/>
                <a:cs typeface="Courier New" panose="02070309020205020404" pitchFamily="49" charset="0"/>
              </a:rPr>
              <a:t>it&lt;/</a:t>
            </a:r>
            <a:r>
              <a:rPr lang="en-US" sz="4000" dirty="0">
                <a:latin typeface="Courier New" panose="02070309020205020404" pitchFamily="49" charset="0"/>
                <a:cs typeface="Courier New" panose="02070309020205020404" pitchFamily="49" charset="0"/>
              </a:rPr>
              <a: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&lt;li&gt;Pick up a bargain bag of tees-n-balls at </a:t>
            </a:r>
            <a:r>
              <a:rPr lang="en-US" sz="4000" dirty="0" smtClean="0">
                <a:latin typeface="Courier New" panose="02070309020205020404" pitchFamily="49" charset="0"/>
                <a:cs typeface="Courier New" panose="02070309020205020404" pitchFamily="49" charset="0"/>
              </a:rPr>
              <a:t>Costco&lt;/</a:t>
            </a:r>
            <a:r>
              <a:rPr lang="en-US" sz="4000" dirty="0">
                <a:latin typeface="Courier New" panose="02070309020205020404" pitchFamily="49" charset="0"/>
                <a:cs typeface="Courier New" panose="02070309020205020404" pitchFamily="49" charset="0"/>
              </a:rPr>
              <a: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a:t>
            </a:r>
            <a:r>
              <a:rPr lang="en-US" sz="4000" dirty="0" smtClean="0">
                <a:latin typeface="Courier New" panose="02070309020205020404" pitchFamily="49" charset="0"/>
                <a:cs typeface="Courier New" panose="02070309020205020404" pitchFamily="49" charset="0"/>
              </a:rPr>
              <a:t>li&gt;Diet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 style="list-style-type</a:t>
            </a:r>
            <a:r>
              <a:rPr lang="en-US" sz="4000" dirty="0" smtClean="0">
                <a:latin typeface="Courier New" panose="02070309020205020404" pitchFamily="49" charset="0"/>
                <a:cs typeface="Courier New" panose="02070309020205020404" pitchFamily="49" charset="0"/>
              </a:rPr>
              <a:t>: upper-alpha;"&gt;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&lt;li&gt;Avoid junk </a:t>
            </a:r>
            <a:r>
              <a:rPr lang="en-US" sz="4000" dirty="0" smtClean="0">
                <a:latin typeface="Courier New" panose="02070309020205020404" pitchFamily="49" charset="0"/>
                <a:cs typeface="Courier New" panose="02070309020205020404" pitchFamily="49" charset="0"/>
              </a:rPr>
              <a:t>food</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 style="</a:t>
            </a:r>
            <a:r>
              <a:rPr lang="en-US" sz="4000" dirty="0" smtClean="0">
                <a:latin typeface="Courier New" panose="02070309020205020404" pitchFamily="49" charset="0"/>
                <a:cs typeface="Courier New" panose="02070309020205020404" pitchFamily="49" charset="0"/>
              </a:rPr>
              <a:t>list-style-type: lower-alpha;"&gt;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&lt;li&gt;No hotdogs&lt;/li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&lt;li&gt;Drink wine and mixed drinks only, no beer&lt;/li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&lt;/ol</a:t>
            </a:r>
            <a:r>
              <a:rPr lang="en-US" sz="4000" dirty="0">
                <a:latin typeface="Courier New" panose="02070309020205020404" pitchFamily="49" charset="0"/>
                <a:cs typeface="Courier New" panose="02070309020205020404" pitchFamily="49" charset="0"/>
              </a:rPr>
              <a:t>&gt;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a:t>
            </a:r>
            <a:r>
              <a:rPr lang="en-US" sz="4000" dirty="0">
                <a:latin typeface="Courier New" panose="02070309020205020404" pitchFamily="49" charset="0"/>
                <a:cs typeface="Courier New" panose="02070309020205020404" pitchFamily="49" charset="0"/>
              </a:rPr>
              <a:t>&gt;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a:t>
            </a:r>
            <a:r>
              <a:rPr lang="en-US" sz="4000" dirty="0" smtClean="0">
                <a:latin typeface="Courier New" panose="02070309020205020404" pitchFamily="49" charset="0"/>
                <a:cs typeface="Courier New" panose="02070309020205020404" pitchFamily="49" charset="0"/>
              </a:rPr>
              <a:t>   &lt;</a:t>
            </a:r>
            <a:r>
              <a:rPr lang="en-US" sz="4000" dirty="0">
                <a:latin typeface="Courier New" panose="02070309020205020404" pitchFamily="49" charset="0"/>
                <a:cs typeface="Courier New" panose="02070309020205020404" pitchFamily="49" charset="0"/>
              </a:rPr>
              <a:t>li&gt;&lt;strong&gt;Pre-game&lt;/strong&gt;</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&lt;ol</a:t>
            </a:r>
            <a:r>
              <a:rPr lang="en-US" sz="4000" dirty="0" smtClean="0">
                <a:latin typeface="Courier New" panose="02070309020205020404" pitchFamily="49" charset="0"/>
                <a:cs typeface="Courier New" panose="02070309020205020404" pitchFamily="49" charset="0"/>
              </a:rPr>
              <a:t>&gt;</a:t>
            </a:r>
            <a:br>
              <a:rPr lang="en-US" sz="4000" dirty="0" smtClean="0">
                <a:latin typeface="Courier New" panose="02070309020205020404" pitchFamily="49" charset="0"/>
                <a:cs typeface="Courier New" panose="02070309020205020404" pitchFamily="49" charset="0"/>
              </a:rPr>
            </a:b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&lt;li&gt;Dress</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            &lt;ol style="list-style-type</a:t>
            </a:r>
            <a:r>
              <a:rPr lang="en-US" sz="4000" dirty="0" smtClean="0">
                <a:latin typeface="Courier New" panose="02070309020205020404" pitchFamily="49" charset="0"/>
                <a:cs typeface="Courier New" panose="02070309020205020404" pitchFamily="49" charset="0"/>
              </a:rPr>
              <a:t>: upper-alpha;"&gt;</a:t>
            </a:r>
            <a:endParaRPr lang="en-US" sz="4000"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half" idx="2"/>
          </p:nvPr>
        </p:nvSpPr>
        <p:spPr>
          <a:xfrm>
            <a:off x="6172200" y="1479176"/>
            <a:ext cx="5889812" cy="5150224"/>
          </a:xfrm>
        </p:spPr>
        <p:txBody>
          <a:bodyPr>
            <a:noAutofit/>
          </a:bodyPr>
          <a:lstStyle/>
          <a:p>
            <a:pPr marL="0" indent="0">
              <a:buNone/>
            </a:pPr>
            <a:r>
              <a:rPr lang="en-US" sz="1000" dirty="0" smtClean="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&lt;li&gt;Put on shorts, even if it's freezing&lt;/li&gt;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&lt;li&gt;Buy a new hat if you lost last time&lt;/li&gt;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&lt;/ol&gt;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&lt;li&gt;Location and Scheduling</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&lt;ol style="list-style-type</a:t>
            </a:r>
            <a:r>
              <a:rPr lang="en-US" sz="1000" dirty="0" smtClean="0">
                <a:latin typeface="Courier New" panose="02070309020205020404" pitchFamily="49" charset="0"/>
                <a:cs typeface="Courier New" panose="02070309020205020404" pitchFamily="49" charset="0"/>
              </a:rPr>
              <a:t>: upper-alpha;"&gt;</a:t>
            </a:r>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&lt;li&gt;Select a course where your spouse or boss won't find you&lt;/li&gt;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&lt;li&gt;To save on fees, play where your buddy works&lt;/li&gt;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&lt;/ol&gt;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&lt;li&gt;Opponent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&lt;ol style="</a:t>
            </a:r>
            <a:r>
              <a:rPr lang="en-US" sz="1000" dirty="0" smtClean="0">
                <a:latin typeface="Courier New" panose="02070309020205020404" pitchFamily="49" charset="0"/>
                <a:cs typeface="Courier New" panose="02070309020205020404" pitchFamily="49" charset="0"/>
              </a:rPr>
              <a:t>list-style-type: upper-alpha;"&gt;</a:t>
            </a:r>
            <a:r>
              <a:rPr lang="en-US" sz="1000" dirty="0">
                <a:latin typeface="Courier New" panose="02070309020205020404" pitchFamily="49" charset="0"/>
                <a:cs typeface="Courier New" panose="02070309020205020404" pitchFamily="49" charset="0"/>
              </a:rPr>
              <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&lt;li&gt;Look for: overconfidence, inexperience&lt;/li&gt;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&lt;li&gt;Buy opponent as many pre-game drinks as</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possible&lt;/li&gt;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&lt;/ol&gt;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&lt;/ol&gt;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&lt;li&gt;&lt;strong&gt;On the Course&lt;/strong&gt;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&lt;ol&gt;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&lt;li&gt;Tee off first, then develop severe </a:t>
            </a:r>
            <a:r>
              <a:rPr lang="en-US" sz="1000" dirty="0" err="1">
                <a:latin typeface="Courier New" panose="02070309020205020404" pitchFamily="49" charset="0"/>
                <a:cs typeface="Courier New" panose="02070309020205020404" pitchFamily="49" charset="0"/>
              </a:rPr>
              <a:t>hayfever</a:t>
            </a:r>
            <a:r>
              <a:rPr lang="en-US" sz="1000" dirty="0">
                <a:latin typeface="Courier New" panose="02070309020205020404" pitchFamily="49" charset="0"/>
                <a:cs typeface="Courier New" panose="02070309020205020404" pitchFamily="49" charset="0"/>
              </a:rPr>
              <a:t>&lt;/li&gt;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&lt;li&gt;Drive cart over opponent's ball to degrade aerodynamics&lt;/li&gt;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&lt;li&gt;Say "fore" just before ball makes contact with opponent&lt;/li&gt;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&lt;li&gt;Always replace divots when putting&lt;/li&gt;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&lt;li&gt;Water cooler holes are a good time to correct any</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errors in Ball placement&lt;/li&gt;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&lt;/ol&gt;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&lt;/li&gt;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&lt;/ol&gt;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&lt;/article&gt;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  &lt;/body&gt;</a:t>
            </a:r>
            <a:br>
              <a:rPr lang="en-US" sz="1000" dirty="0">
                <a:latin typeface="Courier New" panose="02070309020205020404" pitchFamily="49" charset="0"/>
                <a:cs typeface="Courier New" panose="02070309020205020404" pitchFamily="49" charset="0"/>
              </a:rPr>
            </a:br>
            <a:r>
              <a:rPr lang="en-US" sz="1000" dirty="0">
                <a:latin typeface="Courier New" panose="02070309020205020404" pitchFamily="49" charset="0"/>
                <a:cs typeface="Courier New" panose="02070309020205020404" pitchFamily="49" charset="0"/>
              </a:rPr>
              <a:t>&lt;/html&gt;</a:t>
            </a:r>
            <a:endParaRPr lang="en-US" sz="1000" dirty="0"/>
          </a:p>
        </p:txBody>
      </p:sp>
    </p:spTree>
    <p:extLst>
      <p:ext uri="{BB962C8B-B14F-4D97-AF65-F5344CB8AC3E}">
        <p14:creationId xmlns:p14="http://schemas.microsoft.com/office/powerpoint/2010/main" val="1291258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199" y="1258958"/>
            <a:ext cx="10995991" cy="5222523"/>
          </a:xfrm>
        </p:spPr>
        <p:txBody>
          <a:bodyPr>
            <a:normAutofit fontScale="92500" lnSpcReduction="10000"/>
          </a:bodyPr>
          <a:lstStyle/>
          <a:p>
            <a:r>
              <a:rPr lang="en-US" dirty="0"/>
              <a:t>In this chapter, you learned how to make text appear as boldface or italic and how to code superscripts, subscripts, special symbols, and accented letters. You saw how to make the text line up properly in preformatted passages of monospaced text and how to control the size, color, and typeface of any section of text on a web page. You also learned that attributes are used to specify options and special behavior of many HTML tags, and you learned to use the style attribute with CSS style rules to affect the appearance of text. You also learned how to create and combine three basic types of HTML lists: ordered lists, unordered lists, and definition lists. Lists can be placed within other lists to create outlines and other complex arrangements of text.</a:t>
            </a:r>
          </a:p>
          <a:p>
            <a:r>
              <a:rPr lang="en-US" dirty="0"/>
              <a:t>Finally, you learned to arrange text and images into organized rows and columns called tables. You learned the basic tags for creating tables and several CSS properties for controlling the alignment, spacing, and appearance of tables. You also learned that tables are never to be used for layout purposes, but that you can achieve a multicolumn layout using CSS columns.</a:t>
            </a:r>
            <a:endParaRPr lang="en-US" dirty="0"/>
          </a:p>
        </p:txBody>
      </p:sp>
    </p:spTree>
    <p:extLst>
      <p:ext uri="{BB962C8B-B14F-4D97-AF65-F5344CB8AC3E}">
        <p14:creationId xmlns:p14="http://schemas.microsoft.com/office/powerpoint/2010/main" val="328162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Special </a:t>
            </a:r>
            <a:r>
              <a:rPr lang="en-US" dirty="0" smtClean="0"/>
              <a:t>Characters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Before </a:t>
            </a:r>
            <a:r>
              <a:rPr lang="en-US" dirty="0"/>
              <a:t>we rush headlong into font changes, let’s talk for a minute about special characters within fonts. Most fonts include special characters for European languages, such as the accented é in café. You’ll also find a few mathematical symbols and special punctuation marks, such as the circular • bullet</a:t>
            </a:r>
            <a:r>
              <a:rPr lang="en-US" dirty="0" smtClean="0"/>
              <a:t>.</a:t>
            </a:r>
            <a:endParaRPr lang="en-US" dirty="0"/>
          </a:p>
          <a:p>
            <a:r>
              <a:rPr lang="en-US" b="1" dirty="0" smtClean="0"/>
              <a:t>Note: </a:t>
            </a:r>
            <a:r>
              <a:rPr lang="en-US" dirty="0" smtClean="0"/>
              <a:t>When </a:t>
            </a:r>
            <a:r>
              <a:rPr lang="en-US" dirty="0"/>
              <a:t>viewing other designers’ web content, you might notice methods of marking up text that are different from those this book teaches. Some telltale signs of the old way of formatting text include the use of the </a:t>
            </a:r>
            <a:r>
              <a:rPr lang="en-US" dirty="0">
                <a:latin typeface="Courier New" panose="02070309020205020404" pitchFamily="49" charset="0"/>
                <a:cs typeface="Courier New" panose="02070309020205020404" pitchFamily="49" charset="0"/>
              </a:rPr>
              <a:t>&lt;b&gt;&lt;/b&gt; </a:t>
            </a:r>
            <a:r>
              <a:rPr lang="en-US" dirty="0"/>
              <a:t>tag pair to indicate when a word should be bolded, the </a:t>
            </a:r>
            <a:r>
              <a:rPr lang="en-US" dirty="0">
                <a:latin typeface="Courier New" panose="02070309020205020404" pitchFamily="49" charset="0"/>
                <a:cs typeface="Courier New" panose="02070309020205020404" pitchFamily="49" charset="0"/>
              </a:rPr>
              <a:t>&lt;i&gt;&lt;/i&gt; </a:t>
            </a:r>
            <a:r>
              <a:rPr lang="en-US" dirty="0"/>
              <a:t>tag pair to indicate when a word should be in italics, and the </a:t>
            </a:r>
            <a:r>
              <a:rPr lang="en-US" dirty="0">
                <a:latin typeface="Courier New" panose="02070309020205020404" pitchFamily="49" charset="0"/>
                <a:cs typeface="Courier New" panose="02070309020205020404" pitchFamily="49" charset="0"/>
              </a:rPr>
              <a:t>&lt;font&gt;&lt;/font&gt; </a:t>
            </a:r>
            <a:r>
              <a:rPr lang="en-US" dirty="0"/>
              <a:t>tag pair to specify font family, size, and other attributes. However, this method is being phased out of HTML, and CSS is considerably more powerful.</a:t>
            </a:r>
          </a:p>
          <a:p>
            <a:r>
              <a:rPr lang="en-US" dirty="0" smtClean="0"/>
              <a:t>You </a:t>
            </a:r>
            <a:r>
              <a:rPr lang="en-US" dirty="0"/>
              <a:t>can insert these special characters at any point in an HTML document using the appropriate codes in Table 6.1. You’ll find an even more extensive list of codes for multiple character sets at the following </a:t>
            </a:r>
            <a:r>
              <a:rPr lang="en-US" dirty="0" smtClean="0"/>
              <a:t>URL:</a:t>
            </a:r>
            <a:br>
              <a:rPr lang="en-US" dirty="0" smtClean="0"/>
            </a:br>
            <a:r>
              <a:rPr lang="en-US" dirty="0" smtClean="0"/>
              <a:t/>
            </a:r>
            <a:br>
              <a:rPr lang="en-US" dirty="0" smtClean="0"/>
            </a:br>
            <a:r>
              <a:rPr lang="en-US" dirty="0" smtClean="0">
                <a:hlinkClick r:id="rId2"/>
              </a:rPr>
              <a:t>https</a:t>
            </a:r>
            <a:r>
              <a:rPr lang="en-US" dirty="0">
                <a:hlinkClick r:id="rId2"/>
              </a:rPr>
              <a:t>://en.wikipedia.org/wiki/List_of_XML_and_HTML_character_entity_references</a:t>
            </a:r>
            <a:endParaRPr lang="en-US" dirty="0"/>
          </a:p>
        </p:txBody>
      </p:sp>
    </p:spTree>
    <p:extLst>
      <p:ext uri="{BB962C8B-B14F-4D97-AF65-F5344CB8AC3E}">
        <p14:creationId xmlns:p14="http://schemas.microsoft.com/office/powerpoint/2010/main" val="252861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Simple </a:t>
            </a:r>
            <a:r>
              <a:rPr lang="en-US" dirty="0" smtClean="0"/>
              <a:t>Table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Another </a:t>
            </a:r>
            <a:r>
              <a:rPr lang="en-US" dirty="0"/>
              <a:t>method for controlling the layout of information within your web pages is to display that information within a table. A table consists of rows of information with individual cells inside. To make tables, you have to start with a </a:t>
            </a:r>
            <a:r>
              <a:rPr lang="en-US" dirty="0">
                <a:latin typeface="Courier New" panose="02070309020205020404" pitchFamily="49" charset="0"/>
                <a:cs typeface="Courier New" panose="02070309020205020404" pitchFamily="49" charset="0"/>
              </a:rPr>
              <a:t>&lt;table&gt; </a:t>
            </a:r>
            <a:r>
              <a:rPr lang="en-US" dirty="0"/>
              <a:t>tag. Of course, you end your tables with the </a:t>
            </a:r>
            <a:r>
              <a:rPr lang="en-US" dirty="0">
                <a:latin typeface="Courier New" panose="02070309020205020404" pitchFamily="49" charset="0"/>
                <a:cs typeface="Courier New" panose="02070309020205020404" pitchFamily="49" charset="0"/>
              </a:rPr>
              <a:t>&lt;/table&gt; </a:t>
            </a:r>
            <a:r>
              <a:rPr lang="en-US" dirty="0"/>
              <a:t>tag. CSS contains numerous properties that enable you to modify the table itself, such as the various border properties you learned about in previous chapters.</a:t>
            </a:r>
          </a:p>
          <a:p>
            <a:r>
              <a:rPr lang="en-US" dirty="0"/>
              <a:t>With the </a:t>
            </a:r>
            <a:r>
              <a:rPr lang="en-US" dirty="0">
                <a:latin typeface="Courier New" panose="02070309020205020404" pitchFamily="49" charset="0"/>
                <a:cs typeface="Courier New" panose="02070309020205020404" pitchFamily="49" charset="0"/>
              </a:rPr>
              <a:t>&lt;table&gt; </a:t>
            </a:r>
            <a:r>
              <a:rPr lang="en-US" dirty="0"/>
              <a:t>tag in place, you next need the </a:t>
            </a:r>
            <a:r>
              <a:rPr lang="en-US" dirty="0">
                <a:latin typeface="Courier New" panose="02070309020205020404" pitchFamily="49" charset="0"/>
                <a:cs typeface="Courier New" panose="02070309020205020404" pitchFamily="49" charset="0"/>
              </a:rPr>
              <a:t>&lt;tr&gt; </a:t>
            </a:r>
            <a:r>
              <a:rPr lang="en-US" dirty="0"/>
              <a:t>tag. The </a:t>
            </a:r>
            <a:r>
              <a:rPr lang="en-US" dirty="0">
                <a:latin typeface="Courier New" panose="02070309020205020404" pitchFamily="49" charset="0"/>
                <a:cs typeface="Courier New" panose="02070309020205020404" pitchFamily="49" charset="0"/>
              </a:rPr>
              <a:t>&lt;tr&gt; </a:t>
            </a:r>
            <a:r>
              <a:rPr lang="en-US" dirty="0"/>
              <a:t>tag creates a table row, which contains one or more cells of information before the closing </a:t>
            </a:r>
            <a:r>
              <a:rPr lang="en-US" dirty="0">
                <a:latin typeface="Courier New" panose="02070309020205020404" pitchFamily="49" charset="0"/>
                <a:cs typeface="Courier New" panose="02070309020205020404" pitchFamily="49" charset="0"/>
              </a:rPr>
              <a:t>&lt;/tr&gt;</a:t>
            </a:r>
            <a:r>
              <a:rPr lang="en-US" dirty="0"/>
              <a:t>. To create these individual cells, use the </a:t>
            </a:r>
            <a:r>
              <a:rPr lang="en-US" dirty="0">
                <a:latin typeface="Courier New" panose="02070309020205020404" pitchFamily="49" charset="0"/>
                <a:cs typeface="Courier New" panose="02070309020205020404" pitchFamily="49" charset="0"/>
              </a:rPr>
              <a:t>&lt;td&gt; </a:t>
            </a:r>
            <a:r>
              <a:rPr lang="en-US" dirty="0"/>
              <a:t>tag </a:t>
            </a:r>
            <a:r>
              <a:rPr lang="en-US" dirty="0">
                <a:latin typeface="Courier New" panose="02070309020205020404" pitchFamily="49" charset="0"/>
                <a:cs typeface="Courier New" panose="02070309020205020404" pitchFamily="49" charset="0"/>
              </a:rPr>
              <a:t>(&lt;td&gt; </a:t>
            </a:r>
            <a:r>
              <a:rPr lang="en-US" dirty="0"/>
              <a:t>stands for table data). Place the table information between the </a:t>
            </a:r>
            <a:r>
              <a:rPr lang="en-US" dirty="0">
                <a:latin typeface="Courier New" panose="02070309020205020404" pitchFamily="49" charset="0"/>
                <a:cs typeface="Courier New" panose="02070309020205020404" pitchFamily="49" charset="0"/>
              </a:rPr>
              <a:t>&lt;td&gt;</a:t>
            </a:r>
            <a:r>
              <a:rPr lang="en-US" dirty="0"/>
              <a:t> and </a:t>
            </a:r>
            <a:r>
              <a:rPr lang="en-US" dirty="0">
                <a:latin typeface="Courier New" panose="02070309020205020404" pitchFamily="49" charset="0"/>
                <a:cs typeface="Courier New" panose="02070309020205020404" pitchFamily="49" charset="0"/>
              </a:rPr>
              <a:t>&lt;/td&gt; </a:t>
            </a:r>
            <a:r>
              <a:rPr lang="en-US" dirty="0"/>
              <a:t>tags. A cell is a rectangular region that can contain any text, images, and HTML tags. Each row in a table consists of at least one cell. Multiple cells within a row form columns in a table.</a:t>
            </a:r>
          </a:p>
          <a:p>
            <a:r>
              <a:rPr lang="en-US" dirty="0"/>
              <a:t>One more basic tag is involved in building tables. The </a:t>
            </a:r>
            <a:r>
              <a:rPr lang="en-US" dirty="0">
                <a:latin typeface="Courier New" panose="02070309020205020404" pitchFamily="49" charset="0"/>
                <a:cs typeface="Courier New" panose="02070309020205020404" pitchFamily="49" charset="0"/>
              </a:rPr>
              <a:t>&lt;th&gt; </a:t>
            </a:r>
            <a:r>
              <a:rPr lang="en-US" dirty="0"/>
              <a:t>tag works exactly like a </a:t>
            </a:r>
            <a:r>
              <a:rPr lang="en-US" dirty="0">
                <a:latin typeface="Courier New" panose="02070309020205020404" pitchFamily="49" charset="0"/>
                <a:cs typeface="Courier New" panose="02070309020205020404" pitchFamily="49" charset="0"/>
              </a:rPr>
              <a:t>&lt;td&gt; </a:t>
            </a:r>
            <a:r>
              <a:rPr lang="en-US" dirty="0"/>
              <a:t>tag, except that </a:t>
            </a:r>
            <a:r>
              <a:rPr lang="en-US" dirty="0">
                <a:latin typeface="Courier New" panose="02070309020205020404" pitchFamily="49" charset="0"/>
                <a:cs typeface="Courier New" panose="02070309020205020404" pitchFamily="49" charset="0"/>
              </a:rPr>
              <a:t>&lt;th&gt; </a:t>
            </a:r>
            <a:r>
              <a:rPr lang="en-US" dirty="0"/>
              <a:t>indicates that the cell is part of the heading of the table. Most web browsers automatically render the text in </a:t>
            </a:r>
            <a:r>
              <a:rPr lang="en-US" dirty="0">
                <a:latin typeface="Courier New" panose="02070309020205020404" pitchFamily="49" charset="0"/>
                <a:cs typeface="Courier New" panose="02070309020205020404" pitchFamily="49" charset="0"/>
              </a:rPr>
              <a:t>&lt;th&gt; </a:t>
            </a:r>
            <a:r>
              <a:rPr lang="en-US" dirty="0"/>
              <a:t>cells as centered and </a:t>
            </a:r>
            <a:r>
              <a:rPr lang="en-US" dirty="0" smtClean="0"/>
              <a:t>boldface. </a:t>
            </a:r>
            <a:r>
              <a:rPr lang="en-US" dirty="0"/>
              <a:t>However, if your browser does not automatically render this element with a built-in style, you have an element that you can style using CSS without using a class to differentiate among types of table data elements.</a:t>
            </a:r>
          </a:p>
        </p:txBody>
      </p:sp>
    </p:spTree>
    <p:extLst>
      <p:ext uri="{BB962C8B-B14F-4D97-AF65-F5344CB8AC3E}">
        <p14:creationId xmlns:p14="http://schemas.microsoft.com/office/powerpoint/2010/main" val="3985428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Simple </a:t>
            </a:r>
            <a:r>
              <a:rPr lang="en-US" dirty="0" smtClean="0"/>
              <a:t>Table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2565" y="1258958"/>
            <a:ext cx="5381625" cy="3619500"/>
          </a:xfrm>
        </p:spPr>
      </p:pic>
      <p:sp>
        <p:nvSpPr>
          <p:cNvPr id="8" name="Rectangle 7"/>
          <p:cNvSpPr/>
          <p:nvPr/>
        </p:nvSpPr>
        <p:spPr>
          <a:xfrm>
            <a:off x="950259" y="1258958"/>
            <a:ext cx="5316070" cy="3416320"/>
          </a:xfrm>
          <a:prstGeom prst="rect">
            <a:avLst/>
          </a:prstGeom>
        </p:spPr>
        <p:txBody>
          <a:bodyPr wrap="square">
            <a:spAutoFit/>
          </a:bodyPr>
          <a:lstStyle/>
          <a:p>
            <a:pPr marL="285750" indent="-285750">
              <a:buFont typeface="Arial" panose="020B0604020202020204" pitchFamily="34" charset="0"/>
              <a:buChar char="•"/>
            </a:pPr>
            <a:r>
              <a:rPr lang="en-US" dirty="0"/>
              <a:t>You can create as many cells as you want, but each row in a table should have the same number of columns as the other rows. The HTML </a:t>
            </a:r>
            <a:r>
              <a:rPr lang="en-US" dirty="0" smtClean="0"/>
              <a:t>creates </a:t>
            </a:r>
            <a:r>
              <a:rPr lang="en-US" dirty="0"/>
              <a:t>a simple table using only the four table tags I’ve mentioned thus far.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smtClean="0"/>
              <a:t>Tip:</a:t>
            </a:r>
            <a:r>
              <a:rPr lang="en-US" dirty="0" smtClean="0"/>
              <a:t> You </a:t>
            </a:r>
            <a:r>
              <a:rPr lang="en-US" dirty="0"/>
              <a:t>might find your HTML tables easier to read (and less prone to time-wasting errors) if you use spaces to indent </a:t>
            </a:r>
            <a:r>
              <a:rPr lang="en-US" dirty="0">
                <a:latin typeface="Courier New" panose="02070309020205020404" pitchFamily="49" charset="0"/>
                <a:cs typeface="Courier New" panose="02070309020205020404" pitchFamily="49" charset="0"/>
              </a:rPr>
              <a:t>&lt;tr&gt;</a:t>
            </a:r>
            <a:r>
              <a:rPr lang="en-US" dirty="0"/>
              <a:t> and </a:t>
            </a:r>
            <a:r>
              <a:rPr lang="en-US" dirty="0">
                <a:latin typeface="Courier New" panose="02070309020205020404" pitchFamily="49" charset="0"/>
                <a:cs typeface="Courier New" panose="02070309020205020404" pitchFamily="49" charset="0"/>
              </a:rPr>
              <a:t>&lt;td&gt; </a:t>
            </a:r>
            <a:r>
              <a:rPr lang="en-US" dirty="0" smtClean="0"/>
              <a:t>tags. </a:t>
            </a:r>
            <a:r>
              <a:rPr lang="en-US" dirty="0"/>
              <a:t>Remember, browsers ignore spaces when rendering HTML, so the layout of your code has no effect on the layout of the table that people will see.</a:t>
            </a:r>
          </a:p>
        </p:txBody>
      </p:sp>
    </p:spTree>
    <p:extLst>
      <p:ext uri="{BB962C8B-B14F-4D97-AF65-F5344CB8AC3E}">
        <p14:creationId xmlns:p14="http://schemas.microsoft.com/office/powerpoint/2010/main" val="2610376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Simple Table</a:t>
            </a:r>
            <a:endParaRPr lang="en-US" dirty="0"/>
          </a:p>
        </p:txBody>
      </p:sp>
      <p:sp>
        <p:nvSpPr>
          <p:cNvPr id="3" name="Content Placeholder 2"/>
          <p:cNvSpPr>
            <a:spLocks noGrp="1"/>
          </p:cNvSpPr>
          <p:nvPr>
            <p:ph sz="half" idx="1"/>
          </p:nvPr>
        </p:nvSpPr>
        <p:spPr>
          <a:xfrm>
            <a:off x="838200" y="1479176"/>
            <a:ext cx="5181600" cy="4697787"/>
          </a:xfrm>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&lt;!DOCTYPE html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&lt;title&gt;Baseball Standings&lt;/title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&lt;h1&gt;Baseball Standings&lt;/h1</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&lt;table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&lt;th&gt;Team&lt;/th</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&lt;th&gt;W&lt;/th</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&lt;th&gt;L&lt;/th</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&lt;th&gt;GB&lt;/th</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&lt;td&gt;San Francisco Giants&lt;/td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&lt;td&gt;54&lt;/td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&lt;td&gt;46&lt;/td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&lt;td&gt;8.0&lt;/td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&lt;td&gt;Los Angeles Dodgers&lt;/td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&lt;td&gt;62&lt;/td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&lt;td&gt;38&lt;/td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&lt;td&gt;—&lt;/td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&lt;/tr</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7" name="Content Placeholder 6"/>
          <p:cNvSpPr>
            <a:spLocks noGrp="1"/>
          </p:cNvSpPr>
          <p:nvPr>
            <p:ph sz="half" idx="2"/>
          </p:nvPr>
        </p:nvSpPr>
        <p:spPr>
          <a:xfrm>
            <a:off x="6172200" y="1479176"/>
            <a:ext cx="5181600" cy="4697787"/>
          </a:xfrm>
        </p:spPr>
        <p:txBody>
          <a:bodyPr>
            <a:normAutofit fontScale="55000" lnSpcReduction="20000"/>
          </a:bodyPr>
          <a:lstStyle/>
          <a:p>
            <a:pPr marL="0" indent="0">
              <a:buNone/>
            </a:pPr>
            <a:r>
              <a:rPr lang="en-US" dirty="0" smtClean="0">
                <a:latin typeface="Courier New" panose="02070309020205020404" pitchFamily="49" charset="0"/>
                <a:cs typeface="Courier New" panose="02070309020205020404" pitchFamily="49" charset="0"/>
              </a:rPr>
              <a:t>      &lt;tr</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&lt;td&gt;Colorado Rockies&lt;/td&gt;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&lt;td&gt;54&lt;/td&gt;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&lt;td&gt;46&lt;/td&gt;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&lt;td&gt;8.0&lt;/td&gt;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&lt;/tr&gt;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&lt;tr&gt;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&lt;td&gt;Arizona Diamondbacks&lt;/td&gt;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&lt;td&gt;43&lt;/td&gt;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&lt;td&gt;58&lt;/td&gt;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&lt;td&gt;19.5&lt;/td&gt;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&lt;/tr&gt;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&lt;tr&gt;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&lt;td&gt;San Diego Padres&lt;/td&gt;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&lt;td&gt;39&lt;/td&gt;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&lt;td&gt;62&lt;/td&gt;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&lt;td&gt;23.5&lt;/td&gt;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&lt;/tr&gt;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&lt;/table&gt;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&lt;/body&gt;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&lt;/html&gt;</a:t>
            </a:r>
            <a:endParaRPr lang="en-US" dirty="0"/>
          </a:p>
        </p:txBody>
      </p:sp>
    </p:spTree>
    <p:extLst>
      <p:ext uri="{BB962C8B-B14F-4D97-AF65-F5344CB8AC3E}">
        <p14:creationId xmlns:p14="http://schemas.microsoft.com/office/powerpoint/2010/main" val="2992953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Simple </a:t>
            </a:r>
            <a:r>
              <a:rPr lang="en-US" dirty="0" smtClean="0"/>
              <a:t>Table</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table in the example contains baseball standings, which are perfect for arranging in rows and columns—but they’re a little plain. For instance, this example doesn’t even have any borders! You’ll learn to jazz things up a bit in just a moment. The headings in the table show the Team, Wins (W), Losses (L), and Games Behind (GB) in the standings.</a:t>
            </a:r>
          </a:p>
          <a:p>
            <a:r>
              <a:rPr lang="en-US" dirty="0"/>
              <a:t>Adding the following stylesheet entries takes care of adding a basic border around the table and its </a:t>
            </a:r>
            <a:r>
              <a:rPr lang="en-US" dirty="0" smtClean="0"/>
              <a:t>cells:</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table</a:t>
            </a:r>
            <a:r>
              <a:rPr lang="en-US" dirty="0">
                <a:latin typeface="Courier New" panose="02070309020205020404" pitchFamily="49" charset="0"/>
                <a:cs typeface="Courier New" panose="02070309020205020404" pitchFamily="49" charset="0"/>
              </a:rPr>
              <a:t>, tr, th, td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border: 1px solid black</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border-collapse: collapse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padding: 3px</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You might wonder why you have to specify these styles for all four elements used to create the table instead of just the overall table element itself. Basically, this is because a table is made up of its elements, and each element can have these styles applied. The following figures demonstrate how the table would look with various elements styles or </a:t>
            </a:r>
            <a:r>
              <a:rPr lang="en-US" dirty="0" err="1"/>
              <a:t>unstyled</a:t>
            </a:r>
            <a:r>
              <a:rPr lang="en-US" dirty="0"/>
              <a:t>, to emphasize this point.</a:t>
            </a:r>
          </a:p>
          <a:p>
            <a:r>
              <a:rPr lang="en-US" dirty="0" smtClean="0"/>
              <a:t>The next figure shows </a:t>
            </a:r>
            <a:r>
              <a:rPr lang="en-US" dirty="0"/>
              <a:t>the output of the styles just listed. The border-collapse property, with a value of collapse, makes all the borders of the </a:t>
            </a:r>
            <a:r>
              <a:rPr lang="en-US" sz="2900" dirty="0">
                <a:latin typeface="Courier New" panose="02070309020205020404" pitchFamily="49" charset="0"/>
                <a:cs typeface="Courier New" panose="02070309020205020404" pitchFamily="49" charset="0"/>
              </a:rPr>
              <a:t>&lt;table&gt;, &lt;tr&gt;</a:t>
            </a:r>
            <a:r>
              <a:rPr lang="en-US" dirty="0"/>
              <a:t>, and </a:t>
            </a:r>
            <a:r>
              <a:rPr lang="en-US" sz="2900" dirty="0">
                <a:latin typeface="Courier New" panose="02070309020205020404" pitchFamily="49" charset="0"/>
                <a:cs typeface="Courier New" panose="02070309020205020404" pitchFamily="49" charset="0"/>
              </a:rPr>
              <a:t>&lt;th&gt; </a:t>
            </a:r>
            <a:r>
              <a:rPr lang="en-US" dirty="0"/>
              <a:t>or </a:t>
            </a:r>
            <a:r>
              <a:rPr lang="en-US" sz="2900" dirty="0">
                <a:latin typeface="Courier New" panose="02070309020205020404" pitchFamily="49" charset="0"/>
                <a:cs typeface="Courier New" panose="02070309020205020404" pitchFamily="49" charset="0"/>
              </a:rPr>
              <a:t>&lt;td&gt; </a:t>
            </a:r>
            <a:r>
              <a:rPr lang="en-US" dirty="0"/>
              <a:t>elements collapse into one shared border. The padding adds a little breathing room to the content of the cells.</a:t>
            </a:r>
          </a:p>
        </p:txBody>
      </p:sp>
    </p:spTree>
    <p:extLst>
      <p:ext uri="{BB962C8B-B14F-4D97-AF65-F5344CB8AC3E}">
        <p14:creationId xmlns:p14="http://schemas.microsoft.com/office/powerpoint/2010/main" val="2649971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Simple </a:t>
            </a:r>
            <a:r>
              <a:rPr lang="en-US" dirty="0" smtClean="0"/>
              <a:t>Table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4719" y="1913731"/>
            <a:ext cx="5743575" cy="3781425"/>
          </a:xfrm>
        </p:spPr>
      </p:pic>
    </p:spTree>
    <p:extLst>
      <p:ext uri="{BB962C8B-B14F-4D97-AF65-F5344CB8AC3E}">
        <p14:creationId xmlns:p14="http://schemas.microsoft.com/office/powerpoint/2010/main" val="1130081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Simple </a:t>
            </a:r>
            <a:r>
              <a:rPr lang="en-US" dirty="0" smtClean="0"/>
              <a:t>Table</a:t>
            </a:r>
            <a:endParaRPr lang="en-US" dirty="0"/>
          </a:p>
        </p:txBody>
      </p:sp>
      <p:sp>
        <p:nvSpPr>
          <p:cNvPr id="3" name="Content Placeholder 2"/>
          <p:cNvSpPr>
            <a:spLocks noGrp="1"/>
          </p:cNvSpPr>
          <p:nvPr>
            <p:ph idx="1"/>
          </p:nvPr>
        </p:nvSpPr>
        <p:spPr/>
        <p:txBody>
          <a:bodyPr/>
          <a:lstStyle/>
          <a:p>
            <a:r>
              <a:rPr lang="en-US" dirty="0" smtClean="0"/>
              <a:t>You </a:t>
            </a:r>
            <a:r>
              <a:rPr lang="en-US" dirty="0"/>
              <a:t>can see what the table would look like without the border-collapse property specified (the default value then takes effect, which is separate, for separate borders).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835" y="2395538"/>
            <a:ext cx="5743575" cy="3781425"/>
          </a:xfrm>
          <a:prstGeom prst="rect">
            <a:avLst/>
          </a:prstGeom>
        </p:spPr>
      </p:pic>
    </p:spTree>
    <p:extLst>
      <p:ext uri="{BB962C8B-B14F-4D97-AF65-F5344CB8AC3E}">
        <p14:creationId xmlns:p14="http://schemas.microsoft.com/office/powerpoint/2010/main" val="1062521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Simple </a:t>
            </a:r>
            <a:r>
              <a:rPr lang="en-US" dirty="0" smtClean="0"/>
              <a:t>Table</a:t>
            </a:r>
            <a:endParaRPr lang="en-US" dirty="0"/>
          </a:p>
        </p:txBody>
      </p:sp>
      <p:sp>
        <p:nvSpPr>
          <p:cNvPr id="3" name="Content Placeholder 2"/>
          <p:cNvSpPr>
            <a:spLocks noGrp="1"/>
          </p:cNvSpPr>
          <p:nvPr>
            <p:ph idx="1"/>
          </p:nvPr>
        </p:nvSpPr>
        <p:spPr/>
        <p:txBody>
          <a:bodyPr>
            <a:normAutofit lnSpcReduction="10000"/>
          </a:bodyPr>
          <a:lstStyle/>
          <a:p>
            <a:r>
              <a:rPr lang="en-US" b="1" dirty="0" smtClean="0"/>
              <a:t>Tip:</a:t>
            </a:r>
            <a:r>
              <a:rPr lang="en-US" dirty="0" smtClean="0"/>
              <a:t> You </a:t>
            </a:r>
            <a:r>
              <a:rPr lang="en-US" dirty="0"/>
              <a:t>can employ three other useful but not required table-related tags when creating simple tables:</a:t>
            </a:r>
          </a:p>
          <a:p>
            <a:pPr lvl="1"/>
            <a:r>
              <a:rPr lang="en-US"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thead&gt;&lt;/thead</a:t>
            </a:r>
            <a:r>
              <a:rPr lang="en-US" dirty="0">
                <a:latin typeface="Courier New" panose="02070309020205020404" pitchFamily="49" charset="0"/>
                <a:cs typeface="Courier New" panose="02070309020205020404" pitchFamily="49" charset="0"/>
              </a:rPr>
              <a:t>&gt;</a:t>
            </a:r>
            <a:r>
              <a:rPr lang="en-US" dirty="0" smtClean="0"/>
              <a:t> — Wrap </a:t>
            </a:r>
            <a:r>
              <a:rPr lang="en-US" dirty="0"/>
              <a:t>your header rows in this element to add more meaning to the grouping and also allow these header rows to be printed across all pages (if your table is that long). You can then style the </a:t>
            </a:r>
            <a:r>
              <a:rPr lang="en-US" dirty="0">
                <a:latin typeface="Courier New" panose="02070309020205020404" pitchFamily="49" charset="0"/>
                <a:cs typeface="Courier New" panose="02070309020205020404" pitchFamily="49" charset="0"/>
              </a:rPr>
              <a:t>&lt;thead&gt; </a:t>
            </a:r>
            <a:r>
              <a:rPr lang="en-US" dirty="0"/>
              <a:t>element instead of individual </a:t>
            </a:r>
            <a:r>
              <a:rPr lang="en-US" dirty="0">
                <a:latin typeface="Courier New" panose="02070309020205020404" pitchFamily="49" charset="0"/>
                <a:cs typeface="Courier New" panose="02070309020205020404" pitchFamily="49" charset="0"/>
              </a:rPr>
              <a:t>&lt;th&gt; </a:t>
            </a:r>
            <a:r>
              <a:rPr lang="en-US" dirty="0"/>
              <a:t>cells.</a:t>
            </a:r>
          </a:p>
          <a:p>
            <a:pPr lvl="1"/>
            <a:r>
              <a:rPr lang="en-US"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tbody&gt;&lt;/tbody</a:t>
            </a:r>
            <a:r>
              <a:rPr lang="en-US" dirty="0">
                <a:latin typeface="Courier New" panose="02070309020205020404" pitchFamily="49" charset="0"/>
                <a:cs typeface="Courier New" panose="02070309020205020404" pitchFamily="49" charset="0"/>
              </a:rPr>
              <a:t>&gt;</a:t>
            </a:r>
            <a:r>
              <a:rPr lang="en-US" dirty="0" smtClean="0"/>
              <a:t> — Wrap </a:t>
            </a:r>
            <a:r>
              <a:rPr lang="en-US" dirty="0"/>
              <a:t>the rows that make up the “body” of this table (everything besides the header and the footer rows) in this element, to add more meaning to the grouping; you can then also style the </a:t>
            </a:r>
            <a:r>
              <a:rPr lang="en-US" dirty="0">
                <a:latin typeface="Courier New" panose="02070309020205020404" pitchFamily="49" charset="0"/>
                <a:cs typeface="Courier New" panose="02070309020205020404" pitchFamily="49" charset="0"/>
              </a:rPr>
              <a:t>&lt;tbody&gt; </a:t>
            </a:r>
            <a:r>
              <a:rPr lang="en-US" dirty="0"/>
              <a:t>element as a whole instead of styling individual </a:t>
            </a:r>
            <a:r>
              <a:rPr lang="en-US" dirty="0">
                <a:latin typeface="Courier New" panose="02070309020205020404" pitchFamily="49" charset="0"/>
                <a:cs typeface="Courier New" panose="02070309020205020404" pitchFamily="49" charset="0"/>
              </a:rPr>
              <a:t>&lt;td&gt; </a:t>
            </a:r>
            <a:r>
              <a:rPr lang="en-US" dirty="0"/>
              <a:t>cells.</a:t>
            </a:r>
          </a:p>
          <a:p>
            <a:pPr lvl="1"/>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tfoot</a:t>
            </a:r>
            <a:r>
              <a:rPr lang="en-US" dirty="0">
                <a:latin typeface="Courier New" panose="02070309020205020404" pitchFamily="49" charset="0"/>
                <a:cs typeface="Courier New" panose="02070309020205020404" pitchFamily="49" charset="0"/>
              </a:rPr>
              <a:t>&gt;&lt;/</a:t>
            </a:r>
            <a:r>
              <a:rPr lang="en-US" dirty="0" err="1">
                <a:latin typeface="Courier New" panose="02070309020205020404" pitchFamily="49" charset="0"/>
                <a:cs typeface="Courier New" panose="02070309020205020404" pitchFamily="49" charset="0"/>
              </a:rPr>
              <a:t>tfoot</a:t>
            </a:r>
            <a:r>
              <a:rPr lang="en-US" dirty="0" smtClean="0">
                <a:latin typeface="Courier New" panose="02070309020205020404" pitchFamily="49" charset="0"/>
                <a:cs typeface="Courier New" panose="02070309020205020404" pitchFamily="49" charset="0"/>
              </a:rPr>
              <a:t>&gt;</a:t>
            </a:r>
            <a:r>
              <a:rPr lang="en-US" dirty="0" smtClean="0"/>
              <a:t> — Much </a:t>
            </a:r>
            <a:r>
              <a:rPr lang="en-US" dirty="0"/>
              <a:t>like the </a:t>
            </a:r>
            <a:r>
              <a:rPr lang="en-US" dirty="0">
                <a:latin typeface="Courier New" panose="02070309020205020404" pitchFamily="49" charset="0"/>
                <a:cs typeface="Courier New" panose="02070309020205020404" pitchFamily="49" charset="0"/>
              </a:rPr>
              <a:t>&lt;thead&gt; </a:t>
            </a:r>
            <a:r>
              <a:rPr lang="en-US" dirty="0"/>
              <a:t>element, use this to wrap your footer rows (if you have any) in this element, to add more meaning to the grouping and style it as a whole. An example of a footer row might be a summation of the data presented in the columns, such as financial totals.</a:t>
            </a:r>
          </a:p>
        </p:txBody>
      </p:sp>
    </p:spTree>
    <p:extLst>
      <p:ext uri="{BB962C8B-B14F-4D97-AF65-F5344CB8AC3E}">
        <p14:creationId xmlns:p14="http://schemas.microsoft.com/office/powerpoint/2010/main" val="3479259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Controlling Table </a:t>
            </a:r>
            <a:r>
              <a:rPr lang="en-US" dirty="0" smtClean="0"/>
              <a:t>Sizes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a:t>
            </a:r>
            <a:r>
              <a:rPr lang="en-US" dirty="0"/>
              <a:t>a table width is not specified, the size of a table and its individual cells automatically expand to fit the data you place into it. However, you can control the width of the entire table by defining the width CSS property for the </a:t>
            </a:r>
            <a:r>
              <a:rPr lang="en-US" sz="2900" dirty="0">
                <a:latin typeface="Courier New" panose="02070309020205020404" pitchFamily="49" charset="0"/>
                <a:cs typeface="Courier New" panose="02070309020205020404" pitchFamily="49" charset="0"/>
              </a:rPr>
              <a:t>&lt;table&gt; </a:t>
            </a:r>
            <a:r>
              <a:rPr lang="en-US" dirty="0"/>
              <a:t>element; you can also define the width of each cell through the width CSS property assigned to the </a:t>
            </a:r>
            <a:r>
              <a:rPr lang="en-US" sz="2900" dirty="0">
                <a:latin typeface="Courier New" panose="02070309020205020404" pitchFamily="49" charset="0"/>
                <a:cs typeface="Courier New" panose="02070309020205020404" pitchFamily="49" charset="0"/>
              </a:rPr>
              <a:t>&lt;td&gt; </a:t>
            </a:r>
            <a:r>
              <a:rPr lang="en-US" dirty="0"/>
              <a:t>elements. The width property can be specified as either pixels, ems, or percentages.</a:t>
            </a:r>
          </a:p>
          <a:p>
            <a:r>
              <a:rPr lang="en-US" dirty="0"/>
              <a:t>To make the first cell of a table 20% of the total table width and the second cell 80% of the table width, you use the following property definitions</a:t>
            </a:r>
            <a:r>
              <a:rPr lang="en-US" dirty="0" smtClean="0"/>
              <a:t>:</a:t>
            </a:r>
            <a:br>
              <a:rPr lang="en-US" dirty="0" smtClean="0"/>
            </a:br>
            <a:r>
              <a:rPr lang="en-US" dirty="0" smtClean="0"/>
              <a:t/>
            </a:r>
            <a:br>
              <a:rPr lang="en-US" dirty="0" smtClean="0"/>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table style="width</a:t>
            </a:r>
            <a:r>
              <a:rPr lang="en-US" dirty="0" smtClean="0">
                <a:latin typeface="Courier New" panose="02070309020205020404" pitchFamily="49" charset="0"/>
                <a:cs typeface="Courier New" panose="02070309020205020404" pitchFamily="49" charset="0"/>
              </a:rPr>
              <a:t>: 100%;"&gt;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 style="width</a:t>
            </a:r>
            <a:r>
              <a:rPr lang="en-US" dirty="0" smtClean="0">
                <a:latin typeface="Courier New" panose="02070309020205020404" pitchFamily="49" charset="0"/>
                <a:cs typeface="Courier New" panose="02070309020205020404" pitchFamily="49" charset="0"/>
              </a:rPr>
              <a:t>: 20%;"&gt;</a:t>
            </a:r>
            <a:r>
              <a:rPr lang="en-US" dirty="0">
                <a:latin typeface="Courier New" panose="02070309020205020404" pitchFamily="49" charset="0"/>
                <a:cs typeface="Courier New" panose="02070309020205020404" pitchFamily="49" charset="0"/>
              </a:rPr>
              <a:t>skinny cell&lt;/td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&lt;td style="width</a:t>
            </a:r>
            <a:r>
              <a:rPr lang="en-US" dirty="0" smtClean="0">
                <a:latin typeface="Courier New" panose="02070309020205020404" pitchFamily="49" charset="0"/>
                <a:cs typeface="Courier New" panose="02070309020205020404" pitchFamily="49" charset="0"/>
              </a:rPr>
              <a:t>: 80%;"&gt;</a:t>
            </a:r>
            <a:r>
              <a:rPr lang="en-US" dirty="0">
                <a:latin typeface="Courier New" panose="02070309020205020404" pitchFamily="49" charset="0"/>
                <a:cs typeface="Courier New" panose="02070309020205020404" pitchFamily="49" charset="0"/>
              </a:rPr>
              <a:t>fat cell&lt;/td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&lt;/tr</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table&gt;</a:t>
            </a:r>
          </a:p>
          <a:p>
            <a:r>
              <a:rPr lang="en-US" dirty="0"/>
              <a:t>Notice that the table is sized to 100%, which ensures that it fills the entire width of the browser window. When you use percentages instead of fixed pixel sizes, the table resizes automatically to fit any size browser window while maintaining the aesthetic balance you’re seeking. In this case, the two cells within the table are automatically resized to 20% and 80% of the total table width, respectively.</a:t>
            </a:r>
          </a:p>
          <a:p>
            <a:r>
              <a:rPr lang="en-US" dirty="0"/>
              <a:t>In </a:t>
            </a:r>
            <a:r>
              <a:rPr lang="en-US" dirty="0" smtClean="0"/>
              <a:t>the next listing, </a:t>
            </a:r>
            <a:r>
              <a:rPr lang="en-US" dirty="0"/>
              <a:t>the simple table </a:t>
            </a:r>
            <a:r>
              <a:rPr lang="en-US" dirty="0" smtClean="0"/>
              <a:t>(</a:t>
            </a:r>
            <a:r>
              <a:rPr lang="en-US" dirty="0"/>
              <a:t>plus the border-related styles) is expanded to show very precise control over table cell widths (plus, the border-related styles have been added).</a:t>
            </a:r>
          </a:p>
        </p:txBody>
      </p:sp>
    </p:spTree>
    <p:extLst>
      <p:ext uri="{BB962C8B-B14F-4D97-AF65-F5344CB8AC3E}">
        <p14:creationId xmlns:p14="http://schemas.microsoft.com/office/powerpoint/2010/main" val="722157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Controlling Table </a:t>
            </a:r>
            <a:r>
              <a:rPr lang="en-US" dirty="0" smtClean="0"/>
              <a:t>Sizes</a:t>
            </a:r>
            <a:endParaRPr lang="en-US" dirty="0"/>
          </a:p>
        </p:txBody>
      </p:sp>
      <p:sp>
        <p:nvSpPr>
          <p:cNvPr id="3" name="Content Placeholder 2"/>
          <p:cNvSpPr>
            <a:spLocks noGrp="1"/>
          </p:cNvSpPr>
          <p:nvPr>
            <p:ph sz="half" idx="1"/>
          </p:nvPr>
        </p:nvSpPr>
        <p:spPr>
          <a:xfrm>
            <a:off x="838200" y="1398494"/>
            <a:ext cx="5181600" cy="4988859"/>
          </a:xfrm>
        </p:spPr>
        <p:txBody>
          <a:bodyPr>
            <a:normAutofit fontScale="55000" lnSpcReduction="20000"/>
          </a:bodyPr>
          <a:lstStyle/>
          <a:p>
            <a:pPr marL="0" indent="0">
              <a:buNone/>
            </a:pPr>
            <a:r>
              <a:rPr lang="en-US" dirty="0"/>
              <a:t>&lt;!DOCTYPE html</a:t>
            </a:r>
            <a:r>
              <a:rPr lang="en-US" dirty="0" smtClean="0"/>
              <a:t>&gt;</a:t>
            </a:r>
            <a:br>
              <a:rPr lang="en-US" dirty="0" smtClean="0"/>
            </a:br>
            <a:r>
              <a:rPr lang="en-US" dirty="0" smtClean="0"/>
              <a:t>&lt;</a:t>
            </a:r>
            <a:r>
              <a:rPr lang="en-US" dirty="0"/>
              <a:t>html </a:t>
            </a:r>
            <a:r>
              <a:rPr lang="en-US" dirty="0" err="1"/>
              <a:t>lang</a:t>
            </a:r>
            <a:r>
              <a:rPr lang="en-US" dirty="0"/>
              <a:t>="</a:t>
            </a:r>
            <a:r>
              <a:rPr lang="en-US" dirty="0" err="1"/>
              <a:t>en</a:t>
            </a:r>
            <a:r>
              <a:rPr lang="en-US" dirty="0"/>
              <a:t>"&gt;</a:t>
            </a:r>
            <a:r>
              <a:rPr lang="en-US" dirty="0"/>
              <a:t/>
            </a:r>
            <a:br>
              <a:rPr lang="en-US" dirty="0"/>
            </a:br>
            <a:r>
              <a:rPr lang="en-US" dirty="0"/>
              <a:t>  &lt;head&gt;</a:t>
            </a:r>
            <a:r>
              <a:rPr lang="en-US" dirty="0"/>
              <a:t/>
            </a:r>
            <a:br>
              <a:rPr lang="en-US" dirty="0"/>
            </a:br>
            <a:r>
              <a:rPr lang="en-US" dirty="0"/>
              <a:t>    &lt;title&gt;Baseball Standings&lt;/title</a:t>
            </a:r>
            <a:r>
              <a:rPr lang="en-US" dirty="0" smtClean="0"/>
              <a:t>&gt;</a:t>
            </a:r>
            <a:r>
              <a:rPr lang="en-US" dirty="0"/>
              <a:t/>
            </a:r>
            <a:br>
              <a:rPr lang="en-US" dirty="0"/>
            </a:br>
            <a:r>
              <a:rPr lang="en-US" dirty="0"/>
              <a:t>    &lt;style type="text/css"&gt;</a:t>
            </a:r>
            <a:r>
              <a:rPr lang="en-US" dirty="0"/>
              <a:t/>
            </a:r>
            <a:br>
              <a:rPr lang="en-US" dirty="0"/>
            </a:br>
            <a:r>
              <a:rPr lang="en-US" dirty="0"/>
              <a:t>    table, tr, th, td {</a:t>
            </a:r>
            <a:r>
              <a:rPr lang="en-US" dirty="0"/>
              <a:t/>
            </a:r>
            <a:br>
              <a:rPr lang="en-US" dirty="0"/>
            </a:br>
            <a:r>
              <a:rPr lang="en-US" dirty="0"/>
              <a:t>       border: 1px solid black;</a:t>
            </a:r>
            <a:r>
              <a:rPr lang="en-US" dirty="0"/>
              <a:t/>
            </a:r>
            <a:br>
              <a:rPr lang="en-US" dirty="0"/>
            </a:br>
            <a:r>
              <a:rPr lang="en-US" dirty="0"/>
              <a:t>       border-collapse: collapse;</a:t>
            </a:r>
            <a:r>
              <a:rPr lang="en-US" dirty="0"/>
              <a:t/>
            </a:r>
            <a:br>
              <a:rPr lang="en-US" dirty="0"/>
            </a:br>
            <a:r>
              <a:rPr lang="en-US" dirty="0"/>
              <a:t>       padding: 3px;</a:t>
            </a:r>
            <a:r>
              <a:rPr lang="en-US" dirty="0"/>
              <a:t/>
            </a:r>
            <a:br>
              <a:rPr lang="en-US" dirty="0"/>
            </a:br>
            <a:r>
              <a:rPr lang="en-US" dirty="0"/>
              <a:t>    }</a:t>
            </a:r>
            <a:r>
              <a:rPr lang="en-US" dirty="0"/>
              <a:t/>
            </a:r>
            <a:br>
              <a:rPr lang="en-US" dirty="0"/>
            </a:br>
            <a:r>
              <a:rPr lang="en-US" dirty="0"/>
              <a:t>    &lt;/style&gt;</a:t>
            </a:r>
            <a:r>
              <a:rPr lang="en-US" dirty="0"/>
              <a:t/>
            </a:r>
            <a:br>
              <a:rPr lang="en-US" dirty="0"/>
            </a:br>
            <a:r>
              <a:rPr lang="en-US" dirty="0"/>
              <a:t>  &lt;/head</a:t>
            </a:r>
            <a:r>
              <a:rPr lang="en-US" dirty="0" smtClean="0"/>
              <a:t>&gt;</a:t>
            </a:r>
            <a:r>
              <a:rPr lang="en-US" dirty="0"/>
              <a:t/>
            </a:r>
            <a:br>
              <a:rPr lang="en-US" dirty="0"/>
            </a:br>
            <a:r>
              <a:rPr lang="en-US" dirty="0"/>
              <a:t> &lt;body&gt;</a:t>
            </a:r>
            <a:r>
              <a:rPr lang="en-US" dirty="0"/>
              <a:t/>
            </a:r>
            <a:br>
              <a:rPr lang="en-US" dirty="0"/>
            </a:br>
            <a:r>
              <a:rPr lang="en-US" dirty="0"/>
              <a:t>  &lt;h1&gt;Baseball Standings&lt;/h1&gt;</a:t>
            </a:r>
            <a:r>
              <a:rPr lang="en-US" dirty="0"/>
              <a:t/>
            </a:r>
            <a:br>
              <a:rPr lang="en-US" dirty="0"/>
            </a:br>
            <a:r>
              <a:rPr lang="en-US" dirty="0"/>
              <a:t>    &lt;table&gt;</a:t>
            </a:r>
            <a:r>
              <a:rPr lang="en-US" dirty="0"/>
              <a:t/>
            </a:r>
            <a:br>
              <a:rPr lang="en-US" dirty="0"/>
            </a:br>
            <a:r>
              <a:rPr lang="en-US" dirty="0"/>
              <a:t>      &lt;tr&gt;</a:t>
            </a:r>
            <a:r>
              <a:rPr lang="en-US" dirty="0"/>
              <a:t/>
            </a:r>
            <a:br>
              <a:rPr lang="en-US" dirty="0"/>
            </a:br>
            <a:r>
              <a:rPr lang="en-US" dirty="0"/>
              <a:t>        &lt;th style="width: 200px;"&gt;Team&lt;/th&gt;</a:t>
            </a:r>
            <a:r>
              <a:rPr lang="en-US" dirty="0"/>
              <a:t/>
            </a:r>
            <a:br>
              <a:rPr lang="en-US" dirty="0"/>
            </a:br>
            <a:r>
              <a:rPr lang="en-US" dirty="0"/>
              <a:t>        &lt;th style="width: 25px;"&gt;W&lt;/th&gt;</a:t>
            </a:r>
            <a:r>
              <a:rPr lang="en-US" dirty="0"/>
              <a:t/>
            </a:r>
            <a:br>
              <a:rPr lang="en-US" dirty="0"/>
            </a:br>
            <a:r>
              <a:rPr lang="en-US" dirty="0"/>
              <a:t>        &lt;th style="width: 25px;"&gt;L&lt;/th&gt;</a:t>
            </a:r>
            <a:r>
              <a:rPr lang="en-US" dirty="0"/>
              <a:t/>
            </a:r>
            <a:br>
              <a:rPr lang="en-US" dirty="0"/>
            </a:br>
            <a:r>
              <a:rPr lang="en-US" dirty="0"/>
              <a:t>        &lt;th style="width: 25px;"&gt;GB&lt;/th&gt;</a:t>
            </a:r>
            <a:r>
              <a:rPr lang="en-US" dirty="0"/>
              <a:t/>
            </a:r>
            <a:br>
              <a:rPr lang="en-US" dirty="0"/>
            </a:br>
            <a:r>
              <a:rPr lang="en-US" dirty="0"/>
              <a:t>      &lt;/tr&gt;</a:t>
            </a:r>
            <a:r>
              <a:rPr lang="en-US" dirty="0"/>
              <a:t/>
            </a:r>
            <a:br>
              <a:rPr lang="en-US" dirty="0"/>
            </a:br>
            <a:r>
              <a:rPr lang="en-US" dirty="0"/>
              <a:t>      &lt;tr&gt;</a:t>
            </a:r>
            <a:r>
              <a:rPr lang="en-US" dirty="0"/>
              <a:t/>
            </a:r>
            <a:br>
              <a:rPr lang="en-US" dirty="0"/>
            </a:br>
            <a:r>
              <a:rPr lang="en-US" dirty="0"/>
              <a:t>        &lt;td&gt;San Francisco Giants&lt;/td&gt;</a:t>
            </a:r>
            <a:r>
              <a:rPr lang="en-US" dirty="0"/>
              <a:t/>
            </a:r>
            <a:br>
              <a:rPr lang="en-US" dirty="0"/>
            </a:br>
            <a:r>
              <a:rPr lang="en-US" dirty="0"/>
              <a:t>        &lt;td&gt;62&lt;/td&gt;</a:t>
            </a:r>
            <a:r>
              <a:rPr lang="en-US" dirty="0"/>
              <a:t/>
            </a:r>
            <a:br>
              <a:rPr lang="en-US" dirty="0"/>
            </a:br>
            <a:r>
              <a:rPr lang="en-US" dirty="0"/>
              <a:t>        &lt;td&gt;38&lt;/td&gt;</a:t>
            </a:r>
            <a:r>
              <a:rPr lang="en-US" dirty="0"/>
              <a:t/>
            </a:r>
            <a:br>
              <a:rPr lang="en-US" dirty="0"/>
            </a:br>
            <a:r>
              <a:rPr lang="en-US" dirty="0"/>
              <a:t>        &lt;td&gt;--&lt;/td&gt;</a:t>
            </a:r>
            <a:r>
              <a:rPr lang="en-US" dirty="0"/>
              <a:t/>
            </a:r>
            <a:br>
              <a:rPr lang="en-US" dirty="0"/>
            </a:br>
            <a:endParaRPr lang="en-US"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half" idx="2"/>
          </p:nvPr>
        </p:nvSpPr>
        <p:spPr>
          <a:xfrm>
            <a:off x="6172200" y="1398494"/>
            <a:ext cx="5181600" cy="4988859"/>
          </a:xfrm>
        </p:spPr>
        <p:txBody>
          <a:bodyPr>
            <a:normAutofit fontScale="55000" lnSpcReduction="20000"/>
          </a:bodyPr>
          <a:lstStyle/>
          <a:p>
            <a:pPr marL="0" indent="0">
              <a:buNone/>
            </a:pPr>
            <a:r>
              <a:rPr lang="en-US" dirty="0"/>
              <a:t>      &lt;/tr&gt;</a:t>
            </a:r>
            <a:br>
              <a:rPr lang="en-US" dirty="0"/>
            </a:br>
            <a:r>
              <a:rPr lang="en-US" dirty="0"/>
              <a:t>      &lt;tr&gt;</a:t>
            </a:r>
            <a:br>
              <a:rPr lang="en-US" dirty="0"/>
            </a:br>
            <a:r>
              <a:rPr lang="en-US" dirty="0"/>
              <a:t>        &lt;td&gt;Los Angeles Dodgers&lt;/td&gt;</a:t>
            </a:r>
            <a:br>
              <a:rPr lang="en-US" dirty="0"/>
            </a:br>
            <a:r>
              <a:rPr lang="en-US" dirty="0"/>
              <a:t>        &lt;td&gt;54&lt;/td&gt;</a:t>
            </a:r>
            <a:br>
              <a:rPr lang="en-US" dirty="0"/>
            </a:br>
            <a:r>
              <a:rPr lang="en-US" dirty="0"/>
              <a:t>        &lt;td&gt;46&lt;/td&gt;</a:t>
            </a:r>
            <a:br>
              <a:rPr lang="en-US" dirty="0"/>
            </a:br>
            <a:r>
              <a:rPr lang="en-US" dirty="0"/>
              <a:t>        &lt;td&gt;8.0&lt;/td&gt;</a:t>
            </a:r>
            <a:br>
              <a:rPr lang="en-US" dirty="0"/>
            </a:br>
            <a:r>
              <a:rPr lang="en-US" dirty="0"/>
              <a:t>      &lt;/tr&gt;</a:t>
            </a:r>
            <a:br>
              <a:rPr lang="en-US" dirty="0"/>
            </a:br>
            <a:r>
              <a:rPr lang="en-US" dirty="0"/>
              <a:t>      &lt;tr&gt;</a:t>
            </a:r>
            <a:br>
              <a:rPr lang="en-US" dirty="0"/>
            </a:br>
            <a:r>
              <a:rPr lang="en-US" dirty="0"/>
              <a:t>        &lt;td&gt;Colorado Rockies&lt;/td&gt;</a:t>
            </a:r>
            <a:br>
              <a:rPr lang="en-US" dirty="0"/>
            </a:br>
            <a:r>
              <a:rPr lang="en-US" dirty="0"/>
              <a:t>        &lt;td&gt;54&lt;/td&gt;</a:t>
            </a:r>
            <a:br>
              <a:rPr lang="en-US" dirty="0"/>
            </a:br>
            <a:r>
              <a:rPr lang="en-US" dirty="0"/>
              <a:t>        &lt;td&gt;46&lt;/td&gt;</a:t>
            </a:r>
            <a:br>
              <a:rPr lang="en-US" dirty="0"/>
            </a:br>
            <a:r>
              <a:rPr lang="en-US" dirty="0"/>
              <a:t>        &lt;td&gt;8.0&lt;/td&gt;</a:t>
            </a:r>
            <a:br>
              <a:rPr lang="en-US" dirty="0"/>
            </a:br>
            <a:r>
              <a:rPr lang="en-US" dirty="0"/>
              <a:t>      &lt;/tr&gt;</a:t>
            </a:r>
            <a:br>
              <a:rPr lang="en-US" dirty="0"/>
            </a:br>
            <a:r>
              <a:rPr lang="en-US" dirty="0"/>
              <a:t>      &lt;tr&gt;</a:t>
            </a:r>
            <a:br>
              <a:rPr lang="en-US" dirty="0"/>
            </a:br>
            <a:r>
              <a:rPr lang="en-US" dirty="0"/>
              <a:t>        &lt;td&gt;Arizona Diamondbacks&lt;/td&gt;</a:t>
            </a:r>
            <a:br>
              <a:rPr lang="en-US" dirty="0"/>
            </a:br>
            <a:r>
              <a:rPr lang="en-US" dirty="0"/>
              <a:t>        &lt;td&gt;43&lt;/td&gt;</a:t>
            </a:r>
            <a:br>
              <a:rPr lang="en-US" dirty="0"/>
            </a:br>
            <a:r>
              <a:rPr lang="en-US" dirty="0"/>
              <a:t>        &lt;td&gt;58&lt;/td&gt;</a:t>
            </a:r>
            <a:br>
              <a:rPr lang="en-US" dirty="0"/>
            </a:br>
            <a:r>
              <a:rPr lang="en-US" dirty="0"/>
              <a:t>        &lt;td&gt;19.5&lt;/td&gt;</a:t>
            </a:r>
            <a:br>
              <a:rPr lang="en-US" dirty="0"/>
            </a:br>
            <a:r>
              <a:rPr lang="en-US" dirty="0"/>
              <a:t>      &lt;/tr&gt;</a:t>
            </a:r>
            <a:br>
              <a:rPr lang="en-US" dirty="0"/>
            </a:br>
            <a:r>
              <a:rPr lang="en-US" dirty="0"/>
              <a:t>      &lt;tr&gt;</a:t>
            </a:r>
            <a:br>
              <a:rPr lang="en-US" dirty="0"/>
            </a:br>
            <a:r>
              <a:rPr lang="en-US" dirty="0"/>
              <a:t>        &lt;td&gt;San Diego Padres&lt;/td&gt;</a:t>
            </a:r>
            <a:br>
              <a:rPr lang="en-US" dirty="0"/>
            </a:br>
            <a:r>
              <a:rPr lang="en-US" dirty="0"/>
              <a:t>        &lt;td&gt;39&lt;/td&gt;</a:t>
            </a:r>
            <a:br>
              <a:rPr lang="en-US" dirty="0"/>
            </a:br>
            <a:r>
              <a:rPr lang="en-US" dirty="0"/>
              <a:t>        &lt;td&gt;62&lt;/td&gt;</a:t>
            </a:r>
            <a:br>
              <a:rPr lang="en-US" dirty="0"/>
            </a:br>
            <a:r>
              <a:rPr lang="en-US" dirty="0"/>
              <a:t>        &lt;td&gt;23.5&lt;/td&gt;</a:t>
            </a:r>
            <a:br>
              <a:rPr lang="en-US" dirty="0"/>
            </a:br>
            <a:r>
              <a:rPr lang="en-US" dirty="0"/>
              <a:t>      &lt;/tr&gt;</a:t>
            </a:r>
            <a:br>
              <a:rPr lang="en-US" dirty="0"/>
            </a:br>
            <a:r>
              <a:rPr lang="en-US" dirty="0"/>
              <a:t>    &lt;/table&gt;</a:t>
            </a:r>
            <a:br>
              <a:rPr lang="en-US" dirty="0"/>
            </a:br>
            <a:r>
              <a:rPr lang="en-US" dirty="0"/>
              <a:t>  &lt;/body&gt;</a:t>
            </a:r>
            <a:br>
              <a:rPr lang="en-US" dirty="0"/>
            </a:br>
            <a:r>
              <a:rPr lang="en-US" dirty="0"/>
              <a:t>&lt;/html&gt;</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252068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Controlling Table </a:t>
            </a:r>
            <a:r>
              <a:rPr lang="en-US" dirty="0" smtClean="0"/>
              <a:t>Sizes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719" y="1866106"/>
            <a:ext cx="4981575" cy="3876675"/>
          </a:xfrm>
        </p:spPr>
      </p:pic>
    </p:spTree>
    <p:extLst>
      <p:ext uri="{BB962C8B-B14F-4D97-AF65-F5344CB8AC3E}">
        <p14:creationId xmlns:p14="http://schemas.microsoft.com/office/powerpoint/2010/main" val="280977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Special </a:t>
            </a:r>
            <a:r>
              <a:rPr lang="en-US" dirty="0" smtClean="0"/>
              <a:t>Characters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3473" y="1431925"/>
            <a:ext cx="3786067" cy="4745038"/>
          </a:xfrm>
        </p:spPr>
      </p:pic>
    </p:spTree>
    <p:extLst>
      <p:ext uri="{BB962C8B-B14F-4D97-AF65-F5344CB8AC3E}">
        <p14:creationId xmlns:p14="http://schemas.microsoft.com/office/powerpoint/2010/main" val="334131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Controlling Table </a:t>
            </a:r>
            <a:r>
              <a:rPr lang="en-US" dirty="0" smtClean="0"/>
              <a:t>Sizes</a:t>
            </a:r>
            <a:endParaRPr lang="en-US" dirty="0"/>
          </a:p>
        </p:txBody>
      </p:sp>
      <p:sp>
        <p:nvSpPr>
          <p:cNvPr id="3" name="Content Placeholder 2"/>
          <p:cNvSpPr>
            <a:spLocks noGrp="1"/>
          </p:cNvSpPr>
          <p:nvPr>
            <p:ph idx="1"/>
          </p:nvPr>
        </p:nvSpPr>
        <p:spPr/>
        <p:txBody>
          <a:bodyPr>
            <a:normAutofit lnSpcReduction="10000"/>
          </a:bodyPr>
          <a:lstStyle/>
          <a:p>
            <a:r>
              <a:rPr lang="en-US" dirty="0"/>
              <a:t>The addition of a specific width style for each </a:t>
            </a:r>
            <a:r>
              <a:rPr lang="en-US" dirty="0">
                <a:latin typeface="Courier New" panose="02070309020205020404" pitchFamily="49" charset="0"/>
                <a:cs typeface="Courier New" panose="02070309020205020404" pitchFamily="49" charset="0"/>
              </a:rPr>
              <a:t>&lt;th&gt; </a:t>
            </a:r>
            <a:r>
              <a:rPr lang="en-US" dirty="0"/>
              <a:t>element in the first row defines the widths of the columns. The first column is defined as 200px wide, and the second, third, and fourth columns are each 25px wide. In </a:t>
            </a:r>
            <a:r>
              <a:rPr lang="en-US" dirty="0" smtClean="0"/>
              <a:t>You can </a:t>
            </a:r>
            <a:r>
              <a:rPr lang="en-US" dirty="0"/>
              <a:t>see whitespace after the text in the first column, indicating that the specified width is indeed greater than the column width would have been had the table been allowed to render without explicit width indicators.</a:t>
            </a:r>
          </a:p>
          <a:p>
            <a:r>
              <a:rPr lang="en-US" dirty="0"/>
              <a:t>Also note that these widths are not repeated in the </a:t>
            </a:r>
            <a:r>
              <a:rPr lang="en-US" dirty="0">
                <a:latin typeface="Courier New" panose="02070309020205020404" pitchFamily="49" charset="0"/>
                <a:cs typeface="Courier New" panose="02070309020205020404" pitchFamily="49" charset="0"/>
              </a:rPr>
              <a:t>&lt;td&gt; </a:t>
            </a:r>
            <a:r>
              <a:rPr lang="en-US" dirty="0"/>
              <a:t>elements in subsequent rows. Technically, you need to define the widths in only the first row; the remaining rows will follow suit because they are all part of the same table. However, if you had used another formatting style (such as a style to change font size or color), you would’ve had to repeat that style for each element that should have those display properties.</a:t>
            </a:r>
          </a:p>
        </p:txBody>
      </p:sp>
    </p:spTree>
    <p:extLst>
      <p:ext uri="{BB962C8B-B14F-4D97-AF65-F5344CB8AC3E}">
        <p14:creationId xmlns:p14="http://schemas.microsoft.com/office/powerpoint/2010/main" val="4158181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Alignment and Spanning Within </a:t>
            </a:r>
            <a:r>
              <a:rPr lang="en-US" dirty="0" smtClean="0"/>
              <a:t>Tables</a:t>
            </a:r>
            <a:endParaRPr lang="en-US" dirty="0"/>
          </a:p>
        </p:txBody>
      </p:sp>
      <p:sp>
        <p:nvSpPr>
          <p:cNvPr id="3" name="Content Placeholder 2"/>
          <p:cNvSpPr>
            <a:spLocks noGrp="1"/>
          </p:cNvSpPr>
          <p:nvPr>
            <p:ph idx="1"/>
          </p:nvPr>
        </p:nvSpPr>
        <p:spPr/>
        <p:txBody>
          <a:bodyPr>
            <a:normAutofit fontScale="92500"/>
          </a:bodyPr>
          <a:lstStyle/>
          <a:p>
            <a:r>
              <a:rPr lang="en-US" dirty="0" smtClean="0"/>
              <a:t>By </a:t>
            </a:r>
            <a:r>
              <a:rPr lang="en-US" dirty="0"/>
              <a:t>default, anything you place inside a table cell is aligned to the left and vertically centered. All the figures so far in this lesson have shown this default alignment. However, you can align the contents of table cells both horizontally and vertically with the text-align and vertical-align style properties.</a:t>
            </a:r>
          </a:p>
          <a:p>
            <a:r>
              <a:rPr lang="en-US" dirty="0"/>
              <a:t>You can apply these alignment attributes to any </a:t>
            </a:r>
            <a:r>
              <a:rPr lang="en-US" dirty="0">
                <a:latin typeface="Courier New" panose="02070309020205020404" pitchFamily="49" charset="0"/>
                <a:cs typeface="Courier New" panose="02070309020205020404" pitchFamily="49" charset="0"/>
              </a:rPr>
              <a:t>&lt;t</a:t>
            </a:r>
            <a:r>
              <a:rPr lang="en-US" dirty="0">
                <a:latin typeface="Courier New" panose="02070309020205020404" pitchFamily="49" charset="0"/>
                <a:cs typeface="Courier New" panose="02070309020205020404" pitchFamily="49" charset="0"/>
              </a:rPr>
              <a:t>r&gt;, &lt;td&gt;</a:t>
            </a:r>
            <a:r>
              <a:rPr lang="en-US" dirty="0"/>
              <a:t>, or </a:t>
            </a:r>
            <a:r>
              <a:rPr lang="en-US" dirty="0">
                <a:latin typeface="Courier New" panose="02070309020205020404" pitchFamily="49" charset="0"/>
                <a:cs typeface="Courier New" panose="02070309020205020404" pitchFamily="49" charset="0"/>
              </a:rPr>
              <a:t>&lt;th&gt; </a:t>
            </a:r>
            <a:r>
              <a:rPr lang="en-US" dirty="0"/>
              <a:t>tag. Alignment attributes assigned to a</a:t>
            </a:r>
            <a:r>
              <a:rPr lang="en-US" dirty="0">
                <a:latin typeface="Courier New" panose="02070309020205020404" pitchFamily="49" charset="0"/>
                <a:cs typeface="Courier New" panose="02070309020205020404" pitchFamily="49" charset="0"/>
              </a:rPr>
              <a:t> &lt;tr&gt; </a:t>
            </a:r>
            <a:r>
              <a:rPr lang="en-US" dirty="0"/>
              <a:t>tag apply to all cells in that row. Depending on the size of your table, you can save yourself some time and effort by applying these attributes at the </a:t>
            </a:r>
            <a:r>
              <a:rPr lang="en-US" dirty="0">
                <a:latin typeface="Courier New" panose="02070309020205020404" pitchFamily="49" charset="0"/>
                <a:cs typeface="Courier New" panose="02070309020205020404" pitchFamily="49" charset="0"/>
              </a:rPr>
              <a:t>&lt;tr&gt; </a:t>
            </a:r>
            <a:r>
              <a:rPr lang="en-US" dirty="0"/>
              <a:t>level and not in each </a:t>
            </a:r>
            <a:r>
              <a:rPr lang="en-US" dirty="0">
                <a:latin typeface="Courier New" panose="02070309020205020404" pitchFamily="49" charset="0"/>
                <a:cs typeface="Courier New" panose="02070309020205020404" pitchFamily="49" charset="0"/>
              </a:rPr>
              <a:t>&lt;td&gt; </a:t>
            </a:r>
            <a:r>
              <a:rPr lang="en-US" dirty="0"/>
              <a:t>or &lt;th&gt; tag.</a:t>
            </a:r>
          </a:p>
          <a:p>
            <a:r>
              <a:rPr lang="en-US" dirty="0"/>
              <a:t>The HTML code in </a:t>
            </a:r>
            <a:r>
              <a:rPr lang="en-US" dirty="0" smtClean="0"/>
              <a:t>the next uses </a:t>
            </a:r>
            <a:r>
              <a:rPr lang="en-US" dirty="0"/>
              <a:t>a combination of text alignment styles to apply a default alignment to a row, but it is overridden in a few individual cells. </a:t>
            </a:r>
          </a:p>
        </p:txBody>
      </p:sp>
    </p:spTree>
    <p:extLst>
      <p:ext uri="{BB962C8B-B14F-4D97-AF65-F5344CB8AC3E}">
        <p14:creationId xmlns:p14="http://schemas.microsoft.com/office/powerpoint/2010/main" val="28277218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Alignment and Spanning Within </a:t>
            </a:r>
            <a:r>
              <a:rPr lang="en-US" dirty="0" smtClean="0"/>
              <a:t>Tables</a:t>
            </a:r>
            <a:endParaRPr lang="en-US" dirty="0"/>
          </a:p>
        </p:txBody>
      </p:sp>
      <p:sp>
        <p:nvSpPr>
          <p:cNvPr id="3" name="Content Placeholder 2"/>
          <p:cNvSpPr>
            <a:spLocks noGrp="1"/>
          </p:cNvSpPr>
          <p:nvPr>
            <p:ph sz="half" idx="1"/>
          </p:nvPr>
        </p:nvSpPr>
        <p:spPr>
          <a:xfrm>
            <a:off x="838200" y="1358154"/>
            <a:ext cx="4110318" cy="5271246"/>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&lt;!DOCTYPE html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&lt;title&gt;Things to Fear&lt;/title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&lt;style type="text/css</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table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border: 2px solid black</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border-collapse: collapse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padding: 3px</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width: 100</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tr, th, td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border: 2px solid black</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border-collapse: collapse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padding: 3px</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thead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background-color: #ff0000</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color: #</a:t>
            </a:r>
            <a:r>
              <a:rPr lang="en-US" dirty="0" err="1">
                <a:latin typeface="Courier New" panose="02070309020205020404" pitchFamily="49" charset="0"/>
                <a:cs typeface="Courier New" panose="02070309020205020404" pitchFamily="49" charset="0"/>
              </a:rPr>
              <a:t>ffffff</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aligntop</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vertical-align:top</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.description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font-size: 14px</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font-weight: bold</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vertical-align: middle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text-align: center</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.weight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text-align: center</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&lt;/style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&lt;body&gt;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&lt;h1&gt;Things to Fear&lt;/h1&gt;</a:t>
            </a:r>
          </a:p>
        </p:txBody>
      </p:sp>
      <p:sp>
        <p:nvSpPr>
          <p:cNvPr id="4" name="Content Placeholder 3"/>
          <p:cNvSpPr>
            <a:spLocks noGrp="1"/>
          </p:cNvSpPr>
          <p:nvPr>
            <p:ph sz="half" idx="2"/>
          </p:nvPr>
        </p:nvSpPr>
        <p:spPr>
          <a:xfrm>
            <a:off x="5190565" y="1358154"/>
            <a:ext cx="6163235" cy="5271246"/>
          </a:xfrm>
        </p:spPr>
        <p:txBody>
          <a:bodyPr>
            <a:noAutofit/>
          </a:bodyPr>
          <a:lstStyle/>
          <a:p>
            <a:pPr marL="0" lvl="0" indent="0">
              <a:buNone/>
            </a:pPr>
            <a:r>
              <a:rPr lang="en-US" sz="1300" dirty="0" smtClean="0">
                <a:latin typeface="Courier New" panose="02070309020205020404" pitchFamily="49" charset="0"/>
                <a:cs typeface="Courier New" panose="02070309020205020404" pitchFamily="49" charset="0"/>
              </a:rPr>
              <a:t>    &lt;</a:t>
            </a:r>
            <a:r>
              <a:rPr lang="en-US" sz="1300" dirty="0">
                <a:latin typeface="Courier New" panose="02070309020205020404" pitchFamily="49" charset="0"/>
                <a:cs typeface="Courier New" panose="02070309020205020404" pitchFamily="49" charset="0"/>
              </a:rPr>
              <a:t>table&gt;</a:t>
            </a:r>
            <a:br>
              <a:rPr lang="en-US" sz="1300" dirty="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&lt;thead&gt;       &lt;tr&gt;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&lt;th </a:t>
            </a:r>
            <a:r>
              <a:rPr lang="en-US" sz="1300" dirty="0" err="1" smtClean="0">
                <a:latin typeface="Courier New" panose="02070309020205020404" pitchFamily="49" charset="0"/>
                <a:cs typeface="Courier New" panose="02070309020205020404" pitchFamily="49" charset="0"/>
              </a:rPr>
              <a:t>colspan</a:t>
            </a:r>
            <a:r>
              <a:rPr lang="en-US" sz="1300" dirty="0" smtClean="0">
                <a:latin typeface="Courier New" panose="02070309020205020404" pitchFamily="49" charset="0"/>
                <a:cs typeface="Courier New" panose="02070309020205020404" pitchFamily="49" charset="0"/>
              </a:rPr>
              <a:t>="2"&gt;Description&lt;/th&gt;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&lt;th&gt;Size&lt;/th&gt;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&lt;th&gt;Weight&lt;/th&gt;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&lt;th&gt;Speed&lt;/th&gt;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&lt;/tr&gt;      &lt;/thead&gt;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&lt;tr class="</a:t>
            </a:r>
            <a:r>
              <a:rPr lang="en-US" sz="1300" dirty="0" err="1" smtClean="0">
                <a:latin typeface="Courier New" panose="02070309020205020404" pitchFamily="49" charset="0"/>
                <a:cs typeface="Courier New" panose="02070309020205020404" pitchFamily="49" charset="0"/>
              </a:rPr>
              <a:t>aligntop</a:t>
            </a:r>
            <a:r>
              <a:rPr lang="en-US" sz="1300" dirty="0" smtClean="0">
                <a:latin typeface="Courier New" panose="02070309020205020404" pitchFamily="49" charset="0"/>
                <a:cs typeface="Courier New" panose="02070309020205020404" pitchFamily="49" charset="0"/>
              </a:rPr>
              <a:t>"&gt;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&lt;td&gt;&lt;img src="handgun.gif" alt=".38 Special"/&gt;&lt;/td&gt;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 class="description"&gt;.38 Special&lt;/td&gt;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&lt;td&gt;Five-inch barrel.&lt;/td&gt;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 class="weight"&gt;20 oz.&lt;/td&gt;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&lt;td&gt;Six rounds in four seconds.&lt;/td&gt;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&lt;/tr&gt;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&lt;tr class="</a:t>
            </a:r>
            <a:r>
              <a:rPr lang="en-US" sz="1300" dirty="0" err="1" smtClean="0">
                <a:latin typeface="Courier New" panose="02070309020205020404" pitchFamily="49" charset="0"/>
                <a:cs typeface="Courier New" panose="02070309020205020404" pitchFamily="49" charset="0"/>
              </a:rPr>
              <a:t>aligntop</a:t>
            </a:r>
            <a:r>
              <a:rPr lang="en-US" sz="1300" dirty="0" smtClean="0">
                <a:latin typeface="Courier New" panose="02070309020205020404" pitchFamily="49" charset="0"/>
                <a:cs typeface="Courier New" panose="02070309020205020404" pitchFamily="49" charset="0"/>
              </a:rPr>
              <a:t>"&gt;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&lt;td&gt;&lt;img src="rhino.gif" alt="Rhinoceros" /&gt;&lt;/td&gt;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 class="description"&gt;Rhinoceros&lt;/td&gt;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&lt;td&gt;Twelve feet, horn to tail.&lt;/td&gt;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 class="weight"&gt;2 tons&lt;/td&gt;</a:t>
            </a:r>
            <a:br>
              <a:rPr lang="en-US" sz="1300" dirty="0" smtClean="0">
                <a:latin typeface="Courier New" panose="02070309020205020404" pitchFamily="49" charset="0"/>
                <a:cs typeface="Courier New" panose="02070309020205020404" pitchFamily="49" charset="0"/>
              </a:rPr>
            </a:br>
            <a:r>
              <a:rPr lang="en-US" sz="1300" dirty="0" smtClean="0">
                <a:latin typeface="Courier New" panose="02070309020205020404" pitchFamily="49" charset="0"/>
                <a:cs typeface="Courier New" panose="02070309020205020404" pitchFamily="49" charset="0"/>
              </a:rPr>
              <a:t>         &lt;td&gt;Thirty-five miles </a:t>
            </a:r>
            <a:r>
              <a:rPr lang="en-US" sz="1300" dirty="0">
                <a:latin typeface="Courier New" panose="02070309020205020404" pitchFamily="49" charset="0"/>
                <a:cs typeface="Courier New" panose="02070309020205020404" pitchFamily="49" charset="0"/>
              </a:rPr>
              <a:t>per hour in bursts.&lt;/td</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&lt;/tr</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&lt;tr class="</a:t>
            </a:r>
            <a:r>
              <a:rPr lang="en-US" sz="1300" dirty="0" err="1">
                <a:latin typeface="Courier New" panose="02070309020205020404" pitchFamily="49" charset="0"/>
                <a:cs typeface="Courier New" panose="02070309020205020404" pitchFamily="49" charset="0"/>
              </a:rPr>
              <a:t>aligntop</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&lt;td&gt;&lt;img src="axeman.gif" alt="Broad Axe" /&gt;&lt;/td</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&lt;td class="description"&gt;Broad Axe&lt;/td</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&lt;td&gt;Thirty-inch blade.&lt;/td</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&lt;td class="weight"&gt;12 lbs.&lt;/td</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&lt;td&gt;Sixty miles per hour on impact.&lt;/td</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&lt;/tr</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&lt;/table</a:t>
            </a:r>
            <a:r>
              <a:rPr lang="en-US" sz="1300" dirty="0">
                <a:latin typeface="Courier New" panose="02070309020205020404" pitchFamily="49" charset="0"/>
                <a:cs typeface="Courier New" panose="02070309020205020404" pitchFamily="49" charset="0"/>
              </a:rPr>
              <a:t>&gt;</a:t>
            </a:r>
            <a:br>
              <a:rPr lang="en-US" sz="1300" dirty="0">
                <a:latin typeface="Courier New" panose="02070309020205020404" pitchFamily="49" charset="0"/>
                <a:cs typeface="Courier New" panose="02070309020205020404" pitchFamily="49" charset="0"/>
              </a:rPr>
            </a:br>
            <a:r>
              <a:rPr lang="en-US"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&lt;/body</a:t>
            </a:r>
            <a:r>
              <a:rPr lang="en-US" sz="1300" dirty="0" smtClean="0">
                <a:latin typeface="Courier New" panose="02070309020205020404" pitchFamily="49" charset="0"/>
                <a:cs typeface="Courier New" panose="02070309020205020404" pitchFamily="49" charset="0"/>
              </a:rPr>
              <a:t>&gt;&lt;/</a:t>
            </a:r>
            <a:r>
              <a:rPr lang="en-US" sz="1300" dirty="0">
                <a:latin typeface="Courier New" panose="02070309020205020404" pitchFamily="49" charset="0"/>
                <a:cs typeface="Courier New" panose="02070309020205020404" pitchFamily="49" charset="0"/>
              </a:rPr>
              <a:t>html&gt;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325" y="319087"/>
            <a:ext cx="7753350" cy="6219825"/>
          </a:xfrm>
          <a:prstGeom prst="rect">
            <a:avLst/>
          </a:prstGeom>
        </p:spPr>
      </p:pic>
    </p:spTree>
    <p:extLst>
      <p:ext uri="{BB962C8B-B14F-4D97-AF65-F5344CB8AC3E}">
        <p14:creationId xmlns:p14="http://schemas.microsoft.com/office/powerpoint/2010/main" val="2011247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Alignment and Spanning Within </a:t>
            </a:r>
            <a:r>
              <a:rPr lang="en-US" dirty="0" smtClean="0"/>
              <a:t>Tables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9033" y="1983255"/>
            <a:ext cx="5914947" cy="4745038"/>
          </a:xfrm>
        </p:spPr>
      </p:pic>
      <p:sp>
        <p:nvSpPr>
          <p:cNvPr id="5" name="Rectangle 4"/>
          <p:cNvSpPr/>
          <p:nvPr/>
        </p:nvSpPr>
        <p:spPr>
          <a:xfrm>
            <a:off x="838200" y="1258958"/>
            <a:ext cx="10793506" cy="923330"/>
          </a:xfrm>
          <a:prstGeom prst="rect">
            <a:avLst/>
          </a:prstGeom>
        </p:spPr>
        <p:txBody>
          <a:bodyPr wrap="square">
            <a:spAutoFit/>
          </a:bodyPr>
          <a:lstStyle/>
          <a:p>
            <a:r>
              <a:rPr lang="en-US" dirty="0"/>
              <a:t>Following are some of the more commonly used vertical-align style property values: top, middle, bottom, text-top, text-bottom, and baseline (for text). These property values give you plenty of flexibility in aligning table data vertically.</a:t>
            </a:r>
          </a:p>
        </p:txBody>
      </p:sp>
    </p:spTree>
    <p:extLst>
      <p:ext uri="{BB962C8B-B14F-4D97-AF65-F5344CB8AC3E}">
        <p14:creationId xmlns:p14="http://schemas.microsoft.com/office/powerpoint/2010/main" val="3311781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Alignment and Spanning Within </a:t>
            </a:r>
            <a:r>
              <a:rPr lang="en-US" dirty="0" smtClean="0"/>
              <a:t>Tables</a:t>
            </a:r>
            <a:endParaRPr lang="en-US" dirty="0"/>
          </a:p>
        </p:txBody>
      </p:sp>
      <p:sp>
        <p:nvSpPr>
          <p:cNvPr id="3" name="Content Placeholder 2"/>
          <p:cNvSpPr>
            <a:spLocks noGrp="1"/>
          </p:cNvSpPr>
          <p:nvPr>
            <p:ph idx="1"/>
          </p:nvPr>
        </p:nvSpPr>
        <p:spPr>
          <a:xfrm>
            <a:off x="838199" y="1258958"/>
            <a:ext cx="10995991" cy="5370442"/>
          </a:xfrm>
        </p:spPr>
        <p:txBody>
          <a:bodyPr>
            <a:normAutofit fontScale="77500" lnSpcReduction="20000"/>
          </a:bodyPr>
          <a:lstStyle/>
          <a:p>
            <a:r>
              <a:rPr lang="en-US" b="1" dirty="0" smtClean="0"/>
              <a:t>Tip: </a:t>
            </a:r>
            <a:r>
              <a:rPr lang="en-US" dirty="0" smtClean="0"/>
              <a:t>Keeping </a:t>
            </a:r>
            <a:r>
              <a:rPr lang="en-US" dirty="0"/>
              <a:t>the structure of rows and columns organized in your mind can be the most difficult part of creating tables with cells that span multiple columns or rows. The tiniest error can often throw the whole thing into disarray. You can save yourself time and frustration by sketching complicated tables on paper before you start writing the HTML to implement them</a:t>
            </a:r>
            <a:r>
              <a:rPr lang="en-US" dirty="0" smtClean="0"/>
              <a:t>.</a:t>
            </a:r>
            <a:endParaRPr lang="en-US" dirty="0"/>
          </a:p>
          <a:p>
            <a:r>
              <a:rPr lang="en-US" b="1" dirty="0" smtClean="0"/>
              <a:t>Note: </a:t>
            </a:r>
            <a:r>
              <a:rPr lang="en-US" dirty="0" smtClean="0"/>
              <a:t>You </a:t>
            </a:r>
            <a:r>
              <a:rPr lang="en-US" dirty="0"/>
              <a:t>often see alternating row colors in a table. For instance, one row might have a gray background, and the next row might have a white background. Alternating the row colors helps users read the content of your table more clearly, especially if the table is large</a:t>
            </a:r>
            <a:r>
              <a:rPr lang="en-US" dirty="0" smtClean="0"/>
              <a:t>.</a:t>
            </a:r>
            <a:endParaRPr lang="en-US" dirty="0"/>
          </a:p>
          <a:p>
            <a:r>
              <a:rPr lang="en-US" dirty="0"/>
              <a:t>At the top of </a:t>
            </a:r>
            <a:r>
              <a:rPr lang="en-US" dirty="0" smtClean="0"/>
              <a:t>the web page, </a:t>
            </a:r>
            <a:r>
              <a:rPr lang="en-US" dirty="0"/>
              <a:t>a single cell (Description) spans two columns. This is accomplished with the </a:t>
            </a:r>
            <a:r>
              <a:rPr lang="en-US" dirty="0" err="1"/>
              <a:t>colspan</a:t>
            </a:r>
            <a:r>
              <a:rPr lang="en-US" dirty="0"/>
              <a:t> attribute in the </a:t>
            </a:r>
            <a:r>
              <a:rPr lang="en-US" dirty="0">
                <a:latin typeface="Courier New" panose="02070309020205020404" pitchFamily="49" charset="0"/>
                <a:cs typeface="Courier New" panose="02070309020205020404" pitchFamily="49" charset="0"/>
              </a:rPr>
              <a:t>&lt;th&gt; </a:t>
            </a:r>
            <a:r>
              <a:rPr lang="en-US" dirty="0"/>
              <a:t>tag for that cell. As you might guess, you can also use the </a:t>
            </a:r>
            <a:r>
              <a:rPr lang="en-US" dirty="0" err="1"/>
              <a:t>rowspan</a:t>
            </a:r>
            <a:r>
              <a:rPr lang="en-US" dirty="0"/>
              <a:t> attribute to create a cell that spans more than one row.</a:t>
            </a:r>
          </a:p>
          <a:p>
            <a:r>
              <a:rPr lang="en-US" dirty="0"/>
              <a:t>Spanning is the process of forcing a cell to stretch across more than one row or column of a table. The </a:t>
            </a:r>
            <a:r>
              <a:rPr lang="en-US" dirty="0" err="1"/>
              <a:t>colspan</a:t>
            </a:r>
            <a:r>
              <a:rPr lang="en-US" dirty="0"/>
              <a:t> attribute causes a cell to span multiple columns; </a:t>
            </a:r>
            <a:r>
              <a:rPr lang="en-US" dirty="0" err="1"/>
              <a:t>rowspan</a:t>
            </a:r>
            <a:r>
              <a:rPr lang="en-US" dirty="0"/>
              <a:t> has the same effect on rows.</a:t>
            </a:r>
          </a:p>
          <a:p>
            <a:r>
              <a:rPr lang="en-US" dirty="0"/>
              <a:t>Additionally, text styles are defined in the stylesheet and applied to the cells in the Description column to create bold text that is both vertically aligned to the middle and horizontally aligned to the center of the cell</a:t>
            </a:r>
            <a:r>
              <a:rPr lang="en-US" dirty="0" smtClean="0"/>
              <a:t>.</a:t>
            </a:r>
            <a:endParaRPr lang="en-US" dirty="0"/>
          </a:p>
        </p:txBody>
      </p:sp>
    </p:spTree>
    <p:extLst>
      <p:ext uri="{BB962C8B-B14F-4D97-AF65-F5344CB8AC3E}">
        <p14:creationId xmlns:p14="http://schemas.microsoft.com/office/powerpoint/2010/main" val="39398377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Alignment and Spanning Within </a:t>
            </a:r>
            <a:r>
              <a:rPr lang="en-US" dirty="0" smtClean="0"/>
              <a:t>Tables</a:t>
            </a:r>
            <a:endParaRPr lang="en-US" dirty="0"/>
          </a:p>
        </p:txBody>
      </p:sp>
      <p:sp>
        <p:nvSpPr>
          <p:cNvPr id="3" name="Content Placeholder 2"/>
          <p:cNvSpPr>
            <a:spLocks noGrp="1"/>
          </p:cNvSpPr>
          <p:nvPr>
            <p:ph idx="1"/>
          </p:nvPr>
        </p:nvSpPr>
        <p:spPr>
          <a:xfrm>
            <a:off x="838199" y="1258958"/>
            <a:ext cx="10995991" cy="5370442"/>
          </a:xfrm>
        </p:spPr>
        <p:txBody>
          <a:bodyPr>
            <a:normAutofit fontScale="70000" lnSpcReduction="20000"/>
          </a:bodyPr>
          <a:lstStyle/>
          <a:p>
            <a:r>
              <a:rPr lang="en-US" dirty="0" smtClean="0"/>
              <a:t>A </a:t>
            </a:r>
            <a:r>
              <a:rPr lang="en-US" dirty="0"/>
              <a:t>few tricks in Listing 6.10 haven’t been explained yet. You can give an entire table—and each individual row or cell in a table—its own background, distinct from any background you might use on the web page itself. You can do this by placing the background-color or background-image style in the </a:t>
            </a:r>
            <a:r>
              <a:rPr lang="en-US" dirty="0">
                <a:latin typeface="Courier New" panose="02070309020205020404" pitchFamily="49" charset="0"/>
                <a:cs typeface="Courier New" panose="02070309020205020404" pitchFamily="49" charset="0"/>
              </a:rPr>
              <a:t>&lt;table</a:t>
            </a:r>
            <a:r>
              <a:rPr lang="en-US" sz="2900" dirty="0">
                <a:latin typeface="Courier New" panose="02070309020205020404" pitchFamily="49" charset="0"/>
                <a:cs typeface="Courier New" panose="02070309020205020404" pitchFamily="49" charset="0"/>
              </a:rPr>
              <a:t>&gt;</a:t>
            </a:r>
            <a:r>
              <a:rPr lang="en-US" dirty="0"/>
              <a:t>, </a:t>
            </a:r>
            <a:r>
              <a:rPr lang="en-US" sz="2900" dirty="0">
                <a:latin typeface="Courier New" panose="02070309020205020404" pitchFamily="49" charset="0"/>
                <a:cs typeface="Courier New" panose="02070309020205020404" pitchFamily="49" charset="0"/>
              </a:rPr>
              <a:t>&lt;tr&gt;</a:t>
            </a:r>
            <a:r>
              <a:rPr lang="en-US" dirty="0"/>
              <a:t>, </a:t>
            </a:r>
            <a:r>
              <a:rPr lang="en-US" sz="2900" dirty="0">
                <a:latin typeface="Courier New" panose="02070309020205020404" pitchFamily="49" charset="0"/>
                <a:cs typeface="Courier New" panose="02070309020205020404" pitchFamily="49" charset="0"/>
              </a:rPr>
              <a:t>&lt;td&gt;</a:t>
            </a:r>
            <a:r>
              <a:rPr lang="en-US" dirty="0"/>
              <a:t>, </a:t>
            </a:r>
            <a:r>
              <a:rPr lang="en-US" sz="2900" dirty="0">
                <a:latin typeface="Courier New" panose="02070309020205020404" pitchFamily="49" charset="0"/>
                <a:cs typeface="Courier New" panose="02070309020205020404" pitchFamily="49" charset="0"/>
              </a:rPr>
              <a:t>&lt;th&gt;</a:t>
            </a:r>
            <a:r>
              <a:rPr lang="en-US" dirty="0"/>
              <a:t>, </a:t>
            </a:r>
            <a:r>
              <a:rPr lang="en-US" sz="2900" dirty="0">
                <a:latin typeface="Courier New" panose="02070309020205020404" pitchFamily="49" charset="0"/>
                <a:cs typeface="Courier New" panose="02070309020205020404" pitchFamily="49" charset="0"/>
              </a:rPr>
              <a:t>&lt;thead&gt;</a:t>
            </a:r>
            <a:r>
              <a:rPr lang="en-US" dirty="0"/>
              <a:t>, </a:t>
            </a:r>
            <a:r>
              <a:rPr lang="en-US" sz="2900" dirty="0">
                <a:latin typeface="Courier New" panose="02070309020205020404" pitchFamily="49" charset="0"/>
                <a:cs typeface="Courier New" panose="02070309020205020404" pitchFamily="49" charset="0"/>
              </a:rPr>
              <a:t>&lt;tbody&gt;</a:t>
            </a:r>
            <a:r>
              <a:rPr lang="en-US" dirty="0"/>
              <a:t>, or </a:t>
            </a:r>
            <a:r>
              <a:rPr lang="en-US" sz="2900" dirty="0">
                <a:latin typeface="Courier New" panose="02070309020205020404" pitchFamily="49" charset="0"/>
                <a:cs typeface="Courier New" panose="02070309020205020404" pitchFamily="49" charset="0"/>
              </a:rPr>
              <a:t>&lt;</a:t>
            </a:r>
            <a:r>
              <a:rPr lang="en-US" sz="2900" dirty="0" err="1">
                <a:latin typeface="Courier New" panose="02070309020205020404" pitchFamily="49" charset="0"/>
                <a:cs typeface="Courier New" panose="02070309020205020404" pitchFamily="49" charset="0"/>
              </a:rPr>
              <a:t>tfooter</a:t>
            </a:r>
            <a:r>
              <a:rPr lang="en-US" sz="2900" dirty="0">
                <a:latin typeface="Courier New" panose="02070309020205020404" pitchFamily="49" charset="0"/>
                <a:cs typeface="Courier New" panose="02070309020205020404" pitchFamily="49" charset="0"/>
              </a:rPr>
              <a:t>&gt; </a:t>
            </a:r>
            <a:r>
              <a:rPr lang="en-US" dirty="0"/>
              <a:t>tags (or assigning the value in the stylesheet for these elements), exactly as you would in the </a:t>
            </a:r>
            <a:r>
              <a:rPr lang="en-US" sz="2900" dirty="0">
                <a:latin typeface="Courier New" panose="02070309020205020404" pitchFamily="49" charset="0"/>
                <a:cs typeface="Courier New" panose="02070309020205020404" pitchFamily="49" charset="0"/>
              </a:rPr>
              <a:t>&lt;body&gt; </a:t>
            </a:r>
            <a:r>
              <a:rPr lang="en-US" dirty="0"/>
              <a:t>tag. In Listing 6.10, only the top row has a background color; the stylesheet defines the </a:t>
            </a:r>
            <a:r>
              <a:rPr lang="en-US" sz="2900" dirty="0">
                <a:latin typeface="Courier New" panose="02070309020205020404" pitchFamily="49" charset="0"/>
                <a:cs typeface="Courier New" panose="02070309020205020404" pitchFamily="49" charset="0"/>
              </a:rPr>
              <a:t>&lt;thead&gt;</a:t>
            </a:r>
            <a:r>
              <a:rPr lang="en-US" dirty="0"/>
              <a:t> element as one with a red background and white text in the cells in that row.</a:t>
            </a:r>
          </a:p>
          <a:p>
            <a:r>
              <a:rPr lang="en-US" dirty="0"/>
              <a:t>Similar to the background-color style property is the background-image property (not shown in this example), which is used to set an image for a table background. If you wanted to set the image leaves.gif as the background for a table, you would use </a:t>
            </a:r>
            <a:r>
              <a:rPr lang="en-US" sz="2900" dirty="0" err="1">
                <a:latin typeface="Courier New" panose="02070309020205020404" pitchFamily="49" charset="0"/>
                <a:cs typeface="Courier New" panose="02070309020205020404" pitchFamily="49" charset="0"/>
              </a:rPr>
              <a:t>background-image:url</a:t>
            </a:r>
            <a:r>
              <a:rPr lang="en-US" sz="2900" dirty="0">
                <a:latin typeface="Courier New" panose="02070309020205020404" pitchFamily="49" charset="0"/>
                <a:cs typeface="Courier New" panose="02070309020205020404" pitchFamily="49" charset="0"/>
              </a:rPr>
              <a:t>(leaves.gif) </a:t>
            </a:r>
            <a:r>
              <a:rPr lang="en-US" dirty="0"/>
              <a:t>in the stylesheet entry for the </a:t>
            </a:r>
            <a:r>
              <a:rPr lang="en-US" sz="2900" dirty="0">
                <a:latin typeface="Courier New" panose="02070309020205020404" pitchFamily="49" charset="0"/>
                <a:cs typeface="Courier New" panose="02070309020205020404" pitchFamily="49" charset="0"/>
              </a:rPr>
              <a:t>&lt;table&gt; </a:t>
            </a:r>
            <a:r>
              <a:rPr lang="en-US" dirty="0"/>
              <a:t>element. Notice that the image file is placed within parentheses and preceded by the word </a:t>
            </a:r>
            <a:r>
              <a:rPr lang="en-US" sz="2900" dirty="0" err="1">
                <a:latin typeface="Courier New" panose="02070309020205020404" pitchFamily="49" charset="0"/>
                <a:cs typeface="Courier New" panose="02070309020205020404" pitchFamily="49" charset="0"/>
              </a:rPr>
              <a:t>url</a:t>
            </a:r>
            <a:r>
              <a:rPr lang="en-US" dirty="0"/>
              <a:t>, which indicates that you are describing where the image file is located.</a:t>
            </a:r>
          </a:p>
          <a:p>
            <a:r>
              <a:rPr lang="en-US" dirty="0"/>
              <a:t>Tweaking tables goes beyond just using style properties. As Listing 6.10 shows, you can control the space around the content of the cell, within its borders, by applying some padding to the cell. If you want to add some space between the borders of the cells themselves, you can use the border-spacing CSS property, which enables you to define the horizontal and vertical spacing like </a:t>
            </a:r>
            <a:r>
              <a:rPr lang="en-US" dirty="0" smtClean="0"/>
              <a:t>so:</a:t>
            </a:r>
            <a:br>
              <a:rPr lang="en-US" dirty="0" smtClean="0"/>
            </a:br>
            <a:r>
              <a:rPr lang="en-US" dirty="0" smtClean="0"/>
              <a:t/>
            </a:r>
            <a:br>
              <a:rPr lang="en-US" dirty="0" smtClean="0"/>
            </a:br>
            <a:r>
              <a:rPr lang="en-US" sz="2900" dirty="0">
                <a:latin typeface="Courier New" panose="02070309020205020404" pitchFamily="49" charset="0"/>
                <a:cs typeface="Courier New" panose="02070309020205020404" pitchFamily="49" charset="0"/>
              </a:rPr>
              <a:t>border-spacing</a:t>
            </a:r>
            <a:r>
              <a:rPr lang="en-US" sz="2900" dirty="0">
                <a:latin typeface="Courier New" panose="02070309020205020404" pitchFamily="49" charset="0"/>
                <a:cs typeface="Courier New" panose="02070309020205020404" pitchFamily="49" charset="0"/>
              </a:rPr>
              <a:t>: 2px 4px;</a:t>
            </a:r>
          </a:p>
          <a:p>
            <a:r>
              <a:rPr lang="en-US" dirty="0"/>
              <a:t>In the example, spacing is defined as 2 pixels of space between the horizontal borders, and 4 pixels of space between the vertical borders. If you use only one value, the value is applied to all four borders.</a:t>
            </a:r>
          </a:p>
        </p:txBody>
      </p:sp>
    </p:spTree>
    <p:extLst>
      <p:ext uri="{BB962C8B-B14F-4D97-AF65-F5344CB8AC3E}">
        <p14:creationId xmlns:p14="http://schemas.microsoft.com/office/powerpoint/2010/main" val="7735717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Page Layout with </a:t>
            </a:r>
            <a:r>
              <a:rPr lang="en-US" dirty="0" smtClean="0"/>
              <a:t>Tables:</a:t>
            </a:r>
            <a:r>
              <a:rPr lang="en-US" dirty="0" smtClean="0">
                <a:solidFill>
                  <a:srgbClr val="FF0000"/>
                </a:solidFill>
              </a:rPr>
              <a:t> Don't Do It!</a:t>
            </a:r>
            <a:endParaRPr lang="en-US" dirty="0">
              <a:solidFill>
                <a:srgbClr val="FF0000"/>
              </a:solidFill>
            </a:endParaRPr>
          </a:p>
        </p:txBody>
      </p:sp>
      <p:sp>
        <p:nvSpPr>
          <p:cNvPr id="3" name="Content Placeholder 2"/>
          <p:cNvSpPr>
            <a:spLocks noGrp="1"/>
          </p:cNvSpPr>
          <p:nvPr>
            <p:ph idx="1"/>
          </p:nvPr>
        </p:nvSpPr>
        <p:spPr>
          <a:xfrm>
            <a:off x="838199" y="1258958"/>
            <a:ext cx="10995991" cy="4918005"/>
          </a:xfrm>
        </p:spPr>
        <p:txBody>
          <a:bodyPr>
            <a:normAutofit fontScale="62500" lnSpcReduction="20000"/>
          </a:bodyPr>
          <a:lstStyle/>
          <a:p>
            <a:r>
              <a:rPr lang="en-US" dirty="0" smtClean="0"/>
              <a:t>At </a:t>
            </a:r>
            <a:r>
              <a:rPr lang="en-US" dirty="0"/>
              <a:t>the beginning of this chapter, I indicated that designers have used tables for page layout, as well as to display tabular information. You will still find many examples of table-based layouts if you peek at another designer’s source code. This method of design grew out of inconsistencies in browser support for CSS in the mid-1990s to early 2000s. Because all browsers supported tables, and in generally the same way, web designers latched on to the table-based method of content layout to achieve the same visual page display across all browsers. However, now that support for CSS is relatively similar across all major browsers, designers can follow the long-standing standards-based recommendation not to use tables for page layout.</a:t>
            </a:r>
          </a:p>
          <a:p>
            <a:r>
              <a:rPr lang="en-US" dirty="0"/>
              <a:t>The World Wide Web Consortium (W3C), the standards body that oversees the future of the web, has long promoted style sheets as the proper way to lay out pages (instead of using tables). Style sheets are ultimately much more powerful than tables, which is why the bulk of this book teaches you how to use style sheets for page layout.</a:t>
            </a:r>
          </a:p>
          <a:p>
            <a:r>
              <a:rPr lang="en-US" dirty="0"/>
              <a:t>The main reasons for avoiding using tables for layout include these:</a:t>
            </a:r>
          </a:p>
          <a:p>
            <a:pPr lvl="1"/>
            <a:r>
              <a:rPr lang="en-US" dirty="0" smtClean="0"/>
              <a:t>Mixing </a:t>
            </a:r>
            <a:r>
              <a:rPr lang="en-US" dirty="0"/>
              <a:t>presentation with </a:t>
            </a:r>
            <a:r>
              <a:rPr lang="en-US" dirty="0" smtClean="0"/>
              <a:t>content — One </a:t>
            </a:r>
            <a:r>
              <a:rPr lang="en-US" dirty="0"/>
              <a:t>goal of CSS and standards-compliant web design is to separate the presentation layer from the content layer.</a:t>
            </a:r>
          </a:p>
          <a:p>
            <a:pPr lvl="1"/>
            <a:r>
              <a:rPr lang="en-US" dirty="0" smtClean="0"/>
              <a:t>Creating </a:t>
            </a:r>
            <a:r>
              <a:rPr lang="en-US" dirty="0"/>
              <a:t>unnecessarily difficult </a:t>
            </a:r>
            <a:r>
              <a:rPr lang="en-US" dirty="0" smtClean="0"/>
              <a:t>redesigns — To </a:t>
            </a:r>
            <a:r>
              <a:rPr lang="en-US" dirty="0"/>
              <a:t>change a table-based layout, you have to change the table-based layout on every single page of your site (unless it is part of a complicated, dynamically driven site, in which case you have to undo all the dynamic pieces and remake them).</a:t>
            </a:r>
          </a:p>
          <a:p>
            <a:pPr lvl="1"/>
            <a:r>
              <a:rPr lang="en-US" dirty="0" smtClean="0"/>
              <a:t>Addressing </a:t>
            </a:r>
            <a:r>
              <a:rPr lang="en-US" dirty="0"/>
              <a:t>accessibility </a:t>
            </a:r>
            <a:r>
              <a:rPr lang="en-US" dirty="0" smtClean="0"/>
              <a:t>issues — Screen </a:t>
            </a:r>
            <a:r>
              <a:rPr lang="en-US" dirty="0"/>
              <a:t>reading software looks to tables for content and often tries to read layout tables as content tables.</a:t>
            </a:r>
          </a:p>
          <a:p>
            <a:pPr lvl="1"/>
            <a:r>
              <a:rPr lang="en-US" dirty="0" smtClean="0"/>
              <a:t>Rendering </a:t>
            </a:r>
            <a:r>
              <a:rPr lang="en-US" dirty="0"/>
              <a:t>on mobile </a:t>
            </a:r>
            <a:r>
              <a:rPr lang="en-US" dirty="0" smtClean="0"/>
              <a:t>devices — Table </a:t>
            </a:r>
            <a:r>
              <a:rPr lang="en-US" dirty="0"/>
              <a:t>layouts are often not flexible enough to scale downward to small screens (see Chapter 12, “Creating Fixed or Liquid Layouts”).</a:t>
            </a:r>
          </a:p>
          <a:p>
            <a:r>
              <a:rPr lang="en-US" dirty="0"/>
              <a:t>These are but a few of the issues in table-based web design. For a closer look at some of these issues, see the popular presentation “</a:t>
            </a:r>
            <a:r>
              <a:rPr lang="en-US" dirty="0">
                <a:solidFill>
                  <a:srgbClr val="FF0000"/>
                </a:solidFill>
              </a:rPr>
              <a:t>Why Tables for Layout Is Stupid</a:t>
            </a:r>
            <a:r>
              <a:rPr lang="en-US" dirty="0"/>
              <a:t>,” at http://</a:t>
            </a:r>
            <a:r>
              <a:rPr lang="en-US" dirty="0" smtClean="0"/>
              <a:t>www.hotdesign.com/seybold/everything.html</a:t>
            </a:r>
            <a:endParaRPr lang="en-US" dirty="0"/>
          </a:p>
        </p:txBody>
      </p:sp>
    </p:spTree>
    <p:extLst>
      <p:ext uri="{BB962C8B-B14F-4D97-AF65-F5344CB8AC3E}">
        <p14:creationId xmlns:p14="http://schemas.microsoft.com/office/powerpoint/2010/main" val="22804987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Using CSS Columns</a:t>
            </a:r>
            <a:endParaRPr lang="en-US" dirty="0"/>
          </a:p>
        </p:txBody>
      </p:sp>
      <p:sp>
        <p:nvSpPr>
          <p:cNvPr id="3" name="Content Placeholder 2"/>
          <p:cNvSpPr>
            <a:spLocks noGrp="1"/>
          </p:cNvSpPr>
          <p:nvPr>
            <p:ph idx="1"/>
          </p:nvPr>
        </p:nvSpPr>
        <p:spPr>
          <a:xfrm>
            <a:off x="838199" y="1258958"/>
            <a:ext cx="10995991" cy="4918005"/>
          </a:xfrm>
        </p:spPr>
        <p:txBody>
          <a:bodyPr>
            <a:normAutofit fontScale="92500"/>
          </a:bodyPr>
          <a:lstStyle/>
          <a:p>
            <a:r>
              <a:rPr lang="en-US" dirty="0" smtClean="0"/>
              <a:t>If </a:t>
            </a:r>
            <a:r>
              <a:rPr lang="en-US" dirty="0"/>
              <a:t>you have a large amount of text-only information, you might want to present it much like a physical newspaper does: in columns. Over a hundred years of research have shown a correlation between the length of a line and reading speed, and indicated a “sweet spot,” or optimum length of a line that allows for a quick and enjoyable reading experience. The continued presence of this sweet spot—lines that are around 4 inches long—is why physical newspapers still present information in columns.</a:t>
            </a:r>
          </a:p>
          <a:p>
            <a:r>
              <a:rPr lang="en-US" dirty="0"/>
              <a:t>If you have a lot of information to present to readers, or if you simply want to mimic the aesthetic of a newspaper layout, you can use CSS columns. True, you could also use a table, because tables are made of rows and columns, but the preceding section explained some of the reasons to avoid a table-based layout. Also, columns aren’t just for text; you can put anything you want into defined columns, such as advertisements or related text in a sidebar.</a:t>
            </a:r>
            <a:endParaRPr lang="en-US" dirty="0"/>
          </a:p>
        </p:txBody>
      </p:sp>
    </p:spTree>
    <p:extLst>
      <p:ext uri="{BB962C8B-B14F-4D97-AF65-F5344CB8AC3E}">
        <p14:creationId xmlns:p14="http://schemas.microsoft.com/office/powerpoint/2010/main" val="1292829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Using CSS Columns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0087" y="1258888"/>
            <a:ext cx="6032838" cy="4918075"/>
          </a:xfrm>
        </p:spPr>
      </p:pic>
    </p:spTree>
    <p:extLst>
      <p:ext uri="{BB962C8B-B14F-4D97-AF65-F5344CB8AC3E}">
        <p14:creationId xmlns:p14="http://schemas.microsoft.com/office/powerpoint/2010/main" val="2901834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Using CSS Columns</a:t>
            </a:r>
            <a:endParaRPr lang="en-US" dirty="0"/>
          </a:p>
        </p:txBody>
      </p:sp>
      <p:sp>
        <p:nvSpPr>
          <p:cNvPr id="3" name="Content Placeholder 2"/>
          <p:cNvSpPr>
            <a:spLocks noGrp="1"/>
          </p:cNvSpPr>
          <p:nvPr>
            <p:ph sz="half" idx="1"/>
          </p:nvPr>
        </p:nvSpPr>
        <p:spPr>
          <a:xfrm>
            <a:off x="838200" y="1519518"/>
            <a:ext cx="3666565" cy="4961964"/>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&lt;!DOCTYPE html</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&lt;html </a:t>
            </a:r>
            <a:r>
              <a:rPr lang="en-US" sz="1200" dirty="0" err="1">
                <a:latin typeface="Courier New" panose="02070309020205020404" pitchFamily="49" charset="0"/>
                <a:cs typeface="Courier New" panose="02070309020205020404" pitchFamily="49" charset="0"/>
              </a:rPr>
              <a:t>lang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en</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&lt;head</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&lt;title&gt;Breaking News!&lt;/title</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&lt;style type="text/css</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article </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webkit</a:t>
            </a:r>
            <a:r>
              <a:rPr lang="en-US" sz="1200" dirty="0">
                <a:latin typeface="Courier New" panose="02070309020205020404" pitchFamily="49" charset="0"/>
                <a:cs typeface="Courier New" panose="02070309020205020404" pitchFamily="49" charset="0"/>
              </a:rPr>
              <a:t>-column-count: 3</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webkit</a:t>
            </a:r>
            <a:r>
              <a:rPr lang="en-US" sz="1200" dirty="0">
                <a:latin typeface="Courier New" panose="02070309020205020404" pitchFamily="49" charset="0"/>
                <a:cs typeface="Courier New" panose="02070309020205020404" pitchFamily="49" charset="0"/>
              </a:rPr>
              <a:t>-column-gap: 21px</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moz</a:t>
            </a:r>
            <a:r>
              <a:rPr lang="en-US" sz="1200" dirty="0">
                <a:latin typeface="Courier New" panose="02070309020205020404" pitchFamily="49" charset="0"/>
                <a:cs typeface="Courier New" panose="02070309020205020404" pitchFamily="49" charset="0"/>
              </a:rPr>
              <a:t>-column-count: 3</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moz</a:t>
            </a:r>
            <a:r>
              <a:rPr lang="en-US" sz="1200" dirty="0">
                <a:latin typeface="Courier New" panose="02070309020205020404" pitchFamily="49" charset="0"/>
                <a:cs typeface="Courier New" panose="02070309020205020404" pitchFamily="49" charset="0"/>
              </a:rPr>
              <a:t>-column-gap: 21px</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column-count: 3</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column-gap: 21px</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h1 </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text-align: center</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webkit</a:t>
            </a:r>
            <a:r>
              <a:rPr lang="en-US" sz="1200" dirty="0">
                <a:latin typeface="Courier New" panose="02070309020205020404" pitchFamily="49" charset="0"/>
                <a:cs typeface="Courier New" panose="02070309020205020404" pitchFamily="49" charset="0"/>
              </a:rPr>
              <a:t>-column-span: all</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moz</a:t>
            </a:r>
            <a:r>
              <a:rPr lang="en-US" sz="1200" dirty="0">
                <a:latin typeface="Courier New" panose="02070309020205020404" pitchFamily="49" charset="0"/>
                <a:cs typeface="Courier New" panose="02070309020205020404" pitchFamily="49" charset="0"/>
              </a:rPr>
              <a:t>-column-span: all</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column-span: all</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p </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margin-top: 0px</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margin-bottom: 12px</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footer </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webkit</a:t>
            </a:r>
            <a:r>
              <a:rPr lang="en-US" sz="1200" dirty="0">
                <a:latin typeface="Courier New" panose="02070309020205020404" pitchFamily="49" charset="0"/>
                <a:cs typeface="Courier New" panose="02070309020205020404" pitchFamily="49" charset="0"/>
              </a:rPr>
              <a:t>-column-span: all</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moz</a:t>
            </a:r>
            <a:r>
              <a:rPr lang="en-US" sz="1200" dirty="0">
                <a:latin typeface="Courier New" panose="02070309020205020404" pitchFamily="49" charset="0"/>
                <a:cs typeface="Courier New" panose="02070309020205020404" pitchFamily="49" charset="0"/>
              </a:rPr>
              <a:t>-column-span: all</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column-span: all</a:t>
            </a:r>
            <a:r>
              <a:rPr lang="en-US" sz="1200" dirty="0" smtClean="0">
                <a:latin typeface="Courier New" panose="02070309020205020404" pitchFamily="49" charset="0"/>
                <a:cs typeface="Courier New" panose="02070309020205020404" pitchFamily="49" charset="0"/>
              </a:rPr>
              <a: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&lt;/style</a:t>
            </a:r>
            <a:r>
              <a:rPr lang="en-US" sz="1200" dirty="0" smtClean="0">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half" idx="2"/>
          </p:nvPr>
        </p:nvSpPr>
        <p:spPr>
          <a:xfrm>
            <a:off x="4504765" y="1385048"/>
            <a:ext cx="6849035" cy="5096434"/>
          </a:xfrm>
        </p:spPr>
        <p:txBody>
          <a:bodyPr>
            <a:normAutofit lnSpcReduction="10000"/>
          </a:bodyPr>
          <a:lstStyle/>
          <a:p>
            <a:pPr marL="0" indent="0">
              <a:buNone/>
            </a:pPr>
            <a:r>
              <a:rPr lang="en-US" sz="1200" dirty="0" smtClean="0">
                <a:latin typeface="Courier New" panose="02070309020205020404" pitchFamily="49" charset="0"/>
                <a:cs typeface="Courier New" panose="02070309020205020404" pitchFamily="49" charset="0"/>
              </a:rPr>
              <a:t>  &lt;/</a:t>
            </a:r>
            <a:r>
              <a:rPr lang="en-US" sz="1200" dirty="0">
                <a:latin typeface="Courier New" panose="02070309020205020404" pitchFamily="49" charset="0"/>
                <a:cs typeface="Courier New" panose="02070309020205020404" pitchFamily="49" charset="0"/>
              </a:rPr>
              <a:t>head</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&lt;body&gt;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&lt;article&gt;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&lt;header&gt;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&lt;h1&gt;Breaking News!&lt;/h1&gt;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&lt;/header</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&lt;p&gt;Breaking news, also known as a special report or </a:t>
            </a:r>
            <a:r>
              <a:rPr lang="en-US" sz="1200" dirty="0" smtClean="0">
                <a:latin typeface="Courier New" panose="02070309020205020404" pitchFamily="49" charset="0"/>
                <a:cs typeface="Courier New" panose="02070309020205020404" pitchFamily="49" charset="0"/>
              </a:rPr>
              <a:t>news bulletin</a:t>
            </a:r>
            <a:r>
              <a:rPr lang="en-US" sz="1200" dirty="0">
                <a:latin typeface="Courier New" panose="02070309020205020404" pitchFamily="49" charset="0"/>
                <a:cs typeface="Courier New" panose="02070309020205020404" pitchFamily="49" charset="0"/>
              </a:rPr>
              <a:t>, is a current issue that broadcasters feel </a:t>
            </a:r>
            <a:r>
              <a:rPr lang="en-US" sz="1200" dirty="0" smtClean="0">
                <a:latin typeface="Courier New" panose="02070309020205020404" pitchFamily="49" charset="0"/>
                <a:cs typeface="Courier New" panose="02070309020205020404" pitchFamily="49" charset="0"/>
              </a:rPr>
              <a:t>warrants the </a:t>
            </a:r>
            <a:r>
              <a:rPr lang="en-US" sz="1200" dirty="0">
                <a:latin typeface="Courier New" panose="02070309020205020404" pitchFamily="49" charset="0"/>
                <a:cs typeface="Courier New" panose="02070309020205020404" pitchFamily="49" charset="0"/>
              </a:rPr>
              <a:t>interruption of scheduled programming and/or current </a:t>
            </a:r>
            <a:r>
              <a:rPr lang="en-US" sz="1200" dirty="0" smtClean="0">
                <a:latin typeface="Courier New" panose="02070309020205020404" pitchFamily="49" charset="0"/>
                <a:cs typeface="Courier New" panose="02070309020205020404" pitchFamily="49" charset="0"/>
              </a:rPr>
              <a:t>news in </a:t>
            </a:r>
            <a:r>
              <a:rPr lang="en-US" sz="1200" dirty="0">
                <a:latin typeface="Courier New" panose="02070309020205020404" pitchFamily="49" charset="0"/>
                <a:cs typeface="Courier New" panose="02070309020205020404" pitchFamily="49" charset="0"/>
              </a:rPr>
              <a:t>order to report its details. Its use is also assigned </a:t>
            </a:r>
            <a:r>
              <a:rPr lang="en-US" sz="1200" dirty="0" smtClean="0">
                <a:latin typeface="Courier New" panose="02070309020205020404" pitchFamily="49" charset="0"/>
                <a:cs typeface="Courier New" panose="02070309020205020404" pitchFamily="49" charset="0"/>
              </a:rPr>
              <a:t>to </a:t>
            </a:r>
            <a:r>
              <a:rPr lang="en-US" sz="1200" dirty="0">
                <a:latin typeface="Courier New" panose="02070309020205020404" pitchFamily="49" charset="0"/>
                <a:cs typeface="Courier New" panose="02070309020205020404" pitchFamily="49" charset="0"/>
              </a:rPr>
              <a:t>the most significant story of </a:t>
            </a:r>
            <a:r>
              <a:rPr lang="en-US" sz="1200" dirty="0" smtClean="0">
                <a:latin typeface="Courier New" panose="02070309020205020404" pitchFamily="49" charset="0"/>
                <a:cs typeface="Courier New" panose="02070309020205020404" pitchFamily="49" charset="0"/>
              </a:rPr>
              <a:t>he moment </a:t>
            </a:r>
            <a:r>
              <a:rPr lang="en-US" sz="1200" dirty="0">
                <a:latin typeface="Courier New" panose="02070309020205020404" pitchFamily="49" charset="0"/>
                <a:cs typeface="Courier New" panose="02070309020205020404" pitchFamily="49" charset="0"/>
              </a:rPr>
              <a:t>or a story that </a:t>
            </a:r>
            <a:r>
              <a:rPr lang="en-US" sz="1200" dirty="0" smtClean="0">
                <a:latin typeface="Courier New" panose="02070309020205020404" pitchFamily="49" charset="0"/>
                <a:cs typeface="Courier New" panose="02070309020205020404" pitchFamily="49" charset="0"/>
              </a:rPr>
              <a:t>is </a:t>
            </a:r>
            <a:r>
              <a:rPr lang="en-US" sz="1200" dirty="0">
                <a:latin typeface="Courier New" panose="02070309020205020404" pitchFamily="49" charset="0"/>
                <a:cs typeface="Courier New" panose="02070309020205020404" pitchFamily="49" charset="0"/>
              </a:rPr>
              <a:t>being covered live. It could be a story that is simply </a:t>
            </a:r>
            <a:r>
              <a:rPr lang="en-US" sz="1200" dirty="0" smtClean="0">
                <a:latin typeface="Courier New" panose="02070309020205020404" pitchFamily="49" charset="0"/>
                <a:cs typeface="Courier New" panose="02070309020205020404" pitchFamily="49" charset="0"/>
              </a:rPr>
              <a:t>of wide </a:t>
            </a:r>
            <a:r>
              <a:rPr lang="en-US" sz="1200" dirty="0">
                <a:latin typeface="Courier New" panose="02070309020205020404" pitchFamily="49" charset="0"/>
                <a:cs typeface="Courier New" panose="02070309020205020404" pitchFamily="49" charset="0"/>
              </a:rPr>
              <a:t>interest to viewers and has little impact otherwise</a:t>
            </a:r>
            <a:r>
              <a:rPr lang="en-US" sz="1200" dirty="0" smtClean="0">
                <a:latin typeface="Courier New" panose="02070309020205020404" pitchFamily="49" charset="0"/>
                <a:cs typeface="Courier New" panose="02070309020205020404" pitchFamily="49" charset="0"/>
              </a:rPr>
              <a:t>. Many </a:t>
            </a:r>
            <a:r>
              <a:rPr lang="en-US" sz="1200" dirty="0">
                <a:latin typeface="Courier New" panose="02070309020205020404" pitchFamily="49" charset="0"/>
                <a:cs typeface="Courier New" panose="02070309020205020404" pitchFamily="49" charset="0"/>
              </a:rPr>
              <a:t>times, breaking news is used after the news network </a:t>
            </a:r>
            <a:r>
              <a:rPr lang="en-US" sz="1200" dirty="0" smtClean="0">
                <a:latin typeface="Courier New" panose="02070309020205020404" pitchFamily="49" charset="0"/>
                <a:cs typeface="Courier New" panose="02070309020205020404" pitchFamily="49" charset="0"/>
              </a:rPr>
              <a:t>has already </a:t>
            </a:r>
            <a:r>
              <a:rPr lang="en-US" sz="1200" dirty="0">
                <a:latin typeface="Courier New" panose="02070309020205020404" pitchFamily="49" charset="0"/>
                <a:cs typeface="Courier New" panose="02070309020205020404" pitchFamily="49" charset="0"/>
              </a:rPr>
              <a:t>reported on this story. When a story has not </a:t>
            </a:r>
            <a:r>
              <a:rPr lang="en-US" sz="1200" dirty="0" smtClean="0">
                <a:latin typeface="Courier New" panose="02070309020205020404" pitchFamily="49" charset="0"/>
                <a:cs typeface="Courier New" panose="02070309020205020404" pitchFamily="49" charset="0"/>
              </a:rPr>
              <a:t>been reported </a:t>
            </a:r>
            <a:r>
              <a:rPr lang="en-US" sz="1200" dirty="0">
                <a:latin typeface="Courier New" panose="02070309020205020404" pitchFamily="49" charset="0"/>
                <a:cs typeface="Courier New" panose="02070309020205020404" pitchFamily="49" charset="0"/>
              </a:rPr>
              <a:t>on previously, the graphic and phrase "Just In" </a:t>
            </a:r>
            <a:r>
              <a:rPr lang="en-US" sz="1200" dirty="0" smtClean="0">
                <a:latin typeface="Courier New" panose="02070309020205020404" pitchFamily="49" charset="0"/>
                <a:cs typeface="Courier New" panose="02070309020205020404" pitchFamily="49" charset="0"/>
              </a:rPr>
              <a:t>is sometimes </a:t>
            </a:r>
            <a:r>
              <a:rPr lang="en-US" sz="1200" dirty="0">
                <a:latin typeface="Courier New" panose="02070309020205020404" pitchFamily="49" charset="0"/>
                <a:cs typeface="Courier New" panose="02070309020205020404" pitchFamily="49" charset="0"/>
              </a:rPr>
              <a:t>used instead.&lt;/p</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&lt;p&gt;In early coverage of a breaking story, details </a:t>
            </a:r>
            <a:r>
              <a:rPr lang="en-US" sz="1200" dirty="0" smtClean="0">
                <a:latin typeface="Courier New" panose="02070309020205020404" pitchFamily="49" charset="0"/>
                <a:cs typeface="Courier New" panose="02070309020205020404" pitchFamily="49" charset="0"/>
              </a:rPr>
              <a:t>are </a:t>
            </a:r>
            <a:r>
              <a:rPr lang="en-US" sz="1200" dirty="0">
                <a:latin typeface="Courier New" panose="02070309020205020404" pitchFamily="49" charset="0"/>
                <a:cs typeface="Courier New" panose="02070309020205020404" pitchFamily="49" charset="0"/>
              </a:rPr>
              <a:t>commonly sketchy, usually due to the limited </a:t>
            </a:r>
            <a:r>
              <a:rPr lang="en-US" sz="1200" dirty="0" smtClean="0">
                <a:latin typeface="Courier New" panose="02070309020205020404" pitchFamily="49" charset="0"/>
                <a:cs typeface="Courier New" panose="02070309020205020404" pitchFamily="49" charset="0"/>
              </a:rPr>
              <a:t>information available </a:t>
            </a:r>
            <a:r>
              <a:rPr lang="en-US" sz="1200" dirty="0">
                <a:latin typeface="Courier New" panose="02070309020205020404" pitchFamily="49" charset="0"/>
                <a:cs typeface="Courier New" panose="02070309020205020404" pitchFamily="49" charset="0"/>
              </a:rPr>
              <a:t>at the time. For example, during the Sago </a:t>
            </a:r>
            <a:r>
              <a:rPr lang="en-US" sz="1200" dirty="0" smtClean="0">
                <a:latin typeface="Courier New" panose="02070309020205020404" pitchFamily="49" charset="0"/>
                <a:cs typeface="Courier New" panose="02070309020205020404" pitchFamily="49" charset="0"/>
              </a:rPr>
              <a:t>Mine disaster</a:t>
            </a:r>
            <a:r>
              <a:rPr lang="en-US" sz="1200" dirty="0">
                <a:latin typeface="Courier New" panose="02070309020205020404" pitchFamily="49" charset="0"/>
                <a:cs typeface="Courier New" panose="02070309020205020404" pitchFamily="49" charset="0"/>
              </a:rPr>
              <a:t>, initial reports were that all twelve miners </a:t>
            </a:r>
            <a:r>
              <a:rPr lang="en-US" sz="1200" dirty="0" smtClean="0">
                <a:latin typeface="Courier New" panose="02070309020205020404" pitchFamily="49" charset="0"/>
                <a:cs typeface="Courier New" panose="02070309020205020404" pitchFamily="49" charset="0"/>
              </a:rPr>
              <a:t>were found </a:t>
            </a:r>
            <a:r>
              <a:rPr lang="en-US" sz="1200" dirty="0">
                <a:latin typeface="Courier New" panose="02070309020205020404" pitchFamily="49" charset="0"/>
                <a:cs typeface="Courier New" panose="02070309020205020404" pitchFamily="49" charset="0"/>
              </a:rPr>
              <a:t>alive, but news </a:t>
            </a:r>
            <a:r>
              <a:rPr lang="en-US" sz="1200" dirty="0" smtClean="0">
                <a:latin typeface="Courier New" panose="02070309020205020404" pitchFamily="49" charset="0"/>
                <a:cs typeface="Courier New" panose="02070309020205020404" pitchFamily="49" charset="0"/>
              </a:rPr>
              <a:t>organizations </a:t>
            </a:r>
            <a:r>
              <a:rPr lang="en-US" sz="1200" dirty="0">
                <a:latin typeface="Courier New" panose="02070309020205020404" pitchFamily="49" charset="0"/>
                <a:cs typeface="Courier New" panose="02070309020205020404" pitchFamily="49" charset="0"/>
              </a:rPr>
              <a:t>later found only </a:t>
            </a:r>
            <a:r>
              <a:rPr lang="en-US" sz="1200" dirty="0" smtClean="0">
                <a:latin typeface="Courier New" panose="02070309020205020404" pitchFamily="49" charset="0"/>
                <a:cs typeface="Courier New" panose="02070309020205020404" pitchFamily="49" charset="0"/>
              </a:rPr>
              <a:t>one </a:t>
            </a:r>
            <a:r>
              <a:rPr lang="en-US" sz="1200" dirty="0">
                <a:latin typeface="Courier New" panose="02070309020205020404" pitchFamily="49" charset="0"/>
                <a:cs typeface="Courier New" panose="02070309020205020404" pitchFamily="49" charset="0"/>
              </a:rPr>
              <a:t>actually survived.&lt;/p</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&lt;p&gt;Another criticism has been the diluting of the </a:t>
            </a:r>
            <a:r>
              <a:rPr lang="en-US" sz="1200" dirty="0" smtClean="0">
                <a:latin typeface="Courier New" panose="02070309020205020404" pitchFamily="49" charset="0"/>
                <a:cs typeface="Courier New" panose="02070309020205020404" pitchFamily="49" charset="0"/>
              </a:rPr>
              <a:t>importance     </a:t>
            </a:r>
            <a:r>
              <a:rPr lang="en-US" sz="1200" dirty="0">
                <a:latin typeface="Courier New" panose="02070309020205020404" pitchFamily="49" charset="0"/>
                <a:cs typeface="Courier New" panose="02070309020205020404" pitchFamily="49" charset="0"/>
              </a:rPr>
              <a:t>of breaking news by the need of 24-hour news channels </a:t>
            </a:r>
            <a:r>
              <a:rPr lang="en-US" sz="1200" dirty="0" smtClean="0">
                <a:latin typeface="Courier New" panose="02070309020205020404" pitchFamily="49" charset="0"/>
                <a:cs typeface="Courier New" panose="02070309020205020404" pitchFamily="49" charset="0"/>
              </a:rPr>
              <a:t>to fill </a:t>
            </a:r>
            <a:r>
              <a:rPr lang="en-US" sz="1200" dirty="0">
                <a:latin typeface="Courier New" panose="02070309020205020404" pitchFamily="49" charset="0"/>
                <a:cs typeface="Courier New" panose="02070309020205020404" pitchFamily="49" charset="0"/>
              </a:rPr>
              <a:t>time, applying the title to soft news stories </a:t>
            </a:r>
            <a:r>
              <a:rPr lang="en-US" sz="1200" dirty="0" smtClean="0">
                <a:latin typeface="Courier New" panose="02070309020205020404" pitchFamily="49" charset="0"/>
                <a:cs typeface="Courier New" panose="02070309020205020404" pitchFamily="49" charset="0"/>
              </a:rPr>
              <a:t>of questionable </a:t>
            </a:r>
            <a:r>
              <a:rPr lang="en-US" sz="1200" dirty="0">
                <a:latin typeface="Courier New" panose="02070309020205020404" pitchFamily="49" charset="0"/>
                <a:cs typeface="Courier New" panose="02070309020205020404" pitchFamily="49" charset="0"/>
              </a:rPr>
              <a:t>importance and urgency, for example car chases</a:t>
            </a:r>
            <a:r>
              <a:rPr lang="en-US" sz="1200" dirty="0" smtClean="0">
                <a:latin typeface="Courier New" panose="02070309020205020404" pitchFamily="49" charset="0"/>
                <a:cs typeface="Courier New" panose="02070309020205020404" pitchFamily="49" charset="0"/>
              </a:rPr>
              <a:t>. Others </a:t>
            </a:r>
            <a:r>
              <a:rPr lang="en-US" sz="1200" dirty="0">
                <a:latin typeface="Courier New" panose="02070309020205020404" pitchFamily="49" charset="0"/>
                <a:cs typeface="Courier New" panose="02070309020205020404" pitchFamily="49" charset="0"/>
              </a:rPr>
              <a:t>question whether the use of the term is excessive</a:t>
            </a:r>
            <a:r>
              <a:rPr lang="en-US" sz="1200" dirty="0" smtClean="0">
                <a:latin typeface="Courier New" panose="02070309020205020404" pitchFamily="49" charset="0"/>
                <a:cs typeface="Courier New" panose="02070309020205020404" pitchFamily="49" charset="0"/>
              </a:rPr>
              <a:t>, citing </a:t>
            </a:r>
            <a:r>
              <a:rPr lang="en-US" sz="1200" dirty="0">
                <a:latin typeface="Courier New" panose="02070309020205020404" pitchFamily="49" charset="0"/>
                <a:cs typeface="Courier New" panose="02070309020205020404" pitchFamily="49" charset="0"/>
              </a:rPr>
              <a:t>occasions when the term is used even though </a:t>
            </a:r>
            <a:r>
              <a:rPr lang="en-US" sz="1200" dirty="0" smtClean="0">
                <a:latin typeface="Courier New" panose="02070309020205020404" pitchFamily="49" charset="0"/>
                <a:cs typeface="Courier New" panose="02070309020205020404" pitchFamily="49" charset="0"/>
              </a:rPr>
              <a:t>scheduled programming </a:t>
            </a:r>
            <a:r>
              <a:rPr lang="en-US" sz="1200" dirty="0">
                <a:latin typeface="Courier New" panose="02070309020205020404" pitchFamily="49" charset="0"/>
                <a:cs typeface="Courier New" panose="02070309020205020404" pitchFamily="49" charset="0"/>
              </a:rPr>
              <a:t>is not interrupted.&lt;/p</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&lt;footer</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&lt;em&gt;Text courtesy of </a:t>
            </a:r>
            <a:r>
              <a:rPr lang="en-US" sz="1200" dirty="0" smtClean="0">
                <a:latin typeface="Courier New" panose="02070309020205020404" pitchFamily="49" charset="0"/>
                <a:cs typeface="Courier New" panose="02070309020205020404" pitchFamily="49" charset="0"/>
              </a:rPr>
              <a:t>Wikipedia</a:t>
            </a:r>
            <a:r>
              <a:rPr lang="en-US" sz="1200" dirty="0">
                <a:latin typeface="Courier New" panose="02070309020205020404" pitchFamily="49" charset="0"/>
                <a:cs typeface="Courier New" panose="02070309020205020404" pitchFamily="49" charset="0"/>
                <a:sym typeface="Wingdings" panose="05000000000000000000" pitchFamily="2" charset="2"/>
              </a:rPr>
              <a:t/>
            </a:r>
            <a:br>
              <a:rPr lang="en-US" sz="1200" dirty="0">
                <a:latin typeface="Courier New" panose="02070309020205020404" pitchFamily="49" charset="0"/>
                <a:cs typeface="Courier New" panose="02070309020205020404" pitchFamily="49" charset="0"/>
                <a:sym typeface="Wingdings" panose="05000000000000000000" pitchFamily="2" charset="2"/>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http://en.wikipedia.org/wiki/Breaking_news&lt;/em</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&lt;/footer</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&lt;/article</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&lt;/body</a:t>
            </a:r>
            <a:r>
              <a:rPr lang="en-US" sz="1200" dirty="0" smtClean="0">
                <a:latin typeface="Courier New" panose="02070309020205020404" pitchFamily="49" charset="0"/>
                <a:cs typeface="Courier New" panose="02070309020205020404" pitchFamily="49" charset="0"/>
              </a:rPr>
              <a:t>&gt;</a:t>
            </a:r>
            <a:br>
              <a:rPr lang="en-US" sz="1200" dirty="0" smtClean="0">
                <a:latin typeface="Courier New" panose="02070309020205020404" pitchFamily="49" charset="0"/>
                <a:cs typeface="Courier New" panose="02070309020205020404" pitchFamily="49" charset="0"/>
              </a:rPr>
            </a:br>
            <a:r>
              <a:rPr lang="en-US" sz="1200" dirty="0" smtClean="0">
                <a:latin typeface="Courier New" panose="02070309020205020404" pitchFamily="49" charset="0"/>
                <a:cs typeface="Courier New" panose="02070309020205020404" pitchFamily="49" charset="0"/>
              </a:rPr>
              <a:t>&lt;/</a:t>
            </a:r>
            <a:r>
              <a:rPr lang="en-US" sz="1200" dirty="0">
                <a:latin typeface="Courier New" panose="02070309020205020404" pitchFamily="49" charset="0"/>
                <a:cs typeface="Courier New" panose="02070309020205020404" pitchFamily="49" charset="0"/>
              </a:rPr>
              <a:t>html</a:t>
            </a:r>
            <a:r>
              <a:rPr lang="en-US" sz="1200" dirty="0" smtClean="0">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098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Special </a:t>
            </a:r>
            <a:r>
              <a:rPr lang="en-US" dirty="0" smtClean="0"/>
              <a:t>Characters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For example, you can produce the word café using either of the following </a:t>
            </a:r>
            <a:r>
              <a:rPr lang="en-US" dirty="0" smtClean="0"/>
              <a:t>methods:</a:t>
            </a:r>
            <a:br>
              <a:rPr lang="en-US" dirty="0" smtClean="0"/>
            </a:br>
            <a:r>
              <a:rPr lang="en-US" dirty="0" smtClean="0"/>
              <a:t/>
            </a:r>
            <a:br>
              <a:rPr lang="en-US" dirty="0" smtClean="0"/>
            </a:br>
            <a:r>
              <a:rPr lang="en-US" dirty="0" err="1" smtClean="0">
                <a:latin typeface="Courier New" panose="02070309020205020404" pitchFamily="49" charset="0"/>
                <a:cs typeface="Courier New" panose="02070309020205020404" pitchFamily="49" charset="0"/>
              </a:rPr>
              <a:t>caf&amp;eacute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err="1" smtClean="0">
                <a:latin typeface="Courier New" panose="02070309020205020404" pitchFamily="49" charset="0"/>
                <a:cs typeface="Courier New" panose="02070309020205020404" pitchFamily="49" charset="0"/>
              </a:rPr>
              <a:t>caf</a:t>
            </a:r>
            <a:r>
              <a:rPr lang="en-US" dirty="0">
                <a:latin typeface="Courier New" panose="02070309020205020404" pitchFamily="49" charset="0"/>
                <a:cs typeface="Courier New" panose="02070309020205020404" pitchFamily="49" charset="0"/>
              </a:rPr>
              <a:t>&amp;#233;</a:t>
            </a:r>
          </a:p>
          <a:p>
            <a:r>
              <a:rPr lang="en-US" b="1" dirty="0" smtClean="0"/>
              <a:t>Tip: </a:t>
            </a:r>
            <a:r>
              <a:rPr lang="en-US" dirty="0" smtClean="0"/>
              <a:t>Looking </a:t>
            </a:r>
            <a:r>
              <a:rPr lang="en-US" dirty="0"/>
              <a:t>for the copyright (©) and registered trademark (®) symbols? Those codes are </a:t>
            </a:r>
            <a:r>
              <a:rPr lang="en-US" dirty="0">
                <a:latin typeface="Courier New" panose="02070309020205020404" pitchFamily="49" charset="0"/>
                <a:cs typeface="Courier New" panose="02070309020205020404" pitchFamily="49" charset="0"/>
              </a:rPr>
              <a:t>&amp;copy; </a:t>
            </a:r>
            <a:r>
              <a:rPr lang="en-US" dirty="0"/>
              <a:t>and </a:t>
            </a:r>
            <a:r>
              <a:rPr lang="en-US" dirty="0">
                <a:latin typeface="Courier New" panose="02070309020205020404" pitchFamily="49" charset="0"/>
                <a:cs typeface="Courier New" panose="02070309020205020404" pitchFamily="49" charset="0"/>
              </a:rPr>
              <a:t>&amp;</a:t>
            </a:r>
            <a:r>
              <a:rPr lang="en-US" dirty="0" err="1">
                <a:latin typeface="Courier New" panose="02070309020205020404" pitchFamily="49" charset="0"/>
                <a:cs typeface="Courier New" panose="02070309020205020404" pitchFamily="49" charset="0"/>
              </a:rPr>
              <a:t>reg</a:t>
            </a:r>
            <a:r>
              <a:rPr lang="en-US" dirty="0">
                <a:latin typeface="Courier New" panose="02070309020205020404" pitchFamily="49" charset="0"/>
                <a:cs typeface="Courier New" panose="02070309020205020404" pitchFamily="49" charset="0"/>
              </a:rPr>
              <a:t>;</a:t>
            </a:r>
            <a:r>
              <a:rPr lang="en-US" dirty="0"/>
              <a:t>, respectively.</a:t>
            </a:r>
          </a:p>
          <a:p>
            <a:r>
              <a:rPr lang="en-US" dirty="0"/>
              <a:t>To create an unregistered trademark (™) symbol, use </a:t>
            </a:r>
            <a:r>
              <a:rPr lang="en-US" dirty="0">
                <a:latin typeface="Courier New" panose="02070309020205020404" pitchFamily="49" charset="0"/>
                <a:cs typeface="Courier New" panose="02070309020205020404" pitchFamily="49" charset="0"/>
              </a:rPr>
              <a:t>&amp;trade</a:t>
            </a:r>
            <a:r>
              <a:rPr lang="en-US" dirty="0">
                <a:latin typeface="Courier New" panose="02070309020205020404" pitchFamily="49" charset="0"/>
                <a:cs typeface="Courier New" panose="02070309020205020404" pitchFamily="49" charset="0"/>
              </a:rPr>
              <a:t>;</a:t>
            </a:r>
            <a:r>
              <a:rPr lang="en-US" dirty="0" smtClean="0"/>
              <a:t>.</a:t>
            </a:r>
            <a:endParaRPr lang="en-US" dirty="0"/>
          </a:p>
          <a:p>
            <a:r>
              <a:rPr lang="en-US" dirty="0"/>
              <a:t>Although you can specify character entities by number, each symbol also has a mnemonic name that is often easier to remember.</a:t>
            </a:r>
          </a:p>
          <a:p>
            <a:r>
              <a:rPr lang="en-US" dirty="0"/>
              <a:t>HTML uses a special code known as a character entity to represent special characters such as © and ®. Character entities are always specified starting with &amp; and ending with ;. </a:t>
            </a:r>
            <a:r>
              <a:rPr lang="en-US" dirty="0" smtClean="0"/>
              <a:t>The table on the previous </a:t>
            </a:r>
            <a:r>
              <a:rPr lang="en-US" dirty="0"/>
              <a:t>lists the most commonly used character entities, although HTML supports many more.</a:t>
            </a:r>
          </a:p>
          <a:p>
            <a:r>
              <a:rPr lang="en-US" dirty="0" smtClean="0"/>
              <a:t>This table also </a:t>
            </a:r>
            <a:r>
              <a:rPr lang="en-US" dirty="0"/>
              <a:t>includes codes for the angle brackets, quotation, and ampersand. You must use those codes if you want these symbols to appear on your pages; otherwise, the web browser interprets them as HTML commands.</a:t>
            </a:r>
          </a:p>
        </p:txBody>
      </p:sp>
    </p:spTree>
    <p:extLst>
      <p:ext uri="{BB962C8B-B14F-4D97-AF65-F5344CB8AC3E}">
        <p14:creationId xmlns:p14="http://schemas.microsoft.com/office/powerpoint/2010/main" val="38451167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Using CSS Columns</a:t>
            </a:r>
            <a:endParaRPr lang="en-US" dirty="0"/>
          </a:p>
        </p:txBody>
      </p:sp>
      <p:sp>
        <p:nvSpPr>
          <p:cNvPr id="3" name="Content Placeholder 2"/>
          <p:cNvSpPr>
            <a:spLocks noGrp="1"/>
          </p:cNvSpPr>
          <p:nvPr>
            <p:ph idx="1"/>
          </p:nvPr>
        </p:nvSpPr>
        <p:spPr>
          <a:xfrm>
            <a:off x="838199" y="1258958"/>
            <a:ext cx="10995991" cy="5249418"/>
          </a:xfrm>
        </p:spPr>
        <p:txBody>
          <a:bodyPr>
            <a:normAutofit fontScale="62500" lnSpcReduction="20000"/>
          </a:bodyPr>
          <a:lstStyle/>
          <a:p>
            <a:r>
              <a:rPr lang="en-US" dirty="0"/>
              <a:t>The code </a:t>
            </a:r>
            <a:r>
              <a:rPr lang="en-US" dirty="0" smtClean="0"/>
              <a:t>the previous listing is </a:t>
            </a:r>
            <a:r>
              <a:rPr lang="en-US" dirty="0"/>
              <a:t>from a fake news article, so I’ve used the </a:t>
            </a:r>
            <a:r>
              <a:rPr lang="en-US" sz="2900" dirty="0">
                <a:latin typeface="Courier New" panose="02070309020205020404" pitchFamily="49" charset="0"/>
                <a:cs typeface="Courier New" panose="02070309020205020404" pitchFamily="49" charset="0"/>
              </a:rPr>
              <a:t>&lt;article&gt; </a:t>
            </a:r>
            <a:r>
              <a:rPr lang="en-US" dirty="0"/>
              <a:t>element to hold all the content. Inside </a:t>
            </a:r>
            <a:r>
              <a:rPr lang="en-US" dirty="0" smtClean="0"/>
              <a:t>the </a:t>
            </a:r>
            <a:r>
              <a:rPr lang="en-US" dirty="0" smtClean="0">
                <a:latin typeface="Courier New" panose="02070309020205020404" pitchFamily="49" charset="0"/>
                <a:cs typeface="Courier New" panose="02070309020205020404" pitchFamily="49" charset="0"/>
              </a:rPr>
              <a:t>&lt;article&gt; </a:t>
            </a:r>
            <a:r>
              <a:rPr lang="en-US" dirty="0" smtClean="0"/>
              <a:t>element </a:t>
            </a:r>
            <a:r>
              <a:rPr lang="en-US" dirty="0"/>
              <a:t>is a </a:t>
            </a:r>
            <a:r>
              <a:rPr lang="en-US" sz="2900" dirty="0">
                <a:latin typeface="Courier New" panose="02070309020205020404" pitchFamily="49" charset="0"/>
                <a:cs typeface="Courier New" panose="02070309020205020404" pitchFamily="49" charset="0"/>
              </a:rPr>
              <a:t>&lt;header&gt; </a:t>
            </a:r>
            <a:r>
              <a:rPr lang="en-US" dirty="0"/>
              <a:t>element that contains the “Breaking News!” heading (at the </a:t>
            </a:r>
            <a:r>
              <a:rPr lang="en-US" sz="2900" dirty="0">
                <a:latin typeface="Courier New" panose="02070309020205020404" pitchFamily="49" charset="0"/>
                <a:cs typeface="Courier New" panose="02070309020205020404" pitchFamily="49" charset="0"/>
              </a:rPr>
              <a:t>&lt;h1&gt; </a:t>
            </a:r>
            <a:r>
              <a:rPr lang="en-US" dirty="0"/>
              <a:t>level), </a:t>
            </a:r>
            <a:r>
              <a:rPr lang="en-US" dirty="0" smtClean="0"/>
              <a:t>followed </a:t>
            </a:r>
            <a:r>
              <a:rPr lang="en-US" dirty="0"/>
              <a:t>by three paragraphs of text and a </a:t>
            </a:r>
            <a:r>
              <a:rPr lang="en-US" sz="2900" dirty="0">
                <a:latin typeface="Courier New" panose="02070309020205020404" pitchFamily="49" charset="0"/>
                <a:cs typeface="Courier New" panose="02070309020205020404" pitchFamily="49" charset="0"/>
              </a:rPr>
              <a:t>&lt;footer&gt; </a:t>
            </a:r>
            <a:r>
              <a:rPr lang="en-US" dirty="0"/>
              <a:t>element. All the styling is handled in the stylesheet at the beginning of the listing; styles are provided for four of the elements just named: </a:t>
            </a:r>
            <a:r>
              <a:rPr lang="en-US" sz="2900" dirty="0">
                <a:latin typeface="Courier New" panose="02070309020205020404" pitchFamily="49" charset="0"/>
                <a:cs typeface="Courier New" panose="02070309020205020404" pitchFamily="49" charset="0"/>
              </a:rPr>
              <a:t>&lt;article&gt;</a:t>
            </a:r>
            <a:r>
              <a:rPr lang="en-US" dirty="0"/>
              <a:t>, </a:t>
            </a:r>
            <a:r>
              <a:rPr lang="en-US" sz="2900" dirty="0">
                <a:latin typeface="Courier New" panose="02070309020205020404" pitchFamily="49" charset="0"/>
                <a:cs typeface="Courier New" panose="02070309020205020404" pitchFamily="49" charset="0"/>
              </a:rPr>
              <a:t>&lt;h1&gt;</a:t>
            </a:r>
            <a:r>
              <a:rPr lang="en-US" dirty="0"/>
              <a:t>, </a:t>
            </a:r>
            <a:r>
              <a:rPr lang="en-US" sz="2900" dirty="0">
                <a:latin typeface="Courier New" panose="02070309020205020404" pitchFamily="49" charset="0"/>
                <a:cs typeface="Courier New" panose="02070309020205020404" pitchFamily="49" charset="0"/>
              </a:rPr>
              <a:t>&lt;p&gt;</a:t>
            </a:r>
            <a:r>
              <a:rPr lang="en-US" dirty="0"/>
              <a:t>, and </a:t>
            </a:r>
            <a:r>
              <a:rPr lang="en-US" sz="2900" dirty="0">
                <a:latin typeface="Courier New" panose="02070309020205020404" pitchFamily="49" charset="0"/>
                <a:cs typeface="Courier New" panose="02070309020205020404" pitchFamily="49" charset="0"/>
              </a:rPr>
              <a:t>&lt;footer&gt;</a:t>
            </a:r>
            <a:r>
              <a:rPr lang="en-US" dirty="0"/>
              <a:t>.</a:t>
            </a:r>
          </a:p>
          <a:p>
            <a:r>
              <a:rPr lang="en-US" b="1" dirty="0" smtClean="0"/>
              <a:t>Note: </a:t>
            </a:r>
            <a:r>
              <a:rPr lang="en-US" dirty="0" smtClean="0"/>
              <a:t>In </a:t>
            </a:r>
            <a:r>
              <a:rPr lang="en-US" dirty="0"/>
              <a:t>the stylesheet, note that, for each column-related property in the stylesheet, I’ve added two additional entries with </a:t>
            </a:r>
            <a:r>
              <a:rPr lang="en-US" sz="2900" dirty="0">
                <a:latin typeface="Courier New" panose="02070309020205020404" pitchFamily="49" charset="0"/>
                <a:cs typeface="Courier New" panose="02070309020205020404" pitchFamily="49" charset="0"/>
              </a:rPr>
              <a:t>-</a:t>
            </a:r>
            <a:r>
              <a:rPr lang="en-US" sz="2900" dirty="0" err="1">
                <a:latin typeface="Courier New" panose="02070309020205020404" pitchFamily="49" charset="0"/>
                <a:cs typeface="Courier New" panose="02070309020205020404" pitchFamily="49" charset="0"/>
              </a:rPr>
              <a:t>webkit</a:t>
            </a:r>
            <a:r>
              <a:rPr lang="en-US" sz="2900" dirty="0">
                <a:latin typeface="Courier New" panose="02070309020205020404" pitchFamily="49" charset="0"/>
                <a:cs typeface="Courier New" panose="02070309020205020404" pitchFamily="49" charset="0"/>
              </a:rPr>
              <a:t> </a:t>
            </a:r>
            <a:r>
              <a:rPr lang="en-US" dirty="0"/>
              <a:t>and </a:t>
            </a:r>
            <a:r>
              <a:rPr lang="en-US" sz="2900" dirty="0">
                <a:latin typeface="Courier New" panose="02070309020205020404" pitchFamily="49" charset="0"/>
                <a:cs typeface="Courier New" panose="02070309020205020404" pitchFamily="49" charset="0"/>
              </a:rPr>
              <a:t>-</a:t>
            </a:r>
            <a:r>
              <a:rPr lang="en-US" sz="2900" dirty="0" err="1">
                <a:latin typeface="Courier New" panose="02070309020205020404" pitchFamily="49" charset="0"/>
                <a:cs typeface="Courier New" panose="02070309020205020404" pitchFamily="49" charset="0"/>
              </a:rPr>
              <a:t>moz</a:t>
            </a:r>
            <a:r>
              <a:rPr lang="en-US" sz="2900" dirty="0">
                <a:latin typeface="Courier New" panose="02070309020205020404" pitchFamily="49" charset="0"/>
                <a:cs typeface="Courier New" panose="02070309020205020404" pitchFamily="49" charset="0"/>
              </a:rPr>
              <a:t> </a:t>
            </a:r>
            <a:r>
              <a:rPr lang="en-US" dirty="0"/>
              <a:t>prefixes. Because browser support for column-related CSS is still a bit inconsistent, using the properties with these prefixes ensures that the properties will work in all browsers</a:t>
            </a:r>
            <a:r>
              <a:rPr lang="en-US" dirty="0" smtClean="0"/>
              <a:t>.</a:t>
            </a:r>
            <a:endParaRPr lang="en-US" dirty="0"/>
          </a:p>
          <a:p>
            <a:r>
              <a:rPr lang="en-US" dirty="0"/>
              <a:t>In the stylesheet, I’m applying the primary definition of the columns within the </a:t>
            </a:r>
            <a:r>
              <a:rPr lang="en-US" sz="2900" dirty="0">
                <a:latin typeface="Courier New" panose="02070309020205020404" pitchFamily="49" charset="0"/>
                <a:cs typeface="Courier New" panose="02070309020205020404" pitchFamily="49" charset="0"/>
              </a:rPr>
              <a:t>&lt;article&gt; </a:t>
            </a:r>
            <a:r>
              <a:rPr lang="en-US" dirty="0"/>
              <a:t>element. I’ve used column-count to define three columns, and I’ve used column-gap to define the space between the columns as 21 pixels wide. Next, I’ve added a definition for the </a:t>
            </a:r>
            <a:r>
              <a:rPr lang="en-US" sz="2900" dirty="0">
                <a:latin typeface="Courier New" panose="02070309020205020404" pitchFamily="49" charset="0"/>
                <a:cs typeface="Courier New" panose="02070309020205020404" pitchFamily="49" charset="0"/>
              </a:rPr>
              <a:t>&lt;h1&gt; </a:t>
            </a:r>
            <a:r>
              <a:rPr lang="en-US" dirty="0"/>
              <a:t>element, first to make the text align in the center of the page, and second to ensure that the text spans all the columns. I applied the same column-span property to the entry for the </a:t>
            </a:r>
            <a:r>
              <a:rPr lang="en-US" sz="2900" dirty="0">
                <a:latin typeface="Courier New" panose="02070309020205020404" pitchFamily="49" charset="0"/>
                <a:cs typeface="Courier New" panose="02070309020205020404" pitchFamily="49" charset="0"/>
              </a:rPr>
              <a:t>&lt;footer&gt; </a:t>
            </a:r>
            <a:r>
              <a:rPr lang="en-US" dirty="0"/>
              <a:t>element, for the same reason.</a:t>
            </a:r>
          </a:p>
          <a:p>
            <a:r>
              <a:rPr lang="en-US" dirty="0"/>
              <a:t>After the entry for the </a:t>
            </a:r>
            <a:r>
              <a:rPr lang="en-US" sz="2900" dirty="0">
                <a:latin typeface="Courier New" panose="02070309020205020404" pitchFamily="49" charset="0"/>
                <a:cs typeface="Courier New" panose="02070309020205020404" pitchFamily="49" charset="0"/>
              </a:rPr>
              <a:t>&lt;h1&gt; </a:t>
            </a:r>
            <a:r>
              <a:rPr lang="en-US" dirty="0"/>
              <a:t>element, I added some specific margins to the </a:t>
            </a:r>
            <a:r>
              <a:rPr lang="en-US" sz="3300" dirty="0">
                <a:latin typeface="Courier New" panose="02070309020205020404" pitchFamily="49" charset="0"/>
                <a:cs typeface="Courier New" panose="02070309020205020404" pitchFamily="49" charset="0"/>
              </a:rPr>
              <a:t>&lt;p&gt; </a:t>
            </a:r>
            <a:r>
              <a:rPr lang="en-US" dirty="0"/>
              <a:t>element, namely, a top margin of 0 pixels and a bottom margin of 12 pixels. I could have left well enough alone and just allowed the </a:t>
            </a:r>
            <a:r>
              <a:rPr lang="en-US" sz="3300" dirty="0">
                <a:latin typeface="Courier New" panose="02070309020205020404" pitchFamily="49" charset="0"/>
                <a:cs typeface="Courier New" panose="02070309020205020404" pitchFamily="49" charset="0"/>
              </a:rPr>
              <a:t>&lt;p&gt; </a:t>
            </a:r>
            <a:r>
              <a:rPr lang="en-US" dirty="0"/>
              <a:t>elements to display as the default style, but that would have created a margin at the top of each paragraph. “What’s the big deal?” you might ask, because it looks as though I’ve manually added space between the paragraphs anyway—and that’s true. However, I added the space after each paragraph and took away the space before each paragraph so that the first column doesn’t begin with a space and thus misalign the tops of each of the three columns.</a:t>
            </a:r>
          </a:p>
          <a:p>
            <a:r>
              <a:rPr lang="en-US" dirty="0"/>
              <a:t>You can even add vertical lines between </a:t>
            </a:r>
            <a:r>
              <a:rPr lang="en-US" dirty="0" smtClean="0"/>
              <a:t>columns. </a:t>
            </a:r>
            <a:r>
              <a:rPr lang="en-US" dirty="0"/>
              <a:t>The stylesheet entries I added to achieve this appearance are shown here; note that they look remarkably similar to how you define borders (which you will learn about in the next chapter).</a:t>
            </a:r>
            <a:endParaRPr lang="en-US" dirty="0"/>
          </a:p>
        </p:txBody>
      </p:sp>
    </p:spTree>
    <p:extLst>
      <p:ext uri="{BB962C8B-B14F-4D97-AF65-F5344CB8AC3E}">
        <p14:creationId xmlns:p14="http://schemas.microsoft.com/office/powerpoint/2010/main" val="1307691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Using CSS Columns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0090" y="1258958"/>
            <a:ext cx="6134100" cy="5000625"/>
          </a:xfrm>
        </p:spPr>
      </p:pic>
      <p:sp>
        <p:nvSpPr>
          <p:cNvPr id="5" name="Rectangle 4"/>
          <p:cNvSpPr/>
          <p:nvPr/>
        </p:nvSpPr>
        <p:spPr>
          <a:xfrm>
            <a:off x="838200" y="1258958"/>
            <a:ext cx="4861890" cy="3416320"/>
          </a:xfrm>
          <a:prstGeom prst="rect">
            <a:avLst/>
          </a:prstGeom>
        </p:spPr>
        <p:txBody>
          <a:bodyPr wrap="square">
            <a:spAutoFit/>
          </a:bodyPr>
          <a:lstStyle/>
          <a:p>
            <a:r>
              <a:rPr lang="en-US" dirty="0" smtClean="0"/>
              <a:t>Use this CSS code </a:t>
            </a:r>
            <a:r>
              <a:rPr lang="en-US" smtClean="0"/>
              <a:t>to add </a:t>
            </a:r>
            <a:r>
              <a:rPr lang="en-US" dirty="0"/>
              <a:t>vertical lines between </a:t>
            </a:r>
            <a:r>
              <a:rPr lang="en-US"/>
              <a:t>the </a:t>
            </a:r>
            <a:r>
              <a:rPr lang="en-US" smtClean="0"/>
              <a:t>columns</a:t>
            </a:r>
            <a:r>
              <a:rPr lang="en-US" dirty="0"/>
              <a:t>:</a:t>
            </a:r>
            <a:endParaRPr lang="en-US" dirty="0" smtClean="0"/>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webkit</a:t>
            </a:r>
            <a:r>
              <a:rPr lang="en-US" dirty="0">
                <a:latin typeface="Courier New" panose="02070309020205020404" pitchFamily="49" charset="0"/>
                <a:cs typeface="Courier New" panose="02070309020205020404" pitchFamily="49" charset="0"/>
              </a:rPr>
              <a:t>-column-rule-width: 1px;</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moz</a:t>
            </a:r>
            <a:r>
              <a:rPr lang="en-US" dirty="0">
                <a:latin typeface="Courier New" panose="02070309020205020404" pitchFamily="49" charset="0"/>
                <a:cs typeface="Courier New" panose="02070309020205020404" pitchFamily="49" charset="0"/>
              </a:rPr>
              <a:t>-column-rule-width: 1px;</a:t>
            </a:r>
          </a:p>
          <a:p>
            <a:r>
              <a:rPr lang="en-US" dirty="0">
                <a:latin typeface="Courier New" panose="02070309020205020404" pitchFamily="49" charset="0"/>
                <a:cs typeface="Courier New" panose="02070309020205020404" pitchFamily="49" charset="0"/>
              </a:rPr>
              <a:t>column-rule-width: 1px;</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webkit</a:t>
            </a:r>
            <a:r>
              <a:rPr lang="en-US" dirty="0">
                <a:latin typeface="Courier New" panose="02070309020205020404" pitchFamily="49" charset="0"/>
                <a:cs typeface="Courier New" panose="02070309020205020404" pitchFamily="49" charset="0"/>
              </a:rPr>
              <a:t>-column-rule-style: solid;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moz</a:t>
            </a:r>
            <a:r>
              <a:rPr lang="en-US" dirty="0">
                <a:latin typeface="Courier New" panose="02070309020205020404" pitchFamily="49" charset="0"/>
                <a:cs typeface="Courier New" panose="02070309020205020404" pitchFamily="49" charset="0"/>
              </a:rPr>
              <a:t>-column-rule-style: solid;</a:t>
            </a:r>
          </a:p>
          <a:p>
            <a:r>
              <a:rPr lang="en-US" dirty="0">
                <a:latin typeface="Courier New" panose="02070309020205020404" pitchFamily="49" charset="0"/>
                <a:cs typeface="Courier New" panose="02070309020205020404" pitchFamily="49" charset="0"/>
              </a:rPr>
              <a:t>column-rule-style: solid;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webkit</a:t>
            </a:r>
            <a:r>
              <a:rPr lang="en-US" dirty="0">
                <a:latin typeface="Courier New" panose="02070309020205020404" pitchFamily="49" charset="0"/>
                <a:cs typeface="Courier New" panose="02070309020205020404" pitchFamily="49" charset="0"/>
              </a:rPr>
              <a:t>-column-rule-color: #000;</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moz</a:t>
            </a:r>
            <a:r>
              <a:rPr lang="en-US" dirty="0">
                <a:latin typeface="Courier New" panose="02070309020205020404" pitchFamily="49" charset="0"/>
                <a:cs typeface="Courier New" panose="02070309020205020404" pitchFamily="49" charset="0"/>
              </a:rPr>
              <a:t>-column-rule-color: #000;</a:t>
            </a:r>
          </a:p>
          <a:p>
            <a:r>
              <a:rPr lang="en-US" dirty="0">
                <a:latin typeface="Courier New" panose="02070309020205020404" pitchFamily="49" charset="0"/>
                <a:cs typeface="Courier New" panose="02070309020205020404" pitchFamily="49" charset="0"/>
              </a:rPr>
              <a:t>column-rule-color: #000;</a:t>
            </a:r>
          </a:p>
        </p:txBody>
      </p:sp>
    </p:spTree>
    <p:extLst>
      <p:ext uri="{BB962C8B-B14F-4D97-AF65-F5344CB8AC3E}">
        <p14:creationId xmlns:p14="http://schemas.microsoft.com/office/powerpoint/2010/main" val="1463128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6144" y="1474788"/>
            <a:ext cx="5800725" cy="4791075"/>
          </a:xfrm>
        </p:spPr>
      </p:pic>
    </p:spTree>
    <p:extLst>
      <p:ext uri="{BB962C8B-B14F-4D97-AF65-F5344CB8AC3E}">
        <p14:creationId xmlns:p14="http://schemas.microsoft.com/office/powerpoint/2010/main" val="28817755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6144" y="1504156"/>
            <a:ext cx="5800725" cy="4600575"/>
          </a:xfrm>
        </p:spPr>
      </p:pic>
    </p:spTree>
    <p:extLst>
      <p:ext uri="{BB962C8B-B14F-4D97-AF65-F5344CB8AC3E}">
        <p14:creationId xmlns:p14="http://schemas.microsoft.com/office/powerpoint/2010/main" val="13184460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6144" y="1766094"/>
            <a:ext cx="5800725" cy="4076700"/>
          </a:xfrm>
        </p:spPr>
      </p:pic>
    </p:spTree>
    <p:extLst>
      <p:ext uri="{BB962C8B-B14F-4D97-AF65-F5344CB8AC3E}">
        <p14:creationId xmlns:p14="http://schemas.microsoft.com/office/powerpoint/2010/main" val="282587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Special </a:t>
            </a:r>
            <a:r>
              <a:rPr lang="en-US" dirty="0" smtClean="0"/>
              <a:t>Characters</a:t>
            </a:r>
            <a:endParaRPr lang="en-US" dirty="0"/>
          </a:p>
        </p:txBody>
      </p:sp>
      <p:sp>
        <p:nvSpPr>
          <p:cNvPr id="3" name="Content Placeholder 2"/>
          <p:cNvSpPr>
            <a:spLocks noGrp="1"/>
          </p:cNvSpPr>
          <p:nvPr>
            <p:ph sz="half" idx="1"/>
          </p:nvPr>
        </p:nvSpPr>
        <p:spPr>
          <a:xfrm>
            <a:off x="838200" y="1385047"/>
            <a:ext cx="11102788" cy="5109881"/>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&lt;!DOCTYPE html</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 </a:t>
            </a:r>
            <a:r>
              <a:rPr lang="en-US" dirty="0" err="1">
                <a:latin typeface="Courier New" panose="02070309020205020404" pitchFamily="49" charset="0"/>
                <a:cs typeface="Courier New" panose="02070309020205020404" pitchFamily="49" charset="0"/>
              </a:rPr>
              <a:t>lang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&lt;title&gt;Punctuation Lines&lt;/title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&lt;style type="text/css</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section </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margin-bottom: 20px</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&lt;/style</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Q: What should you do when a British banker picks a </a:t>
            </a:r>
            <a:r>
              <a:rPr lang="en-US" dirty="0" smtClean="0">
                <a:latin typeface="Courier New" panose="02070309020205020404" pitchFamily="49" charset="0"/>
                <a:cs typeface="Courier New" panose="02070309020205020404" pitchFamily="49" charset="0"/>
              </a:rPr>
              <a:t>fight </a:t>
            </a:r>
            <a:r>
              <a:rPr lang="en-US" dirty="0">
                <a:latin typeface="Courier New" panose="02070309020205020404" pitchFamily="49" charset="0"/>
                <a:cs typeface="Courier New" panose="02070309020205020404" pitchFamily="49" charset="0"/>
              </a:rPr>
              <a:t>with you?&lt;br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 &amp;pound; some &amp;cent;&amp;cent; into him</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Q: What do you call it when a judge takes part of a </a:t>
            </a:r>
            <a:r>
              <a:rPr lang="en-US" dirty="0" smtClean="0">
                <a:latin typeface="Courier New" panose="02070309020205020404" pitchFamily="49" charset="0"/>
                <a:cs typeface="Courier New" panose="02070309020205020404" pitchFamily="49" charset="0"/>
              </a:rPr>
              <a:t>law </a:t>
            </a:r>
            <a:r>
              <a:rPr lang="en-US" dirty="0">
                <a:latin typeface="Courier New" panose="02070309020205020404" pitchFamily="49" charset="0"/>
                <a:cs typeface="Courier New" panose="02070309020205020404" pitchFamily="49" charset="0"/>
              </a:rPr>
              <a:t>off the books?&lt;br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 &amp;sect; violence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Q: What did the football coach get from the locker </a:t>
            </a:r>
            <a:r>
              <a:rPr lang="en-US" dirty="0" smtClean="0">
                <a:latin typeface="Courier New" panose="02070309020205020404" pitchFamily="49" charset="0"/>
                <a:cs typeface="Courier New" panose="02070309020205020404" pitchFamily="49" charset="0"/>
              </a:rPr>
              <a:t>room vending </a:t>
            </a:r>
            <a:r>
              <a:rPr lang="en-US" dirty="0">
                <a:latin typeface="Courier New" panose="02070309020205020404" pitchFamily="49" charset="0"/>
                <a:cs typeface="Courier New" panose="02070309020205020404" pitchFamily="49" charset="0"/>
              </a:rPr>
              <a:t>machine in the middle of the game?&lt;br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 A &amp;frac14; back at &amp;frac12; time</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Q: How hot did it get when the police detective </a:t>
            </a:r>
            <a:r>
              <a:rPr lang="en-US" dirty="0" smtClean="0">
                <a:latin typeface="Courier New" panose="02070309020205020404" pitchFamily="49" charset="0"/>
                <a:cs typeface="Courier New" panose="02070309020205020404" pitchFamily="49" charset="0"/>
              </a:rPr>
              <a:t>interrogated</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the mathematician?&lt;br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 x&amp;sup3;&amp;</a:t>
            </a:r>
            <a:r>
              <a:rPr lang="en-US" dirty="0" err="1">
                <a:latin typeface="Courier New" panose="02070309020205020404" pitchFamily="49" charset="0"/>
                <a:cs typeface="Courier New" panose="02070309020205020404" pitchFamily="49" charset="0"/>
              </a:rPr>
              <a:t>deg</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Q: What does a punctilious plagiarist do?&lt;br </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 &amp;copy</a:t>
            </a:r>
            <a:r>
              <a:rPr lang="en-US" dirty="0" smtClean="0">
                <a:latin typeface="Courier New" panose="02070309020205020404" pitchFamily="49" charset="0"/>
                <a:cs typeface="Courier New" panose="02070309020205020404" pitchFamily="49" charset="0"/>
              </a:rPr>
              <a: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&lt;/section</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&lt;/body</a:t>
            </a:r>
            <a:r>
              <a:rPr lang="en-US" dirty="0" smtClean="0">
                <a:latin typeface="Courier New" panose="02070309020205020404" pitchFamily="49" charset="0"/>
                <a:cs typeface="Courier New" panose="02070309020205020404" pitchFamily="49" charset="0"/>
              </a:rPr>
              <a:t>&gt;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html</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71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Special </a:t>
            </a:r>
            <a:r>
              <a:rPr lang="en-US" dirty="0" smtClean="0"/>
              <a:t>Characters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60687" y="1862931"/>
            <a:ext cx="6858000" cy="4152900"/>
          </a:xfrm>
        </p:spPr>
      </p:pic>
    </p:spTree>
    <p:extLst>
      <p:ext uri="{BB962C8B-B14F-4D97-AF65-F5344CB8AC3E}">
        <p14:creationId xmlns:p14="http://schemas.microsoft.com/office/powerpoint/2010/main" val="252238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Boldface, Italics, and Special Text </a:t>
            </a:r>
            <a:r>
              <a:rPr lang="en-US" dirty="0" smtClean="0"/>
              <a:t>Formatting</a:t>
            </a:r>
            <a:endParaRPr lang="en-US" dirty="0"/>
          </a:p>
        </p:txBody>
      </p:sp>
      <p:sp>
        <p:nvSpPr>
          <p:cNvPr id="3" name="Content Placeholder 2"/>
          <p:cNvSpPr>
            <a:spLocks noGrp="1"/>
          </p:cNvSpPr>
          <p:nvPr>
            <p:ph idx="1"/>
          </p:nvPr>
        </p:nvSpPr>
        <p:spPr>
          <a:xfrm>
            <a:off x="838200" y="1156448"/>
            <a:ext cx="11156576" cy="5459506"/>
          </a:xfrm>
        </p:spPr>
        <p:txBody>
          <a:bodyPr>
            <a:noAutofit/>
          </a:bodyPr>
          <a:lstStyle/>
          <a:p>
            <a:r>
              <a:rPr lang="en-US" sz="1600" dirty="0" smtClean="0"/>
              <a:t>Way </a:t>
            </a:r>
            <a:r>
              <a:rPr lang="en-US" sz="1600" dirty="0"/>
              <a:t>back in the age of the typewriter, we were content with a plain-text display and with using an occasional underline to show emphasis. Today, boldface and italic text have become de rigueur in all paper communication. Naturally, you can add bold and italic text to your web content as well. Several tags and style rules make text formatting possible.</a:t>
            </a:r>
          </a:p>
          <a:p>
            <a:r>
              <a:rPr lang="en-US" sz="1600" b="1" dirty="0" smtClean="0"/>
              <a:t>Note: </a:t>
            </a:r>
            <a:r>
              <a:rPr lang="en-US" sz="1600" dirty="0" smtClean="0"/>
              <a:t>Although </a:t>
            </a:r>
            <a:r>
              <a:rPr lang="en-US" sz="1600" dirty="0"/>
              <a:t>you want to use styles wherever possible to affect presentation, an alternative to style rules when it comes to bold and italic text involves the </a:t>
            </a:r>
            <a:r>
              <a:rPr lang="en-US" sz="1600" dirty="0">
                <a:latin typeface="Courier New" panose="02070309020205020404" pitchFamily="49" charset="0"/>
                <a:cs typeface="Courier New" panose="02070309020205020404" pitchFamily="49" charset="0"/>
              </a:rPr>
              <a:t>&lt;strong&gt;&lt;/strong&gt; </a:t>
            </a:r>
            <a:r>
              <a:rPr lang="en-US" sz="1600" dirty="0"/>
              <a:t>and </a:t>
            </a:r>
            <a:r>
              <a:rPr lang="en-US" sz="1600" dirty="0">
                <a:latin typeface="Courier New" panose="02070309020205020404" pitchFamily="49" charset="0"/>
                <a:cs typeface="Courier New" panose="02070309020205020404" pitchFamily="49" charset="0"/>
              </a:rPr>
              <a:t>&lt;em&gt;&lt;/em&gt; </a:t>
            </a:r>
            <a:r>
              <a:rPr lang="en-US" sz="1600" dirty="0"/>
              <a:t>tag pairs. The &lt;strong&gt; tag does the same thing as the </a:t>
            </a:r>
            <a:r>
              <a:rPr lang="en-US" sz="1600" dirty="0">
                <a:latin typeface="Courier New" panose="02070309020205020404" pitchFamily="49" charset="0"/>
                <a:cs typeface="Courier New" panose="02070309020205020404" pitchFamily="49" charset="0"/>
              </a:rPr>
              <a:t>&lt;b&gt;</a:t>
            </a:r>
            <a:r>
              <a:rPr lang="en-US" sz="1600" dirty="0"/>
              <a:t> tag in most browsers, whereas the </a:t>
            </a:r>
            <a:r>
              <a:rPr lang="en-US" sz="1600" dirty="0">
                <a:latin typeface="Courier New" panose="02070309020205020404" pitchFamily="49" charset="0"/>
                <a:cs typeface="Courier New" panose="02070309020205020404" pitchFamily="49" charset="0"/>
              </a:rPr>
              <a:t>&lt;em&gt; </a:t>
            </a:r>
            <a:r>
              <a:rPr lang="en-US" sz="1600" dirty="0"/>
              <a:t>tag acts just like the tag </a:t>
            </a:r>
            <a:r>
              <a:rPr lang="en-US" sz="1600" dirty="0">
                <a:latin typeface="Courier New" panose="02070309020205020404" pitchFamily="49" charset="0"/>
                <a:cs typeface="Courier New" panose="02070309020205020404" pitchFamily="49" charset="0"/>
              </a:rPr>
              <a:t>&lt;i&gt;</a:t>
            </a:r>
            <a:r>
              <a:rPr lang="en-US" sz="1600" dirty="0"/>
              <a:t> by formatting text as italics. Of course, you can style these tags however you’d like, but those are the defaults.</a:t>
            </a:r>
          </a:p>
          <a:p>
            <a:r>
              <a:rPr lang="en-US" sz="1600" dirty="0"/>
              <a:t>The </a:t>
            </a:r>
            <a:r>
              <a:rPr lang="en-US" sz="1600" dirty="0">
                <a:latin typeface="Courier New" panose="02070309020205020404" pitchFamily="49" charset="0"/>
                <a:cs typeface="Courier New" panose="02070309020205020404" pitchFamily="49" charset="0"/>
              </a:rPr>
              <a:t>&lt;strong&gt; </a:t>
            </a:r>
            <a:r>
              <a:rPr lang="en-US" sz="1600" dirty="0"/>
              <a:t>and </a:t>
            </a:r>
            <a:r>
              <a:rPr lang="en-US" sz="1600" dirty="0">
                <a:latin typeface="Courier New" panose="02070309020205020404" pitchFamily="49" charset="0"/>
                <a:cs typeface="Courier New" panose="02070309020205020404" pitchFamily="49" charset="0"/>
              </a:rPr>
              <a:t>&lt;em&gt; </a:t>
            </a:r>
            <a:r>
              <a:rPr lang="en-US" sz="1600" dirty="0"/>
              <a:t>tags are considered an improvement over </a:t>
            </a:r>
            <a:r>
              <a:rPr lang="en-US" sz="1600" dirty="0">
                <a:latin typeface="Courier New" panose="02070309020205020404" pitchFamily="49" charset="0"/>
                <a:cs typeface="Courier New" panose="02070309020205020404" pitchFamily="49" charset="0"/>
              </a:rPr>
              <a:t>&lt;b&gt;</a:t>
            </a:r>
            <a:r>
              <a:rPr lang="en-US" sz="1600" dirty="0"/>
              <a:t> and </a:t>
            </a:r>
            <a:r>
              <a:rPr lang="en-US" sz="1600" dirty="0">
                <a:latin typeface="Courier New" panose="02070309020205020404" pitchFamily="49" charset="0"/>
                <a:cs typeface="Courier New" panose="02070309020205020404" pitchFamily="49" charset="0"/>
              </a:rPr>
              <a:t>&lt;i&gt;</a:t>
            </a:r>
            <a:r>
              <a:rPr lang="en-US" sz="1600" dirty="0"/>
              <a:t> because they imply only that the text should receive special emphasis; they don’t dictate exactly how that effect should be achieved. In other words, a browser doesn’t necessarily have to interpret </a:t>
            </a:r>
            <a:r>
              <a:rPr lang="en-US" sz="1600" dirty="0">
                <a:latin typeface="Courier New" panose="02070309020205020404" pitchFamily="49" charset="0"/>
                <a:cs typeface="Courier New" panose="02070309020205020404" pitchFamily="49" charset="0"/>
              </a:rPr>
              <a:t>&lt;strong&gt; </a:t>
            </a:r>
            <a:r>
              <a:rPr lang="en-US" sz="1600" dirty="0"/>
              <a:t>as meaning bold or </a:t>
            </a:r>
            <a:r>
              <a:rPr lang="en-US" sz="1600" dirty="0">
                <a:latin typeface="Courier New" panose="02070309020205020404" pitchFamily="49" charset="0"/>
                <a:cs typeface="Courier New" panose="02070309020205020404" pitchFamily="49" charset="0"/>
              </a:rPr>
              <a:t>&lt;em&gt; </a:t>
            </a:r>
            <a:r>
              <a:rPr lang="en-US" sz="1600" dirty="0"/>
              <a:t>as meaning italic. This makes </a:t>
            </a:r>
            <a:r>
              <a:rPr lang="en-US" sz="1600" dirty="0">
                <a:latin typeface="Courier New" panose="02070309020205020404" pitchFamily="49" charset="0"/>
                <a:cs typeface="Courier New" panose="02070309020205020404" pitchFamily="49" charset="0"/>
              </a:rPr>
              <a:t>&lt;strong&gt; </a:t>
            </a:r>
            <a:r>
              <a:rPr lang="en-US" sz="1600" dirty="0"/>
              <a:t>and </a:t>
            </a:r>
            <a:r>
              <a:rPr lang="en-US" sz="1600" dirty="0">
                <a:latin typeface="Courier New" panose="02070309020205020404" pitchFamily="49" charset="0"/>
                <a:cs typeface="Courier New" panose="02070309020205020404" pitchFamily="49" charset="0"/>
              </a:rPr>
              <a:t>&lt;em&gt; </a:t>
            </a:r>
            <a:r>
              <a:rPr lang="en-US" sz="1600" dirty="0"/>
              <a:t>more fitting in HTML5 because they add meaning to text, along with affecting how the text should be displayed.</a:t>
            </a:r>
          </a:p>
          <a:p>
            <a:r>
              <a:rPr lang="en-US" sz="1600" dirty="0" smtClean="0"/>
              <a:t>The </a:t>
            </a:r>
            <a:r>
              <a:rPr lang="en-US" sz="1600" dirty="0"/>
              <a:t>old-school approach—discussed briefly </a:t>
            </a:r>
            <a:r>
              <a:rPr lang="en-US" sz="1600" dirty="0"/>
              <a:t>here because </a:t>
            </a:r>
            <a:r>
              <a:rPr lang="en-US" sz="1600" dirty="0"/>
              <a:t>invariably you will see it in the source code of many websites, if you choose to look—to adding bold and italic formatting to text involves the </a:t>
            </a:r>
            <a:r>
              <a:rPr lang="en-US" sz="1600" dirty="0">
                <a:latin typeface="Courier New" panose="02070309020205020404" pitchFamily="49" charset="0"/>
                <a:cs typeface="Courier New" panose="02070309020205020404" pitchFamily="49" charset="0"/>
              </a:rPr>
              <a:t>&lt;b&gt;&lt;/b&gt; </a:t>
            </a:r>
            <a:r>
              <a:rPr lang="en-US" sz="1600" dirty="0"/>
              <a:t>and </a:t>
            </a:r>
            <a:r>
              <a:rPr lang="en-US" sz="1600" dirty="0">
                <a:latin typeface="Courier New" panose="02070309020205020404" pitchFamily="49" charset="0"/>
                <a:cs typeface="Courier New" panose="02070309020205020404" pitchFamily="49" charset="0"/>
              </a:rPr>
              <a:t>&lt;i&gt;&lt;/i&gt; </a:t>
            </a:r>
            <a:r>
              <a:rPr lang="en-US" sz="1600" dirty="0"/>
              <a:t>tag pairs. For boldface text, you wrap the </a:t>
            </a:r>
            <a:r>
              <a:rPr lang="en-US" sz="1600" dirty="0">
                <a:latin typeface="Courier New" panose="02070309020205020404" pitchFamily="49" charset="0"/>
                <a:cs typeface="Courier New" panose="02070309020205020404" pitchFamily="49" charset="0"/>
              </a:rPr>
              <a:t>&lt;b&gt;</a:t>
            </a:r>
            <a:r>
              <a:rPr lang="en-US" sz="1600" dirty="0"/>
              <a:t> and </a:t>
            </a:r>
            <a:r>
              <a:rPr lang="en-US" sz="1600" dirty="0">
                <a:latin typeface="Courier New" panose="02070309020205020404" pitchFamily="49" charset="0"/>
                <a:cs typeface="Courier New" panose="02070309020205020404" pitchFamily="49" charset="0"/>
              </a:rPr>
              <a:t>&lt;/b&gt; </a:t>
            </a:r>
            <a:r>
              <a:rPr lang="en-US" sz="1600" dirty="0"/>
              <a:t>tags around your text. Similarly, to make any text appear in italics, you enclose it in &lt;i&gt; and &lt;/i&gt; tags. Although this approach still works fine in browsers, it isn’t as flexible or powerful as the CSS style rules for text formatting and should be avoided.</a:t>
            </a:r>
          </a:p>
          <a:p>
            <a:r>
              <a:rPr lang="en-US" sz="1600" dirty="0"/>
              <a:t>Part III, “Advanced Web Page Design with CSS,” covers CSS style rules in more depth, but a little foreshadowing is appropriate here just so that you understand some basic text formatting options. The font-weight style rule enables you to set the weight, or boldness, of a font using a style rule. Standard settings for font-weight include normal, bold, bolder, and lighter (with normal being the default). Italic text is controlled via the font-style rule, which you can set to normal, italic, or oblique. You can specify style rules together as well if you want to apply more than one rule:</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&lt;p style="</a:t>
            </a:r>
            <a:r>
              <a:rPr lang="en-US" sz="1600" dirty="0" err="1">
                <a:latin typeface="Courier New" panose="02070309020205020404" pitchFamily="49" charset="0"/>
                <a:cs typeface="Courier New" panose="02070309020205020404" pitchFamily="49" charset="0"/>
              </a:rPr>
              <a:t>font-weight:bold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font-style:italic</a:t>
            </a:r>
            <a:r>
              <a:rPr lang="en-US" sz="1600" dirty="0">
                <a:latin typeface="Courier New" panose="02070309020205020404" pitchFamily="49" charset="0"/>
                <a:cs typeface="Courier New" panose="02070309020205020404" pitchFamily="49" charset="0"/>
              </a:rPr>
              <a:t>"&gt;This paragraph </a:t>
            </a:r>
            <a:r>
              <a:rPr lang="en-US" sz="1600" dirty="0" smtClean="0">
                <a:latin typeface="Courier New" panose="02070309020205020404" pitchFamily="49" charset="0"/>
                <a:cs typeface="Courier New" panose="02070309020205020404" pitchFamily="49" charset="0"/>
              </a:rPr>
              <a:t>is bold </a:t>
            </a:r>
            <a:r>
              <a:rPr lang="en-US" sz="1600" dirty="0">
                <a:latin typeface="Courier New" panose="02070309020205020404" pitchFamily="49" charset="0"/>
                <a:cs typeface="Courier New" panose="02070309020205020404" pitchFamily="49" charset="0"/>
              </a:rPr>
              <a:t>and italic!&lt;/p&gt;</a:t>
            </a:r>
          </a:p>
        </p:txBody>
      </p:sp>
    </p:spTree>
    <p:extLst>
      <p:ext uri="{BB962C8B-B14F-4D97-AF65-F5344CB8AC3E}">
        <p14:creationId xmlns:p14="http://schemas.microsoft.com/office/powerpoint/2010/main" val="41954145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1742</TotalTime>
  <Words>6778</Words>
  <Application>Microsoft Office PowerPoint</Application>
  <PresentationFormat>Widescreen</PresentationFormat>
  <Paragraphs>236</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Courier New</vt:lpstr>
      <vt:lpstr>Wingdings</vt:lpstr>
      <vt:lpstr>Office Theme</vt:lpstr>
      <vt:lpstr> Teach Yourself: HTML, CSS, and JavaScript – All in One Chapter 6: Working with Fonts, Text Blocks, Lists, and Tables</vt:lpstr>
      <vt:lpstr>Chapter 6: Working with Fonts, Text Blocks, Lists, and Tables</vt:lpstr>
      <vt:lpstr>Chapter 6: Working with Fonts, Text Blocks, Lists, and Tables</vt:lpstr>
      <vt:lpstr>Working with Special Characters</vt:lpstr>
      <vt:lpstr>Working with Special Characters</vt:lpstr>
      <vt:lpstr>Working with Special Characters</vt:lpstr>
      <vt:lpstr>Working with Special Characters</vt:lpstr>
      <vt:lpstr>Working with Special Characters</vt:lpstr>
      <vt:lpstr>Boldface, Italics, and Special Text Formatting</vt:lpstr>
      <vt:lpstr>Boldface, Italics, and Special Text Formatting</vt:lpstr>
      <vt:lpstr>Boldface, Italics, and Special Text Formatting</vt:lpstr>
      <vt:lpstr>Boldface, Italics, and Special Text Formatting</vt:lpstr>
      <vt:lpstr>Boldface, Italics, and Special Text Formatting</vt:lpstr>
      <vt:lpstr>Tweaking the Font</vt:lpstr>
      <vt:lpstr>Tweaking the Font</vt:lpstr>
      <vt:lpstr>Tweaking the Font</vt:lpstr>
      <vt:lpstr>Tweaking the Font</vt:lpstr>
      <vt:lpstr>Tweaking the Font</vt:lpstr>
      <vt:lpstr>Tweaking the Font</vt:lpstr>
      <vt:lpstr>Tweaking the Font</vt:lpstr>
      <vt:lpstr>Using Web Fonts</vt:lpstr>
      <vt:lpstr>Using Web Fonts</vt:lpstr>
      <vt:lpstr>Using Web Fonts</vt:lpstr>
      <vt:lpstr>Using Web Fonts</vt:lpstr>
      <vt:lpstr>Aligning Text on a Page</vt:lpstr>
      <vt:lpstr>Aligning Block-Level Elements</vt:lpstr>
      <vt:lpstr>Aligning Block-Level Elements</vt:lpstr>
      <vt:lpstr>Aligning Block-Level Elements</vt:lpstr>
      <vt:lpstr>The Three Types of HTML Lists</vt:lpstr>
      <vt:lpstr>The Three Types of HTML Lists</vt:lpstr>
      <vt:lpstr>The Three Types of HTML Lists</vt:lpstr>
      <vt:lpstr>The Three Types of HTML Lists</vt:lpstr>
      <vt:lpstr>Placing Lists Within Lists</vt:lpstr>
      <vt:lpstr>Placing Lists Within Lists</vt:lpstr>
      <vt:lpstr>Placing Lists Within Lists</vt:lpstr>
      <vt:lpstr>Placing Lists Within Lists</vt:lpstr>
      <vt:lpstr>Placing Lists Within Lists</vt:lpstr>
      <vt:lpstr>Placing Lists Within Lists</vt:lpstr>
      <vt:lpstr>Summary</vt:lpstr>
      <vt:lpstr>Creating a Simple Table</vt:lpstr>
      <vt:lpstr>Creating a Simple Table</vt:lpstr>
      <vt:lpstr>Creating a Simple Table</vt:lpstr>
      <vt:lpstr>Creating a Simple Table</vt:lpstr>
      <vt:lpstr>Creating a Simple Table</vt:lpstr>
      <vt:lpstr>Creating a Simple Table</vt:lpstr>
      <vt:lpstr>Creating a Simple Table</vt:lpstr>
      <vt:lpstr>Controlling Table Sizes</vt:lpstr>
      <vt:lpstr>Controlling Table Sizes</vt:lpstr>
      <vt:lpstr>Controlling Table Sizes</vt:lpstr>
      <vt:lpstr>Controlling Table Sizes</vt:lpstr>
      <vt:lpstr>Alignment and Spanning Within Tables</vt:lpstr>
      <vt:lpstr>Alignment and Spanning Within Tables</vt:lpstr>
      <vt:lpstr>Alignment and Spanning Within Tables</vt:lpstr>
      <vt:lpstr>Alignment and Spanning Within Tables</vt:lpstr>
      <vt:lpstr>Alignment and Spanning Within Tables</vt:lpstr>
      <vt:lpstr>Page Layout with Tables: Don't Do It!</vt:lpstr>
      <vt:lpstr>Using CSS Columns</vt:lpstr>
      <vt:lpstr>Using CSS Columns</vt:lpstr>
      <vt:lpstr>Using CSS Columns</vt:lpstr>
      <vt:lpstr>Using CSS Columns</vt:lpstr>
      <vt:lpstr>Using CSS Columns</vt:lpstr>
      <vt:lpstr>Summary</vt:lpstr>
      <vt:lpstr>Summary</vt:lpstr>
      <vt:lpstr>Summary</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Yourself: HTML, CSS, and JavaScript – All in One Chapter 1: Understanding How the Web Works</dc:title>
  <dc:creator>Jim Gerland</dc:creator>
  <cp:lastModifiedBy>Jim Gerland</cp:lastModifiedBy>
  <cp:revision>38</cp:revision>
  <dcterms:created xsi:type="dcterms:W3CDTF">2018-01-17T18:25:49Z</dcterms:created>
  <dcterms:modified xsi:type="dcterms:W3CDTF">2018-01-22T17:57:33Z</dcterms:modified>
</cp:coreProperties>
</file>