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24446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405587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9962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995990" cy="89383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199" y="1431235"/>
            <a:ext cx="10995991" cy="47457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184669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72099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E3ACCA-030B-40FC-BCFE-7E5F06FE5E1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26642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E3ACCA-030B-40FC-BCFE-7E5F06FE5E15}"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195523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E3ACCA-030B-40FC-BCFE-7E5F06FE5E15}"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142354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3ACCA-030B-40FC-BCFE-7E5F06FE5E15}"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331666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3ACCA-030B-40FC-BCFE-7E5F06FE5E1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316362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3ACCA-030B-40FC-BCFE-7E5F06FE5E1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253521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3ACCA-030B-40FC-BCFE-7E5F06FE5E15}"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4444A-7FD4-4676-AD5C-133A1F3249CE}" type="slidenum">
              <a:rPr lang="en-US" smtClean="0"/>
              <a:t>‹#›</a:t>
            </a:fld>
            <a:endParaRPr lang="en-US"/>
          </a:p>
        </p:txBody>
      </p:sp>
    </p:spTree>
    <p:extLst>
      <p:ext uri="{BB962C8B-B14F-4D97-AF65-F5344CB8AC3E}">
        <p14:creationId xmlns:p14="http://schemas.microsoft.com/office/powerpoint/2010/main" val="82841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635" y="349623"/>
            <a:ext cx="10228729" cy="3442447"/>
          </a:xfrm>
        </p:spPr>
        <p:txBody>
          <a:bodyPr>
            <a:normAutofit/>
          </a:bodyPr>
          <a:lstStyle/>
          <a:p>
            <a:r>
              <a:rPr lang="en-US" dirty="0" smtClean="0"/>
              <a:t/>
            </a:r>
            <a:br>
              <a:rPr lang="en-US" dirty="0" smtClean="0"/>
            </a:br>
            <a:r>
              <a:rPr lang="en-US" sz="4900" dirty="0" smtClean="0"/>
              <a:t>Teach Yourself: HTML, CSS, and JavaScript – All in One</a:t>
            </a:r>
            <a:r>
              <a:rPr lang="en-US" dirty="0" smtClean="0"/>
              <a:t/>
            </a:r>
            <a:br>
              <a:rPr lang="en-US" dirty="0" smtClean="0"/>
            </a:br>
            <a:r>
              <a:rPr lang="en-US" sz="4000" dirty="0" smtClean="0"/>
              <a:t>Chapter 7</a:t>
            </a:r>
            <a:r>
              <a:rPr lang="en-US" sz="4000"/>
              <a:t>: Using External and Internal Links</a:t>
            </a:r>
            <a:endParaRPr lang="en-US" sz="4000" dirty="0"/>
          </a:p>
        </p:txBody>
      </p:sp>
      <p:sp>
        <p:nvSpPr>
          <p:cNvPr id="3" name="Subtitle 2"/>
          <p:cNvSpPr>
            <a:spLocks noGrp="1"/>
          </p:cNvSpPr>
          <p:nvPr>
            <p:ph type="subTitle" idx="1"/>
          </p:nvPr>
        </p:nvSpPr>
        <p:spPr>
          <a:xfrm>
            <a:off x="1524000" y="4328179"/>
            <a:ext cx="9144000" cy="1655762"/>
          </a:xfrm>
        </p:spPr>
        <p:txBody>
          <a:bodyPr>
            <a:normAutofit lnSpcReduction="10000"/>
          </a:bodyPr>
          <a:lstStyle/>
          <a:p>
            <a:r>
              <a:rPr lang="en-US" dirty="0"/>
              <a:t>Introduction to Web Programming I</a:t>
            </a:r>
            <a:br>
              <a:rPr lang="en-US" dirty="0"/>
            </a:br>
            <a:r>
              <a:rPr lang="en-US" dirty="0"/>
              <a:t>MFC215 </a:t>
            </a:r>
            <a:r>
              <a:rPr lang="en-US" dirty="0" smtClean="0"/>
              <a:t/>
            </a:r>
            <a:br>
              <a:rPr lang="en-US" dirty="0" smtClean="0"/>
            </a:br>
            <a:r>
              <a:rPr lang="en-US" dirty="0" smtClean="0"/>
              <a:t>Slides by</a:t>
            </a:r>
            <a:br>
              <a:rPr lang="en-US" dirty="0" smtClean="0"/>
            </a:br>
            <a:r>
              <a:rPr lang="en-US" dirty="0" smtClean="0"/>
              <a:t>Jim Gerland</a:t>
            </a:r>
            <a:br>
              <a:rPr lang="en-US" dirty="0" smtClean="0"/>
            </a:br>
            <a:r>
              <a:rPr lang="en-US" dirty="0" smtClean="0"/>
              <a:t>Instructor</a:t>
            </a:r>
            <a:endParaRPr lang="en-US" dirty="0"/>
          </a:p>
        </p:txBody>
      </p:sp>
    </p:spTree>
    <p:extLst>
      <p:ext uri="{BB962C8B-B14F-4D97-AF65-F5344CB8AC3E}">
        <p14:creationId xmlns:p14="http://schemas.microsoft.com/office/powerpoint/2010/main" val="16061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Anchor </a:t>
            </a:r>
            <a:r>
              <a:rPr lang="en-US" dirty="0" smtClean="0"/>
              <a:t>Locations</a:t>
            </a:r>
            <a:endParaRPr lang="en-US" dirty="0"/>
          </a:p>
        </p:txBody>
      </p:sp>
      <p:sp>
        <p:nvSpPr>
          <p:cNvPr id="3" name="Content Placeholder 2"/>
          <p:cNvSpPr>
            <a:spLocks noGrp="1"/>
          </p:cNvSpPr>
          <p:nvPr>
            <p:ph idx="1"/>
          </p:nvPr>
        </p:nvSpPr>
        <p:spPr>
          <a:xfrm>
            <a:off x="838199" y="1129553"/>
            <a:ext cx="10995991" cy="504741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212" y="1258958"/>
            <a:ext cx="5543686" cy="4153578"/>
          </a:xfrm>
          <a:prstGeom prst="rect">
            <a:avLst/>
          </a:prstGeom>
        </p:spPr>
      </p:pic>
    </p:spTree>
    <p:extLst>
      <p:ext uri="{BB962C8B-B14F-4D97-AF65-F5344CB8AC3E}">
        <p14:creationId xmlns:p14="http://schemas.microsoft.com/office/powerpoint/2010/main" val="333598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Anchor </a:t>
            </a:r>
            <a:r>
              <a:rPr lang="en-US" dirty="0" smtClean="0"/>
              <a:t>Locations</a:t>
            </a:r>
            <a:endParaRPr lang="en-US" dirty="0"/>
          </a:p>
        </p:txBody>
      </p:sp>
      <p:sp>
        <p:nvSpPr>
          <p:cNvPr id="3" name="Content Placeholder 2"/>
          <p:cNvSpPr>
            <a:spLocks noGrp="1"/>
          </p:cNvSpPr>
          <p:nvPr>
            <p:ph idx="1"/>
          </p:nvPr>
        </p:nvSpPr>
        <p:spPr>
          <a:xfrm>
            <a:off x="838199" y="1129553"/>
            <a:ext cx="10995991" cy="5284694"/>
          </a:xfrm>
        </p:spPr>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&lt;title&gt;Alphabetical Shakespeare&lt;/title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&lt;article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&lt;h1&gt;&lt;a id="top"&gt;&lt;/a&gt;First Lines of Shakespearean Sonnets&lt;/h1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&lt;p&gt;Don't you just hate when you go a-courting, and you're </a:t>
            </a:r>
            <a:r>
              <a:rPr lang="en-US" dirty="0" smtClean="0">
                <a:latin typeface="Courier New" panose="02070309020205020404" pitchFamily="49" charset="0"/>
                <a:cs typeface="Courier New" panose="02070309020205020404" pitchFamily="49" charset="0"/>
              </a:rPr>
              <a:t>down </a:t>
            </a:r>
            <a:r>
              <a:rPr lang="en-US" dirty="0">
                <a:latin typeface="Courier New" panose="02070309020205020404" pitchFamily="49" charset="0"/>
                <a:cs typeface="Courier New" panose="02070309020205020404" pitchFamily="49" charset="0"/>
              </a:rPr>
              <a:t>on one knee about to rattle off a totally </a:t>
            </a:r>
            <a:r>
              <a:rPr lang="en-US" dirty="0" smtClean="0">
                <a:latin typeface="Courier New" panose="02070309020205020404" pitchFamily="49" charset="0"/>
                <a:cs typeface="Courier New" panose="02070309020205020404" pitchFamily="49" charset="0"/>
              </a:rPr>
              <a:t>romantic </a:t>
            </a:r>
            <a:r>
              <a:rPr lang="en-US" dirty="0">
                <a:latin typeface="Courier New" panose="02070309020205020404" pitchFamily="49" charset="0"/>
                <a:cs typeface="Courier New" panose="02070309020205020404" pitchFamily="49" charset="0"/>
              </a:rPr>
              <a:t>Shakespearean sonnet,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and </a:t>
            </a:r>
            <a:r>
              <a:rPr lang="en-US" dirty="0">
                <a:latin typeface="Courier New" panose="02070309020205020404" pitchFamily="49" charset="0"/>
                <a:cs typeface="Courier New" panose="02070309020205020404" pitchFamily="49" charset="0"/>
              </a:rPr>
              <a:t>zap! You space it. &lt;em&gt;"Um... It was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uh... I think it started with a B..."&lt;/em&gt;&lt;/p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&lt;p&gt;Well, </a:t>
            </a:r>
            <a:r>
              <a:rPr lang="en-US" dirty="0" err="1">
                <a:latin typeface="Courier New" panose="02070309020205020404" pitchFamily="49" charset="0"/>
                <a:cs typeface="Courier New" panose="02070309020205020404" pitchFamily="49" charset="0"/>
              </a:rPr>
              <a:t>appearest</a:t>
            </a:r>
            <a:r>
              <a:rPr lang="en-US" dirty="0">
                <a:latin typeface="Courier New" panose="02070309020205020404" pitchFamily="49" charset="0"/>
                <a:cs typeface="Courier New" panose="02070309020205020404" pitchFamily="49" charset="0"/>
              </a:rPr>
              <a:t> thou no longer the dork. Simply refer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this page, click on the first letter of the sonnet you want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and get an instant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reminder </a:t>
            </a:r>
            <a:r>
              <a:rPr lang="en-US" dirty="0">
                <a:latin typeface="Courier New" panose="02070309020205020404" pitchFamily="49" charset="0"/>
                <a:cs typeface="Courier New" panose="02070309020205020404" pitchFamily="49" charset="0"/>
              </a:rPr>
              <a:t>of the first line to get </a:t>
            </a:r>
            <a:r>
              <a:rPr lang="en-US" dirty="0" smtClean="0">
                <a:latin typeface="Courier New" panose="02070309020205020404" pitchFamily="49" charset="0"/>
                <a:cs typeface="Courier New" panose="02070309020205020404" pitchFamily="49" charset="0"/>
              </a:rPr>
              <a:t>you </a:t>
            </a:r>
            <a:r>
              <a:rPr lang="en-US" dirty="0">
                <a:latin typeface="Courier New" panose="02070309020205020404" pitchFamily="49" charset="0"/>
                <a:cs typeface="Courier New" panose="02070309020205020404" pitchFamily="49" charset="0"/>
              </a:rPr>
              <a:t>started. </a:t>
            </a:r>
            <a:r>
              <a:rPr lang="en-US" dirty="0" smtClean="0">
                <a:latin typeface="Courier New" panose="02070309020205020404" pitchFamily="49" charset="0"/>
                <a:cs typeface="Courier New" panose="02070309020205020404" pitchFamily="49" charset="0"/>
              </a:rPr>
              <a:t>&lt;em</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Beshrew</a:t>
            </a:r>
            <a:r>
              <a:rPr lang="en-US" dirty="0">
                <a:latin typeface="Courier New" panose="02070309020205020404" pitchFamily="49" charset="0"/>
                <a:cs typeface="Courier New" panose="02070309020205020404" pitchFamily="49" charset="0"/>
              </a:rPr>
              <a:t> that heart that makes my heart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groan..."&lt;/em&gt;&lt;/p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 style="</a:t>
            </a:r>
            <a:r>
              <a:rPr lang="en-US" dirty="0" err="1">
                <a:latin typeface="Courier New" panose="02070309020205020404" pitchFamily="49" charset="0"/>
                <a:cs typeface="Courier New" panose="02070309020205020404" pitchFamily="49" charset="0"/>
              </a:rPr>
              <a:t>text-align:center</a:t>
            </a:r>
            <a:r>
              <a:rPr lang="en-US" dirty="0">
                <a:latin typeface="Courier New" panose="02070309020205020404" pitchFamily="49" charset="0"/>
                <a:cs typeface="Courier New" panose="02070309020205020404" pitchFamily="49" charset="0"/>
              </a:rPr>
              <a:t>"&gt;&lt;strong&gt;Alphabetical </a:t>
            </a:r>
            <a:r>
              <a:rPr lang="en-US" dirty="0" smtClean="0">
                <a:latin typeface="Courier New" panose="02070309020205020404" pitchFamily="49" charset="0"/>
                <a:cs typeface="Courier New" panose="02070309020205020404" pitchFamily="49" charset="0"/>
              </a:rPr>
              <a:t>Index&lt;/</a:t>
            </a:r>
            <a:r>
              <a:rPr lang="en-US" dirty="0">
                <a:latin typeface="Courier New" panose="02070309020205020404" pitchFamily="49" charset="0"/>
                <a:cs typeface="Courier New" panose="02070309020205020404" pitchFamily="49" charset="0"/>
              </a:rPr>
              <a:t>strong&gt;&lt;/p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&lt;div style="</a:t>
            </a:r>
            <a:r>
              <a:rPr lang="en-US" dirty="0" err="1">
                <a:latin typeface="Courier New" panose="02070309020205020404" pitchFamily="49" charset="0"/>
                <a:cs typeface="Courier New" panose="02070309020205020404" pitchFamily="49" charset="0"/>
              </a:rPr>
              <a:t>text-align:center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 href="#A"&gt;A&lt;/a&gt; &lt;a href="#B"&gt;B&lt;/a&gt; &lt;a href="#C"&gt;C&lt;/a</a:t>
            </a:r>
            <a:r>
              <a:rPr lang="en-US" dirty="0" smtClean="0">
                <a:latin typeface="Courier New" panose="02070309020205020404" pitchFamily="49" charset="0"/>
                <a:cs typeface="Courier New" panose="02070309020205020404" pitchFamily="49" charset="0"/>
              </a:rPr>
              <a:t>&gt; &lt;</a:t>
            </a:r>
            <a:r>
              <a:rPr lang="en-US" dirty="0">
                <a:latin typeface="Courier New" panose="02070309020205020404" pitchFamily="49" charset="0"/>
                <a:cs typeface="Courier New" panose="02070309020205020404" pitchFamily="49" charset="0"/>
              </a:rPr>
              <a:t>a href="#D"&gt;D&lt;/a&gt; &lt;a href="#E"&gt;E&lt;/a&gt; &lt;a href="#F"&gt;F&lt;/a</a:t>
            </a:r>
            <a:r>
              <a:rPr lang="en-US" dirty="0" smtClean="0">
                <a:latin typeface="Courier New" panose="02070309020205020404" pitchFamily="49" charset="0"/>
                <a:cs typeface="Courier New" panose="02070309020205020404" pitchFamily="49" charset="0"/>
              </a:rPr>
              <a:t>&gt; &lt;</a:t>
            </a:r>
            <a:r>
              <a:rPr lang="en-US" dirty="0">
                <a:latin typeface="Courier New" panose="02070309020205020404" pitchFamily="49" charset="0"/>
                <a:cs typeface="Courier New" panose="02070309020205020404" pitchFamily="49" charset="0"/>
              </a:rPr>
              <a:t>a href="#G"&gt;G&lt;/a&gt; &lt;a href="#H"&gt;H&lt;/a</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 href="#I"&gt;I&lt;/a</a:t>
            </a:r>
            <a:r>
              <a:rPr lang="en-US" dirty="0" smtClean="0">
                <a:latin typeface="Courier New" panose="02070309020205020404" pitchFamily="49" charset="0"/>
                <a:cs typeface="Courier New" panose="02070309020205020404" pitchFamily="49" charset="0"/>
              </a:rPr>
              <a:t>&gt; </a:t>
            </a:r>
            <a:r>
              <a:rPr lang="en-US" dirty="0">
                <a:latin typeface="Courier New" panose="02070309020205020404" pitchFamily="49" charset="0"/>
                <a:cs typeface="Courier New" panose="02070309020205020404" pitchFamily="49" charset="0"/>
              </a:rPr>
              <a:t>&lt;a href="#J"&gt;J&lt;/a&gt; &lt;a href="#K"&gt;K&lt;/a&gt; &lt;a href="#L"&gt;L&lt;/a</a:t>
            </a:r>
            <a:r>
              <a:rPr lang="en-US" dirty="0" smtClean="0">
                <a:latin typeface="Courier New" panose="02070309020205020404" pitchFamily="49" charset="0"/>
                <a:cs typeface="Courier New" panose="02070309020205020404" pitchFamily="49" charset="0"/>
              </a:rPr>
              <a:t>&gt; </a:t>
            </a:r>
            <a:r>
              <a:rPr lang="en-US" dirty="0">
                <a:latin typeface="Courier New" panose="02070309020205020404" pitchFamily="49" charset="0"/>
                <a:cs typeface="Courier New" panose="02070309020205020404" pitchFamily="49" charset="0"/>
              </a:rPr>
              <a:t>&lt;a href="#M"&gt;M&lt;/a&gt; &lt;a href="#N"&gt;N&lt;/a&gt; &lt;a href="#O"&gt;O&lt;/a</a:t>
            </a:r>
            <a:r>
              <a:rPr lang="en-US" dirty="0" smtClean="0">
                <a:latin typeface="Courier New" panose="02070309020205020404" pitchFamily="49" charset="0"/>
                <a:cs typeface="Courier New" panose="02070309020205020404" pitchFamily="49" charset="0"/>
              </a:rPr>
              <a:t>&gt; &lt;</a:t>
            </a:r>
            <a:r>
              <a:rPr lang="en-US" dirty="0">
                <a:latin typeface="Courier New" panose="02070309020205020404" pitchFamily="49" charset="0"/>
                <a:cs typeface="Courier New" panose="02070309020205020404" pitchFamily="49" charset="0"/>
              </a:rPr>
              <a:t>a href="#P"&gt;P&lt;/a&gt;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a href="#Q"&gt;Q&lt;/a&gt; &lt;a href="#R"&gt;R&lt;/a</a:t>
            </a:r>
            <a:r>
              <a:rPr lang="en-US" dirty="0" smtClean="0">
                <a:latin typeface="Courier New" panose="02070309020205020404" pitchFamily="49" charset="0"/>
                <a:cs typeface="Courier New" panose="02070309020205020404" pitchFamily="49" charset="0"/>
              </a:rPr>
              <a:t>&gt; </a:t>
            </a:r>
            <a:r>
              <a:rPr lang="en-US" dirty="0">
                <a:latin typeface="Courier New" panose="02070309020205020404" pitchFamily="49" charset="0"/>
                <a:cs typeface="Courier New" panose="02070309020205020404" pitchFamily="49" charset="0"/>
              </a:rPr>
              <a:t>&lt;a href="#S"&gt;S&lt;/a&gt; &lt;a href="#T"&gt;T&lt;/a&gt; &lt;a href="#U"&gt;U&lt;/a</a:t>
            </a:r>
            <a:r>
              <a:rPr lang="en-US" dirty="0" smtClean="0">
                <a:latin typeface="Courier New" panose="02070309020205020404" pitchFamily="49" charset="0"/>
                <a:cs typeface="Courier New" panose="02070309020205020404" pitchFamily="49" charset="0"/>
              </a:rPr>
              <a:t>&gt; </a:t>
            </a:r>
            <a:r>
              <a:rPr lang="en-US" dirty="0">
                <a:latin typeface="Courier New" panose="02070309020205020404" pitchFamily="49" charset="0"/>
                <a:cs typeface="Courier New" panose="02070309020205020404" pitchFamily="49" charset="0"/>
              </a:rPr>
              <a:t>&lt;a href="#V"&gt;V&lt;/a&gt; &lt;a href="#W"&gt;W&lt;/a&gt; &lt;a href="#X"&gt;X&lt;/a</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a href="#Y"&gt;Y&lt;/a&gt; &lt;a href="#Z"&gt;Z&lt;/a</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&lt;/div</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&lt;h1&gt;&lt;a id="A"&gt;&lt;/a&gt;A&lt;/h1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 woman's face with nature's own hand painted,&lt;/li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&lt;li&gt;Accuse me thus, that I have scanted all,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&lt;li&gt;Against my love shall be as I am now&lt;/li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&lt;li&gt;Against that time (if ever that time come)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&lt;li&gt;Ah wherefore with infection should he live,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&lt;li&gt;Alack what poverty my muse brings forth,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&lt;li&gt;Alas 'tis true, I have gone here and there,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&lt;li&gt;As a decrepit father takes delight,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&lt;li&gt;As an </a:t>
            </a:r>
            <a:r>
              <a:rPr lang="en-US" dirty="0" err="1">
                <a:latin typeface="Courier New" panose="02070309020205020404" pitchFamily="49" charset="0"/>
                <a:cs typeface="Courier New" panose="02070309020205020404" pitchFamily="49" charset="0"/>
              </a:rPr>
              <a:t>unperfect</a:t>
            </a:r>
            <a:r>
              <a:rPr lang="en-US" dirty="0">
                <a:latin typeface="Courier New" panose="02070309020205020404" pitchFamily="49" charset="0"/>
                <a:cs typeface="Courier New" panose="02070309020205020404" pitchFamily="49" charset="0"/>
              </a:rPr>
              <a:t> actor on the stage,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&lt;li&gt;As fast as thou shalt wane so fast thou </a:t>
            </a:r>
            <a:r>
              <a:rPr lang="en-US" dirty="0" err="1">
                <a:latin typeface="Courier New" panose="02070309020205020404" pitchFamily="49" charset="0"/>
                <a:cs typeface="Courier New" panose="02070309020205020404" pitchFamily="49" charset="0"/>
              </a:rPr>
              <a:t>grow'st</a:t>
            </a:r>
            <a:r>
              <a:rPr lang="en-US" dirty="0">
                <a:latin typeface="Courier New" panose="02070309020205020404" pitchFamily="49" charset="0"/>
                <a:cs typeface="Courier New" panose="02070309020205020404" pitchFamily="49" charset="0"/>
              </a:rPr>
              <a:t>, &lt;/li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&lt;p&gt;&lt;a href="#top"&gt;Return to Index.&lt;/a&gt;&lt;/p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continue with the alphabet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&lt;h1&gt;&lt;a id="Z"&gt;&lt;/a&gt;Z&lt;/h1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&lt;p&gt;(No sonnets start with Z.)&lt;/p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&lt;p&gt;&lt;a href="#top"&gt;&lt;em&gt;Return to Index.&lt;/em&gt;&lt;/a&gt;&lt;/p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&lt;/article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241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Anchor </a:t>
            </a:r>
            <a:r>
              <a:rPr lang="en-US" dirty="0" smtClean="0"/>
              <a:t>Locations</a:t>
            </a:r>
            <a:endParaRPr lang="en-US" dirty="0"/>
          </a:p>
        </p:txBody>
      </p:sp>
      <p:sp>
        <p:nvSpPr>
          <p:cNvPr id="3" name="Content Placeholder 2"/>
          <p:cNvSpPr>
            <a:spLocks noGrp="1"/>
          </p:cNvSpPr>
          <p:nvPr>
            <p:ph idx="1"/>
          </p:nvPr>
        </p:nvSpPr>
        <p:spPr>
          <a:xfrm>
            <a:off x="838199" y="1129553"/>
            <a:ext cx="10995991" cy="5047410"/>
          </a:xfrm>
        </p:spPr>
        <p:txBody>
          <a:bodyPr>
            <a:normAutofit fontScale="85000" lnSpcReduction="20000"/>
          </a:bodyPr>
          <a:lstStyle/>
          <a:p>
            <a:r>
              <a:rPr lang="en-US" b="1" dirty="0" smtClean="0"/>
              <a:t>Note:</a:t>
            </a:r>
            <a:r>
              <a:rPr lang="en-US" dirty="0" smtClean="0"/>
              <a:t> Near </a:t>
            </a:r>
            <a:r>
              <a:rPr lang="en-US" dirty="0"/>
              <a:t>the end of </a:t>
            </a:r>
            <a:r>
              <a:rPr lang="en-US" dirty="0" smtClean="0"/>
              <a:t>the listing you </a:t>
            </a:r>
            <a:r>
              <a:rPr lang="en-US" dirty="0"/>
              <a:t>see a line that reads</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continue with </a:t>
            </a:r>
            <a:r>
              <a:rPr lang="en-US" dirty="0" smtClean="0">
                <a:latin typeface="Courier New" panose="02070309020205020404" pitchFamily="49" charset="0"/>
                <a:cs typeface="Courier New" panose="02070309020205020404" pitchFamily="49" charset="0"/>
              </a:rPr>
              <a:t>the alphabet </a:t>
            </a:r>
            <a:r>
              <a:rPr lang="en-US" dirty="0">
                <a:latin typeface="Courier New" panose="02070309020205020404" pitchFamily="49" charset="0"/>
                <a:cs typeface="Courier New" panose="02070309020205020404" pitchFamily="49" charset="0"/>
              </a:rPr>
              <a:t>--&gt;</a:t>
            </a:r>
          </a:p>
          <a:p>
            <a:r>
              <a:rPr lang="en-US" dirty="0"/>
              <a:t>This text (an HTML comment) will appear in your source code but will not be displayed by the browser. You can learn more about commenting your code in Chapter 27.</a:t>
            </a:r>
          </a:p>
          <a:p>
            <a:r>
              <a:rPr lang="en-US" b="1" dirty="0" smtClean="0"/>
              <a:t>Caution: </a:t>
            </a:r>
            <a:r>
              <a:rPr lang="en-US" dirty="0" smtClean="0"/>
              <a:t>Anchor </a:t>
            </a:r>
            <a:r>
              <a:rPr lang="en-US" dirty="0"/>
              <a:t>names specified via the id attribute in the </a:t>
            </a:r>
            <a:r>
              <a:rPr lang="en-US" dirty="0">
                <a:latin typeface="Courier New" panose="02070309020205020404" pitchFamily="49" charset="0"/>
                <a:cs typeface="Courier New" panose="02070309020205020404" pitchFamily="49" charset="0"/>
              </a:rPr>
              <a:t>&lt;a&gt; </a:t>
            </a:r>
            <a:r>
              <a:rPr lang="en-US" dirty="0"/>
              <a:t>tag must start with a letter. So if you want to simply number the IDs of anchors, be sure to start them with text (as in photo1, photo2, and so on) instead of just 1, 2, and so on</a:t>
            </a:r>
            <a:r>
              <a:rPr lang="en-US" dirty="0" smtClean="0"/>
              <a:t>.</a:t>
            </a:r>
            <a:endParaRPr lang="en-US" dirty="0"/>
          </a:p>
          <a:p>
            <a:r>
              <a:rPr lang="en-US" dirty="0"/>
              <a:t>Each of the </a:t>
            </a:r>
            <a:r>
              <a:rPr lang="en-US" dirty="0">
                <a:latin typeface="Courier New" panose="02070309020205020404" pitchFamily="49" charset="0"/>
                <a:cs typeface="Courier New" panose="02070309020205020404" pitchFamily="49" charset="0"/>
              </a:rPr>
              <a:t>&lt;a href&gt; </a:t>
            </a:r>
            <a:r>
              <a:rPr lang="en-US" dirty="0"/>
              <a:t>links in </a:t>
            </a:r>
            <a:r>
              <a:rPr lang="en-US" dirty="0" smtClean="0"/>
              <a:t>the listing makes </a:t>
            </a:r>
            <a:r>
              <a:rPr lang="en-US" dirty="0"/>
              <a:t>an underlined link leading to a corresponding </a:t>
            </a:r>
            <a:r>
              <a:rPr lang="en-US" dirty="0">
                <a:latin typeface="Courier New" panose="02070309020205020404" pitchFamily="49" charset="0"/>
                <a:cs typeface="Courier New" panose="02070309020205020404" pitchFamily="49" charset="0"/>
              </a:rPr>
              <a:t>&lt;a id&gt; </a:t>
            </a:r>
            <a:r>
              <a:rPr lang="en-US" dirty="0"/>
              <a:t>anchor—or it would if I had filled in all the text. Only A and Z will work in this example because only the A and Z links have corresponding text to link to, but feel free to fill in the rest on your own! Clicking the letter Z under Alphabetical </a:t>
            </a:r>
            <a:r>
              <a:rPr lang="en-US" dirty="0" smtClean="0"/>
              <a:t>Index </a:t>
            </a:r>
            <a:r>
              <a:rPr lang="en-US" dirty="0"/>
              <a:t>takes you to the part of the </a:t>
            </a:r>
            <a:r>
              <a:rPr lang="en-US" dirty="0" smtClean="0"/>
              <a:t>page.</a:t>
            </a:r>
          </a:p>
          <a:p>
            <a:r>
              <a:rPr lang="en-US" dirty="0"/>
              <a:t>Having mastered the concept of linking to sections of text within a single page, you can now learn to link other pieces of web content.</a:t>
            </a:r>
            <a:endParaRPr lang="en-US" dirty="0"/>
          </a:p>
        </p:txBody>
      </p:sp>
    </p:spTree>
    <p:extLst>
      <p:ext uri="{BB962C8B-B14F-4D97-AF65-F5344CB8AC3E}">
        <p14:creationId xmlns:p14="http://schemas.microsoft.com/office/powerpoint/2010/main" val="141654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Anchor </a:t>
            </a:r>
            <a:r>
              <a:rPr lang="en-US" dirty="0" smtClean="0"/>
              <a:t>Locations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731" y="1420813"/>
            <a:ext cx="6305550" cy="4724400"/>
          </a:xfrm>
        </p:spPr>
      </p:pic>
    </p:spTree>
    <p:extLst>
      <p:ext uri="{BB962C8B-B14F-4D97-AF65-F5344CB8AC3E}">
        <p14:creationId xmlns:p14="http://schemas.microsoft.com/office/powerpoint/2010/main" val="126177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a:t>
            </a:r>
            <a:r>
              <a:rPr lang="en-US" dirty="0"/>
              <a:t>you learned earlier in this chapter, you do not need to include </a:t>
            </a:r>
            <a:r>
              <a:rPr lang="en-US" dirty="0">
                <a:latin typeface="Courier New" panose="02070309020205020404" pitchFamily="49" charset="0"/>
                <a:cs typeface="Courier New" panose="02070309020205020404" pitchFamily="49" charset="0"/>
              </a:rPr>
              <a:t>http:// </a:t>
            </a:r>
            <a:r>
              <a:rPr lang="en-US" dirty="0"/>
              <a:t>before each address specified in the href attribute when linking to content within your domain (or on the same computer, if you are viewing your site locally). When you create a link from one file to another file within the same domain or on the same computer, you don’t need to specify a complete Internet address. In fact, if the two files are stored in the same folder, you can simply use the name of the HTML file by itself</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href="pagetwo.html"&gt;Go to Page 2.&lt;/a&gt;</a:t>
            </a:r>
          </a:p>
          <a:p>
            <a:r>
              <a:rPr lang="en-US" dirty="0"/>
              <a:t>As an example, </a:t>
            </a:r>
            <a:r>
              <a:rPr lang="en-US" dirty="0" smtClean="0"/>
              <a:t>the next slides show </a:t>
            </a:r>
            <a:r>
              <a:rPr lang="en-US" dirty="0"/>
              <a:t>a quiz page with a link to the answers </a:t>
            </a:r>
            <a:r>
              <a:rPr lang="en-US" dirty="0" smtClean="0"/>
              <a:t>page. </a:t>
            </a:r>
            <a:r>
              <a:rPr lang="en-US" dirty="0"/>
              <a:t>The answers page contains a link back to the quiz page. Because the page </a:t>
            </a:r>
            <a:r>
              <a:rPr lang="en-US" dirty="0" smtClean="0"/>
              <a:t>links to </a:t>
            </a:r>
            <a:r>
              <a:rPr lang="en-US" dirty="0"/>
              <a:t>another page in the same directory, the filename can be used in place of a complete address.</a:t>
            </a:r>
          </a:p>
        </p:txBody>
      </p:sp>
    </p:spTree>
    <p:extLst>
      <p:ext uri="{BB962C8B-B14F-4D97-AF65-F5344CB8AC3E}">
        <p14:creationId xmlns:p14="http://schemas.microsoft.com/office/powerpoint/2010/main" val="3067480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3769" y="1947069"/>
            <a:ext cx="5705475" cy="3714750"/>
          </a:xfrm>
        </p:spPr>
      </p:pic>
    </p:spTree>
    <p:extLst>
      <p:ext uri="{BB962C8B-B14F-4D97-AF65-F5344CB8AC3E}">
        <p14:creationId xmlns:p14="http://schemas.microsoft.com/office/powerpoint/2010/main" val="59562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244" y="1942306"/>
            <a:ext cx="5724525" cy="3724275"/>
          </a:xfrm>
        </p:spPr>
      </p:pic>
    </p:spTree>
    <p:extLst>
      <p:ext uri="{BB962C8B-B14F-4D97-AF65-F5344CB8AC3E}">
        <p14:creationId xmlns:p14="http://schemas.microsoft.com/office/powerpoint/2010/main" val="375116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&lt;title&gt;History Quiz&lt;/title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&lt;h1&gt;History Quiz&lt;/h1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&lt;p&gt;Complete the following rhymes. (Example: William </a:t>
            </a:r>
            <a:r>
              <a:rPr lang="en-US" dirty="0" smtClean="0">
                <a:latin typeface="Courier New" panose="02070309020205020404" pitchFamily="49" charset="0"/>
                <a:cs typeface="Courier New" panose="02070309020205020404" pitchFamily="49" charset="0"/>
              </a:rPr>
              <a:t>the Conqueror</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played cruel tricks on the Saxons in... </a:t>
            </a:r>
            <a:r>
              <a:rPr lang="en-US" dirty="0" smtClean="0">
                <a:latin typeface="Courier New" panose="02070309020205020404" pitchFamily="49" charset="0"/>
                <a:cs typeface="Courier New" panose="02070309020205020404" pitchFamily="49" charset="0"/>
              </a:rPr>
              <a:t>ten </a:t>
            </a:r>
            <a:r>
              <a:rPr lang="en-US" dirty="0">
                <a:latin typeface="Courier New" panose="02070309020205020404" pitchFamily="49" charset="0"/>
                <a:cs typeface="Courier New" panose="02070309020205020404" pitchFamily="49" charset="0"/>
              </a:rPr>
              <a:t>sixty-six.)&lt;/p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&lt;ol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&lt;li&gt;Columbus sailed the ocean blue in...&lt;/li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li&gt;The Spanish Armada met its fate in...&lt;/li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&lt;li&gt;London burnt like rotten sticks in...&lt;/li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&lt;/ol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 style="text-align: center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 href="historyanswers.html"&gt;Check Your Answers!&lt;/a</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p>
        </p:txBody>
      </p:sp>
    </p:spTree>
    <p:extLst>
      <p:ext uri="{BB962C8B-B14F-4D97-AF65-F5344CB8AC3E}">
        <p14:creationId xmlns:p14="http://schemas.microsoft.com/office/powerpoint/2010/main" val="4269535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Note:</a:t>
            </a:r>
            <a:r>
              <a:rPr lang="en-US" dirty="0" smtClean="0"/>
              <a:t> In </a:t>
            </a:r>
            <a:r>
              <a:rPr lang="en-US" dirty="0"/>
              <a:t>both </a:t>
            </a:r>
            <a:r>
              <a:rPr lang="en-US" dirty="0" smtClean="0"/>
              <a:t>listings </a:t>
            </a:r>
            <a:r>
              <a:rPr lang="en-US" dirty="0"/>
              <a:t>you’ll see the use of the </a:t>
            </a:r>
            <a:r>
              <a:rPr lang="en-US" dirty="0">
                <a:latin typeface="Courier New" panose="02070309020205020404" pitchFamily="49" charset="0"/>
                <a:cs typeface="Courier New" panose="02070309020205020404" pitchFamily="49" charset="0"/>
              </a:rPr>
              <a:t>&lt;section&gt;&lt;/section&gt; </a:t>
            </a:r>
            <a:r>
              <a:rPr lang="en-US" dirty="0"/>
              <a:t>tag pair around the bulk of the content. You might wonder whether that is entirely necessary—after all, it is the only content on the page. The answer is, no, it isn’t entirely necessary. The HTML would validate just fine, and no one looking at this code would be confused by its organization if the </a:t>
            </a:r>
            <a:r>
              <a:rPr lang="en-US" dirty="0">
                <a:latin typeface="Courier New" panose="02070309020205020404" pitchFamily="49" charset="0"/>
                <a:cs typeface="Courier New" panose="02070309020205020404" pitchFamily="49" charset="0"/>
              </a:rPr>
              <a:t>&lt;section&gt;&lt;/section&gt; </a:t>
            </a:r>
            <a:r>
              <a:rPr lang="en-US" dirty="0"/>
              <a:t>tags were not present. They are used here just to make sure you get used to seeing them throughout these code examples, and to enable me to write this note about how you might use the </a:t>
            </a:r>
            <a:r>
              <a:rPr lang="en-US" dirty="0">
                <a:latin typeface="Courier New" panose="02070309020205020404" pitchFamily="49" charset="0"/>
                <a:cs typeface="Courier New" panose="02070309020205020404" pitchFamily="49" charset="0"/>
              </a:rPr>
              <a:t>&lt;section&gt;&lt;/section&gt; </a:t>
            </a:r>
            <a:r>
              <a:rPr lang="en-US" dirty="0"/>
              <a:t>tags at some point in the future. For example, if you were to put both the questions section and the answers section on one page, and apply the use of styles and a little bit of JavaScript-based interactivity, you could hide one section (the questions) until the reader clicked a link that would then show the other section (the answers). This action is beyond the scope of the book, but it is an example of how the simplest bit of markup can set you up for bigger things later.</a:t>
            </a:r>
          </a:p>
        </p:txBody>
      </p:sp>
    </p:spTree>
    <p:extLst>
      <p:ext uri="{BB962C8B-B14F-4D97-AF65-F5344CB8AC3E}">
        <p14:creationId xmlns:p14="http://schemas.microsoft.com/office/powerpoint/2010/main" val="226366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&lt;!DOCTYPE </a:t>
            </a:r>
            <a:r>
              <a:rPr lang="en-US" dirty="0" smtClean="0">
                <a:latin typeface="Courier New" panose="02070309020205020404" pitchFamily="49" charset="0"/>
                <a:cs typeface="Courier New" panose="02070309020205020404" pitchFamily="49" charset="0"/>
              </a:rPr>
              <a:t>html&gt;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&lt;title&gt;History Quiz Answers&lt;/title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&lt;h1&gt;History Quiz Answers&lt;/h1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&lt;ol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&lt;li&gt;...fourteen hundred and ninety-two.&lt;/li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&lt;li&gt;...fifteen hundred and eighty-eight.&lt;/li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&lt;li&gt;...sixteen hundred and sixty-six.&lt;/li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&lt;/ol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 style="text-align: center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 href="historyquiz.html"&gt;Return to the Questions&lt;/a</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p>
        </p:txBody>
      </p:sp>
    </p:spTree>
    <p:extLst>
      <p:ext uri="{BB962C8B-B14F-4D97-AF65-F5344CB8AC3E}">
        <p14:creationId xmlns:p14="http://schemas.microsoft.com/office/powerpoint/2010/main" val="363966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Chapter </a:t>
            </a:r>
            <a:r>
              <a:rPr lang="en-US" sz="3600" dirty="0" smtClean="0"/>
              <a:t>7</a:t>
            </a:r>
            <a:r>
              <a:rPr lang="en-US" sz="3600" dirty="0"/>
              <a:t>: Using External and Internal Links</a:t>
            </a:r>
          </a:p>
        </p:txBody>
      </p:sp>
      <p:sp>
        <p:nvSpPr>
          <p:cNvPr id="3" name="Content Placeholder 2"/>
          <p:cNvSpPr>
            <a:spLocks noGrp="1"/>
          </p:cNvSpPr>
          <p:nvPr>
            <p:ph idx="1"/>
          </p:nvPr>
        </p:nvSpPr>
        <p:spPr/>
        <p:txBody>
          <a:bodyPr>
            <a:normAutofit/>
          </a:bodyPr>
          <a:lstStyle/>
          <a:p>
            <a:pPr marL="0" indent="0">
              <a:buNone/>
            </a:pPr>
            <a:r>
              <a:rPr lang="en-US" b="1" dirty="0"/>
              <a:t>What You’ll Learn in This Chapter:</a:t>
            </a:r>
          </a:p>
          <a:p>
            <a:r>
              <a:rPr lang="en-US" dirty="0"/>
              <a:t>How to use anchor links</a:t>
            </a:r>
          </a:p>
          <a:p>
            <a:r>
              <a:rPr lang="en-US" dirty="0" smtClean="0"/>
              <a:t>How </a:t>
            </a:r>
            <a:r>
              <a:rPr lang="en-US" dirty="0"/>
              <a:t>to link between pages on your own site</a:t>
            </a:r>
          </a:p>
          <a:p>
            <a:r>
              <a:rPr lang="en-US" dirty="0" smtClean="0"/>
              <a:t>How </a:t>
            </a:r>
            <a:r>
              <a:rPr lang="en-US" dirty="0"/>
              <a:t>to link to external content</a:t>
            </a:r>
          </a:p>
          <a:p>
            <a:r>
              <a:rPr lang="en-US" dirty="0" smtClean="0"/>
              <a:t>How </a:t>
            </a:r>
            <a:r>
              <a:rPr lang="en-US" dirty="0"/>
              <a:t>to link to an email address</a:t>
            </a:r>
          </a:p>
          <a:p>
            <a:r>
              <a:rPr lang="en-US" dirty="0" smtClean="0"/>
              <a:t>How </a:t>
            </a:r>
            <a:r>
              <a:rPr lang="en-US" dirty="0"/>
              <a:t>to use window targeting with your links</a:t>
            </a:r>
          </a:p>
          <a:p>
            <a:r>
              <a:rPr lang="en-US" dirty="0" smtClean="0"/>
              <a:t>How </a:t>
            </a:r>
            <a:r>
              <a:rPr lang="en-US" dirty="0"/>
              <a:t>to style your links with </a:t>
            </a:r>
            <a:r>
              <a:rPr lang="en-US" dirty="0" smtClean="0"/>
              <a:t>CSS</a:t>
            </a:r>
            <a:endParaRPr lang="en-US" dirty="0"/>
          </a:p>
        </p:txBody>
      </p:sp>
    </p:spTree>
    <p:extLst>
      <p:ext uri="{BB962C8B-B14F-4D97-AF65-F5344CB8AC3E}">
        <p14:creationId xmlns:p14="http://schemas.microsoft.com/office/powerpoint/2010/main" val="363237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Between Your Own Web </a:t>
            </a:r>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a:t>Using filenames instead of complete Internet addresses saves you a lot of typing. More important, the links between your pages will work properly no matter where the group of pages is stored. You can test the links while the files are still on your computer’s hard drive. You can then move them to a web server, a CD-ROM, a DVD, or a memory card, and all the links will still work correctly. There is nothing magic about this simplified approach to identifying web pages—it all has to do with web page addressing, as you’ve already learned.</a:t>
            </a:r>
          </a:p>
        </p:txBody>
      </p:sp>
    </p:spTree>
    <p:extLst>
      <p:ext uri="{BB962C8B-B14F-4D97-AF65-F5344CB8AC3E}">
        <p14:creationId xmlns:p14="http://schemas.microsoft.com/office/powerpoint/2010/main" val="161557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External Web </a:t>
            </a:r>
            <a:r>
              <a:rPr lang="en-US" dirty="0" smtClean="0"/>
              <a:t>Content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only difference between linking to pages within your own site and linking to external web content is that when linking outside your site, you need to include the full address to that bit of content. The full address includes the </a:t>
            </a:r>
            <a:r>
              <a:rPr lang="en-US" dirty="0">
                <a:latin typeface="Courier New" panose="02070309020205020404" pitchFamily="49" charset="0"/>
                <a:cs typeface="Courier New" panose="02070309020205020404" pitchFamily="49" charset="0"/>
              </a:rPr>
              <a:t>http:// </a:t>
            </a:r>
            <a:r>
              <a:rPr lang="en-US" dirty="0"/>
              <a:t>before the domain name and then the full pathname to the file (for example, an HTML file, an image file, a multimedia file, and so on).</a:t>
            </a:r>
          </a:p>
          <a:p>
            <a:r>
              <a:rPr lang="en-US" b="1" dirty="0" smtClean="0"/>
              <a:t>Caution: </a:t>
            </a:r>
            <a:r>
              <a:rPr lang="en-US" dirty="0" smtClean="0"/>
              <a:t>As </a:t>
            </a:r>
            <a:r>
              <a:rPr lang="en-US" dirty="0"/>
              <a:t>you might know, you can leave out the </a:t>
            </a:r>
            <a:r>
              <a:rPr lang="en-US" dirty="0">
                <a:latin typeface="Courier New" panose="02070309020205020404" pitchFamily="49" charset="0"/>
                <a:cs typeface="Courier New" panose="02070309020205020404" pitchFamily="49" charset="0"/>
              </a:rPr>
              <a:t>http:// </a:t>
            </a:r>
            <a:r>
              <a:rPr lang="en-US" dirty="0"/>
              <a:t>at the front of any address when typing it into most web browsers. However, you cannot leave that part out when you type an Internet address into an &lt;a href&gt; link on a web page</a:t>
            </a:r>
            <a:r>
              <a:rPr lang="en-US" dirty="0" smtClean="0"/>
              <a:t>.</a:t>
            </a:r>
            <a:endParaRPr lang="en-US" dirty="0"/>
          </a:p>
          <a:p>
            <a:r>
              <a:rPr lang="en-US" dirty="0"/>
              <a:t>For example, to include a link to Google from within one of your own web pages, you would use this type of absolute addressing in your </a:t>
            </a:r>
            <a:r>
              <a:rPr lang="en-US" dirty="0">
                <a:latin typeface="Courier New" panose="02070309020205020404" pitchFamily="49" charset="0"/>
                <a:cs typeface="Courier New" panose="02070309020205020404" pitchFamily="49" charset="0"/>
              </a:rPr>
              <a:t>&lt;a&gt;</a:t>
            </a:r>
            <a:r>
              <a:rPr lang="en-US" dirty="0"/>
              <a:t> link</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href="http://www.google.com/"&gt;Go to Google&lt;/a&gt;</a:t>
            </a:r>
          </a:p>
          <a:p>
            <a:r>
              <a:rPr lang="en-US" b="1" dirty="0" smtClean="0"/>
              <a:t>Caution: </a:t>
            </a:r>
            <a:r>
              <a:rPr lang="en-US" dirty="0" smtClean="0"/>
              <a:t>Be </a:t>
            </a:r>
            <a:r>
              <a:rPr lang="en-US" dirty="0"/>
              <a:t>sure to include the </a:t>
            </a:r>
            <a:r>
              <a:rPr lang="en-US" sz="3100" dirty="0">
                <a:latin typeface="Courier New" panose="02070309020205020404" pitchFamily="49" charset="0"/>
                <a:cs typeface="Courier New" panose="02070309020205020404" pitchFamily="49" charset="0"/>
              </a:rPr>
              <a:t>#</a:t>
            </a:r>
            <a:r>
              <a:rPr lang="en-US" dirty="0"/>
              <a:t> symbol only in </a:t>
            </a:r>
            <a:r>
              <a:rPr lang="en-US" dirty="0">
                <a:latin typeface="Courier New" panose="02070309020205020404" pitchFamily="49" charset="0"/>
                <a:cs typeface="Courier New" panose="02070309020205020404" pitchFamily="49" charset="0"/>
              </a:rPr>
              <a:t>&lt;a href&gt; </a:t>
            </a:r>
            <a:r>
              <a:rPr lang="en-US" dirty="0"/>
              <a:t>link tags. Don’t put the </a:t>
            </a:r>
            <a:r>
              <a:rPr lang="en-US" sz="3100" dirty="0">
                <a:latin typeface="Courier New" panose="02070309020205020404" pitchFamily="49" charset="0"/>
                <a:cs typeface="Courier New" panose="02070309020205020404" pitchFamily="49" charset="0"/>
              </a:rPr>
              <a:t>#</a:t>
            </a:r>
            <a:r>
              <a:rPr lang="en-US" dirty="0"/>
              <a:t> symbol in the </a:t>
            </a:r>
            <a:r>
              <a:rPr lang="en-US" dirty="0">
                <a:latin typeface="Courier New" panose="02070309020205020404" pitchFamily="49" charset="0"/>
                <a:cs typeface="Courier New" panose="02070309020205020404" pitchFamily="49" charset="0"/>
              </a:rPr>
              <a:t>&lt;a id&gt; </a:t>
            </a:r>
            <a:r>
              <a:rPr lang="en-US" dirty="0"/>
              <a:t>tag; links to that name won’t work in that case.</a:t>
            </a:r>
          </a:p>
        </p:txBody>
      </p:sp>
    </p:spTree>
    <p:extLst>
      <p:ext uri="{BB962C8B-B14F-4D97-AF65-F5344CB8AC3E}">
        <p14:creationId xmlns:p14="http://schemas.microsoft.com/office/powerpoint/2010/main" val="329525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External Web </a:t>
            </a:r>
            <a:r>
              <a:rPr lang="en-US" dirty="0" smtClean="0"/>
              <a:t>Content</a:t>
            </a:r>
            <a:endParaRPr lang="en-US" dirty="0"/>
          </a:p>
        </p:txBody>
      </p:sp>
      <p:sp>
        <p:nvSpPr>
          <p:cNvPr id="3" name="Content Placeholder 2"/>
          <p:cNvSpPr>
            <a:spLocks noGrp="1"/>
          </p:cNvSpPr>
          <p:nvPr>
            <p:ph idx="1"/>
          </p:nvPr>
        </p:nvSpPr>
        <p:spPr>
          <a:xfrm>
            <a:off x="838199" y="1431234"/>
            <a:ext cx="10995991" cy="5023353"/>
          </a:xfrm>
        </p:spPr>
        <p:txBody>
          <a:bodyPr>
            <a:normAutofit fontScale="70000" lnSpcReduction="20000"/>
          </a:bodyPr>
          <a:lstStyle/>
          <a:p>
            <a:r>
              <a:rPr lang="en-US" dirty="0"/>
              <a:t>You can apply what you learned in previous sections to creating links to named anchors on other pages. Linked anchors are not limited to the same page. You can link to a named anchor on another page by including the address or filename followed by </a:t>
            </a:r>
            <a:r>
              <a:rPr lang="en-US" sz="3200" dirty="0">
                <a:latin typeface="Courier New" panose="02070309020205020404" pitchFamily="49" charset="0"/>
                <a:cs typeface="Courier New" panose="02070309020205020404" pitchFamily="49" charset="0"/>
              </a:rPr>
              <a:t># </a:t>
            </a:r>
            <a:r>
              <a:rPr lang="en-US" dirty="0"/>
              <a:t>and the anchor name. For example, the following link would take you to an anchor named photos within the african.html page inside the elephants directory on the (fictional) domain www.takeme2thezoo.com</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href="http://</a:t>
            </a:r>
            <a:r>
              <a:rPr lang="en-US" dirty="0" smtClean="0">
                <a:latin typeface="Courier New" panose="02070309020205020404" pitchFamily="49" charset="0"/>
                <a:cs typeface="Courier New" panose="02070309020205020404" pitchFamily="49" charset="0"/>
              </a:rPr>
              <a:t>www.takeme2thezoo.com/elephants/african.html#photos"&gt;Check </a:t>
            </a:r>
            <a:r>
              <a:rPr lang="en-US" dirty="0">
                <a:latin typeface="Courier New" panose="02070309020205020404" pitchFamily="49" charset="0"/>
                <a:cs typeface="Courier New" panose="02070309020205020404" pitchFamily="49" charset="0"/>
              </a:rPr>
              <a:t>out the African Elephant Photos!&lt;/a&gt;</a:t>
            </a:r>
          </a:p>
          <a:p>
            <a:r>
              <a:rPr lang="en-US" dirty="0"/>
              <a:t>If you are linking from another page already on the www.takeme2thezoo.com domain (because you are, in fact, the site maintainer), your link might simply be as follows</a:t>
            </a:r>
            <a:r>
              <a:rPr lang="en-US" dirty="0" smtClean="0"/>
              <a:t>:</a:t>
            </a:r>
            <a:br>
              <a:rPr lang="en-US" dirty="0" smtClean="0"/>
            </a:br>
            <a:r>
              <a:rPr lang="en-US" dirty="0" smtClean="0"/>
              <a:t/>
            </a:r>
            <a:br>
              <a:rPr lang="en-US" dirty="0" smtClean="0"/>
            </a:br>
            <a:r>
              <a:rPr lang="en-US" sz="2900" dirty="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href="/elephants/</a:t>
            </a:r>
            <a:r>
              <a:rPr lang="en-US" sz="2900" dirty="0" err="1">
                <a:latin typeface="Courier New" panose="02070309020205020404" pitchFamily="49" charset="0"/>
                <a:cs typeface="Courier New" panose="02070309020205020404" pitchFamily="49" charset="0"/>
              </a:rPr>
              <a:t>african.html#photos</a:t>
            </a:r>
            <a:r>
              <a:rPr lang="en-US" sz="2900" dirty="0">
                <a:latin typeface="Courier New" panose="02070309020205020404" pitchFamily="49" charset="0"/>
                <a:cs typeface="Courier New" panose="02070309020205020404" pitchFamily="49" charset="0"/>
              </a:rPr>
              <a:t>"&gt;Check out </a:t>
            </a:r>
            <a:r>
              <a:rPr lang="en-US" sz="2900" dirty="0">
                <a:latin typeface="Courier New" panose="02070309020205020404" pitchFamily="49" charset="0"/>
                <a:cs typeface="Courier New" panose="02070309020205020404" pitchFamily="49" charset="0"/>
              </a:rPr>
              <a:t>the African </a:t>
            </a:r>
            <a:r>
              <a:rPr lang="en-US" sz="2900" dirty="0">
                <a:latin typeface="Courier New" panose="02070309020205020404" pitchFamily="49" charset="0"/>
                <a:cs typeface="Courier New" panose="02070309020205020404" pitchFamily="49" charset="0"/>
              </a:rPr>
              <a:t>Elephant Photos!&lt;/a&gt;</a:t>
            </a:r>
          </a:p>
          <a:p>
            <a:r>
              <a:rPr lang="en-US" b="1" dirty="0" smtClean="0"/>
              <a:t>Tip: </a:t>
            </a:r>
            <a:r>
              <a:rPr lang="en-US" dirty="0" smtClean="0"/>
              <a:t>If </a:t>
            </a:r>
            <a:r>
              <a:rPr lang="en-US" dirty="0"/>
              <a:t>you want to specify only an email message subject and not the body, you can just leave off the ampersand and the body variable, equal sign, and value text string, as follows</a:t>
            </a:r>
            <a:r>
              <a:rPr lang="en-US" dirty="0" smtClean="0"/>
              <a:t>:</a:t>
            </a:r>
            <a:br>
              <a:rPr lang="en-US" dirty="0" smtClean="0"/>
            </a:br>
            <a:r>
              <a:rPr lang="en-US" dirty="0" smtClean="0"/>
              <a:t/>
            </a:r>
            <a:br>
              <a:rPr lang="en-US" dirty="0" smtClean="0"/>
            </a:br>
            <a:r>
              <a:rPr lang="en-US" sz="2900" dirty="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a:t>
            </a:r>
            <a:r>
              <a:rPr lang="en-US" sz="2900" dirty="0">
                <a:latin typeface="Courier New" panose="02070309020205020404" pitchFamily="49" charset="0"/>
                <a:cs typeface="Courier New" panose="02070309020205020404" pitchFamily="49" charset="0"/>
              </a:rPr>
              <a:t>mailto:author@somedomain.com?subject=Book </a:t>
            </a:r>
            <a:r>
              <a:rPr lang="en-US" sz="2900" dirty="0">
                <a:latin typeface="Courier New" panose="02070309020205020404" pitchFamily="49" charset="0"/>
                <a:cs typeface="Courier New" panose="02070309020205020404" pitchFamily="49" charset="0"/>
              </a:rPr>
              <a:t>Question"&gt;</a:t>
            </a:r>
            <a:r>
              <a:rPr lang="en-US" sz="2900" dirty="0">
                <a:latin typeface="Courier New" panose="02070309020205020404" pitchFamily="49" charset="0"/>
                <a:cs typeface="Courier New" panose="02070309020205020404" pitchFamily="49" charset="0"/>
              </a:rPr>
              <a:t>author@somedomain.com</a:t>
            </a:r>
            <a:r>
              <a:rPr lang="en-US" sz="2900" dirty="0">
                <a:latin typeface="Courier New" panose="02070309020205020404" pitchFamily="49" charset="0"/>
                <a:cs typeface="Courier New" panose="02070309020205020404" pitchFamily="49" charset="0"/>
              </a:rPr>
              <a:t>&lt;/a</a:t>
            </a:r>
            <a:r>
              <a:rPr lang="en-US" sz="2900" dirty="0">
                <a:latin typeface="Courier New" panose="02070309020205020404" pitchFamily="49" charset="0"/>
                <a:cs typeface="Courier New" panose="02070309020205020404" pitchFamily="49" charset="0"/>
              </a:rPr>
              <a:t>&gt;</a:t>
            </a:r>
            <a:endParaRPr lang="en-US" sz="2900" dirty="0">
              <a:latin typeface="Courier New" panose="02070309020205020404" pitchFamily="49" charset="0"/>
              <a:cs typeface="Courier New" panose="02070309020205020404" pitchFamily="49" charset="0"/>
            </a:endParaRPr>
          </a:p>
          <a:p>
            <a:r>
              <a:rPr lang="en-US" dirty="0"/>
              <a:t>The </a:t>
            </a:r>
            <a:r>
              <a:rPr lang="en-US" sz="3200" dirty="0">
                <a:latin typeface="Courier New" panose="02070309020205020404" pitchFamily="49" charset="0"/>
                <a:cs typeface="Courier New" panose="02070309020205020404" pitchFamily="49" charset="0"/>
              </a:rPr>
              <a:t>http:// </a:t>
            </a:r>
            <a:r>
              <a:rPr lang="en-US" dirty="0"/>
              <a:t>and the domain name would not be necessary in that instance, as you have already learned.</a:t>
            </a:r>
          </a:p>
        </p:txBody>
      </p:sp>
    </p:spTree>
    <p:extLst>
      <p:ext uri="{BB962C8B-B14F-4D97-AF65-F5344CB8AC3E}">
        <p14:creationId xmlns:p14="http://schemas.microsoft.com/office/powerpoint/2010/main" val="245163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 Email </a:t>
            </a:r>
            <a:r>
              <a:rPr lang="en-US" dirty="0" smtClean="0"/>
              <a:t>Address</a:t>
            </a:r>
            <a:endParaRPr lang="en-US" dirty="0"/>
          </a:p>
        </p:txBody>
      </p:sp>
      <p:sp>
        <p:nvSpPr>
          <p:cNvPr id="3" name="Content Placeholder 2"/>
          <p:cNvSpPr>
            <a:spLocks noGrp="1"/>
          </p:cNvSpPr>
          <p:nvPr>
            <p:ph idx="1"/>
          </p:nvPr>
        </p:nvSpPr>
        <p:spPr>
          <a:xfrm>
            <a:off x="838199" y="1143000"/>
            <a:ext cx="10995991" cy="5338482"/>
          </a:xfrm>
        </p:spPr>
        <p:txBody>
          <a:bodyPr>
            <a:normAutofit fontScale="55000" lnSpcReduction="20000"/>
          </a:bodyPr>
          <a:lstStyle/>
          <a:p>
            <a:r>
              <a:rPr lang="en-US" dirty="0" smtClean="0"/>
              <a:t>In </a:t>
            </a:r>
            <a:r>
              <a:rPr lang="en-US" dirty="0"/>
              <a:t>addition to linking between pages and between parts of a single page, the </a:t>
            </a:r>
            <a:r>
              <a:rPr lang="en-US" dirty="0">
                <a:latin typeface="Courier New" panose="02070309020205020404" pitchFamily="49" charset="0"/>
                <a:cs typeface="Courier New" panose="02070309020205020404" pitchFamily="49" charset="0"/>
              </a:rPr>
              <a:t>&lt;a&gt;</a:t>
            </a:r>
            <a:r>
              <a:rPr lang="en-US" dirty="0"/>
              <a:t> tag enables you to link to email addresses. This is the simplest way to enable your web page visitors to talk back to you. Of course, you could just provide visitors with your email address and trust them to type it into whatever email programs they use, but that increases the likelihood for errors. By providing a clickable link to your email address, you make it almost completely effortless for them to send you messages and eliminate the chance for typos.</a:t>
            </a:r>
          </a:p>
          <a:p>
            <a:r>
              <a:rPr lang="en-US" dirty="0"/>
              <a:t>An HTML link to an email address looks like the following</a:t>
            </a:r>
            <a:r>
              <a:rPr lang="en-US" dirty="0" smtClean="0"/>
              <a:t>:</a:t>
            </a:r>
            <a:br>
              <a:rPr lang="en-US" dirty="0" smtClean="0"/>
            </a:br>
            <a:r>
              <a:rPr lang="en-US" dirty="0" smtClean="0"/>
              <a:t/>
            </a:r>
            <a:br>
              <a:rPr lang="en-US" dirty="0" smtClean="0"/>
            </a:br>
            <a:r>
              <a:rPr lang="en-US" sz="2700" dirty="0">
                <a:latin typeface="Courier New" panose="02070309020205020404" pitchFamily="49" charset="0"/>
                <a:cs typeface="Courier New" panose="02070309020205020404" pitchFamily="49" charset="0"/>
              </a:rPr>
              <a:t>&lt;</a:t>
            </a:r>
            <a:r>
              <a:rPr lang="en-US" sz="2700" dirty="0">
                <a:latin typeface="Courier New" panose="02070309020205020404" pitchFamily="49" charset="0"/>
                <a:cs typeface="Courier New" panose="02070309020205020404" pitchFamily="49" charset="0"/>
              </a:rPr>
              <a:t>a href="mailto:yourusername@yourdomain.com"&gt;Send me </a:t>
            </a:r>
            <a:r>
              <a:rPr lang="en-US" sz="2700" dirty="0">
                <a:latin typeface="Courier New" panose="02070309020205020404" pitchFamily="49" charset="0"/>
                <a:cs typeface="Courier New" panose="02070309020205020404" pitchFamily="49" charset="0"/>
              </a:rPr>
              <a:t>an email </a:t>
            </a:r>
            <a:r>
              <a:rPr lang="en-US" sz="2700" dirty="0">
                <a:latin typeface="Courier New" panose="02070309020205020404" pitchFamily="49" charset="0"/>
                <a:cs typeface="Courier New" panose="02070309020205020404" pitchFamily="49" charset="0"/>
              </a:rPr>
              <a:t>message.&lt;/a&gt;</a:t>
            </a:r>
          </a:p>
          <a:p>
            <a:r>
              <a:rPr lang="en-US" dirty="0"/>
              <a:t>The words Send me an email message will appear just like any other</a:t>
            </a:r>
            <a:r>
              <a:rPr lang="en-US" sz="2700" dirty="0">
                <a:latin typeface="Courier New" panose="02070309020205020404" pitchFamily="49" charset="0"/>
                <a:cs typeface="Courier New" panose="02070309020205020404" pitchFamily="49" charset="0"/>
              </a:rPr>
              <a:t> &lt;a&gt; </a:t>
            </a:r>
            <a:r>
              <a:rPr lang="en-US" dirty="0"/>
              <a:t>link.</a:t>
            </a:r>
          </a:p>
          <a:p>
            <a:r>
              <a:rPr lang="en-US" dirty="0"/>
              <a:t>If you want people to see your actual email address (so that they can make note of it or send a message using a different email program), include it both in the href attribute and as part of the message between the </a:t>
            </a:r>
            <a:r>
              <a:rPr lang="en-US" sz="2700" dirty="0">
                <a:latin typeface="Courier New" panose="02070309020205020404" pitchFamily="49" charset="0"/>
                <a:cs typeface="Courier New" panose="02070309020205020404" pitchFamily="49" charset="0"/>
              </a:rPr>
              <a:t>&lt;a&gt;</a:t>
            </a:r>
            <a:r>
              <a:rPr lang="en-US" dirty="0"/>
              <a:t> and </a:t>
            </a:r>
            <a:r>
              <a:rPr lang="en-US" sz="2700" dirty="0">
                <a:latin typeface="Courier New" panose="02070309020205020404" pitchFamily="49" charset="0"/>
                <a:cs typeface="Courier New" panose="02070309020205020404" pitchFamily="49" charset="0"/>
              </a:rPr>
              <a:t>&lt;/a&gt; </a:t>
            </a:r>
            <a:r>
              <a:rPr lang="en-US" dirty="0"/>
              <a:t>tags, like this</a:t>
            </a:r>
            <a:r>
              <a:rPr lang="en-US" dirty="0" smtClean="0"/>
              <a:t>:</a:t>
            </a:r>
            <a:br>
              <a:rPr lang="en-US" dirty="0" smtClean="0"/>
            </a:br>
            <a:r>
              <a:rPr lang="en-US" dirty="0" smtClean="0"/>
              <a:t/>
            </a:r>
            <a:br>
              <a:rPr lang="en-US" dirty="0" smtClean="0"/>
            </a:br>
            <a:r>
              <a:rPr lang="en-US" sz="2700" dirty="0">
                <a:latin typeface="Courier New" panose="02070309020205020404" pitchFamily="49" charset="0"/>
                <a:cs typeface="Courier New" panose="02070309020205020404" pitchFamily="49" charset="0"/>
              </a:rPr>
              <a:t>&lt;</a:t>
            </a:r>
            <a:r>
              <a:rPr lang="en-US" sz="2700" dirty="0">
                <a:latin typeface="Courier New" panose="02070309020205020404" pitchFamily="49" charset="0"/>
                <a:cs typeface="Courier New" panose="02070309020205020404" pitchFamily="49" charset="0"/>
              </a:rPr>
              <a:t>a href="mailto:you@yourdomain.com"&gt;you@yourdomain.com&lt;/a&gt;</a:t>
            </a:r>
          </a:p>
          <a:p>
            <a:r>
              <a:rPr lang="en-US" dirty="0"/>
              <a:t>In most web browsers, when a user clicks the link, that person gets a window into which he or she can type a message that is immediately sent to you—the email program the person uses to send and receive email will automatically be used. You can provide some additional information in the link so that the subject and body of the message also have default values. You do this by adding subject and body variables to the mailto link. You separate the variables from the email address with a question mark (?), separate the value from the variable with an equal sign (</a:t>
            </a:r>
            <a:r>
              <a:rPr lang="en-US" sz="2700" dirty="0">
                <a:latin typeface="Courier New" panose="02070309020205020404" pitchFamily="49" charset="0"/>
                <a:cs typeface="Courier New" panose="02070309020205020404" pitchFamily="49" charset="0"/>
              </a:rPr>
              <a:t>=</a:t>
            </a:r>
            <a:r>
              <a:rPr lang="en-US" dirty="0"/>
              <a:t>), and then separate each of the variable and value pairs with an ampersand (&amp;). You don’t have to understand the variable/value terminology at this point. Here is an example of specifying a subject and body for the preceding email example</a:t>
            </a:r>
            <a:r>
              <a:rPr lang="en-US" dirty="0" smtClean="0"/>
              <a:t>:</a:t>
            </a:r>
            <a:br>
              <a:rPr lang="en-US" dirty="0" smtClean="0"/>
            </a:br>
            <a:r>
              <a:rPr lang="en-US" dirty="0" smtClean="0"/>
              <a:t/>
            </a:r>
            <a:br>
              <a:rPr lang="en-US" dirty="0" smtClean="0"/>
            </a:br>
            <a:r>
              <a:rPr lang="en-US" sz="2700" dirty="0">
                <a:latin typeface="Courier New" panose="02070309020205020404" pitchFamily="49" charset="0"/>
                <a:cs typeface="Courier New" panose="02070309020205020404" pitchFamily="49" charset="0"/>
              </a:rPr>
              <a:t>&lt;</a:t>
            </a:r>
            <a:r>
              <a:rPr lang="en-US" sz="2700" dirty="0">
                <a:latin typeface="Courier New" panose="02070309020205020404" pitchFamily="49" charset="0"/>
                <a:cs typeface="Courier New" panose="02070309020205020404" pitchFamily="49" charset="0"/>
              </a:rPr>
              <a:t>a href="mailto:author@somedomain.com?subject=Book </a:t>
            </a:r>
            <a:r>
              <a:rPr lang="en-US" sz="2700" dirty="0" err="1">
                <a:latin typeface="Courier New" panose="02070309020205020404" pitchFamily="49" charset="0"/>
                <a:cs typeface="Courier New" panose="02070309020205020404" pitchFamily="49" charset="0"/>
              </a:rPr>
              <a:t>Question&amp;body</a:t>
            </a:r>
            <a:r>
              <a:rPr lang="en-US" sz="2700" dirty="0">
                <a:latin typeface="Courier New" panose="02070309020205020404" pitchFamily="49" charset="0"/>
                <a:cs typeface="Courier New" panose="02070309020205020404" pitchFamily="49" charset="0"/>
              </a:rPr>
              <a:t>=When </a:t>
            </a:r>
            <a:r>
              <a:rPr lang="en-US" sz="2700" dirty="0">
                <a:latin typeface="Courier New" panose="02070309020205020404" pitchFamily="49" charset="0"/>
                <a:cs typeface="Courier New" panose="02070309020205020404" pitchFamily="49" charset="0"/>
              </a:rPr>
              <a:t>is the next edition coming out?"&gt;author@somedomain.com&lt;/a</a:t>
            </a:r>
            <a:r>
              <a:rPr lang="en-US" sz="2700" dirty="0">
                <a:latin typeface="Courier New" panose="02070309020205020404" pitchFamily="49" charset="0"/>
                <a:cs typeface="Courier New" panose="02070309020205020404" pitchFamily="49" charset="0"/>
              </a:rPr>
              <a:t>&gt;</a:t>
            </a:r>
            <a:endParaRPr lang="en-US" sz="2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4718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 Email </a:t>
            </a:r>
            <a:r>
              <a:rPr lang="en-US" dirty="0" smtClean="0"/>
              <a:t>Address</a:t>
            </a:r>
            <a:endParaRPr lang="en-US" dirty="0"/>
          </a:p>
        </p:txBody>
      </p:sp>
      <p:sp>
        <p:nvSpPr>
          <p:cNvPr id="3" name="Content Placeholder 2"/>
          <p:cNvSpPr>
            <a:spLocks noGrp="1"/>
          </p:cNvSpPr>
          <p:nvPr>
            <p:ph idx="1"/>
          </p:nvPr>
        </p:nvSpPr>
        <p:spPr>
          <a:xfrm>
            <a:off x="838199" y="1258958"/>
            <a:ext cx="10995991" cy="5262866"/>
          </a:xfrm>
        </p:spPr>
        <p:txBody>
          <a:bodyPr>
            <a:normAutofit fontScale="55000" lnSpcReduction="20000"/>
          </a:bodyPr>
          <a:lstStyle/>
          <a:p>
            <a:r>
              <a:rPr lang="en-US" b="1" dirty="0" smtClean="0"/>
              <a:t>Tip: </a:t>
            </a:r>
            <a:r>
              <a:rPr lang="en-US" dirty="0" smtClean="0"/>
              <a:t>If </a:t>
            </a:r>
            <a:r>
              <a:rPr lang="en-US" dirty="0"/>
              <a:t>you put an email contact link in the footer of all your web pages, you make it easy for others to contact you; you give them a way to tell you about any problems with the page that your testing might have missed. Just don’t forget to use the email address character entity trick so that your address flies under the radar of spammers</a:t>
            </a:r>
            <a:r>
              <a:rPr lang="en-US" dirty="0" smtClean="0"/>
              <a:t>.</a:t>
            </a:r>
            <a:endParaRPr lang="en-US" dirty="0"/>
          </a:p>
          <a:p>
            <a:r>
              <a:rPr lang="en-US" dirty="0"/>
              <a:t>When a user clicks this link, an email message is created with author@somedomain.com as the recipient, Book Question as the subject of the message, and When is the next edition coming out? as the message body.</a:t>
            </a:r>
          </a:p>
          <a:p>
            <a:r>
              <a:rPr lang="en-US" dirty="0"/>
              <a:t>Before you run off and start plastering your email address all over your web pages, I have to give you a little warning and then let you in on a handy trick. You’re no doubt familiar with spammers that build up databases of email addresses and then bombard them with junk mail advertisements. One way spammers harvest email addresses is using programs that automatically search web pages for mailto links.</a:t>
            </a:r>
          </a:p>
          <a:p>
            <a:r>
              <a:rPr lang="en-US" dirty="0"/>
              <a:t>Fortunately, a little trick will thwart many (but not all) spammers. This trick involves using character entities to encode your email address, which confuses scraper programs that attempt to harvest your email address from your web pages. As an example, consider the email address jcmeloni@gmail.com. If you replace the letters in the address with their character entity equivalents, some email harvesting programs will be thrown off. Lowercase ASCII character entities begin at &amp;#97; for the letter a and increase through the alphabet in order. For example, the letter j is &amp;#106, c is &amp;#99, and so on. Replacing all the characters with their ASCII attributes produces the following</a:t>
            </a:r>
            <a:r>
              <a:rPr lang="en-US" dirty="0" smtClean="0"/>
              <a:t>:</a:t>
            </a:r>
            <a:br>
              <a:rPr lang="en-US" dirty="0" smtClean="0"/>
            </a:br>
            <a:r>
              <a:rPr lang="en-US" dirty="0" smtClean="0"/>
              <a:t/>
            </a:r>
            <a:br>
              <a:rPr lang="en-US" dirty="0" smtClean="0"/>
            </a:br>
            <a:r>
              <a:rPr lang="en-US" sz="3800" dirty="0">
                <a:latin typeface="Courier New" panose="02070309020205020404" pitchFamily="49" charset="0"/>
                <a:cs typeface="Courier New" panose="02070309020205020404" pitchFamily="49" charset="0"/>
              </a:rPr>
              <a:t>&lt;</a:t>
            </a:r>
            <a:r>
              <a:rPr lang="en-US" sz="3800" dirty="0">
                <a:latin typeface="Courier New" panose="02070309020205020404" pitchFamily="49" charset="0"/>
                <a:cs typeface="Courier New" panose="02070309020205020404" pitchFamily="49" charset="0"/>
              </a:rPr>
              <a:t>a href="mailto:&amp;#106;&amp;#099;&amp;#109;&amp;#101;&amp;#108;&amp;#111;&amp;#110;&amp;#105</a:t>
            </a:r>
            <a:r>
              <a:rPr lang="en-US" sz="3800" dirty="0">
                <a:latin typeface="Courier New" panose="02070309020205020404" pitchFamily="49" charset="0"/>
                <a:cs typeface="Courier New" panose="02070309020205020404" pitchFamily="49" charset="0"/>
              </a:rPr>
              <a:t>;&amp;#</a:t>
            </a:r>
            <a:r>
              <a:rPr lang="en-US" sz="3800" dirty="0">
                <a:latin typeface="Courier New" panose="02070309020205020404" pitchFamily="49" charset="0"/>
                <a:cs typeface="Courier New" panose="02070309020205020404" pitchFamily="49" charset="0"/>
              </a:rPr>
              <a:t>064;&amp;#103;&amp;#109;&amp;#097;&amp;#105;&amp;#108;&amp;#046;&amp;#099;&amp;#111;&amp;#109</a:t>
            </a:r>
            <a:r>
              <a:rPr lang="en-US" sz="3800" dirty="0">
                <a:latin typeface="Courier New" panose="02070309020205020404" pitchFamily="49" charset="0"/>
                <a:cs typeface="Courier New" panose="02070309020205020404" pitchFamily="49" charset="0"/>
              </a:rPr>
              <a:t>;"&gt;Send </a:t>
            </a:r>
            <a:r>
              <a:rPr lang="en-US" sz="3800" dirty="0">
                <a:latin typeface="Courier New" panose="02070309020205020404" pitchFamily="49" charset="0"/>
                <a:cs typeface="Courier New" panose="02070309020205020404" pitchFamily="49" charset="0"/>
              </a:rPr>
              <a:t>me an email message.&lt;/a&gt;</a:t>
            </a:r>
          </a:p>
          <a:p>
            <a:r>
              <a:rPr lang="en-US" dirty="0"/>
              <a:t>Because the browser interprets the character encoding as, well, characters, the end result is the same from the browser’s perspective. However, automated email harvesting programs search the raw HTML code for pages, which, in this case, is showing a fairly jumbled-looking email address. If you don’t want to figure out the character encoding for your own address, just type “email address encoder” into your search engine, and you will find some services online that will produce an encoded string for you.</a:t>
            </a:r>
          </a:p>
        </p:txBody>
      </p:sp>
    </p:spTree>
    <p:extLst>
      <p:ext uri="{BB962C8B-B14F-4D97-AF65-F5344CB8AC3E}">
        <p14:creationId xmlns:p14="http://schemas.microsoft.com/office/powerpoint/2010/main" val="4026028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Opening a Link in a New Browser </a:t>
            </a:r>
            <a:r>
              <a:rPr lang="en-US" dirty="0" smtClean="0"/>
              <a:t>Window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Now </a:t>
            </a:r>
            <a:r>
              <a:rPr lang="en-US" dirty="0"/>
              <a:t>that you have a handle on how to create addresses for links—both internal (within your site) and external (to other sites)—there is one additional method of linking: forcing the user to open links in new windows.</a:t>
            </a:r>
          </a:p>
          <a:p>
            <a:r>
              <a:rPr lang="en-US" dirty="0"/>
              <a:t>You’ve no doubt heard of pop-up windows, which are browser windows—typically advertising products or services—that are intended to be opened and displayed automatically without the user’s approval (many modern browsers disallow this behavior). However, the concept of opening another window or targeting another location serves a valid purpose in some instances. For example, you might want to present information in a smaller secondary browser window but still allow the user to see the information in the main window. This is often the case when the user is clicking on a link to an animated demo, a movie clip, or some other multimedia element. You might also want to target a new browser window when you are linking to content off-site.</a:t>
            </a:r>
          </a:p>
          <a:p>
            <a:r>
              <a:rPr lang="en-US" dirty="0"/>
              <a:t>The word target is important because that is the name of the attribute used with the</a:t>
            </a:r>
            <a:r>
              <a:rPr lang="en-US" sz="2900" dirty="0">
                <a:latin typeface="Courier New" panose="02070309020205020404" pitchFamily="49" charset="0"/>
                <a:cs typeface="Courier New" panose="02070309020205020404" pitchFamily="49" charset="0"/>
              </a:rPr>
              <a:t> &lt;a&gt; </a:t>
            </a:r>
            <a:r>
              <a:rPr lang="en-US" dirty="0"/>
              <a:t>tag. The target attribute points to a valid browsing context, or “new window to open.”</a:t>
            </a:r>
          </a:p>
          <a:p>
            <a:r>
              <a:rPr lang="en-US" dirty="0"/>
              <a:t>A valid HTML link that opens in a new window is constructed like so</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href="/some/file.html" target="_blank"&gt;Open a Window!&lt;/a&gt;</a:t>
            </a:r>
          </a:p>
          <a:p>
            <a:r>
              <a:rPr lang="en-US" dirty="0"/>
              <a:t>Remember, opening a new browser window on behalf of your user—especially when it’s a full-size new window—goes against some principles of usability and accessibility, so be considerate if and when you do it.</a:t>
            </a:r>
          </a:p>
        </p:txBody>
      </p:sp>
    </p:spTree>
    <p:extLst>
      <p:ext uri="{BB962C8B-B14F-4D97-AF65-F5344CB8AC3E}">
        <p14:creationId xmlns:p14="http://schemas.microsoft.com/office/powerpoint/2010/main" val="981458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CSS to Style </a:t>
            </a:r>
            <a:r>
              <a:rPr lang="en-US" dirty="0" smtClean="0"/>
              <a:t>Hyperlinks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a:t>default display of a text-based hyperlink on a web page is underlined blue text. You might also have noticed that links you have previously visited appear as underlined purple text—that color is also a default. If you’ve spent any time at all on the Web, you will also have noticed that not all links are blue or purple—and for that, I think, we are all thankful. Using a little CSS and knowledge of the various </a:t>
            </a:r>
            <a:r>
              <a:rPr lang="en-US" dirty="0" err="1"/>
              <a:t>pseudoclasses</a:t>
            </a:r>
            <a:r>
              <a:rPr lang="en-US" dirty="0"/>
              <a:t> for the </a:t>
            </a:r>
            <a:r>
              <a:rPr lang="en-US" dirty="0">
                <a:latin typeface="Courier New" panose="02070309020205020404" pitchFamily="49" charset="0"/>
                <a:cs typeface="Courier New" panose="02070309020205020404" pitchFamily="49" charset="0"/>
              </a:rPr>
              <a:t>&lt;a&gt;</a:t>
            </a:r>
            <a:r>
              <a:rPr lang="en-US" dirty="0"/>
              <a:t> link, you can make your links look however you want.</a:t>
            </a:r>
          </a:p>
          <a:p>
            <a:r>
              <a:rPr lang="en-US" b="1" dirty="0" smtClean="0"/>
              <a:t>Note: </a:t>
            </a:r>
            <a:r>
              <a:rPr lang="en-US" dirty="0" smtClean="0"/>
              <a:t>You </a:t>
            </a:r>
            <a:r>
              <a:rPr lang="en-US" dirty="0"/>
              <a:t>can use graphics as links (instead of using text as links) by putting an </a:t>
            </a:r>
            <a:r>
              <a:rPr lang="en-US" sz="2700" dirty="0">
                <a:latin typeface="Courier New" panose="02070309020205020404" pitchFamily="49" charset="0"/>
                <a:cs typeface="Courier New" panose="02070309020205020404" pitchFamily="49" charset="0"/>
              </a:rPr>
              <a:t>&lt;img /&gt; </a:t>
            </a:r>
            <a:r>
              <a:rPr lang="en-US" dirty="0"/>
              <a:t>tag between the opening </a:t>
            </a:r>
            <a:r>
              <a:rPr lang="en-US" sz="2700" dirty="0">
                <a:latin typeface="Courier New" panose="02070309020205020404" pitchFamily="49" charset="0"/>
                <a:cs typeface="Courier New" panose="02070309020205020404" pitchFamily="49" charset="0"/>
              </a:rPr>
              <a:t>&lt;a&gt;</a:t>
            </a:r>
            <a:r>
              <a:rPr lang="en-US" dirty="0"/>
              <a:t> and closing </a:t>
            </a:r>
            <a:r>
              <a:rPr lang="en-US" sz="2700" dirty="0">
                <a:latin typeface="Courier New" panose="02070309020205020404" pitchFamily="49" charset="0"/>
                <a:cs typeface="Courier New" panose="02070309020205020404" pitchFamily="49" charset="0"/>
              </a:rPr>
              <a:t>&lt;/a&gt; </a:t>
            </a:r>
            <a:r>
              <a:rPr lang="en-US" dirty="0"/>
              <a:t>tags.</a:t>
            </a:r>
            <a:endParaRPr lang="en-US" sz="2700" dirty="0">
              <a:latin typeface="Courier New" panose="02070309020205020404" pitchFamily="49" charset="0"/>
              <a:cs typeface="Courier New" panose="02070309020205020404" pitchFamily="49" charset="0"/>
            </a:endParaRPr>
          </a:p>
          <a:p>
            <a:r>
              <a:rPr lang="en-US" dirty="0" smtClean="0"/>
              <a:t>A </a:t>
            </a:r>
            <a:r>
              <a:rPr lang="en-US" dirty="0" err="1"/>
              <a:t>pseudoclass</a:t>
            </a:r>
            <a:r>
              <a:rPr lang="en-US" dirty="0"/>
              <a:t> is a class that describes styles for elements that apply to certain circumstances, such as various states of user interaction with that element.</a:t>
            </a:r>
          </a:p>
          <a:p>
            <a:r>
              <a:rPr lang="en-US" dirty="0"/>
              <a:t>For example, the common </a:t>
            </a:r>
            <a:r>
              <a:rPr lang="en-US" dirty="0" err="1"/>
              <a:t>pseudoclasses</a:t>
            </a:r>
            <a:r>
              <a:rPr lang="en-US" dirty="0"/>
              <a:t> for the &lt;a&gt; tag are link, visited, hover, and active. You can remember them with the mnemonic “Love–Hate” (LV for love and HA for hate) if you choose.</a:t>
            </a:r>
          </a:p>
          <a:p>
            <a:r>
              <a:rPr lang="en-US" dirty="0"/>
              <a:t>▸ a:link describes the style of a hyperlink that has not been visited previously.</a:t>
            </a:r>
          </a:p>
          <a:p>
            <a:pPr lvl="1"/>
            <a:r>
              <a:rPr lang="en-US" sz="2700" dirty="0">
                <a:latin typeface="Courier New" panose="02070309020205020404" pitchFamily="49" charset="0"/>
                <a:cs typeface="Courier New" panose="02070309020205020404" pitchFamily="49" charset="0"/>
              </a:rPr>
              <a:t>a:visited </a:t>
            </a:r>
            <a:r>
              <a:rPr lang="en-US" dirty="0"/>
              <a:t>describes the style of a hyperlink that has been visited previously and is present in the browser’s memory.</a:t>
            </a:r>
          </a:p>
          <a:p>
            <a:pPr lvl="1"/>
            <a:r>
              <a:rPr lang="en-US" sz="2700" dirty="0">
                <a:latin typeface="Courier New" panose="02070309020205020404" pitchFamily="49" charset="0"/>
                <a:cs typeface="Courier New" panose="02070309020205020404" pitchFamily="49" charset="0"/>
              </a:rPr>
              <a:t>a:hover</a:t>
            </a:r>
            <a:r>
              <a:rPr lang="en-US" dirty="0" smtClean="0"/>
              <a:t> </a:t>
            </a:r>
            <a:r>
              <a:rPr lang="en-US" dirty="0"/>
              <a:t>describes the style of a hyperlink as a user’s mouse hovers over it (and before it has been clicked).</a:t>
            </a:r>
          </a:p>
          <a:p>
            <a:pPr lvl="1"/>
            <a:r>
              <a:rPr lang="en-US" sz="2700" dirty="0">
                <a:latin typeface="Courier New" panose="02070309020205020404" pitchFamily="49" charset="0"/>
                <a:cs typeface="Courier New" panose="02070309020205020404" pitchFamily="49" charset="0"/>
              </a:rPr>
              <a:t>a:active</a:t>
            </a:r>
            <a:r>
              <a:rPr lang="en-US" dirty="0" smtClean="0"/>
              <a:t> </a:t>
            </a:r>
            <a:r>
              <a:rPr lang="en-US" dirty="0"/>
              <a:t>describes the style of a hyperlink that is in the act of being clicked but has not yet been released.</a:t>
            </a:r>
          </a:p>
          <a:p>
            <a:r>
              <a:rPr lang="en-US" dirty="0"/>
              <a:t>For example, let’s say you want to produce a link with the following styles:</a:t>
            </a:r>
          </a:p>
          <a:p>
            <a:pPr lvl="1"/>
            <a:r>
              <a:rPr lang="en-US" dirty="0" smtClean="0"/>
              <a:t>A </a:t>
            </a:r>
            <a:r>
              <a:rPr lang="en-US" dirty="0"/>
              <a:t>font that is bold and Verdana (and not underlined, meaning it has no text decoration)</a:t>
            </a:r>
          </a:p>
          <a:p>
            <a:pPr lvl="1"/>
            <a:r>
              <a:rPr lang="en-US" dirty="0" smtClean="0"/>
              <a:t>A </a:t>
            </a:r>
            <a:r>
              <a:rPr lang="en-US" dirty="0"/>
              <a:t>base color that is light blue</a:t>
            </a:r>
          </a:p>
          <a:p>
            <a:pPr lvl="1"/>
            <a:r>
              <a:rPr lang="en-US" dirty="0" smtClean="0"/>
              <a:t>A </a:t>
            </a:r>
            <a:r>
              <a:rPr lang="en-US" dirty="0"/>
              <a:t>color of red when users hover over it or when they are clicking it</a:t>
            </a:r>
          </a:p>
          <a:p>
            <a:pPr lvl="1"/>
            <a:r>
              <a:rPr lang="en-US" dirty="0" smtClean="0"/>
              <a:t>A </a:t>
            </a:r>
            <a:r>
              <a:rPr lang="en-US" dirty="0"/>
              <a:t>color of gray after users have visited it</a:t>
            </a:r>
          </a:p>
          <a:p>
            <a:r>
              <a:rPr lang="en-US" b="1" dirty="0" smtClean="0"/>
              <a:t>Note: </a:t>
            </a:r>
            <a:r>
              <a:rPr lang="en-US" dirty="0" smtClean="0"/>
              <a:t>The </a:t>
            </a:r>
            <a:r>
              <a:rPr lang="en-US" dirty="0"/>
              <a:t>colors in this example are indicated by their hexadecimal values.</a:t>
            </a:r>
          </a:p>
        </p:txBody>
      </p:sp>
    </p:spTree>
    <p:extLst>
      <p:ext uri="{BB962C8B-B14F-4D97-AF65-F5344CB8AC3E}">
        <p14:creationId xmlns:p14="http://schemas.microsoft.com/office/powerpoint/2010/main" val="3543150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CSS to Style </a:t>
            </a:r>
            <a:r>
              <a:rPr lang="en-US" dirty="0" smtClean="0"/>
              <a:t>Hyperlinks</a:t>
            </a:r>
            <a:endParaRPr lang="en-US" dirty="0"/>
          </a:p>
        </p:txBody>
      </p:sp>
      <p:sp>
        <p:nvSpPr>
          <p:cNvPr id="3" name="Content Placeholder 2"/>
          <p:cNvSpPr>
            <a:spLocks noGrp="1"/>
          </p:cNvSpPr>
          <p:nvPr>
            <p:ph idx="1"/>
          </p:nvPr>
        </p:nvSpPr>
        <p:spPr>
          <a:xfrm>
            <a:off x="838199" y="1143000"/>
            <a:ext cx="10995991" cy="5351929"/>
          </a:xfrm>
        </p:spPr>
        <p:txBody>
          <a:bodyPr>
            <a:normAutofit fontScale="47500" lnSpcReduction="20000"/>
          </a:bodyPr>
          <a:lstStyle/>
          <a:p>
            <a:r>
              <a:rPr lang="en-US" dirty="0"/>
              <a:t>Your style sheet entries might look like the </a:t>
            </a:r>
            <a:r>
              <a:rPr lang="en-US" dirty="0" smtClean="0"/>
              <a:t>following:</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a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font-family: Verdana, sans-serif</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font-weight: bold</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text-decoration: none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a:link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#6479A0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a:visited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a:t>
            </a:r>
            <a:r>
              <a:rPr lang="en-US" dirty="0" err="1">
                <a:latin typeface="Courier New" panose="02070309020205020404" pitchFamily="49" charset="0"/>
                <a:cs typeface="Courier New" panose="02070309020205020404" pitchFamily="49" charset="0"/>
              </a:rPr>
              <a:t>cccccc</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a:hover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#e03a3e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a:active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#e03a3e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Because the sample link will be Verdana bold (and not underlined) regardless of the state it is in, those three property and value pairs can reside in the rule for the a selector. However, because each </a:t>
            </a:r>
            <a:r>
              <a:rPr lang="en-US" dirty="0" err="1"/>
              <a:t>pseudoclass</a:t>
            </a:r>
            <a:r>
              <a:rPr lang="en-US" dirty="0"/>
              <a:t> must have a specific color associated with it, we use a rule for each </a:t>
            </a:r>
            <a:r>
              <a:rPr lang="en-US" dirty="0" err="1"/>
              <a:t>pseudoclass</a:t>
            </a:r>
            <a:r>
              <a:rPr lang="en-US" dirty="0"/>
              <a:t>, as shown in the code example. The </a:t>
            </a:r>
            <a:r>
              <a:rPr lang="en-US" dirty="0" err="1"/>
              <a:t>pseudoclass</a:t>
            </a:r>
            <a:r>
              <a:rPr lang="en-US" dirty="0"/>
              <a:t> inherits the style of the parent rule, unless the rule for the </a:t>
            </a:r>
            <a:r>
              <a:rPr lang="en-US" dirty="0" err="1"/>
              <a:t>pseudoclass</a:t>
            </a:r>
            <a:r>
              <a:rPr lang="en-US" dirty="0"/>
              <a:t> specifically overrides that rule. In other words, all the </a:t>
            </a:r>
            <a:r>
              <a:rPr lang="en-US" dirty="0" err="1"/>
              <a:t>pseudoclasses</a:t>
            </a:r>
            <a:r>
              <a:rPr lang="en-US" dirty="0"/>
              <a:t> in the preceding example will be Verdana bold (and not underlined). However, if we had used the following rule for the hover </a:t>
            </a:r>
            <a:r>
              <a:rPr lang="en-US" dirty="0" err="1"/>
              <a:t>pseudoclass</a:t>
            </a:r>
            <a:r>
              <a:rPr lang="en-US" dirty="0"/>
              <a:t>, the text would display in Comic Sans when users hovered over it (if, in fact, the user has the Comic Sans font installed</a:t>
            </a:r>
            <a:r>
              <a:rPr lang="en-US" dirty="0" smtClean="0"/>
              <a:t>):</a:t>
            </a:r>
            <a:br>
              <a:rPr lang="en-US" dirty="0" smtClean="0"/>
            </a:br>
            <a:r>
              <a:rPr lang="en-US" sz="2700" dirty="0">
                <a:latin typeface="Courier New" panose="02070309020205020404" pitchFamily="49" charset="0"/>
                <a:cs typeface="Courier New" panose="02070309020205020404" pitchFamily="49" charset="0"/>
              </a:rPr>
              <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a:hover {</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   </a:t>
            </a:r>
            <a:r>
              <a:rPr lang="en-US" sz="2700" dirty="0">
                <a:latin typeface="Courier New" panose="02070309020205020404" pitchFamily="49" charset="0"/>
                <a:cs typeface="Courier New" panose="02070309020205020404" pitchFamily="49" charset="0"/>
              </a:rPr>
              <a:t>font-family: "Comic Sans MS</a:t>
            </a:r>
            <a:r>
              <a:rPr lang="en-US" sz="2700" dirty="0">
                <a:latin typeface="Courier New" panose="02070309020205020404" pitchFamily="49" charset="0"/>
                <a:cs typeface="Courier New" panose="02070309020205020404" pitchFamily="49" charset="0"/>
              </a:rPr>
              <a:t>";</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   </a:t>
            </a:r>
            <a:r>
              <a:rPr lang="en-US" sz="2700" dirty="0">
                <a:latin typeface="Courier New" panose="02070309020205020404" pitchFamily="49" charset="0"/>
                <a:cs typeface="Courier New" panose="02070309020205020404" pitchFamily="49" charset="0"/>
              </a:rPr>
              <a:t>color: #e03a3e</a:t>
            </a:r>
            <a:r>
              <a:rPr lang="en-US" sz="2700" dirty="0">
                <a:latin typeface="Courier New" panose="02070309020205020404" pitchFamily="49" charset="0"/>
                <a:cs typeface="Courier New" panose="02070309020205020404" pitchFamily="49" charset="0"/>
              </a:rPr>
              <a:t>;</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a:t>
            </a:r>
            <a:endParaRPr lang="en-US" sz="2700" dirty="0">
              <a:latin typeface="Courier New" panose="02070309020205020404" pitchFamily="49" charset="0"/>
              <a:cs typeface="Courier New" panose="02070309020205020404" pitchFamily="49" charset="0"/>
            </a:endParaRPr>
          </a:p>
          <a:p>
            <a:r>
              <a:rPr lang="en-US" sz="2700" dirty="0">
                <a:latin typeface="Courier New" panose="02070309020205020404" pitchFamily="49" charset="0"/>
                <a:cs typeface="Courier New" panose="02070309020205020404" pitchFamily="49" charset="0"/>
              </a:rPr>
              <a:t>Additionally, because the active and hover </a:t>
            </a:r>
            <a:r>
              <a:rPr lang="en-US" sz="2700" dirty="0" err="1">
                <a:latin typeface="Courier New" panose="02070309020205020404" pitchFamily="49" charset="0"/>
                <a:cs typeface="Courier New" panose="02070309020205020404" pitchFamily="49" charset="0"/>
              </a:rPr>
              <a:t>pseudoclasses</a:t>
            </a:r>
            <a:r>
              <a:rPr lang="en-US" sz="2700" dirty="0">
                <a:latin typeface="Courier New" panose="02070309020205020404" pitchFamily="49" charset="0"/>
                <a:cs typeface="Courier New" panose="02070309020205020404" pitchFamily="49" charset="0"/>
              </a:rPr>
              <a:t> use the same font color, you can combine style rules for </a:t>
            </a:r>
            <a:r>
              <a:rPr lang="en-US" sz="2700" dirty="0">
                <a:latin typeface="Courier New" panose="02070309020205020404" pitchFamily="49" charset="0"/>
                <a:cs typeface="Courier New" panose="02070309020205020404" pitchFamily="49" charset="0"/>
              </a:rPr>
              <a:t>them:</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a:hover</a:t>
            </a:r>
            <a:r>
              <a:rPr lang="en-US" sz="2700" dirty="0">
                <a:latin typeface="Courier New" panose="02070309020205020404" pitchFamily="49" charset="0"/>
                <a:cs typeface="Courier New" panose="02070309020205020404" pitchFamily="49" charset="0"/>
              </a:rPr>
              <a:t>, a:active </a:t>
            </a:r>
            <a:r>
              <a:rPr lang="en-US" sz="2700" dirty="0">
                <a:latin typeface="Courier New" panose="02070309020205020404" pitchFamily="49" charset="0"/>
                <a:cs typeface="Courier New" panose="02070309020205020404" pitchFamily="49" charset="0"/>
              </a:rPr>
              <a:t>{</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   </a:t>
            </a:r>
            <a:r>
              <a:rPr lang="en-US" sz="2700" dirty="0">
                <a:latin typeface="Courier New" panose="02070309020205020404" pitchFamily="49" charset="0"/>
                <a:cs typeface="Courier New" panose="02070309020205020404" pitchFamily="49" charset="0"/>
              </a:rPr>
              <a:t>color: #e03a3e</a:t>
            </a:r>
            <a:r>
              <a:rPr lang="en-US" sz="2700" dirty="0">
                <a:latin typeface="Courier New" panose="02070309020205020404" pitchFamily="49" charset="0"/>
                <a:cs typeface="Courier New" panose="02070309020205020404" pitchFamily="49" charset="0"/>
              </a:rPr>
              <a:t>;</a:t>
            </a:r>
            <a:br>
              <a:rPr lang="en-US" sz="2700" dirty="0">
                <a:latin typeface="Courier New" panose="02070309020205020404" pitchFamily="49" charset="0"/>
                <a:cs typeface="Courier New" panose="02070309020205020404" pitchFamily="49" charset="0"/>
              </a:rPr>
            </a:br>
            <a:r>
              <a:rPr lang="en-US" sz="2700" dirty="0">
                <a:latin typeface="Courier New" panose="02070309020205020404" pitchFamily="49" charset="0"/>
                <a:cs typeface="Courier New" panose="02070309020205020404" pitchFamily="49" charset="0"/>
              </a:rPr>
              <a:t>}</a:t>
            </a:r>
            <a:endParaRPr lang="en-US" sz="2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700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CSS to Style </a:t>
            </a:r>
            <a:r>
              <a:rPr lang="en-US" dirty="0" smtClean="0"/>
              <a:t>Hyperlinks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406" y="1956594"/>
            <a:ext cx="5410200" cy="3724275"/>
          </a:xfrm>
        </p:spPr>
      </p:pic>
    </p:spTree>
    <p:extLst>
      <p:ext uri="{BB962C8B-B14F-4D97-AF65-F5344CB8AC3E}">
        <p14:creationId xmlns:p14="http://schemas.microsoft.com/office/powerpoint/2010/main" val="2247072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CSS to Style </a:t>
            </a:r>
            <a:r>
              <a:rPr lang="en-US" dirty="0" smtClean="0"/>
              <a:t>Hyperlinks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&lt;title&gt;Sample Link Style&lt;/title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&lt;style type="text/css</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font-family: Verdana, sans-serif</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font-weight: bold</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text-decoration: none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a:link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#6479a0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a:visited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a:t>
            </a:r>
            <a:r>
              <a:rPr lang="en-US" dirty="0" err="1">
                <a:latin typeface="Courier New" panose="02070309020205020404" pitchFamily="49" charset="0"/>
                <a:cs typeface="Courier New" panose="02070309020205020404" pitchFamily="49" charset="0"/>
              </a:rPr>
              <a:t>cccccc</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a:hover</a:t>
            </a:r>
            <a:r>
              <a:rPr lang="en-US" dirty="0">
                <a:latin typeface="Courier New" panose="02070309020205020404" pitchFamily="49" charset="0"/>
                <a:cs typeface="Courier New" panose="02070309020205020404" pitchFamily="49" charset="0"/>
              </a:rPr>
              <a:t>, a:active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color</a:t>
            </a:r>
            <a:r>
              <a:rPr lang="en-US" dirty="0">
                <a:latin typeface="Courier New" panose="02070309020205020404" pitchFamily="49" charset="0"/>
                <a:cs typeface="Courier New" panose="02070309020205020404" pitchFamily="49" charset="0"/>
              </a:rPr>
              <a:t>: #ff0000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&lt;/style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&lt;h1&gt;Sample Link Style&lt;/h1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&lt;p&gt;&lt;a href="simplelinkstyle.html"&gt;The first time you </a:t>
            </a:r>
            <a:r>
              <a:rPr lang="en-US" dirty="0" smtClean="0">
                <a:latin typeface="Courier New" panose="02070309020205020404" pitchFamily="49" charset="0"/>
                <a:cs typeface="Courier New" panose="02070309020205020404" pitchFamily="49" charset="0"/>
              </a:rPr>
              <a:t>see </a:t>
            </a:r>
            <a:r>
              <a:rPr lang="en-US" dirty="0">
                <a:latin typeface="Courier New" panose="02070309020205020404" pitchFamily="49" charset="0"/>
                <a:cs typeface="Courier New" panose="02070309020205020404" pitchFamily="49" charset="0"/>
              </a:rPr>
              <a:t>me, I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should </a:t>
            </a:r>
            <a:r>
              <a:rPr lang="en-US" dirty="0">
                <a:latin typeface="Courier New" panose="02070309020205020404" pitchFamily="49" charset="0"/>
                <a:cs typeface="Courier New" panose="02070309020205020404" pitchFamily="49" charset="0"/>
              </a:rPr>
              <a:t>be a light blue, bold, non-underlined </a:t>
            </a:r>
            <a:r>
              <a:rPr lang="en-US" dirty="0" smtClean="0">
                <a:latin typeface="Courier New" panose="02070309020205020404" pitchFamily="49" charset="0"/>
                <a:cs typeface="Courier New" panose="02070309020205020404" pitchFamily="49" charset="0"/>
              </a:rPr>
              <a:t>link in </a:t>
            </a:r>
            <a:r>
              <a:rPr lang="en-US" dirty="0">
                <a:latin typeface="Courier New" panose="02070309020205020404" pitchFamily="49" charset="0"/>
                <a:cs typeface="Courier New" panose="02070309020205020404" pitchFamily="49" charset="0"/>
              </a:rPr>
              <a:t>the Verdana font&lt;/a&gt;.&lt;/p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p>
        </p:txBody>
      </p:sp>
    </p:spTree>
    <p:extLst>
      <p:ext uri="{BB962C8B-B14F-4D97-AF65-F5344CB8AC3E}">
        <p14:creationId xmlns:p14="http://schemas.microsoft.com/office/powerpoint/2010/main" val="12991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Chapter </a:t>
            </a:r>
            <a:r>
              <a:rPr lang="en-US" sz="3600" dirty="0" smtClean="0"/>
              <a:t>7</a:t>
            </a:r>
            <a:r>
              <a:rPr lang="en-US" sz="3600" dirty="0"/>
              <a:t>: Using External and Internal Links</a:t>
            </a:r>
          </a:p>
        </p:txBody>
      </p:sp>
      <p:sp>
        <p:nvSpPr>
          <p:cNvPr id="3" name="Content Placeholder 2"/>
          <p:cNvSpPr>
            <a:spLocks noGrp="1"/>
          </p:cNvSpPr>
          <p:nvPr>
            <p:ph idx="1"/>
          </p:nvPr>
        </p:nvSpPr>
        <p:spPr/>
        <p:txBody>
          <a:bodyPr>
            <a:normAutofit fontScale="92500"/>
          </a:bodyPr>
          <a:lstStyle/>
          <a:p>
            <a:pPr marL="0" indent="0">
              <a:buNone/>
            </a:pPr>
            <a:r>
              <a:rPr lang="en-US" b="1" dirty="0"/>
              <a:t>What You’ll Learn in This Chapter:</a:t>
            </a:r>
          </a:p>
          <a:p>
            <a:r>
              <a:rPr lang="en-US" dirty="0" smtClean="0"/>
              <a:t>So </a:t>
            </a:r>
            <a:r>
              <a:rPr lang="en-US" dirty="0"/>
              <a:t>far, you have learned how to use HTML tags to create some basic web pages. However, at this point, those pieces of content are islands unto themselves, with no connection to anything else (although it is true that, in Chapter 3, “Understanding Cascading Style Sheets,” I sneaked a few page links into the examples). To turn your work into real web content, you need to connect it to the rest of the Web—or at least to your other pages within your own personal or corporate sites.</a:t>
            </a:r>
          </a:p>
          <a:p>
            <a:r>
              <a:rPr lang="en-US" dirty="0"/>
              <a:t>This chapter shows you how to create hypertext links to content within your own document and how to link to other external documents. Additionally, you will learn how to style hypertext links so that they display in the color and decoration you desire—not necessarily the default blue underlined display.</a:t>
            </a:r>
            <a:endParaRPr lang="en-US" dirty="0"/>
          </a:p>
        </p:txBody>
      </p:sp>
    </p:spTree>
    <p:extLst>
      <p:ext uri="{BB962C8B-B14F-4D97-AF65-F5344CB8AC3E}">
        <p14:creationId xmlns:p14="http://schemas.microsoft.com/office/powerpoint/2010/main" val="415172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CSS to Style </a:t>
            </a:r>
            <a:r>
              <a:rPr lang="en-US" dirty="0" smtClean="0"/>
              <a:t>Hyperlinks</a:t>
            </a:r>
            <a:endParaRPr lang="en-US" dirty="0"/>
          </a:p>
        </p:txBody>
      </p:sp>
      <p:sp>
        <p:nvSpPr>
          <p:cNvPr id="3" name="Content Placeholder 2"/>
          <p:cNvSpPr>
            <a:spLocks noGrp="1"/>
          </p:cNvSpPr>
          <p:nvPr>
            <p:ph idx="1"/>
          </p:nvPr>
        </p:nvSpPr>
        <p:spPr/>
        <p:txBody>
          <a:bodyPr>
            <a:normAutofit fontScale="55000" lnSpcReduction="20000"/>
          </a:bodyPr>
          <a:lstStyle/>
          <a:p>
            <a:r>
              <a:rPr lang="en-US" dirty="0"/>
              <a:t>If you view the example in your web browser, indeed the link should be a light blue, bold, </a:t>
            </a:r>
            <a:r>
              <a:rPr lang="en-US" dirty="0" err="1"/>
              <a:t>nonunderlined</a:t>
            </a:r>
            <a:r>
              <a:rPr lang="en-US" dirty="0"/>
              <a:t> Verdana font. If you hover over the link, or click the link without releasing it, it should turn red. If you click and release the link, the page simply reloads because the link points to the file with the same name. However, at that point, the link is in your browser’s memory and thus is displayed as a visited link—and it appears gray instead of blue.</a:t>
            </a:r>
          </a:p>
          <a:p>
            <a:r>
              <a:rPr lang="en-US" dirty="0"/>
              <a:t>You can use CSS to apply a wide range of text-related changes to your links. You can change fonts, sizes, weights, decoration, and so on. Sometimes you might want several sets of link styles in your style sheet. In that case, you can create classes; you aren’t limited to working with only one set of styles for the</a:t>
            </a:r>
            <a:r>
              <a:rPr lang="en-US" sz="2700" dirty="0">
                <a:latin typeface="Courier New" panose="02070309020205020404" pitchFamily="49" charset="0"/>
                <a:cs typeface="Courier New" panose="02070309020205020404" pitchFamily="49" charset="0"/>
              </a:rPr>
              <a:t> &lt;a&gt; </a:t>
            </a:r>
            <a:r>
              <a:rPr lang="en-US" dirty="0"/>
              <a:t>tag. The following example is a set of style sheet rules for a </a:t>
            </a:r>
            <a:r>
              <a:rPr lang="en-US" dirty="0" err="1"/>
              <a:t>footerlink</a:t>
            </a:r>
            <a:r>
              <a:rPr lang="en-US" dirty="0"/>
              <a:t> class for links I might want to place in the footer area of my </a:t>
            </a:r>
            <a:r>
              <a:rPr lang="en-US" dirty="0" smtClean="0"/>
              <a:t>website:</a:t>
            </a:r>
            <a:br>
              <a:rPr lang="en-US" dirty="0" smtClean="0"/>
            </a:br>
            <a:r>
              <a:rPr lang="en-US" dirty="0" smtClean="0"/>
              <a:t/>
            </a:r>
            <a:br>
              <a:rPr lang="en-US" dirty="0" smtClean="0"/>
            </a:br>
            <a:r>
              <a:rPr lang="en-US" dirty="0" err="1" smtClean="0">
                <a:latin typeface="Courier New" panose="02070309020205020404" pitchFamily="49" charset="0"/>
                <a:cs typeface="Courier New" panose="02070309020205020404" pitchFamily="49" charset="0"/>
              </a:rPr>
              <a:t>a.footerlink</a:t>
            </a: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font-family: Verdana, sans-serif</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font-weight: bold</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font-size: 75</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text-decoration: none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a.footerlink:link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a.footerlink:visited</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#6479a0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a.footerlink:hover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a.footerlink:active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#e03a3e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As you can see in the example that follows, the class name (</a:t>
            </a:r>
            <a:r>
              <a:rPr lang="en-US" sz="2700" dirty="0" err="1">
                <a:latin typeface="Courier New" panose="02070309020205020404" pitchFamily="49" charset="0"/>
                <a:cs typeface="Courier New" panose="02070309020205020404" pitchFamily="49" charset="0"/>
              </a:rPr>
              <a:t>footerlink</a:t>
            </a:r>
            <a:r>
              <a:rPr lang="en-US" dirty="0"/>
              <a:t>) appears after the selector name (</a:t>
            </a:r>
            <a:r>
              <a:rPr lang="en-US" sz="2700" dirty="0">
                <a:latin typeface="Courier New" panose="02070309020205020404" pitchFamily="49" charset="0"/>
                <a:cs typeface="Courier New" panose="02070309020205020404" pitchFamily="49" charset="0"/>
              </a:rPr>
              <a:t>a</a:t>
            </a:r>
            <a:r>
              <a:rPr lang="en-US" dirty="0"/>
              <a:t>), separated by a dot, and before the </a:t>
            </a:r>
            <a:r>
              <a:rPr lang="en-US" dirty="0" err="1"/>
              <a:t>pseudoclass</a:t>
            </a:r>
            <a:r>
              <a:rPr lang="en-US" dirty="0"/>
              <a:t> name (hover), separated by a </a:t>
            </a:r>
            <a:r>
              <a:rPr lang="en-US" dirty="0" smtClean="0"/>
              <a:t>colon:</a:t>
            </a:r>
            <a:br>
              <a:rPr lang="en-US" dirty="0" smtClean="0"/>
            </a:br>
            <a:r>
              <a:rPr lang="en-US" dirty="0" smtClean="0"/>
              <a:t/>
            </a:r>
            <a:br>
              <a:rPr lang="en-US" dirty="0" smtClean="0"/>
            </a:br>
            <a:r>
              <a:rPr lang="en-US" sz="2700" dirty="0" err="1">
                <a:latin typeface="Courier New" panose="02070309020205020404" pitchFamily="49" charset="0"/>
                <a:cs typeface="Courier New" panose="02070309020205020404" pitchFamily="49" charset="0"/>
              </a:rPr>
              <a:t>selector.class:pseudoclass</a:t>
            </a:r>
            <a:r>
              <a:rPr lang="en-US" sz="2700" dirty="0">
                <a:latin typeface="Courier New" panose="02070309020205020404" pitchFamily="49" charset="0"/>
                <a:cs typeface="Courier New" panose="02070309020205020404" pitchFamily="49" charset="0"/>
              </a:rPr>
              <a:t/>
            </a:r>
            <a:br>
              <a:rPr lang="en-US" sz="2700" dirty="0">
                <a:latin typeface="Courier New" panose="02070309020205020404" pitchFamily="49" charset="0"/>
                <a:cs typeface="Courier New" panose="02070309020205020404" pitchFamily="49" charset="0"/>
              </a:rPr>
            </a:br>
            <a:r>
              <a:rPr lang="en-US" sz="2700" dirty="0" err="1">
                <a:latin typeface="Courier New" panose="02070309020205020404" pitchFamily="49" charset="0"/>
                <a:cs typeface="Courier New" panose="02070309020205020404" pitchFamily="49" charset="0"/>
              </a:rPr>
              <a:t>a.footerlink:hover</a:t>
            </a:r>
            <a:endParaRPr lang="en-US" sz="2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8891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199" y="1258958"/>
            <a:ext cx="10995991" cy="5222523"/>
          </a:xfrm>
        </p:spPr>
        <p:txBody>
          <a:bodyPr>
            <a:normAutofit lnSpcReduction="10000"/>
          </a:bodyPr>
          <a:lstStyle/>
          <a:p>
            <a:r>
              <a:rPr lang="en-US" dirty="0"/>
              <a:t>The </a:t>
            </a:r>
            <a:r>
              <a:rPr lang="en-US" dirty="0">
                <a:latin typeface="Courier New" panose="02070309020205020404" pitchFamily="49" charset="0"/>
                <a:cs typeface="Courier New" panose="02070309020205020404" pitchFamily="49" charset="0"/>
              </a:rPr>
              <a:t>&lt;a&gt;</a:t>
            </a:r>
            <a:r>
              <a:rPr lang="en-US" dirty="0"/>
              <a:t> tag is what makes hypertext “hyper.” With it, you can create links between pages, as well as links to specific anchor points on any page. This chapter focused on creating and styling simple links to other pages using either relative or absolute addressing to identify the pages.</a:t>
            </a:r>
          </a:p>
          <a:p>
            <a:r>
              <a:rPr lang="en-US" dirty="0"/>
              <a:t>You learned that when you’re creating links to other people’s pages, it’s important to include the full Internet address of each page in an </a:t>
            </a:r>
            <a:r>
              <a:rPr lang="en-US" dirty="0">
                <a:latin typeface="Courier New" panose="02070309020205020404" pitchFamily="49" charset="0"/>
                <a:cs typeface="Courier New" panose="02070309020205020404" pitchFamily="49" charset="0"/>
              </a:rPr>
              <a:t>&lt;a href&gt; </a:t>
            </a:r>
            <a:r>
              <a:rPr lang="en-US" dirty="0"/>
              <a:t>tag. For links between your own pages, include just the filenames and enough directory information to get from one page to another.</a:t>
            </a:r>
          </a:p>
          <a:p>
            <a:r>
              <a:rPr lang="en-US" dirty="0"/>
              <a:t>You also learned how to create named anchor points within a page and how to create links to a specific anchor. You learned how to link to your email address so that users can easily send you messages. You even learned how to protect your email address from spammers. Finally, you learned methods for controlling the display of your links using CSS.</a:t>
            </a:r>
            <a:endParaRPr lang="en-US" dirty="0"/>
          </a:p>
        </p:txBody>
      </p:sp>
    </p:spTree>
    <p:extLst>
      <p:ext uri="{BB962C8B-B14F-4D97-AF65-F5344CB8AC3E}">
        <p14:creationId xmlns:p14="http://schemas.microsoft.com/office/powerpoint/2010/main" val="328162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6291" y="1425388"/>
            <a:ext cx="8495368" cy="26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4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simplest way to store web content for an individual website is to place all the files in the same folder. When files are stored together like this, you can link to them by simply providing the name of the file in the href attribute of the </a:t>
            </a:r>
            <a:r>
              <a:rPr lang="en-US" dirty="0">
                <a:latin typeface="Courier New" panose="02070309020205020404" pitchFamily="49" charset="0"/>
                <a:cs typeface="Courier New" panose="02070309020205020404" pitchFamily="49" charset="0"/>
              </a:rPr>
              <a:t>&lt;a&gt;</a:t>
            </a:r>
            <a:r>
              <a:rPr lang="en-US" dirty="0"/>
              <a:t> tag.</a:t>
            </a:r>
          </a:p>
          <a:p>
            <a:r>
              <a:rPr lang="en-US" b="1" dirty="0" smtClean="0"/>
              <a:t>Note:</a:t>
            </a:r>
            <a:r>
              <a:rPr lang="en-US" dirty="0" smtClean="0"/>
              <a:t> Before </a:t>
            </a:r>
            <a:r>
              <a:rPr lang="en-US" dirty="0"/>
              <a:t>we begin, you might want a refresher on the basics of where to put files on your server and how to manage files within a set of directories. This information is important to know when creating links in web content. Refer to Chapter 1, “Understanding How the Web Works,” specifically the section titled “Understanding Where to Place Files on the Web Server</a:t>
            </a:r>
            <a:r>
              <a:rPr lang="en-US" dirty="0" smtClean="0"/>
              <a:t>.”</a:t>
            </a:r>
            <a:endParaRPr lang="en-US" dirty="0"/>
          </a:p>
          <a:p>
            <a:r>
              <a:rPr lang="en-US" dirty="0"/>
              <a:t>An attribute is an extra piece of information associated with a tag that provides further details about the tag. For example, the href attribute of the </a:t>
            </a:r>
            <a:r>
              <a:rPr lang="en-US" sz="2900" dirty="0">
                <a:latin typeface="Courier New" panose="02070309020205020404" pitchFamily="49" charset="0"/>
                <a:cs typeface="Courier New" panose="02070309020205020404" pitchFamily="49" charset="0"/>
              </a:rPr>
              <a:t>&lt;a&gt; </a:t>
            </a:r>
            <a:r>
              <a:rPr lang="en-US" dirty="0"/>
              <a:t>tag identifies the address of the page to which you are linking.</a:t>
            </a:r>
          </a:p>
          <a:p>
            <a:r>
              <a:rPr lang="en-US" dirty="0"/>
              <a:t>When you have more than a few pages, or when you start to have an organization structure to the content in your site, you should put your files into directories (or folders, if you will) whose names reflect the content within them. For example, all your images could be in an images directory, corporate information could be in an about directory, and so on. Regardless of how you organize your documents within your own web server, you can use relative addresses, which include only enough information to find one page from another</a:t>
            </a:r>
            <a:r>
              <a:rPr lang="en-US" dirty="0" smtClean="0"/>
              <a:t>.</a:t>
            </a:r>
            <a:endParaRPr lang="en-US" dirty="0"/>
          </a:p>
          <a:p>
            <a:r>
              <a:rPr lang="en-US" b="1" dirty="0" smtClean="0"/>
              <a:t>Caution: </a:t>
            </a:r>
            <a:r>
              <a:rPr lang="en-US" dirty="0" smtClean="0"/>
              <a:t>The </a:t>
            </a:r>
            <a:r>
              <a:rPr lang="en-US" dirty="0"/>
              <a:t>forward slash (</a:t>
            </a:r>
            <a:r>
              <a:rPr lang="en-US" sz="2900" dirty="0">
                <a:latin typeface="Courier New" panose="02070309020205020404" pitchFamily="49" charset="0"/>
                <a:cs typeface="Courier New" panose="02070309020205020404" pitchFamily="49" charset="0"/>
              </a:rPr>
              <a:t>/</a:t>
            </a:r>
            <a:r>
              <a:rPr lang="en-US" dirty="0"/>
              <a:t>) is always used to separate directories in HTML. Don’t use the backslash (</a:t>
            </a:r>
            <a:r>
              <a:rPr lang="en-US" sz="2900" dirty="0">
                <a:latin typeface="Courier New" panose="02070309020205020404" pitchFamily="49" charset="0"/>
                <a:cs typeface="Courier New" panose="02070309020205020404" pitchFamily="49" charset="0"/>
              </a:rPr>
              <a:t>\</a:t>
            </a:r>
            <a:r>
              <a:rPr lang="en-US" dirty="0"/>
              <a:t>, which is normally used in Windows) to separate your directories. Remember, everything in the Web moves forward, so use forward slashes.</a:t>
            </a:r>
          </a:p>
        </p:txBody>
      </p:sp>
    </p:spTree>
    <p:extLst>
      <p:ext uri="{BB962C8B-B14F-4D97-AF65-F5344CB8AC3E}">
        <p14:creationId xmlns:p14="http://schemas.microsoft.com/office/powerpoint/2010/main" val="272582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relative address describes the path from one web page to another, instead of a full (or absolute) Internet address.</a:t>
            </a:r>
          </a:p>
          <a:p>
            <a:r>
              <a:rPr lang="en-US" dirty="0"/>
              <a:t>As you recall from Chapter 1, the document root of your web server is the directory designated as the top-level directory for your web content. In web addresses, that document root is represented by the forward slash (</a:t>
            </a:r>
            <a:r>
              <a:rPr lang="en-US" sz="2900" dirty="0">
                <a:latin typeface="Courier New" panose="02070309020205020404" pitchFamily="49" charset="0"/>
                <a:cs typeface="Courier New" panose="02070309020205020404" pitchFamily="49" charset="0"/>
              </a:rPr>
              <a:t>/</a:t>
            </a:r>
            <a:r>
              <a:rPr lang="en-US" dirty="0"/>
              <a:t>). All subsequent levels of directories are separated by the same type of forward slash. For example</a:t>
            </a:r>
            <a:r>
              <a:rPr lang="en-US" dirty="0" smtClean="0"/>
              <a:t>:</a:t>
            </a:r>
            <a:br>
              <a:rPr lang="en-US" dirty="0" smtClean="0"/>
            </a:br>
            <a:r>
              <a:rPr lang="en-US" dirty="0" smtClean="0"/>
              <a:t/>
            </a:r>
            <a:br>
              <a:rPr lang="en-US" dirty="0" smtClean="0"/>
            </a:br>
            <a:r>
              <a:rPr lang="en-US" sz="2900" dirty="0" smtClean="0">
                <a:latin typeface="Courier New" panose="02070309020205020404" pitchFamily="49" charset="0"/>
                <a:cs typeface="Courier New" panose="02070309020205020404" pitchFamily="49" charset="0"/>
              </a:rPr>
              <a:t>/</a:t>
            </a:r>
            <a:r>
              <a:rPr lang="en-US" sz="2900" dirty="0">
                <a:latin typeface="Courier New" panose="02070309020205020404" pitchFamily="49" charset="0"/>
                <a:cs typeface="Courier New" panose="02070309020205020404" pitchFamily="49" charset="0"/>
              </a:rPr>
              <a:t>directory/subdirectory/</a:t>
            </a:r>
            <a:r>
              <a:rPr lang="en-US" sz="2900" dirty="0" err="1">
                <a:latin typeface="Courier New" panose="02070309020205020404" pitchFamily="49" charset="0"/>
                <a:cs typeface="Courier New" panose="02070309020205020404" pitchFamily="49" charset="0"/>
              </a:rPr>
              <a:t>subsubdirectory</a:t>
            </a:r>
            <a:r>
              <a:rPr lang="en-US" sz="2900" dirty="0">
                <a:latin typeface="Courier New" panose="02070309020205020404" pitchFamily="49" charset="0"/>
                <a:cs typeface="Courier New" panose="02070309020205020404" pitchFamily="49" charset="0"/>
              </a:rPr>
              <a:t>/</a:t>
            </a:r>
          </a:p>
          <a:p>
            <a:r>
              <a:rPr lang="en-US" dirty="0"/>
              <a:t>Suppose you are creating a page named zoo.html in your document root, and you want to include a link to pages named african.html and asian.html in the elephants subdirectory. The links would look like the following</a:t>
            </a:r>
            <a:r>
              <a:rPr lang="en-US" dirty="0" smtClean="0"/>
              <a:t>:</a:t>
            </a:r>
            <a:br>
              <a:rPr lang="en-US" dirty="0" smtClean="0"/>
            </a:br>
            <a:r>
              <a:rPr lang="en-US" dirty="0" smtClean="0"/>
              <a:t/>
            </a:r>
            <a:br>
              <a:rPr lang="en-US" dirty="0" smtClean="0"/>
            </a:b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href="/elephants/african.html"&gt;Learn about African elephants.&lt;/a</a:t>
            </a:r>
            <a:r>
              <a:rPr lang="en-US" sz="2900" dirty="0" smtClean="0">
                <a:latin typeface="Courier New" panose="02070309020205020404" pitchFamily="49" charset="0"/>
                <a:cs typeface="Courier New" panose="02070309020205020404" pitchFamily="49" charset="0"/>
              </a:rPr>
              <a:t>&gt;</a:t>
            </a:r>
            <a:br>
              <a:rPr lang="en-US" sz="2900" dirty="0" smtClean="0">
                <a:latin typeface="Courier New" panose="02070309020205020404" pitchFamily="49" charset="0"/>
                <a:cs typeface="Courier New" panose="02070309020205020404" pitchFamily="49" charset="0"/>
              </a:rPr>
            </a:b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href="/elephants/asian.html"&gt;Learn about Asian elephants.&lt;/a&gt;</a:t>
            </a:r>
          </a:p>
          <a:p>
            <a:r>
              <a:rPr lang="en-US" dirty="0"/>
              <a:t>These specific addresses are actually called relative-root addresses, in that they are relative addresses that lack the entire domain name, but they are specifically relative to the document root specified by the forward slash</a:t>
            </a:r>
            <a:r>
              <a:rPr lang="en-US" dirty="0" smtClean="0"/>
              <a:t>.</a:t>
            </a:r>
            <a:endParaRPr lang="en-US" dirty="0"/>
          </a:p>
        </p:txBody>
      </p:sp>
    </p:spTree>
    <p:extLst>
      <p:ext uri="{BB962C8B-B14F-4D97-AF65-F5344CB8AC3E}">
        <p14:creationId xmlns:p14="http://schemas.microsoft.com/office/powerpoint/2010/main" val="13501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Addresses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Using </a:t>
            </a:r>
            <a:r>
              <a:rPr lang="en-US" dirty="0"/>
              <a:t>a regular relative address, you can skip the initial forward slash. This type of address allows the links to become relative to whatever directory they are in—it could be the document root, or it could be another directory one or more levels down from the document </a:t>
            </a:r>
            <a:r>
              <a:rPr lang="en-US" dirty="0" smtClean="0"/>
              <a:t>root: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 </a:t>
            </a:r>
            <a:r>
              <a:rPr lang="en-US" dirty="0">
                <a:latin typeface="Courier New" panose="02070309020205020404" pitchFamily="49" charset="0"/>
                <a:cs typeface="Courier New" panose="02070309020205020404" pitchFamily="49" charset="0"/>
              </a:rPr>
              <a:t>href="elephants/african.html"&gt;Learn about African elephants.&lt;/a</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href="elephants/asian.html"&gt;Learn about Asian elephants.&lt;/a&gt;</a:t>
            </a:r>
          </a:p>
          <a:p>
            <a:r>
              <a:rPr lang="en-US" dirty="0"/>
              <a:t>Your african.html and asian.html documents in the elephants subdirectory could link back to the main zoo.html page in either of these ways</a:t>
            </a:r>
            <a:r>
              <a:rPr lang="en-US" dirty="0" smtClean="0"/>
              <a:t>:</a:t>
            </a:r>
            <a:br>
              <a:rPr lang="en-US" dirty="0" smtClean="0"/>
            </a:br>
            <a:r>
              <a:rPr lang="en-US" dirty="0" smtClean="0"/>
              <a:t/>
            </a:r>
            <a:br>
              <a:rPr lang="en-US" dirty="0" smtClean="0"/>
            </a:br>
            <a:r>
              <a:rPr lang="en-US" sz="2900" dirty="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href="http://www.yourdomain.com/zoo.html"&gt;Return to the zoo.&lt;/a</a:t>
            </a:r>
            <a:r>
              <a:rPr lang="en-US" sz="2900" dirty="0">
                <a:latin typeface="Courier New" panose="02070309020205020404" pitchFamily="49" charset="0"/>
                <a:cs typeface="Courier New" panose="02070309020205020404" pitchFamily="49" charset="0"/>
              </a:rPr>
              <a:t>&gt;</a:t>
            </a:r>
            <a:br>
              <a:rPr lang="en-US" sz="2900" dirty="0">
                <a:latin typeface="Courier New" panose="02070309020205020404" pitchFamily="49" charset="0"/>
                <a:cs typeface="Courier New" panose="02070309020205020404" pitchFamily="49" charset="0"/>
              </a:rPr>
            </a:br>
            <a:r>
              <a:rPr lang="en-US" sz="2900" dirty="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href="/zoo.html"&gt;Return to the zoo.&lt;/a</a:t>
            </a:r>
            <a:r>
              <a:rPr lang="en-US" sz="2900" dirty="0">
                <a:latin typeface="Courier New" panose="02070309020205020404" pitchFamily="49" charset="0"/>
                <a:cs typeface="Courier New" panose="02070309020205020404" pitchFamily="49" charset="0"/>
              </a:rPr>
              <a:t>&gt;</a:t>
            </a:r>
            <a:br>
              <a:rPr lang="en-US" sz="2900" dirty="0">
                <a:latin typeface="Courier New" panose="02070309020205020404" pitchFamily="49" charset="0"/>
                <a:cs typeface="Courier New" panose="02070309020205020404" pitchFamily="49" charset="0"/>
              </a:rPr>
            </a:br>
            <a:r>
              <a:rPr lang="en-US" sz="2900" dirty="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href="../zoo.html"&gt;Return to the zoo.&lt;/a&gt;</a:t>
            </a:r>
          </a:p>
          <a:p>
            <a:r>
              <a:rPr lang="en-US" dirty="0"/>
              <a:t>The first link is an absolute link. With an absolute link, there is absolutely no doubt where the link should go because the full URL is provided—domain name included.</a:t>
            </a:r>
          </a:p>
          <a:p>
            <a:r>
              <a:rPr lang="en-US" dirty="0"/>
              <a:t>The second link is a relative-root link. It is relative to the domain you are currently browsing and, therefore, does not require the protocol type (for example, </a:t>
            </a:r>
            <a:r>
              <a:rPr lang="en-US" sz="2900" dirty="0">
                <a:latin typeface="Courier New" panose="02070309020205020404" pitchFamily="49" charset="0"/>
                <a:cs typeface="Courier New" panose="02070309020205020404" pitchFamily="49" charset="0"/>
              </a:rPr>
              <a:t>http://</a:t>
            </a:r>
            <a:r>
              <a:rPr lang="en-US" dirty="0"/>
              <a:t>) or domain name (for example, www.yourdomain.com); the initial forward slash is provided to show that the address begins at the document root.</a:t>
            </a:r>
          </a:p>
        </p:txBody>
      </p:sp>
    </p:spTree>
    <p:extLst>
      <p:ext uri="{BB962C8B-B14F-4D97-AF65-F5344CB8AC3E}">
        <p14:creationId xmlns:p14="http://schemas.microsoft.com/office/powerpoint/2010/main" val="72912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Addresses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Tip: </a:t>
            </a:r>
            <a:r>
              <a:rPr lang="en-US" dirty="0" smtClean="0"/>
              <a:t>The </a:t>
            </a:r>
            <a:r>
              <a:rPr lang="en-US" dirty="0"/>
              <a:t>general rule surrounding relative addressing (elephants/african.html) versus absolute addressing (http://www.takeme2thezoo.com/elephants/african.html) is that you should use relative addressing when linking to files that are stored together, such as files that are all part of the same website. Use absolute addressing when you’re linking to files somewhere else—another computer, another disk drive, or, more commonly, another website on the Internet</a:t>
            </a:r>
            <a:r>
              <a:rPr lang="en-US" dirty="0" smtClean="0"/>
              <a:t>.</a:t>
            </a:r>
            <a:endParaRPr lang="en-US" dirty="0"/>
          </a:p>
          <a:p>
            <a:r>
              <a:rPr lang="en-US" dirty="0"/>
              <a:t>In the third link, the double dot (..) is a special command that indicates the folder that contains the current folder—in other words, the parent folder. Anytime you see the double dot, just think to yourself, “Go up a level in the directory structure.”</a:t>
            </a:r>
          </a:p>
          <a:p>
            <a:r>
              <a:rPr lang="en-US" dirty="0"/>
              <a:t>If you use relative addressing consistently throughout your web pages, you can move directories of pages to another folder, disk drive, or web server without changing the links.</a:t>
            </a:r>
          </a:p>
          <a:p>
            <a:r>
              <a:rPr lang="en-US" dirty="0"/>
              <a:t>Relative addresses can span quite complex directory structures, if necessary. Chapter 27, “Organizing and Managing a Website,” offers more detailed advice for organizing and linking large numbers of web pages.</a:t>
            </a:r>
          </a:p>
        </p:txBody>
      </p:sp>
    </p:spTree>
    <p:extLst>
      <p:ext uri="{BB962C8B-B14F-4D97-AF65-F5344CB8AC3E}">
        <p14:creationId xmlns:p14="http://schemas.microsoft.com/office/powerpoint/2010/main" val="231028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Within a Page Using </a:t>
            </a:r>
            <a:r>
              <a:rPr lang="en-US" dirty="0" smtClean="0"/>
              <a:t>Anchors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sz="2900" dirty="0">
                <a:latin typeface="Courier New" panose="02070309020205020404" pitchFamily="49" charset="0"/>
                <a:cs typeface="Courier New" panose="02070309020205020404" pitchFamily="49" charset="0"/>
              </a:rPr>
              <a:t>&lt;a&gt;</a:t>
            </a:r>
            <a:r>
              <a:rPr lang="en-US" dirty="0"/>
              <a:t> tag—the tag responsible for hyperlinks on the Web—got its name from the word anchor, because a link serves as a designation for a spot in a web page. In examples throughout this book so far, you’ve learned how to use the </a:t>
            </a:r>
            <a:r>
              <a:rPr lang="en-US" dirty="0">
                <a:latin typeface="Courier New" panose="02070309020205020404" pitchFamily="49" charset="0"/>
                <a:cs typeface="Courier New" panose="02070309020205020404" pitchFamily="49" charset="0"/>
              </a:rPr>
              <a:t>&lt;a&gt;</a:t>
            </a:r>
            <a:r>
              <a:rPr lang="en-US" dirty="0"/>
              <a:t> tag to link to somewhere else, but that’s only half its usefulness. Let’s get started working with anchor links that link to content within the same page.</a:t>
            </a:r>
          </a:p>
          <a:p>
            <a:r>
              <a:rPr lang="en-US" sz="3400" b="1" dirty="0"/>
              <a:t>Identifying Locations in a Page with Anchors</a:t>
            </a:r>
          </a:p>
          <a:p>
            <a:r>
              <a:rPr lang="en-US" dirty="0"/>
              <a:t>The </a:t>
            </a:r>
            <a:r>
              <a:rPr lang="en-US" sz="2900" dirty="0">
                <a:latin typeface="Courier New" panose="02070309020205020404" pitchFamily="49" charset="0"/>
                <a:cs typeface="Courier New" panose="02070309020205020404" pitchFamily="49" charset="0"/>
              </a:rPr>
              <a:t>&lt;a&gt;</a:t>
            </a:r>
            <a:r>
              <a:rPr lang="en-US" dirty="0"/>
              <a:t> tag can be used to mark a spot on a page as an anchor, enabling you to create a link that points to that exact spot. </a:t>
            </a:r>
            <a:r>
              <a:rPr lang="en-US" dirty="0" smtClean="0"/>
              <a:t>A </a:t>
            </a:r>
            <a:r>
              <a:rPr lang="en-US" dirty="0"/>
              <a:t>bit later in this </a:t>
            </a:r>
            <a:r>
              <a:rPr lang="en-US" dirty="0" smtClean="0"/>
              <a:t>chapter we'll see a listing that demonstrates </a:t>
            </a:r>
            <a:r>
              <a:rPr lang="en-US" dirty="0"/>
              <a:t>a link to an anchor within a page. To see how such links are made, let’s take a quick peek ahead at the first </a:t>
            </a:r>
            <a:r>
              <a:rPr lang="en-US" sz="2900" dirty="0">
                <a:latin typeface="Courier New" panose="02070309020205020404" pitchFamily="49" charset="0"/>
                <a:cs typeface="Courier New" panose="02070309020205020404" pitchFamily="49" charset="0"/>
              </a:rPr>
              <a:t>&lt;a&gt;</a:t>
            </a:r>
            <a:r>
              <a:rPr lang="en-US" dirty="0"/>
              <a:t> tag in the listing</a:t>
            </a:r>
            <a:r>
              <a:rPr lang="en-US" dirty="0" smtClean="0"/>
              <a:t>:</a:t>
            </a:r>
            <a:br>
              <a:rPr lang="en-US" dirty="0" smtClean="0"/>
            </a:br>
            <a:r>
              <a:rPr lang="en-US" dirty="0" smtClean="0"/>
              <a:t/>
            </a:r>
            <a:br>
              <a:rPr lang="en-US" dirty="0" smtClean="0"/>
            </a:br>
            <a:r>
              <a:rPr lang="en-US" sz="2900" dirty="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a id="top"&gt;&lt;/a&gt;</a:t>
            </a:r>
          </a:p>
          <a:p>
            <a:r>
              <a:rPr lang="en-US" dirty="0"/>
              <a:t>The </a:t>
            </a:r>
            <a:r>
              <a:rPr lang="en-US" sz="2900" dirty="0">
                <a:latin typeface="Courier New" panose="02070309020205020404" pitchFamily="49" charset="0"/>
                <a:cs typeface="Courier New" panose="02070309020205020404" pitchFamily="49" charset="0"/>
              </a:rPr>
              <a:t>&lt;a&gt;</a:t>
            </a:r>
            <a:r>
              <a:rPr lang="en-US" dirty="0"/>
              <a:t> tag normally uses the href attribute to specify a hyperlinked target. The </a:t>
            </a:r>
            <a:r>
              <a:rPr lang="en-US" sz="2900" dirty="0">
                <a:latin typeface="Courier New" panose="02070309020205020404" pitchFamily="49" charset="0"/>
                <a:cs typeface="Courier New" panose="02070309020205020404" pitchFamily="49" charset="0"/>
              </a:rPr>
              <a:t>&lt;a href&gt; </a:t>
            </a:r>
            <a:r>
              <a:rPr lang="en-US" dirty="0"/>
              <a:t>is what you click, and </a:t>
            </a:r>
            <a:r>
              <a:rPr lang="en-US" sz="2900" dirty="0">
                <a:latin typeface="Courier New" panose="02070309020205020404" pitchFamily="49" charset="0"/>
                <a:cs typeface="Courier New" panose="02070309020205020404" pitchFamily="49" charset="0"/>
              </a:rPr>
              <a:t>&lt;a id&gt; </a:t>
            </a:r>
            <a:r>
              <a:rPr lang="en-US" dirty="0"/>
              <a:t>is where you go when you click there. In this example, the </a:t>
            </a:r>
            <a:r>
              <a:rPr lang="en-US" sz="2900" dirty="0">
                <a:latin typeface="Courier New" panose="02070309020205020404" pitchFamily="49" charset="0"/>
                <a:cs typeface="Courier New" panose="02070309020205020404" pitchFamily="49" charset="0"/>
              </a:rPr>
              <a:t>&lt;a&gt;</a:t>
            </a:r>
            <a:r>
              <a:rPr lang="en-US" dirty="0"/>
              <a:t> tag is still specifying a target, but no actual link is created. Instead, the </a:t>
            </a:r>
            <a:r>
              <a:rPr lang="en-US" sz="2900" dirty="0">
                <a:latin typeface="Courier New" panose="02070309020205020404" pitchFamily="49" charset="0"/>
                <a:cs typeface="Courier New" panose="02070309020205020404" pitchFamily="49" charset="0"/>
              </a:rPr>
              <a:t>&lt;a&gt;</a:t>
            </a:r>
            <a:r>
              <a:rPr lang="en-US" dirty="0"/>
              <a:t> tag gives a name to the specific point on the page where the tag occurs. The </a:t>
            </a:r>
            <a:r>
              <a:rPr lang="en-US" sz="2900" dirty="0">
                <a:latin typeface="Courier New" panose="02070309020205020404" pitchFamily="49" charset="0"/>
                <a:cs typeface="Courier New" panose="02070309020205020404" pitchFamily="49" charset="0"/>
              </a:rPr>
              <a:t>&lt;/a&gt; </a:t>
            </a:r>
            <a:r>
              <a:rPr lang="en-US" dirty="0"/>
              <a:t>tag must be included and a unique name must be assigned to the id attribute, but no text between </a:t>
            </a:r>
            <a:r>
              <a:rPr lang="en-US" sz="2900" dirty="0">
                <a:latin typeface="Courier New" panose="02070309020205020404" pitchFamily="49" charset="0"/>
                <a:cs typeface="Courier New" panose="02070309020205020404" pitchFamily="49" charset="0"/>
              </a:rPr>
              <a:t>&lt;a&gt;</a:t>
            </a:r>
            <a:r>
              <a:rPr lang="en-US" dirty="0"/>
              <a:t> and </a:t>
            </a:r>
            <a:r>
              <a:rPr lang="en-US" sz="2900" dirty="0">
                <a:latin typeface="Courier New" panose="02070309020205020404" pitchFamily="49" charset="0"/>
                <a:cs typeface="Courier New" panose="02070309020205020404" pitchFamily="49" charset="0"/>
              </a:rPr>
              <a:t>&lt;/a&gt;</a:t>
            </a:r>
            <a:r>
              <a:rPr lang="en-US" dirty="0"/>
              <a:t> is necessary.</a:t>
            </a:r>
          </a:p>
          <a:p>
            <a:r>
              <a:rPr lang="en-US" b="1" dirty="0" smtClean="0"/>
              <a:t>Tip: </a:t>
            </a:r>
            <a:r>
              <a:rPr lang="en-US" dirty="0" smtClean="0"/>
              <a:t>You </a:t>
            </a:r>
            <a:r>
              <a:rPr lang="en-US" dirty="0"/>
              <a:t>can actually use an id attribute on many container elements in HTML5, and use the </a:t>
            </a:r>
            <a:r>
              <a:rPr lang="en-US" sz="2900" dirty="0">
                <a:latin typeface="Courier New" panose="02070309020205020404" pitchFamily="49" charset="0"/>
                <a:cs typeface="Courier New" panose="02070309020205020404" pitchFamily="49" charset="0"/>
              </a:rPr>
              <a:t>&lt;/a&gt;</a:t>
            </a:r>
            <a:r>
              <a:rPr lang="en-US" dirty="0"/>
              <a:t> tag to point to those elements as anchor links as well.</a:t>
            </a:r>
          </a:p>
        </p:txBody>
      </p:sp>
    </p:spTree>
    <p:extLst>
      <p:ext uri="{BB962C8B-B14F-4D97-AF65-F5344CB8AC3E}">
        <p14:creationId xmlns:p14="http://schemas.microsoft.com/office/powerpoint/2010/main" val="206523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Anchor </a:t>
            </a:r>
            <a:r>
              <a:rPr lang="en-US" dirty="0" smtClean="0"/>
              <a:t>Locations</a:t>
            </a:r>
            <a:endParaRPr lang="en-US" dirty="0"/>
          </a:p>
        </p:txBody>
      </p:sp>
      <p:sp>
        <p:nvSpPr>
          <p:cNvPr id="3" name="Content Placeholder 2"/>
          <p:cNvSpPr>
            <a:spLocks noGrp="1"/>
          </p:cNvSpPr>
          <p:nvPr>
            <p:ph idx="1"/>
          </p:nvPr>
        </p:nvSpPr>
        <p:spPr>
          <a:xfrm>
            <a:off x="838199" y="1129553"/>
            <a:ext cx="10995991" cy="5047410"/>
          </a:xfrm>
        </p:spPr>
        <p:txBody>
          <a:bodyPr/>
          <a:lstStyle/>
          <a:p>
            <a:r>
              <a:rPr lang="en-US" dirty="0" smtClean="0"/>
              <a:t>This figure shows </a:t>
            </a:r>
            <a:r>
              <a:rPr lang="en-US" dirty="0"/>
              <a:t>a site with various anchor points placed throughout a single page. Take a look at the last </a:t>
            </a:r>
            <a:r>
              <a:rPr lang="en-US" dirty="0">
                <a:latin typeface="Courier New" panose="02070309020205020404" pitchFamily="49" charset="0"/>
                <a:cs typeface="Courier New" panose="02070309020205020404" pitchFamily="49" charset="0"/>
              </a:rPr>
              <a:t>&lt;a&gt;</a:t>
            </a:r>
            <a:r>
              <a:rPr lang="en-US" dirty="0"/>
              <a:t> tag in </a:t>
            </a:r>
            <a:r>
              <a:rPr lang="en-US" dirty="0" smtClean="0"/>
              <a:t>the next listing </a:t>
            </a:r>
            <a:r>
              <a:rPr lang="en-US" dirty="0"/>
              <a:t>to see an example</a:t>
            </a:r>
            <a:r>
              <a:rPr lang="en-US" dirty="0" smtClean="0"/>
              <a:t>:</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href="#top"&gt;</a:t>
            </a:r>
            <a:r>
              <a:rPr lang="en-US" dirty="0" smtClean="0">
                <a:latin typeface="Courier New" panose="02070309020205020404" pitchFamily="49" charset="0"/>
                <a:cs typeface="Courier New" panose="02070309020205020404" pitchFamily="49" charset="0"/>
              </a:rPr>
              <a:t>Return to </a:t>
            </a:r>
            <a:r>
              <a:rPr lang="en-US" dirty="0">
                <a:latin typeface="Courier New" panose="02070309020205020404" pitchFamily="49" charset="0"/>
                <a:cs typeface="Courier New" panose="02070309020205020404" pitchFamily="49" charset="0"/>
              </a:rPr>
              <a:t>Index.&lt;/a</a:t>
            </a:r>
            <a:r>
              <a:rPr lang="en-US" dirty="0" smtClean="0">
                <a:latin typeface="Courier New" panose="02070309020205020404" pitchFamily="49" charset="0"/>
                <a:cs typeface="Courier New" panose="02070309020205020404" pitchFamily="49" charset="0"/>
              </a:rPr>
              <a:t>&gt;</a:t>
            </a:r>
          </a:p>
          <a:p>
            <a:r>
              <a:rPr lang="en-US" dirty="0"/>
              <a:t>The </a:t>
            </a:r>
            <a:r>
              <a:rPr lang="en-US" dirty="0">
                <a:latin typeface="Courier New" panose="02070309020205020404" pitchFamily="49" charset="0"/>
                <a:cs typeface="Courier New" panose="02070309020205020404" pitchFamily="49" charset="0"/>
              </a:rPr>
              <a:t>#</a:t>
            </a:r>
            <a:r>
              <a:rPr lang="en-US" dirty="0"/>
              <a:t> symbol means that the word top refers to a named anchor point within the current document rather than to a separate page. When a user clicks Return to Index, the web browser displays the part of the page starting with the </a:t>
            </a:r>
            <a:r>
              <a:rPr lang="en-US" dirty="0">
                <a:latin typeface="Courier New" panose="02070309020205020404" pitchFamily="49" charset="0"/>
                <a:cs typeface="Courier New" panose="02070309020205020404" pitchFamily="49" charset="0"/>
              </a:rPr>
              <a:t>&lt;a id="top"&gt;</a:t>
            </a:r>
            <a:r>
              <a:rPr lang="en-US" dirty="0"/>
              <a:t> tag.</a:t>
            </a:r>
          </a:p>
        </p:txBody>
      </p:sp>
    </p:spTree>
    <p:extLst>
      <p:ext uri="{BB962C8B-B14F-4D97-AF65-F5344CB8AC3E}">
        <p14:creationId xmlns:p14="http://schemas.microsoft.com/office/powerpoint/2010/main" val="1670628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1565</TotalTime>
  <Words>3340</Words>
  <Application>Microsoft Office PowerPoint</Application>
  <PresentationFormat>Widescreen</PresentationFormat>
  <Paragraphs>126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 New</vt:lpstr>
      <vt:lpstr>Office Theme</vt:lpstr>
      <vt:lpstr> Teach Yourself: HTML, CSS, and JavaScript – All in One Chapter 7: Using External and Internal Links</vt:lpstr>
      <vt:lpstr>Chapter 7: Using External and Internal Links</vt:lpstr>
      <vt:lpstr>Chapter 7: Using External and Internal Links</vt:lpstr>
      <vt:lpstr>Using Web Addresses</vt:lpstr>
      <vt:lpstr>Using Web Addresses</vt:lpstr>
      <vt:lpstr>Using Web Addresses</vt:lpstr>
      <vt:lpstr>Using Web Addresses</vt:lpstr>
      <vt:lpstr>Linking Within a Page Using Anchors</vt:lpstr>
      <vt:lpstr>Linking to Anchor Locations</vt:lpstr>
      <vt:lpstr>Linking to Anchor Locations</vt:lpstr>
      <vt:lpstr>Linking to Anchor Locations</vt:lpstr>
      <vt:lpstr>Linking to Anchor Locations</vt:lpstr>
      <vt:lpstr>Linking to Anchor Locations</vt:lpstr>
      <vt:lpstr>Linking Between Your Own Web Content</vt:lpstr>
      <vt:lpstr>Linking Between Your Own Web Content</vt:lpstr>
      <vt:lpstr>Linking Between Your Own Web Content</vt:lpstr>
      <vt:lpstr>Linking Between Your Own Web Content</vt:lpstr>
      <vt:lpstr>Linking Between Your Own Web Content</vt:lpstr>
      <vt:lpstr>Linking Between Your Own Web Content</vt:lpstr>
      <vt:lpstr>Linking Between Your Own Web Content</vt:lpstr>
      <vt:lpstr>Linking to External Web Content</vt:lpstr>
      <vt:lpstr>Linking to External Web Content</vt:lpstr>
      <vt:lpstr>Linking to an Email Address</vt:lpstr>
      <vt:lpstr>Linking to an Email Address</vt:lpstr>
      <vt:lpstr>Opening a Link in a New Browser Window</vt:lpstr>
      <vt:lpstr>Using CSS to Style Hyperlinks</vt:lpstr>
      <vt:lpstr>Using CSS to Style Hyperlinks</vt:lpstr>
      <vt:lpstr>Using CSS to Style Hyperlinks</vt:lpstr>
      <vt:lpstr>Using CSS to Style Hyperlinks</vt:lpstr>
      <vt:lpstr>Using CSS to Style Hyperlinks</vt:lpstr>
      <vt:lpstr>Summary</vt:lpstr>
      <vt:lpstr>Summary</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Yourself: HTML, CSS, and JavaScript – All in One Chapter 1: Understanding How the Web Works</dc:title>
  <dc:creator>Jim Gerland</dc:creator>
  <cp:lastModifiedBy>Jim Gerland</cp:lastModifiedBy>
  <cp:revision>26</cp:revision>
  <dcterms:created xsi:type="dcterms:W3CDTF">2018-01-17T18:25:49Z</dcterms:created>
  <dcterms:modified xsi:type="dcterms:W3CDTF">2018-01-22T19:47:22Z</dcterms:modified>
</cp:coreProperties>
</file>