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2"/>
  </p:notesMasterIdLst>
  <p:sldIdLst>
    <p:sldId id="266" r:id="rId2"/>
    <p:sldId id="333" r:id="rId3"/>
    <p:sldId id="26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DF4CA-0002-46F4-B150-4955AB262AC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DD29-AD0E-4FB4-9B66-CF7E2116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CD1-787E-449F-9842-318448D2C0FF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49D2-6636-4783-9EB4-AF3D9ABD78D0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A584-0962-46CF-B5BF-8AAC8623D9E7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3307-F745-4C0D-81E5-A5D6C1DB71CF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D4BF-6F53-4F55-9E08-A6D4943E13C5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B41-1BD0-4961-A7BF-CFE7A8651371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895-E9E3-49EF-B747-76816D266205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FE1F-C8EC-4F9D-BC91-1DA16543C089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297E-4681-4D1E-B7DA-5F0548C6E341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34BC-E406-4095-8330-6BB96EC32C3E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55B9-6493-4A6C-892D-83710F3C63CF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2FFF00-3EFF-4505-AF4D-FB4AB2A20CD1}" type="datetime1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9298BA-5876-43D1-A524-6D5DABDBA9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96752"/>
            <a:ext cx="8496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Nested procedure example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1628800"/>
            <a:ext cx="8496944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Q) Let’s tackle a recursive procedure that calculates factorial:</a:t>
            </a:r>
            <a:br>
              <a:rPr lang="en-US" altLang="ko-KR" sz="2000" dirty="0" smtClean="0">
                <a:solidFill>
                  <a:schemeClr val="tx1"/>
                </a:solidFill>
                <a:ea typeface="맑은 고딕"/>
              </a:rPr>
            </a:b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	long </a:t>
            </a:r>
            <a:r>
              <a:rPr lang="en-US" altLang="ko-KR" sz="2000" dirty="0" err="1" smtClean="0">
                <a:solidFill>
                  <a:schemeClr val="tx1"/>
                </a:solidFill>
                <a:ea typeface="맑은 고딕"/>
              </a:rPr>
              <a:t>long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ea typeface="맑은 고딕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 fact (long ling </a:t>
            </a:r>
            <a:r>
              <a:rPr lang="en-US" altLang="ko-KR" sz="2000" dirty="0" err="1" smtClean="0">
                <a:solidFill>
                  <a:schemeClr val="tx1"/>
                </a:solidFill>
                <a:ea typeface="맑은 고딕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 n)</a:t>
            </a:r>
          </a:p>
          <a:p>
            <a:r>
              <a:rPr lang="en-US" altLang="ko-KR" sz="2000" dirty="0">
                <a:solidFill>
                  <a:schemeClr val="tx1"/>
                </a:solidFill>
                <a:ea typeface="맑은 고딕"/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		if (n &lt; 1)  	return (1);</a:t>
            </a:r>
          </a:p>
          <a:p>
            <a:r>
              <a:rPr lang="en-US" altLang="ko-KR" sz="2000" dirty="0">
                <a:solidFill>
                  <a:schemeClr val="tx1"/>
                </a:solidFill>
                <a:ea typeface="맑은 고딕"/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	else           	return (n * fact (n – 1) );</a:t>
            </a:r>
            <a:endParaRPr lang="en-US" altLang="ko-KR" sz="2000" dirty="0">
              <a:solidFill>
                <a:schemeClr val="tx1"/>
              </a:solidFill>
              <a:ea typeface="맑은 고딕"/>
            </a:endParaRPr>
          </a:p>
          <a:p>
            <a:r>
              <a:rPr lang="en-US" altLang="ko-KR" sz="2000" dirty="0">
                <a:solidFill>
                  <a:schemeClr val="tx1"/>
                </a:solidFill>
                <a:ea typeface="맑은 고딕"/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}</a:t>
            </a:r>
            <a:br>
              <a:rPr lang="en-US" altLang="ko-KR" sz="2000" dirty="0" smtClean="0">
                <a:solidFill>
                  <a:schemeClr val="tx1"/>
                </a:solidFill>
                <a:ea typeface="맑은 고딕"/>
              </a:rPr>
            </a:b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    What is the RISC-V assembly code?</a:t>
            </a:r>
            <a:br>
              <a:rPr lang="en-US" altLang="ko-KR" sz="2000" dirty="0" smtClean="0">
                <a:solidFill>
                  <a:schemeClr val="tx1"/>
                </a:solidFill>
                <a:ea typeface="맑은 고딕"/>
              </a:rPr>
            </a:b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    The parameter variable n corresponds to the argument register x10.</a:t>
            </a:r>
          </a:p>
          <a:p>
            <a:endParaRPr lang="en-US" altLang="ko-KR" sz="2000" dirty="0">
              <a:solidFill>
                <a:schemeClr val="tx1"/>
              </a:solidFill>
              <a:ea typeface="맑은 고딕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  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x5, x10,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x5, x0,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77631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571310" y="4679102"/>
            <a:ext cx="912457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</a:t>
            </a:r>
            <a:r>
              <a:rPr lang="en-US" altLang="ko-KR" dirty="0" smtClean="0">
                <a:solidFill>
                  <a:schemeClr val="tx1"/>
                </a:solidFill>
              </a:rPr>
              <a:t>Jump to </a:t>
            </a:r>
            <a:r>
              <a:rPr lang="en-US" altLang="ko-KR" i="1" dirty="0" smtClean="0">
                <a:solidFill>
                  <a:schemeClr val="tx1"/>
                </a:solidFill>
              </a:rPr>
              <a:t>fact</a:t>
            </a:r>
            <a:r>
              <a:rPr lang="en-US" altLang="ko-KR" dirty="0" smtClean="0">
                <a:solidFill>
                  <a:schemeClr val="tx1"/>
                </a:solidFill>
              </a:rPr>
              <a:t> after store return address into x1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(Assume return address is </a:t>
            </a:r>
            <a:r>
              <a:rPr lang="en-US" altLang="ko-KR" dirty="0" smtClean="0">
                <a:solidFill>
                  <a:schemeClr val="tx1"/>
                </a:solidFill>
              </a:rPr>
              <a:t>9000, in other words, </a:t>
            </a:r>
            <a:r>
              <a:rPr lang="en-US" altLang="ko-KR" dirty="0" smtClean="0">
                <a:solidFill>
                  <a:srgbClr val="FF0000"/>
                </a:solidFill>
              </a:rPr>
              <a:t>the address of </a:t>
            </a:r>
            <a:r>
              <a:rPr lang="en-US" altLang="ko-KR" dirty="0" err="1" smtClean="0">
                <a:solidFill>
                  <a:srgbClr val="FF0000"/>
                </a:solidFill>
              </a:rPr>
              <a:t>addi</a:t>
            </a:r>
            <a:r>
              <a:rPr lang="en-US" altLang="ko-KR" dirty="0" smtClean="0">
                <a:solidFill>
                  <a:srgbClr val="FF0000"/>
                </a:solidFill>
              </a:rPr>
              <a:t> x6, x10, 0 is 9000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22675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2018299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0000FF"/>
                </a:solidFill>
              </a:rPr>
              <a:t>992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Decrease </a:t>
            </a:r>
            <a:r>
              <a:rPr lang="en-US" altLang="ko-KR" dirty="0" err="1">
                <a:solidFill>
                  <a:schemeClr val="tx1"/>
                </a:solidFill>
              </a:rPr>
              <a:t>sp</a:t>
            </a:r>
            <a:r>
              <a:rPr lang="en-US" altLang="ko-KR" dirty="0">
                <a:solidFill>
                  <a:schemeClr val="tx1"/>
                </a:solidFill>
              </a:rPr>
              <a:t> by 16 to </a:t>
            </a:r>
            <a:r>
              <a:rPr lang="en-US" altLang="ko-KR" dirty="0" smtClean="0">
                <a:solidFill>
                  <a:schemeClr val="tx1"/>
                </a:solidFill>
              </a:rPr>
              <a:t>push data of </a:t>
            </a:r>
            <a:r>
              <a:rPr lang="en-US" altLang="ko-KR" dirty="0">
                <a:solidFill>
                  <a:schemeClr val="tx1"/>
                </a:solidFill>
              </a:rPr>
              <a:t>x10 and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x1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5965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226039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9000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Store return address saved in x1 into Stack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54115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249414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0FF"/>
                </a:solidFill>
              </a:rPr>
              <a:t>2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Store value saved in x10 into Stack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22026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x5 = x10 – 1 = </a:t>
            </a:r>
            <a:r>
              <a:rPr lang="en-US" altLang="ko-KR" smtClean="0">
                <a:solidFill>
                  <a:schemeClr val="tx1"/>
                </a:solidFill>
              </a:rPr>
              <a:t>2 </a:t>
            </a:r>
            <a:r>
              <a:rPr lang="en-US" altLang="ko-KR">
                <a:solidFill>
                  <a:schemeClr val="tx1"/>
                </a:solidFill>
              </a:rPr>
              <a:t>– 1 =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(x5 = n – 1)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54" y="272664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0265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Branch to L1 if x5 (n-1) is greater than 0 (x0)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(goto L1 if (n-1) ≥ 0 (or n ≥ 1)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54" y="299084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3147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Calculate x10 = x10 – </a:t>
            </a:r>
            <a:r>
              <a:rPr lang="en-US" altLang="ko-KR" smtClean="0">
                <a:solidFill>
                  <a:schemeClr val="tx1"/>
                </a:solidFill>
              </a:rPr>
              <a:t>1 = 2 – 1 = 1</a:t>
            </a:r>
            <a:r>
              <a:rPr lang="en-US" altLang="ko-KR">
                <a:solidFill>
                  <a:schemeClr val="tx1"/>
                </a:solidFill>
              </a:rPr>
              <a:t/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 (To get (n-1))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8854" y="4438364"/>
            <a:ext cx="2256962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05674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Jump to </a:t>
            </a:r>
            <a:r>
              <a:rPr lang="en-US" altLang="ko-KR" i="1" dirty="0">
                <a:solidFill>
                  <a:schemeClr val="tx1"/>
                </a:solidFill>
              </a:rPr>
              <a:t>fact</a:t>
            </a:r>
            <a:r>
              <a:rPr lang="en-US" altLang="ko-KR" dirty="0">
                <a:solidFill>
                  <a:schemeClr val="tx1"/>
                </a:solidFill>
              </a:rPr>
              <a:t> after store return address into x1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(Assume return address is </a:t>
            </a:r>
            <a:r>
              <a:rPr lang="en-US" altLang="ko-KR" dirty="0" smtClean="0">
                <a:solidFill>
                  <a:schemeClr val="tx1"/>
                </a:solidFill>
              </a:rPr>
              <a:t>9000)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71310" y="4679102"/>
            <a:ext cx="912457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8723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Decrease sp by 16 to store the value of x10 and </a:t>
            </a:r>
          </a:p>
          <a:p>
            <a:r>
              <a:rPr lang="en-US" altLang="ko-KR">
                <a:solidFill>
                  <a:schemeClr val="tx1"/>
                </a:solidFill>
              </a:rPr>
              <a:t>   x1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47664" y="2018299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0000FF"/>
                </a:solidFill>
              </a:rPr>
              <a:t>976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7650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Store return address saved in x1 into Stack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47664" y="224730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9000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96752"/>
            <a:ext cx="8496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Nested procedure example</a:t>
            </a:r>
          </a:p>
        </p:txBody>
      </p:sp>
      <p:sp>
        <p:nvSpPr>
          <p:cNvPr id="2" name="오른쪽 중괄호 1"/>
          <p:cNvSpPr/>
          <p:nvPr/>
        </p:nvSpPr>
        <p:spPr>
          <a:xfrm>
            <a:off x="2987824" y="1971422"/>
            <a:ext cx="216024" cy="86409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2259454"/>
            <a:ext cx="5688632" cy="32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Allocate and save data into the stack.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2987824" y="2835518"/>
            <a:ext cx="216024" cy="39754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75856" y="2881648"/>
            <a:ext cx="5688632" cy="32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n-1 and compare to 0. and branch to the L1 procedure following condition.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2987824" y="4563710"/>
            <a:ext cx="216024" cy="43204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2987824" y="3555598"/>
            <a:ext cx="216024" cy="64807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75856" y="4635718"/>
            <a:ext cx="5976664" cy="32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n-1 and compare to 0. and branch to the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  <a:ea typeface="맑은 고딕"/>
              </a:rPr>
              <a:t> fact </a:t>
            </a:r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procedure following condition.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2987824" y="5303363"/>
            <a:ext cx="216024" cy="86409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75856" y="5445224"/>
            <a:ext cx="5976664" cy="32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Load data and multiply n and n-1.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Decrease the stack pointer whenever load the old data.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75856" y="6058792"/>
            <a:ext cx="5976664" cy="32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Terminate the procedure.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75856" y="3734118"/>
            <a:ext cx="5688632" cy="32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ea typeface="맑은 고딕"/>
              </a:rPr>
              <a:t>Return 1, decrease the stack pointer and terminate the procedure.</a:t>
            </a: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628800"/>
            <a:ext cx="2520280" cy="50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dirty="0" smtClean="0">
                <a:solidFill>
                  <a:schemeClr val="tx1"/>
                </a:solidFill>
              </a:rPr>
              <a:t> : 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x5, x10,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x5, x0,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</p:spTree>
    <p:extLst>
      <p:ext uri="{BB962C8B-B14F-4D97-AF65-F5344CB8AC3E}">
        <p14:creationId xmlns:p14="http://schemas.microsoft.com/office/powerpoint/2010/main" val="13366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60683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Store value saved in x10 into Stack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47664" y="250238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0FF"/>
                </a:solidFill>
              </a:rPr>
              <a:t>1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314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x5 = x10 – 1 = </a:t>
            </a:r>
            <a:r>
              <a:rPr lang="en-US" altLang="ko-KR" smtClean="0">
                <a:solidFill>
                  <a:schemeClr val="tx1"/>
                </a:solidFill>
              </a:rPr>
              <a:t>1 </a:t>
            </a:r>
            <a:r>
              <a:rPr lang="en-US" altLang="ko-KR">
                <a:solidFill>
                  <a:schemeClr val="tx1"/>
                </a:solidFill>
              </a:rPr>
              <a:t>– 1 = </a:t>
            </a: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(x5 = n – 1)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2517" y="2718837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43863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Branch to L1 if x5 (n-1) is greater than 0 (x0)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(goto L1 if (n-1) ≥ 0 (or n ≥ 1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2517" y="2966134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5836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Calculate x10 = x10 – 1 = </a:t>
            </a:r>
            <a:r>
              <a:rPr lang="en-US" altLang="ko-KR" smtClean="0">
                <a:solidFill>
                  <a:schemeClr val="tx1"/>
                </a:solidFill>
              </a:rPr>
              <a:t>1 </a:t>
            </a:r>
            <a:r>
              <a:rPr lang="en-US" altLang="ko-KR">
                <a:solidFill>
                  <a:schemeClr val="tx1"/>
                </a:solidFill>
              </a:rPr>
              <a:t>– 1 = </a:t>
            </a:r>
            <a:r>
              <a:rPr lang="en-US" altLang="ko-KR" smtClean="0">
                <a:solidFill>
                  <a:schemeClr val="tx1"/>
                </a:solidFill>
              </a:rPr>
              <a:t>0</a:t>
            </a:r>
            <a:r>
              <a:rPr lang="en-US" altLang="ko-KR">
                <a:solidFill>
                  <a:schemeClr val="tx1"/>
                </a:solidFill>
              </a:rPr>
              <a:t/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 (To get (n-1))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11560" y="4437112"/>
            <a:ext cx="2304256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x5, x10,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x5, x0,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95443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Jump to </a:t>
            </a:r>
            <a:r>
              <a:rPr lang="en-US" altLang="ko-KR" i="1" dirty="0">
                <a:solidFill>
                  <a:schemeClr val="tx1"/>
                </a:solidFill>
              </a:rPr>
              <a:t>fact</a:t>
            </a:r>
            <a:r>
              <a:rPr lang="en-US" altLang="ko-KR" dirty="0">
                <a:solidFill>
                  <a:schemeClr val="tx1"/>
                </a:solidFill>
              </a:rPr>
              <a:t> after store return address into x1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(Assume return address is </a:t>
            </a:r>
            <a:r>
              <a:rPr lang="en-US" altLang="ko-KR" dirty="0" smtClean="0">
                <a:solidFill>
                  <a:schemeClr val="tx1"/>
                </a:solidFill>
              </a:rPr>
              <a:t>9000)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71310" y="4679102"/>
            <a:ext cx="912457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690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Decrease sp by 16 to store the value of x10 and </a:t>
            </a:r>
          </a:p>
          <a:p>
            <a:r>
              <a:rPr lang="en-US" altLang="ko-KR">
                <a:solidFill>
                  <a:schemeClr val="tx1"/>
                </a:solidFill>
              </a:rPr>
              <a:t>   x1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47664" y="2018299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43936" y="515719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67872" y="51571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443936" y="479715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87580" y="48023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7580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497717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0000FF"/>
                </a:solidFill>
              </a:rPr>
              <a:t>960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4967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Store return address saved in x1 into Stack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47664" y="226039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43936" y="515719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67872" y="51571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443936" y="479715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87580" y="48023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7580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497717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960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4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Store value saved in x10 into Stack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47664" y="250238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43936" y="515719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67872" y="51571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443936" y="479715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87580" y="48023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7580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497717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960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97227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x5 = x10 – 1 = </a:t>
            </a:r>
            <a:r>
              <a:rPr lang="en-US" altLang="ko-KR" smtClean="0">
                <a:solidFill>
                  <a:schemeClr val="tx1"/>
                </a:solidFill>
              </a:rPr>
              <a:t>0 </a:t>
            </a:r>
            <a:r>
              <a:rPr lang="en-US" altLang="ko-KR">
                <a:solidFill>
                  <a:schemeClr val="tx1"/>
                </a:solidFill>
              </a:rPr>
              <a:t>– 1 = –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(x5 = n – 1)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585" y="2733634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43936" y="515719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67872" y="51571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443936" y="479715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87580" y="48023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7580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497717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960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63566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Branch to L1 if x5 (n-1) is greater than 0 (x0)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(goto L1 if (n-1) ≥ 0 (or n ≥ 1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〮 In this case, not branch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585" y="298047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43936" y="515719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67872" y="51571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443936" y="479715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87580" y="48023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7580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497717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960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223600"/>
            <a:ext cx="8820472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Execution example with n=3</a:t>
            </a:r>
          </a:p>
          <a:p>
            <a:r>
              <a:rPr lang="en-US" altLang="ko-KR" sz="2000" b="1" dirty="0">
                <a:solidFill>
                  <a:schemeClr val="tx1"/>
                </a:solidFill>
                <a:ea typeface="맑은 고딕"/>
              </a:rPr>
              <a:t>Assumption</a:t>
            </a:r>
            <a:r>
              <a:rPr lang="en-US" altLang="ko-KR" sz="2000" dirty="0">
                <a:solidFill>
                  <a:schemeClr val="tx1"/>
                </a:solidFill>
                <a:ea typeface="맑은 고딕"/>
              </a:rPr>
              <a:t>) return address of the procedure call is 8000, and </a:t>
            </a:r>
            <a:r>
              <a:rPr lang="en-US" altLang="ko-KR" sz="2000" dirty="0" smtClean="0">
                <a:solidFill>
                  <a:schemeClr val="tx1"/>
                </a:solidFill>
                <a:ea typeface="맑은 고딕"/>
              </a:rPr>
              <a:t>initial stack </a:t>
            </a:r>
            <a:r>
              <a:rPr lang="en-US" altLang="ko-KR" sz="2000" dirty="0">
                <a:solidFill>
                  <a:schemeClr val="tx1"/>
                </a:solidFill>
                <a:ea typeface="맑은 고딕"/>
              </a:rPr>
              <a:t>pointer is 1024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867872" y="22768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52120" y="2096852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82142"/>
              </p:ext>
            </p:extLst>
          </p:nvPr>
        </p:nvGraphicFramePr>
        <p:xfrm>
          <a:off x="3131840" y="1585778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1024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615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Variable n (x10) is less than 1, x10 will have 1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if (n &lt; 1)  return (1);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585" y="3438490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43936" y="515719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67872" y="51571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443936" y="479715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87580" y="48023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7580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497717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960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89341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Increase sp by 16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585" y="3708794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5533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</a:t>
            </a:r>
            <a:r>
              <a:rPr lang="en-US" altLang="ko-KR" dirty="0" smtClean="0">
                <a:solidFill>
                  <a:schemeClr val="tx1"/>
                </a:solidFill>
              </a:rPr>
              <a:t>Jump to address saved in x1 register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x1 register have return address </a:t>
            </a:r>
            <a:r>
              <a:rPr lang="en-US" altLang="ko-KR" dirty="0" smtClean="0">
                <a:solidFill>
                  <a:schemeClr val="tx1"/>
                </a:solidFill>
              </a:rPr>
              <a:t>“9000”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585" y="394254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35848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Copy value of x10 into x6 register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〮 x6 reg will have 1 (x10)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4924692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6661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Load value 1 from Stack to x10 reg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166682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952575" y="4059070"/>
            <a:ext cx="360040" cy="3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2"/>
            <a:endCxn id="47" idx="3"/>
          </p:cNvCxnSpPr>
          <p:nvPr/>
        </p:nvCxnSpPr>
        <p:spPr>
          <a:xfrm flipH="1">
            <a:off x="1907704" y="4245505"/>
            <a:ext cx="6044871" cy="10244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5804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976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Load return address from Stack into x1 reg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52320" y="443194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76256" y="443194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52320" y="407190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695964" y="40770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95964" y="37118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0464" y="425192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976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430000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435552" y="443711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812360" y="3717032"/>
            <a:ext cx="648071" cy="3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2"/>
            <a:endCxn id="47" idx="3"/>
          </p:cNvCxnSpPr>
          <p:nvPr/>
        </p:nvCxnSpPr>
        <p:spPr>
          <a:xfrm flipH="1">
            <a:off x="1907704" y="3903467"/>
            <a:ext cx="5904656" cy="1629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1055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Increase sp by 16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664634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3345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Multiply x10 and x6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The result will be stored into x10 reg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x10 = 1*1 = 1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886762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39957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Jump to address saved in x1 register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x1 register have return address </a:t>
            </a:r>
            <a:r>
              <a:rPr lang="en-US" altLang="ko-KR" dirty="0" smtClean="0">
                <a:solidFill>
                  <a:schemeClr val="tx1"/>
                </a:solidFill>
              </a:rPr>
              <a:t>“9000”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6141842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62596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Copy value of x10 into x6 register</a:t>
            </a:r>
          </a:p>
          <a:p>
            <a:r>
              <a:rPr lang="en-US" altLang="ko-KR">
                <a:solidFill>
                  <a:schemeClr val="tx1"/>
                </a:solidFill>
              </a:rPr>
              <a:t>〮 x6 reg will have 1 (x10)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4941168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0000FF"/>
                </a:solidFill>
              </a:rPr>
              <a:t>1008</a:t>
            </a:r>
            <a:endParaRPr lang="ko-KR" altLang="en-US" b="1">
              <a:solidFill>
                <a:srgbClr val="0000FF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20105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547664" y="2018299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15816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〮 </a:t>
            </a:r>
            <a:r>
              <a:rPr lang="en-US" altLang="ko-KR" dirty="0" smtClean="0">
                <a:solidFill>
                  <a:schemeClr val="tx1"/>
                </a:solidFill>
              </a:rPr>
              <a:t>Decrease </a:t>
            </a:r>
            <a:r>
              <a:rPr lang="en-US" altLang="ko-KR" dirty="0" err="1" smtClean="0">
                <a:solidFill>
                  <a:schemeClr val="tx1"/>
                </a:solidFill>
              </a:rPr>
              <a:t>sp</a:t>
            </a:r>
            <a:r>
              <a:rPr lang="en-US" altLang="ko-KR" dirty="0" smtClean="0">
                <a:solidFill>
                  <a:schemeClr val="tx1"/>
                </a:solidFill>
              </a:rPr>
              <a:t> by 16 to </a:t>
            </a:r>
            <a:r>
              <a:rPr lang="en-US" altLang="ko-KR" dirty="0" smtClean="0">
                <a:solidFill>
                  <a:schemeClr val="tx1"/>
                </a:solidFill>
              </a:rPr>
              <a:t>push data </a:t>
            </a:r>
            <a:r>
              <a:rPr lang="en-US" altLang="ko-KR" dirty="0" smtClean="0">
                <a:solidFill>
                  <a:schemeClr val="tx1"/>
                </a:solidFill>
              </a:rPr>
              <a:t>of variable “n” (x10) and return address (x1)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099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Load value </a:t>
            </a:r>
            <a:r>
              <a:rPr lang="en-US" altLang="ko-KR" smtClean="0">
                <a:solidFill>
                  <a:schemeClr val="tx1"/>
                </a:solidFill>
              </a:rPr>
              <a:t>2 </a:t>
            </a:r>
            <a:r>
              <a:rPr lang="en-US" altLang="ko-KR">
                <a:solidFill>
                  <a:schemeClr val="tx1"/>
                </a:solidFill>
              </a:rPr>
              <a:t>from Stack to x10 reg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18315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52575" y="3356992"/>
            <a:ext cx="360040" cy="3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47" idx="3"/>
          </p:cNvCxnSpPr>
          <p:nvPr/>
        </p:nvCxnSpPr>
        <p:spPr>
          <a:xfrm flipH="1">
            <a:off x="1907704" y="3543427"/>
            <a:ext cx="6044871" cy="17429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14645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52320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76256" y="371186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52320" y="3351820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5964" y="33569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2320" y="298135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5964" y="299178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531840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992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Load return address from Stack into x1 reg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452320" y="371703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443936" y="371186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420510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812360" y="2996952"/>
            <a:ext cx="648071" cy="3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47" idx="3"/>
          </p:cNvCxnSpPr>
          <p:nvPr/>
        </p:nvCxnSpPr>
        <p:spPr>
          <a:xfrm flipH="1">
            <a:off x="1907704" y="3183387"/>
            <a:ext cx="5904656" cy="2340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32817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Increase sp by 16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67073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13643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Multiply x10 and x6</a:t>
            </a:r>
          </a:p>
          <a:p>
            <a:r>
              <a:rPr lang="en-US" altLang="ko-KR">
                <a:solidFill>
                  <a:schemeClr val="tx1"/>
                </a:solidFill>
              </a:rPr>
              <a:t>   The result will be stored into x10 </a:t>
            </a:r>
            <a:r>
              <a:rPr lang="en-US" altLang="ko-KR" smtClean="0">
                <a:solidFill>
                  <a:schemeClr val="tx1"/>
                </a:solidFill>
              </a:rPr>
              <a:t>reg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x10 = 2 * 1 = 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886762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785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Jump to address saved in x1 register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x1 register have return address </a:t>
            </a:r>
            <a:r>
              <a:rPr lang="en-US" altLang="ko-KR" dirty="0" smtClean="0">
                <a:solidFill>
                  <a:schemeClr val="tx1"/>
                </a:solidFill>
              </a:rPr>
              <a:t>“9000”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6158318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5136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Copy value of x10 into x6 register</a:t>
            </a:r>
          </a:p>
          <a:p>
            <a:r>
              <a:rPr lang="en-US" altLang="ko-KR">
                <a:solidFill>
                  <a:schemeClr val="tx1"/>
                </a:solidFill>
              </a:rPr>
              <a:t>〮 x6 reg will have </a:t>
            </a:r>
            <a:r>
              <a:rPr lang="en-US" altLang="ko-KR" smtClean="0">
                <a:solidFill>
                  <a:schemeClr val="tx1"/>
                </a:solidFill>
              </a:rPr>
              <a:t>2 </a:t>
            </a:r>
            <a:r>
              <a:rPr lang="en-US" altLang="ko-KR">
                <a:solidFill>
                  <a:schemeClr val="tx1"/>
                </a:solidFill>
              </a:rPr>
              <a:t>(x10)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4941168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Assume that “n” is 3 &amp; current 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2000" dirty="0" smtClean="0">
                <a:solidFill>
                  <a:schemeClr val="tx1"/>
                </a:solidFill>
              </a:rPr>
              <a:t>” is 1024</a:t>
            </a: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1957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9000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Load value </a:t>
            </a:r>
            <a:r>
              <a:rPr lang="en-US" altLang="ko-KR" smtClean="0">
                <a:solidFill>
                  <a:schemeClr val="tx1"/>
                </a:solidFill>
              </a:rPr>
              <a:t>3 </a:t>
            </a:r>
            <a:r>
              <a:rPr lang="en-US" altLang="ko-KR">
                <a:solidFill>
                  <a:schemeClr val="tx1"/>
                </a:solidFill>
              </a:rPr>
              <a:t>from Stack to x10 reg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166682"/>
            <a:ext cx="1152128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956376" y="2642084"/>
            <a:ext cx="360040" cy="3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2"/>
            <a:endCxn id="47" idx="3"/>
          </p:cNvCxnSpPr>
          <p:nvPr/>
        </p:nvCxnSpPr>
        <p:spPr>
          <a:xfrm flipH="1">
            <a:off x="1763688" y="2828519"/>
            <a:ext cx="6192688" cy="2441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8019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43936" y="2991780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Load return address from Stack into x1 reg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438238"/>
            <a:ext cx="1152128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12360" y="2264042"/>
            <a:ext cx="648072" cy="372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2"/>
            <a:endCxn id="47" idx="3"/>
          </p:cNvCxnSpPr>
          <p:nvPr/>
        </p:nvCxnSpPr>
        <p:spPr>
          <a:xfrm flipH="1">
            <a:off x="1763688" y="2450477"/>
            <a:ext cx="6048672" cy="30910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867872" y="22768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52120" y="2096852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7650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1024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Increase sp by 16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661248"/>
            <a:ext cx="126014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867872" y="22768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52120" y="2096852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32902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1024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Multiply x10 and x6</a:t>
            </a:r>
          </a:p>
          <a:p>
            <a:r>
              <a:rPr lang="en-US" altLang="ko-KR">
                <a:solidFill>
                  <a:schemeClr val="tx1"/>
                </a:solidFill>
              </a:rPr>
              <a:t>   The result will be stored into x10 reg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   x10 = </a:t>
            </a:r>
            <a:r>
              <a:rPr lang="en-US" altLang="ko-KR" smtClean="0">
                <a:solidFill>
                  <a:schemeClr val="tx1"/>
                </a:solidFill>
              </a:rPr>
              <a:t>3 </a:t>
            </a:r>
            <a:r>
              <a:rPr lang="en-US" altLang="ko-KR">
                <a:solidFill>
                  <a:schemeClr val="tx1"/>
                </a:solidFill>
              </a:rPr>
              <a:t>* </a:t>
            </a:r>
            <a:r>
              <a:rPr lang="en-US" altLang="ko-KR" smtClean="0">
                <a:solidFill>
                  <a:schemeClr val="tx1"/>
                </a:solidFill>
              </a:rPr>
              <a:t>2 </a:t>
            </a:r>
            <a:r>
              <a:rPr lang="en-US" altLang="ko-KR">
                <a:solidFill>
                  <a:schemeClr val="tx1"/>
                </a:solidFill>
              </a:rPr>
              <a:t>= </a:t>
            </a:r>
            <a:r>
              <a:rPr lang="en-US" altLang="ko-KR" smtClean="0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886762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2481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547664" y="224730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7784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맑은 고딕"/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Store return address (x1) into Stack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52320" y="227687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0FF"/>
                </a:solidFill>
              </a:rPr>
              <a:t>8000</a:t>
            </a:r>
            <a:endParaRPr lang="ko-KR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Assume that “n” is 3 &amp; current 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2000" dirty="0" smtClean="0">
                <a:solidFill>
                  <a:schemeClr val="tx1"/>
                </a:solidFill>
              </a:rPr>
              <a:t>” is 1024</a:t>
            </a: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867872" y="227687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52120" y="2096852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81685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1024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〮 Jump to address saved in x1 register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 x1 </a:t>
            </a:r>
            <a:r>
              <a:rPr lang="en-US" altLang="ko-KR" dirty="0">
                <a:solidFill>
                  <a:schemeClr val="tx1"/>
                </a:solidFill>
              </a:rPr>
              <a:t>register have return address “</a:t>
            </a:r>
            <a:r>
              <a:rPr lang="en-US" altLang="ko-KR" dirty="0" smtClean="0">
                <a:solidFill>
                  <a:schemeClr val="tx1"/>
                </a:solidFill>
              </a:rPr>
              <a:t>8000”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fact(3) finish with result “6”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52320" y="3701430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6158318"/>
            <a:ext cx="1440160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0FF"/>
                </a:solidFill>
              </a:rPr>
              <a:t>3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27617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547664" y="2502386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맑은 고딕"/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Store value of variable “n” (x10) into Stack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58620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58854" y="272664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400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x5 = x10 – 1 = 3 – 1 = 2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(x5 = n – 1)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9408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58854" y="2981728"/>
            <a:ext cx="1296144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7784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Branch to L1 if x5 (n-1) is greater than 0 (x0)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(goto L1 if (n-1) ≥ 0 (or n ≥ 1)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solidFill>
                  <a:schemeClr val="tx1"/>
                </a:solidFill>
                <a:latin typeface="+mn-lt"/>
              </a:rPr>
              <a:t>Supporting Procedures in Computer H/W</a:t>
            </a:r>
            <a:endParaRPr lang="ko-KR" alt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8496944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Assume that “n” is 3 &amp; current “sp” is 1024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979298BA-5876-43D1-A524-6D5DABDBA9E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448780"/>
            <a:ext cx="2520280" cy="522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  <a:r>
              <a:rPr lang="en-US" altLang="ko-KR" sz="160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-16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x5</a:t>
            </a:r>
            <a:r>
              <a:rPr lang="en-US" altLang="ko-KR" sz="1600" smtClean="0">
                <a:solidFill>
                  <a:schemeClr val="tx1"/>
                </a:solidFill>
              </a:rPr>
              <a:t>, x10</a:t>
            </a:r>
            <a:r>
              <a:rPr lang="en-US" altLang="ko-KR" sz="1600" dirty="0" smtClean="0">
                <a:solidFill>
                  <a:schemeClr val="tx1"/>
                </a:solidFill>
              </a:rPr>
              <a:t>, -1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bge</a:t>
            </a:r>
            <a:r>
              <a:rPr lang="en-US" altLang="ko-KR" sz="1600" dirty="0" smtClean="0">
                <a:solidFill>
                  <a:schemeClr val="tx1"/>
                </a:solidFill>
              </a:rPr>
              <a:t>   x5</a:t>
            </a:r>
            <a:r>
              <a:rPr lang="en-US" altLang="ko-KR" sz="1600" smtClean="0">
                <a:solidFill>
                  <a:schemeClr val="tx1"/>
                </a:solidFill>
              </a:rPr>
              <a:t>, x0</a:t>
            </a:r>
            <a:r>
              <a:rPr lang="en-US" altLang="ko-KR" sz="1600" dirty="0" smtClean="0">
                <a:solidFill>
                  <a:schemeClr val="tx1"/>
                </a:solidFill>
              </a:rPr>
              <a:t>, L1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x0, 1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x0, 0(x1)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L1: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-1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x1, </a:t>
            </a:r>
            <a:r>
              <a:rPr lang="en-US" altLang="ko-KR" sz="1600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fact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x6, x10, 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0(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ld</a:t>
            </a:r>
            <a:r>
              <a:rPr lang="en-US" altLang="ko-KR" sz="1600" dirty="0" smtClean="0">
                <a:solidFill>
                  <a:schemeClr val="tx1"/>
                </a:solidFill>
              </a:rPr>
              <a:t>  x1, 8(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addi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</a:t>
            </a:r>
            <a:r>
              <a:rPr lang="en-US" altLang="ko-KR" sz="1600" dirty="0" smtClean="0">
                <a:solidFill>
                  <a:schemeClr val="tx1"/>
                </a:solidFill>
              </a:rPr>
              <a:t>, 16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mul</a:t>
            </a:r>
            <a:r>
              <a:rPr lang="en-US" altLang="ko-KR" sz="1600" dirty="0" smtClean="0">
                <a:solidFill>
                  <a:schemeClr val="tx1"/>
                </a:solidFill>
              </a:rPr>
              <a:t>  x10, x10, x6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jalr</a:t>
            </a:r>
            <a:r>
              <a:rPr lang="en-US" altLang="ko-KR" sz="1600" dirty="0" smtClean="0">
                <a:solidFill>
                  <a:schemeClr val="tx1"/>
                </a:solidFill>
              </a:rPr>
              <a:t>  x0, 0(x1)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3936" y="1844824"/>
            <a:ext cx="1368152" cy="4824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443936" y="227687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52320" y="2996952"/>
            <a:ext cx="137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76256" y="299695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92080" y="2816932"/>
            <a:ext cx="15757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1008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452320" y="2636912"/>
            <a:ext cx="1376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5964" y="264208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320" y="2266442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0136" y="1484784"/>
            <a:ext cx="1215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52320" y="1886014"/>
            <a:ext cx="13597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맑은 고딕"/>
                <a:ea typeface="맑은 고딕"/>
              </a:rPr>
              <a:t>︙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33339"/>
              </p:ext>
            </p:extLst>
          </p:nvPr>
        </p:nvGraphicFramePr>
        <p:xfrm>
          <a:off x="3131840" y="1511636"/>
          <a:ext cx="3580638" cy="585216"/>
        </p:xfrm>
        <a:graphic>
          <a:graphicData uri="http://schemas.openxmlformats.org/drawingml/2006/table">
            <a:tbl>
              <a:tblPr/>
              <a:tblGrid>
                <a:gridCol w="596773"/>
                <a:gridCol w="596773"/>
                <a:gridCol w="596773"/>
                <a:gridCol w="596773"/>
                <a:gridCol w="596773"/>
                <a:gridCol w="596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x6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ko-KR" alt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58854" y="4438364"/>
            <a:ext cx="2256962" cy="20653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7784" y="5236432"/>
            <a:ext cx="4248472" cy="1432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〮 </a:t>
            </a:r>
            <a:r>
              <a:rPr lang="en-US" altLang="ko-KR" smtClean="0">
                <a:solidFill>
                  <a:schemeClr val="tx1"/>
                </a:solidFill>
              </a:rPr>
              <a:t>Calculate x10 = x10 – 1 = 3 – 1 = 2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(To get (n-1))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95964" y="227687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8000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2750</TotalTime>
  <Words>2658</Words>
  <Application>Microsoft Office PowerPoint</Application>
  <PresentationFormat>화면 슬라이드 쇼(4:3)</PresentationFormat>
  <Paragraphs>1970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바탕</vt:lpstr>
      <vt:lpstr>Blackadder ITC</vt:lpstr>
      <vt:lpstr>Franklin Gothic Book</vt:lpstr>
      <vt:lpstr>Perpetua</vt:lpstr>
      <vt:lpstr>Wingdings 2</vt:lpstr>
      <vt:lpstr>균형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  <vt:lpstr>Supporting Procedures in Computer H/W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Kong Joonho</cp:lastModifiedBy>
  <cp:revision>242</cp:revision>
  <dcterms:created xsi:type="dcterms:W3CDTF">2018-09-07T03:13:22Z</dcterms:created>
  <dcterms:modified xsi:type="dcterms:W3CDTF">2019-10-15T05:24:52Z</dcterms:modified>
</cp:coreProperties>
</file>