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2" r:id="rId44"/>
    <p:sldId id="303" r:id="rId45"/>
    <p:sldId id="304" r:id="rId46"/>
    <p:sldId id="305" r:id="rId47"/>
    <p:sldId id="299" r:id="rId48"/>
    <p:sldId id="300" r:id="rId49"/>
    <p:sldId id="301" r:id="rId5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83" autoAdjust="0"/>
  </p:normalViewPr>
  <p:slideViewPr>
    <p:cSldViewPr>
      <p:cViewPr varScale="1">
        <p:scale>
          <a:sx n="86" d="100"/>
          <a:sy n="86" d="100"/>
        </p:scale>
        <p:origin x="23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DF2B0-8701-475F-9437-D1028DF357B2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99283-D2BB-45C2-9C24-FAA278950C1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353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Имя</a:t>
            </a:r>
            <a:r>
              <a:rPr lang="ru-RU" baseline="0" dirty="0" smtClean="0"/>
              <a:t> шрифта из 2 и более слов лучше в кавычках для старых браузеров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787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li</a:t>
            </a:r>
            <a:r>
              <a:rPr lang="en-US" baseline="0" dirty="0" smtClean="0"/>
              <a:t> </a:t>
            </a:r>
            <a:r>
              <a:rPr lang="ru-RU" baseline="0" dirty="0" smtClean="0"/>
              <a:t>преобразуй во встроенные </a:t>
            </a:r>
            <a:r>
              <a:rPr lang="ru-RU" baseline="0" dirty="0" smtClean="0">
                <a:sym typeface="Wingdings" pitchFamily="2" charset="2"/>
              </a:rPr>
              <a:t>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280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Отметь</a:t>
            </a:r>
            <a:r>
              <a:rPr lang="ru-RU" baseline="0" dirty="0" smtClean="0"/>
              <a:t> – блоки ПРОЗРАЧНЫЕ</a:t>
            </a:r>
            <a:endParaRPr lang="en-US" dirty="0" smtClean="0"/>
          </a:p>
          <a:p>
            <a:r>
              <a:rPr lang="ru-RU" dirty="0" smtClean="0"/>
              <a:t>Покажи на </a:t>
            </a:r>
            <a:r>
              <a:rPr lang="en-US" dirty="0" smtClean="0"/>
              <a:t>h1</a:t>
            </a:r>
            <a:r>
              <a:rPr lang="en-US" baseline="0" dirty="0" smtClean="0"/>
              <a:t> </a:t>
            </a:r>
            <a:r>
              <a:rPr lang="ru-RU" baseline="0" dirty="0" smtClean="0"/>
              <a:t>фоновый цвет и акцент ЧТО заливается!!!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504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Установи логотип </a:t>
            </a:r>
          </a:p>
          <a:p>
            <a:r>
              <a:rPr lang="ru-RU" dirty="0" smtClean="0"/>
              <a:t>Отметь отличия </a:t>
            </a:r>
            <a:r>
              <a:rPr lang="en-US" dirty="0" smtClean="0"/>
              <a:t>css</a:t>
            </a:r>
            <a:r>
              <a:rPr lang="en-US" baseline="0" dirty="0" smtClean="0"/>
              <a:t>2 </a:t>
            </a:r>
            <a:r>
              <a:rPr lang="ru-RU" baseline="0" dirty="0" smtClean="0"/>
              <a:t>и 3!!!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793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  <a:r>
              <a:rPr lang="ru-RU" dirty="0" smtClean="0"/>
              <a:t> </a:t>
            </a:r>
            <a:r>
              <a:rPr lang="en-US" dirty="0" smtClean="0"/>
              <a:t>Width</a:t>
            </a:r>
            <a:r>
              <a:rPr lang="ru-RU" dirty="0" smtClean="0"/>
              <a:t> </a:t>
            </a:r>
            <a:r>
              <a:rPr lang="en-US" dirty="0" smtClean="0"/>
              <a:t>Height</a:t>
            </a:r>
            <a:r>
              <a:rPr lang="ru-RU" dirty="0" smtClean="0"/>
              <a:t> </a:t>
            </a:r>
            <a:r>
              <a:rPr lang="en-US" dirty="0" smtClean="0"/>
              <a:t>Padding</a:t>
            </a:r>
            <a:r>
              <a:rPr lang="ru-RU" dirty="0" smtClean="0"/>
              <a:t> </a:t>
            </a:r>
            <a:r>
              <a:rPr lang="en-US" dirty="0" smtClean="0"/>
              <a:t>Text-align</a:t>
            </a:r>
            <a:r>
              <a:rPr lang="ru-RU" dirty="0" smtClean="0"/>
              <a:t> </a:t>
            </a:r>
            <a:r>
              <a:rPr lang="en-US" dirty="0" smtClean="0"/>
              <a:t>Vertical-align background-color</a:t>
            </a:r>
            <a:r>
              <a:rPr lang="ru-RU" dirty="0" smtClean="0"/>
              <a:t>  </a:t>
            </a:r>
            <a:r>
              <a:rPr lang="en-US" dirty="0" err="1" smtClean="0"/>
              <a:t>background-image:url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-</a:t>
            </a:r>
            <a:r>
              <a:rPr lang="ru-RU" dirty="0" smtClean="0"/>
              <a:t> предложи</a:t>
            </a:r>
            <a:r>
              <a:rPr lang="ru-RU" baseline="0" dirty="0" smtClean="0"/>
              <a:t> все чётные раскрасить другим цветом</a:t>
            </a:r>
          </a:p>
          <a:p>
            <a:r>
              <a:rPr lang="ru-RU" baseline="0" dirty="0" smtClean="0"/>
              <a:t>- Предложи выровнять таблицу </a:t>
            </a:r>
            <a:r>
              <a:rPr lang="ru-RU" baseline="0" dirty="0" err="1" smtClean="0"/>
              <a:t>по-центру</a:t>
            </a:r>
            <a:r>
              <a:rPr lang="ru-RU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03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-спроси как будем ограничивать ширину – </a:t>
            </a:r>
            <a:r>
              <a:rPr lang="en-US" dirty="0" smtClean="0"/>
              <a:t>div</a:t>
            </a:r>
            <a:r>
              <a:rPr lang="en-US" baseline="0" dirty="0" smtClean="0"/>
              <a:t> </a:t>
            </a:r>
            <a:r>
              <a:rPr lang="ru-RU" baseline="0" dirty="0" smtClean="0"/>
              <a:t>или </a:t>
            </a:r>
            <a:r>
              <a:rPr lang="en-US" baseline="0" dirty="0" smtClean="0"/>
              <a:t>body ??</a:t>
            </a:r>
          </a:p>
          <a:p>
            <a:r>
              <a:rPr lang="en-US" baseline="0" dirty="0" smtClean="0"/>
              <a:t>Font-weight: bold</a:t>
            </a:r>
          </a:p>
          <a:p>
            <a:r>
              <a:rPr lang="ru-RU" baseline="0" dirty="0" smtClean="0"/>
              <a:t>Отметь, что от </a:t>
            </a:r>
            <a:r>
              <a:rPr lang="en-US" baseline="0" dirty="0" smtClean="0"/>
              <a:t>body </a:t>
            </a:r>
            <a:r>
              <a:rPr lang="ru-RU" baseline="0" dirty="0" smtClean="0"/>
              <a:t>шрифт не наследуется для текстовой области + </a:t>
            </a:r>
            <a:r>
              <a:rPr lang="en-US" baseline="0" dirty="0" smtClean="0"/>
              <a:t>height = line-height </a:t>
            </a:r>
            <a:r>
              <a:rPr lang="ru-RU" baseline="0" dirty="0" smtClean="0"/>
              <a:t>для старых браузеров </a:t>
            </a:r>
            <a:r>
              <a:rPr lang="en-US" baseline="0" dirty="0" smtClean="0"/>
              <a:t>(IE7)</a:t>
            </a:r>
          </a:p>
          <a:p>
            <a:r>
              <a:rPr lang="en-US" baseline="0" dirty="0" smtClean="0"/>
              <a:t>Class=“</a:t>
            </a:r>
            <a:r>
              <a:rPr lang="ru-RU" baseline="0" dirty="0" smtClean="0"/>
              <a:t>имя1 имя2</a:t>
            </a:r>
            <a:r>
              <a:rPr lang="en-US" baseline="0" dirty="0" smtClean="0"/>
              <a:t>”</a:t>
            </a:r>
            <a:r>
              <a:rPr lang="ru-RU" baseline="0" dirty="0" smtClean="0"/>
              <a:t> – показать!!!</a:t>
            </a:r>
          </a:p>
          <a:p>
            <a:r>
              <a:rPr lang="ru-RU" baseline="0" dirty="0" err="1" smtClean="0"/>
              <a:t>Псевдоселектор</a:t>
            </a:r>
            <a:r>
              <a:rPr lang="ru-RU" baseline="0" dirty="0" smtClean="0"/>
              <a:t> </a:t>
            </a:r>
            <a:r>
              <a:rPr lang="en-US" baseline="0" dirty="0" smtClean="0"/>
              <a:t>focus -&gt; </a:t>
            </a:r>
            <a:r>
              <a:rPr lang="en-US" baseline="0" dirty="0" err="1" smtClean="0"/>
              <a:t>background:none</a:t>
            </a:r>
            <a:endParaRPr lang="en-US" baseline="0" dirty="0" smtClean="0"/>
          </a:p>
          <a:p>
            <a:r>
              <a:rPr lang="ru-RU" dirty="0" err="1" smtClean="0"/>
              <a:t>cursor</a:t>
            </a:r>
            <a:r>
              <a:rPr lang="ru-RU" dirty="0" smtClean="0"/>
              <a:t>: [</a:t>
            </a:r>
            <a:r>
              <a:rPr lang="ru-RU" dirty="0" err="1" smtClean="0"/>
              <a:t>url</a:t>
            </a:r>
            <a:r>
              <a:rPr lang="ru-RU" dirty="0" smtClean="0"/>
              <a:t>('путь к курсору'),] | [ &lt;курсор&gt; 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836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082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Картинка, но в основном для блоков </a:t>
            </a:r>
            <a:r>
              <a:rPr lang="en-US" dirty="0" smtClean="0"/>
              <a:t>div!</a:t>
            </a:r>
            <a:r>
              <a:rPr lang="en-US" baseline="0" dirty="0" smtClean="0"/>
              <a:t> – </a:t>
            </a:r>
            <a:r>
              <a:rPr lang="ru-RU" baseline="0" dirty="0" smtClean="0"/>
              <a:t>покажи в </a:t>
            </a:r>
            <a:r>
              <a:rPr lang="en-US" baseline="0" dirty="0" err="1" smtClean="0"/>
              <a:t>Photoshope</a:t>
            </a:r>
            <a:endParaRPr lang="en-US" baseline="0" dirty="0" smtClean="0"/>
          </a:p>
          <a:p>
            <a:r>
              <a:rPr lang="en-US" baseline="0" dirty="0" smtClean="0"/>
              <a:t>+ </a:t>
            </a:r>
            <a:r>
              <a:rPr lang="ru-RU" baseline="0" dirty="0" smtClean="0"/>
              <a:t>создать </a:t>
            </a:r>
            <a:r>
              <a:rPr lang="ru-RU" baseline="0" dirty="0" smtClean="0">
                <a:sym typeface="Wingdings" pitchFamily="2" charset="2"/>
              </a:rPr>
              <a:t> + </a:t>
            </a:r>
            <a:r>
              <a:rPr lang="en-US" baseline="0" dirty="0" smtClean="0">
                <a:sym typeface="Wingdings" pitchFamily="2" charset="2"/>
              </a:rPr>
              <a:t>html5 </a:t>
            </a:r>
            <a:r>
              <a:rPr lang="ru-RU" baseline="0" dirty="0" smtClean="0">
                <a:sym typeface="Wingdings" pitchFamily="2" charset="2"/>
              </a:rPr>
              <a:t>отметь!!!</a:t>
            </a:r>
            <a:endParaRPr lang="en-US" baseline="0" dirty="0" smtClean="0">
              <a:sym typeface="Wingdings" pitchFamily="2" charset="2"/>
            </a:endParaRPr>
          </a:p>
          <a:p>
            <a:r>
              <a:rPr lang="ru-RU" baseline="0" dirty="0" smtClean="0">
                <a:sym typeface="Wingdings" pitchFamily="2" charset="2"/>
              </a:rPr>
              <a:t>Покажи формирование отступа с использованием </a:t>
            </a:r>
            <a:r>
              <a:rPr lang="en-US" baseline="0" dirty="0" smtClean="0">
                <a:sym typeface="Wingdings" pitchFamily="2" charset="2"/>
              </a:rPr>
              <a:t>margin </a:t>
            </a:r>
            <a:r>
              <a:rPr lang="ru-RU" baseline="0" dirty="0" smtClean="0">
                <a:sym typeface="Wingdings" pitchFamily="2" charset="2"/>
              </a:rPr>
              <a:t>и объясни почему!!!</a:t>
            </a:r>
          </a:p>
          <a:p>
            <a:r>
              <a:rPr lang="ru-RU" baseline="0" dirty="0" smtClean="0">
                <a:sym typeface="Wingdings" pitchFamily="2" charset="2"/>
              </a:rPr>
              <a:t>Обрати внимание на особенности: 1- ширина блока указываем при формировании каркаса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219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>
                <a:sym typeface="Wingdings" pitchFamily="2" charset="2"/>
              </a:rPr>
              <a:t>Сайт наполнения (рыба) </a:t>
            </a:r>
            <a:r>
              <a:rPr lang="en-US" baseline="0" dirty="0" smtClean="0">
                <a:sym typeface="Wingdings" pitchFamily="2" charset="2"/>
              </a:rPr>
              <a:t>http://lipsum.com</a:t>
            </a:r>
            <a:endParaRPr lang="ru-RU" baseline="0" dirty="0" smtClean="0">
              <a:sym typeface="Wingdings" pitchFamily="2" charset="2"/>
            </a:endParaRPr>
          </a:p>
          <a:p>
            <a:r>
              <a:rPr lang="ru-RU" baseline="0" dirty="0" smtClean="0">
                <a:sym typeface="Wingdings" pitchFamily="2" charset="2"/>
              </a:rPr>
              <a:t>Обрати внимание на особенности: </a:t>
            </a:r>
            <a:r>
              <a:rPr lang="en-US" baseline="0" dirty="0" smtClean="0">
                <a:sym typeface="Wingdings" pitchFamily="2" charset="2"/>
              </a:rPr>
              <a:t>2</a:t>
            </a:r>
            <a:r>
              <a:rPr lang="ru-RU" baseline="0" dirty="0" smtClean="0">
                <a:sym typeface="Wingdings" pitchFamily="2" charset="2"/>
              </a:rPr>
              <a:t>- очистка обтекания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219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>
                <a:sym typeface="Wingdings" pitchFamily="2" charset="2"/>
              </a:rPr>
              <a:t>колонки одинаковой высоты на </a:t>
            </a:r>
            <a:r>
              <a:rPr lang="ru-RU" baseline="0" dirty="0" err="1" smtClean="0">
                <a:sym typeface="Wingdings" pitchFamily="2" charset="2"/>
              </a:rPr>
              <a:t>css</a:t>
            </a:r>
            <a:endParaRPr lang="ru-RU" baseline="0" dirty="0" smtClean="0">
              <a:sym typeface="Wingdings" pitchFamily="2" charset="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219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Body #d2d2d2</a:t>
            </a:r>
          </a:p>
          <a:p>
            <a:r>
              <a:rPr lang="en-US" dirty="0" smtClean="0"/>
              <a:t>Wrapper=650px</a:t>
            </a:r>
          </a:p>
          <a:p>
            <a:r>
              <a:rPr lang="en-US" dirty="0" smtClean="0"/>
              <a:t>Content #f4f4f4</a:t>
            </a:r>
          </a:p>
          <a:p>
            <a:r>
              <a:rPr lang="en-US" dirty="0" smtClean="0"/>
              <a:t>Font #696969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261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Отключение – </a:t>
            </a:r>
            <a:r>
              <a:rPr lang="en-US" dirty="0" smtClean="0"/>
              <a:t>none</a:t>
            </a:r>
            <a:r>
              <a:rPr lang="en-US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001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Покажи</a:t>
            </a:r>
            <a:r>
              <a:rPr lang="ru-RU" baseline="0" dirty="0" smtClean="0"/>
              <a:t> на примере блока с контентом</a:t>
            </a:r>
          </a:p>
          <a:p>
            <a:r>
              <a:rPr lang="ru-RU" baseline="0" dirty="0" smtClean="0"/>
              <a:t>Относительно окна браузера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Особенность</a:t>
            </a:r>
            <a:r>
              <a:rPr lang="ru-RU" baseline="0" dirty="0" smtClean="0"/>
              <a:t> – абсолютное в абсолютном… покажи!</a:t>
            </a:r>
            <a:endParaRPr lang="ru-RU" dirty="0" smtClean="0"/>
          </a:p>
          <a:p>
            <a:r>
              <a:rPr lang="ru-RU" baseline="0" dirty="0" smtClean="0"/>
              <a:t>Опиши </a:t>
            </a:r>
            <a:r>
              <a:rPr lang="ru-RU" baseline="0" dirty="0" err="1" smtClean="0"/>
              <a:t>доп.условия</a:t>
            </a:r>
            <a:r>
              <a:rPr lang="ru-RU" baseline="0" dirty="0" smtClean="0"/>
              <a:t> – позиционирование относительно родителя, если </a:t>
            </a:r>
            <a:r>
              <a:rPr lang="en-US" baseline="0" dirty="0" smtClean="0"/>
              <a:t>absolute </a:t>
            </a:r>
            <a:r>
              <a:rPr lang="ru-RU" baseline="0" dirty="0" smtClean="0"/>
              <a:t>у обоих!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188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Покажи</a:t>
            </a:r>
            <a:r>
              <a:rPr lang="ru-RU" baseline="0" dirty="0" smtClean="0"/>
              <a:t> на примере блока с контентом</a:t>
            </a:r>
          </a:p>
          <a:p>
            <a:r>
              <a:rPr lang="ru-RU" baseline="0" dirty="0" smtClean="0"/>
              <a:t>Относительно блока  </a:t>
            </a:r>
            <a:r>
              <a:rPr lang="en-US" baseline="0" dirty="0" smtClean="0"/>
              <a:t>relative</a:t>
            </a:r>
            <a:r>
              <a:rPr lang="ru-RU" baseline="0" dirty="0" smtClean="0"/>
              <a:t> </a:t>
            </a:r>
            <a:r>
              <a:rPr lang="en-US" baseline="0" dirty="0" smtClean="0"/>
              <a:t>absolute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188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Покажи</a:t>
            </a:r>
            <a:r>
              <a:rPr lang="ru-RU" baseline="0" dirty="0" smtClean="0"/>
              <a:t> на примере блока с контентом</a:t>
            </a:r>
          </a:p>
          <a:p>
            <a:r>
              <a:rPr lang="ru-RU" baseline="0" dirty="0" smtClean="0"/>
              <a:t>Объясни отличия от </a:t>
            </a:r>
            <a:r>
              <a:rPr lang="en-US" baseline="0" dirty="0" smtClean="0"/>
              <a:t>float </a:t>
            </a:r>
          </a:p>
          <a:p>
            <a:r>
              <a:rPr lang="en-US" baseline="0" dirty="0" smtClean="0"/>
              <a:t>Fixed – </a:t>
            </a:r>
            <a:r>
              <a:rPr lang="ru-RU" baseline="0" dirty="0" smtClean="0"/>
              <a:t>позиционируется ВСЕГДА относительно окна браузера</a:t>
            </a:r>
          </a:p>
          <a:p>
            <a:r>
              <a:rPr lang="en-US" baseline="0" dirty="0" smtClean="0"/>
              <a:t>Static – </a:t>
            </a:r>
            <a:r>
              <a:rPr lang="ru-RU" baseline="0" dirty="0" smtClean="0"/>
              <a:t>положение </a:t>
            </a:r>
            <a:r>
              <a:rPr lang="ru-RU" baseline="0" dirty="0" err="1" smtClean="0"/>
              <a:t>поумолчанию</a:t>
            </a:r>
            <a:endParaRPr lang="en-US" baseline="0" dirty="0" smtClean="0"/>
          </a:p>
          <a:p>
            <a:r>
              <a:rPr lang="ru-RU" baseline="0" dirty="0" smtClean="0"/>
              <a:t>Примеры - </a:t>
            </a:r>
            <a:r>
              <a:rPr lang="en-US" baseline="0" dirty="0" smtClean="0"/>
              <a:t>http://shpargalkablog.ru/2017/04/position-sticky.html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188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Чем</a:t>
            </a:r>
            <a:r>
              <a:rPr lang="ru-RU" baseline="0" dirty="0" smtClean="0"/>
              <a:t> выше число – тем выше модуль</a:t>
            </a:r>
          </a:p>
          <a:p>
            <a:r>
              <a:rPr lang="ru-RU" baseline="0" dirty="0" smtClean="0"/>
              <a:t>Один и тот же элемент может быть ИЛИ </a:t>
            </a:r>
            <a:r>
              <a:rPr lang="en-US" baseline="0" dirty="0" smtClean="0"/>
              <a:t>float </a:t>
            </a:r>
            <a:r>
              <a:rPr lang="ru-RU" baseline="0" dirty="0" smtClean="0"/>
              <a:t>ИЛИ </a:t>
            </a:r>
            <a:r>
              <a:rPr lang="en-US" baseline="0" dirty="0" smtClean="0"/>
              <a:t>position!!!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188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Покажи </a:t>
            </a:r>
            <a:r>
              <a:rPr lang="ru-RU" smtClean="0"/>
              <a:t>адаптивную вёрстку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917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Max-device-width</a:t>
            </a:r>
          </a:p>
          <a:p>
            <a:r>
              <a:rPr lang="en-US" dirty="0" err="1" smtClean="0"/>
              <a:t>Orientation:landscape</a:t>
            </a:r>
            <a:r>
              <a:rPr lang="en-US" dirty="0" smtClean="0"/>
              <a:t> </a:t>
            </a:r>
            <a:r>
              <a:rPr lang="ru-RU" dirty="0" smtClean="0"/>
              <a:t>/*альбомная</a:t>
            </a:r>
            <a:r>
              <a:rPr lang="ru-RU" baseline="0" dirty="0" smtClean="0"/>
              <a:t> ориентация … </a:t>
            </a:r>
            <a:r>
              <a:rPr lang="en-US" baseline="0" dirty="0" smtClean="0"/>
              <a:t>portrait */</a:t>
            </a:r>
          </a:p>
          <a:p>
            <a:r>
              <a:rPr lang="en-US" baseline="0" dirty="0" err="1" smtClean="0"/>
              <a:t>Aspect-ratio:horizontal</a:t>
            </a:r>
            <a:r>
              <a:rPr lang="en-US" baseline="0" dirty="0" smtClean="0"/>
              <a:t>/vertical /*1/1…16/9*/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9179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Max-width:100%; margin:0</a:t>
            </a:r>
            <a:r>
              <a:rPr lang="en-US" baseline="0" dirty="0" smtClean="0"/>
              <a:t> auto 30px auto; </a:t>
            </a:r>
            <a:r>
              <a:rPr lang="en-US" baseline="0" dirty="0" err="1" smtClean="0"/>
              <a:t>display:block</a:t>
            </a:r>
            <a:r>
              <a:rPr lang="en-US" baseline="0" dirty="0" smtClean="0"/>
              <a:t>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9179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Float:left;width:40%; margin:0</a:t>
            </a:r>
            <a:r>
              <a:rPr lang="en-US" baseline="0" dirty="0" smtClean="0"/>
              <a:t> 30px 20px 0; min-width:200px;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@media screen and (max-width:480px){…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.</a:t>
            </a:r>
            <a:r>
              <a:rPr lang="en-US" sz="1200" dirty="0" err="1" smtClean="0"/>
              <a:t>imggg</a:t>
            </a:r>
            <a:r>
              <a:rPr lang="en-US" sz="1200" dirty="0" smtClean="0"/>
              <a:t>{ </a:t>
            </a:r>
            <a:r>
              <a:rPr lang="en-US" sz="1200" dirty="0" err="1" smtClean="0"/>
              <a:t>float:none</a:t>
            </a:r>
            <a:r>
              <a:rPr lang="en-US" sz="1200" dirty="0" smtClean="0"/>
              <a:t>; margin:5px auto 5px auto; width:100%;}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}</a:t>
            </a:r>
            <a:endParaRPr lang="ru-RU" sz="1200" dirty="0" smtClean="0"/>
          </a:p>
          <a:p>
            <a:r>
              <a:rPr lang="en-US" dirty="0" smtClean="0"/>
              <a:t>/* </a:t>
            </a:r>
            <a:r>
              <a:rPr lang="ru-RU" dirty="0" smtClean="0"/>
              <a:t>для</a:t>
            </a:r>
            <a:r>
              <a:rPr lang="ru-RU" baseline="0" dirty="0" smtClean="0"/>
              <a:t> разных расширений разные изображения, для малых экранов показывать «фокусную» </a:t>
            </a:r>
            <a:r>
              <a:rPr lang="ru-RU" baseline="0" smtClean="0"/>
              <a:t>часть изображений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917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http://www.my-debugbar.com/wiki/IETester/HomePage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06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Медиа-запросы из внешнего файла… подключение</a:t>
            </a:r>
          </a:p>
          <a:p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=“</a:t>
            </a:r>
            <a:r>
              <a:rPr lang="en-US" dirty="0" err="1" smtClean="0"/>
              <a:t>stylesheet</a:t>
            </a:r>
            <a:r>
              <a:rPr lang="en-US" dirty="0" smtClean="0"/>
              <a:t>” media=“only screen and (max-width:800px)” </a:t>
            </a:r>
            <a:r>
              <a:rPr lang="en-US" dirty="0" err="1" smtClean="0"/>
              <a:t>href</a:t>
            </a:r>
            <a:r>
              <a:rPr lang="en-US" dirty="0" smtClean="0"/>
              <a:t>=“…”&gt;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598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http://htmlbook.ru/css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762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1-4 </a:t>
            </a:r>
            <a:r>
              <a:rPr lang="ru-RU" dirty="0" smtClean="0"/>
              <a:t>часто</a:t>
            </a:r>
            <a:r>
              <a:rPr lang="ru-RU" baseline="0" dirty="0" smtClean="0"/>
              <a:t> 5-8 не всеми браузерами поддерживаются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529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Покажи </a:t>
            </a:r>
            <a:r>
              <a:rPr lang="en-US" dirty="0" smtClean="0"/>
              <a:t>inside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outside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344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</a:t>
            </a:r>
            <a:r>
              <a:rPr lang="ru-RU" baseline="0" dirty="0" smtClean="0"/>
              <a:t> забыть про управление размерами блока… если размер в % то от размера родителей!!! Ширина – это содержимое!!!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48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жёстко задана высота, тогда используют </a:t>
            </a:r>
            <a:r>
              <a:rPr lang="en-US" dirty="0" smtClean="0"/>
              <a:t>overflow… </a:t>
            </a:r>
          </a:p>
          <a:p>
            <a:r>
              <a:rPr lang="ru-RU" dirty="0" smtClean="0"/>
              <a:t>расскажи</a:t>
            </a:r>
            <a:r>
              <a:rPr lang="ru-RU" baseline="0" dirty="0" smtClean="0"/>
              <a:t> как выравниваются по центру блоки!!!</a:t>
            </a:r>
            <a:r>
              <a:rPr lang="en-US" baseline="0" dirty="0" smtClean="0"/>
              <a:t> (margin)</a:t>
            </a:r>
          </a:p>
          <a:p>
            <a:r>
              <a:rPr lang="en-US" baseline="0" dirty="0" smtClean="0"/>
              <a:t>Overflow – </a:t>
            </a:r>
            <a:r>
              <a:rPr lang="ru-RU" baseline="0" dirty="0" smtClean="0"/>
              <a:t>убираем прокрутку(</a:t>
            </a:r>
            <a:r>
              <a:rPr lang="ru-RU" baseline="0" dirty="0" err="1" smtClean="0"/>
              <a:t>скрол</a:t>
            </a:r>
            <a:r>
              <a:rPr lang="ru-RU" baseline="0" dirty="0" smtClean="0"/>
              <a:t>) внизу страницы </a:t>
            </a:r>
            <a:r>
              <a:rPr lang="en-US" baseline="0" dirty="0" smtClean="0"/>
              <a:t>html, body{</a:t>
            </a:r>
            <a:r>
              <a:rPr lang="en-US" baseline="0" smtClean="0"/>
              <a:t>overflow-x:hidden</a:t>
            </a:r>
            <a:r>
              <a:rPr lang="en-US" baseline="0" dirty="0" smtClean="0"/>
              <a:t>;}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651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Покажи на примере </a:t>
            </a:r>
            <a:r>
              <a:rPr lang="en-US" dirty="0" smtClean="0"/>
              <a:t>div</a:t>
            </a:r>
            <a:r>
              <a:rPr lang="en-US" baseline="0" dirty="0" smtClean="0"/>
              <a:t> </a:t>
            </a:r>
            <a:r>
              <a:rPr lang="ru-RU" baseline="0" dirty="0" smtClean="0"/>
              <a:t>и р когда рядом и когда вложены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127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Блочный элемент всегда начинается с новой строки (покажи)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99283-D2BB-45C2-9C24-FAA278950C18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37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6FEB-1C84-4771-BB96-CCA0B494CBC0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5A81-4095-44D0-AFB3-15CAA1C186E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6FEB-1C84-4771-BB96-CCA0B494CBC0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5A81-4095-44D0-AFB3-15CAA1C186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6FEB-1C84-4771-BB96-CCA0B494CBC0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5A81-4095-44D0-AFB3-15CAA1C186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6FEB-1C84-4771-BB96-CCA0B494CBC0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5A81-4095-44D0-AFB3-15CAA1C186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6FEB-1C84-4771-BB96-CCA0B494CBC0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5A81-4095-44D0-AFB3-15CAA1C186E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6FEB-1C84-4771-BB96-CCA0B494CBC0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5A81-4095-44D0-AFB3-15CAA1C186E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6FEB-1C84-4771-BB96-CCA0B494CBC0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5A81-4095-44D0-AFB3-15CAA1C186E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6FEB-1C84-4771-BB96-CCA0B494CBC0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5A81-4095-44D0-AFB3-15CAA1C186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6FEB-1C84-4771-BB96-CCA0B494CBC0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5A81-4095-44D0-AFB3-15CAA1C186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6FEB-1C84-4771-BB96-CCA0B494CBC0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5A81-4095-44D0-AFB3-15CAA1C186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6FEB-1C84-4771-BB96-CCA0B494CBC0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5A81-4095-44D0-AFB3-15CAA1C186E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EA46FEB-1C84-4771-BB96-CCA0B494CBC0}" type="datetimeFigureOut">
              <a:rPr lang="ru-RU" smtClean="0"/>
              <a:pPr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7F95A81-4095-44D0-AFB3-15CAA1C186E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psoft.net/webdesign-l/WindowsMacFont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htmlbook.ru/css/font-siz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mezzoblue.com/zengarden/alldesign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w3.org/TR/CSS22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ava7patterns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64173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mox.name/3-column-css-layout-right-sidebars/" TargetMode="External"/><Relationship Id="rId5" Type="http://schemas.openxmlformats.org/officeDocument/2006/relationships/hyperlink" Target="http://chikuyonok.ru/2009/06/float-columns/" TargetMode="External"/><Relationship Id="rId4" Type="http://schemas.openxmlformats.org/officeDocument/2006/relationships/hyperlink" Target="https://html5book.ru/kak-sdelat-kolonki-odinakovoy-vysoti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Таблицы стилей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40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Семейство шрифтов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www.ampsoft.net/webdesign-l/WindowsMacFonts.html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font-family: </a:t>
            </a:r>
            <a:r>
              <a:rPr lang="en-US" b="1" dirty="0" smtClean="0">
                <a:solidFill>
                  <a:srgbClr val="FF0000"/>
                </a:solidFill>
              </a:rPr>
              <a:t>“</a:t>
            </a:r>
            <a:r>
              <a:rPr lang="en-US" b="1" dirty="0" smtClean="0"/>
              <a:t>…</a:t>
            </a:r>
            <a:r>
              <a:rPr lang="en-US" b="1" dirty="0" smtClean="0">
                <a:solidFill>
                  <a:srgbClr val="FF0000"/>
                </a:solidFill>
              </a:rPr>
              <a:t>”</a:t>
            </a:r>
            <a:r>
              <a:rPr lang="en-US" b="1" dirty="0" smtClean="0"/>
              <a:t>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4239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 шрифта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font-size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http://htmlbook.ru/css/font-size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271713"/>
            <a:ext cx="6789737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88135"/>
            <a:ext cx="62769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6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текстом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5" y="1700808"/>
            <a:ext cx="808797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4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текстом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8305998" cy="13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1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текстом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811382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29000"/>
            <a:ext cx="430714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2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текстом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09750"/>
            <a:ext cx="8300417" cy="1907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05064"/>
            <a:ext cx="837428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текстом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532101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68959"/>
            <a:ext cx="8181699" cy="115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9379"/>
            <a:ext cx="8085137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18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рамки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border-width:2px;</a:t>
            </a:r>
          </a:p>
          <a:p>
            <a:r>
              <a:rPr lang="en-US" b="1" dirty="0" smtClean="0"/>
              <a:t>border-style:…;</a:t>
            </a:r>
          </a:p>
          <a:p>
            <a:r>
              <a:rPr lang="en-US" b="1" dirty="0" smtClean="0"/>
              <a:t>Border-color:…;</a:t>
            </a:r>
          </a:p>
          <a:p>
            <a:endParaRPr lang="en-US" b="1" dirty="0"/>
          </a:p>
          <a:p>
            <a:r>
              <a:rPr lang="en-US" b="1" dirty="0" smtClean="0"/>
              <a:t>-top-</a:t>
            </a:r>
          </a:p>
          <a:p>
            <a:r>
              <a:rPr lang="en-US" b="1" dirty="0" smtClean="0"/>
              <a:t>-bottom-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outline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00808"/>
            <a:ext cx="401002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57" y="4869160"/>
            <a:ext cx="40100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02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Внешний вид маркера тэга</a:t>
            </a:r>
            <a:r>
              <a:rPr lang="en-US" dirty="0" smtClean="0"/>
              <a:t> – </a:t>
            </a:r>
            <a:r>
              <a:rPr lang="en-US" b="1" dirty="0" smtClean="0">
                <a:solidFill>
                  <a:srgbClr val="FF0000"/>
                </a:solidFill>
              </a:rPr>
              <a:t>list-style-type: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085393"/>
            <a:ext cx="5625430" cy="439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67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list-style-image: </a:t>
            </a:r>
            <a:r>
              <a:rPr lang="en-US" dirty="0" err="1" smtClean="0">
                <a:solidFill>
                  <a:schemeClr val="tx1"/>
                </a:solidFill>
              </a:rPr>
              <a:t>url</a:t>
            </a:r>
            <a:r>
              <a:rPr lang="en-US" dirty="0" smtClean="0">
                <a:solidFill>
                  <a:schemeClr val="tx1"/>
                </a:solidFill>
              </a:rPr>
              <a:t>(../image/…);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list-style-position: </a:t>
            </a:r>
            <a:r>
              <a:rPr lang="en-US" dirty="0">
                <a:solidFill>
                  <a:schemeClr val="tx1"/>
                </a:solidFill>
              </a:rPr>
              <a:t>inside | </a:t>
            </a:r>
            <a:r>
              <a:rPr lang="en-US" dirty="0" smtClean="0">
                <a:solidFill>
                  <a:schemeClr val="tx1"/>
                </a:solidFill>
              </a:rPr>
              <a:t>outside;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7283247" cy="1264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7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css</a:t>
            </a:r>
            <a:r>
              <a:rPr lang="en-US" i="1" dirty="0"/>
              <a:t> Zen Garden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://www.mezzoblue.com/zengarden/alldesigns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02470"/>
            <a:ext cx="6840760" cy="345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39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https://www.w3.org/TR/CSS22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8250247" cy="3319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84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Каскадность</a:t>
            </a:r>
            <a:r>
              <a:rPr lang="ru-RU" dirty="0" smtClean="0"/>
              <a:t> и приоритетность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2" y="1772816"/>
            <a:ext cx="8228462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78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" y="1700808"/>
            <a:ext cx="7304087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28" y="5114850"/>
            <a:ext cx="1676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92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overflow</a:t>
            </a:r>
            <a:r>
              <a:rPr lang="en-US" dirty="0"/>
              <a:t> </a:t>
            </a:r>
            <a:endParaRPr lang="ru-RU" dirty="0" smtClean="0"/>
          </a:p>
          <a:p>
            <a:r>
              <a:rPr lang="ru-RU" dirty="0"/>
              <a:t>Значения</a:t>
            </a:r>
          </a:p>
          <a:p>
            <a:pPr lvl="1"/>
            <a:r>
              <a:rPr lang="en-US" b="1" dirty="0" smtClean="0"/>
              <a:t>v</a:t>
            </a:r>
            <a:r>
              <a:rPr lang="ru-RU" b="1" dirty="0" err="1" smtClean="0"/>
              <a:t>isible</a:t>
            </a:r>
            <a:r>
              <a:rPr lang="ru-RU" b="1" dirty="0" smtClean="0"/>
              <a:t> </a:t>
            </a:r>
            <a:r>
              <a:rPr lang="ru-RU" dirty="0" smtClean="0"/>
              <a:t>- Отображается </a:t>
            </a:r>
            <a:r>
              <a:rPr lang="ru-RU" dirty="0"/>
              <a:t>все содержание элемента, даже за </a:t>
            </a:r>
            <a:r>
              <a:rPr lang="ru-RU" dirty="0" smtClean="0"/>
              <a:t>пределами </a:t>
            </a:r>
            <a:r>
              <a:rPr lang="ru-RU" dirty="0"/>
              <a:t>установленной высоты и ширины</a:t>
            </a:r>
            <a:r>
              <a:rPr lang="ru-RU" dirty="0" smtClean="0"/>
              <a:t>.</a:t>
            </a:r>
          </a:p>
          <a:p>
            <a:pPr lvl="1"/>
            <a:r>
              <a:rPr lang="en-US" b="1" dirty="0" smtClean="0"/>
              <a:t>h</a:t>
            </a:r>
            <a:r>
              <a:rPr lang="ru-RU" b="1" dirty="0" err="1" smtClean="0"/>
              <a:t>idden</a:t>
            </a:r>
            <a:r>
              <a:rPr lang="ru-RU" b="1" dirty="0" smtClean="0"/>
              <a:t> </a:t>
            </a:r>
            <a:r>
              <a:rPr lang="ru-RU" dirty="0" smtClean="0"/>
              <a:t>- Отображается </a:t>
            </a:r>
            <a:r>
              <a:rPr lang="ru-RU" dirty="0"/>
              <a:t>только область внутри элемента, остальное будет скрыто</a:t>
            </a:r>
            <a:r>
              <a:rPr lang="ru-RU" dirty="0" smtClean="0"/>
              <a:t>.</a:t>
            </a:r>
          </a:p>
          <a:p>
            <a:pPr lvl="1"/>
            <a:r>
              <a:rPr lang="en-US" b="1" dirty="0" smtClean="0"/>
              <a:t>s</a:t>
            </a:r>
            <a:r>
              <a:rPr lang="ru-RU" b="1" dirty="0" err="1" smtClean="0"/>
              <a:t>croll</a:t>
            </a:r>
            <a:r>
              <a:rPr lang="ru-RU" b="1" dirty="0" smtClean="0"/>
              <a:t> </a:t>
            </a:r>
            <a:r>
              <a:rPr lang="ru-RU" dirty="0" smtClean="0"/>
              <a:t>- Всегда </a:t>
            </a:r>
            <a:r>
              <a:rPr lang="ru-RU" dirty="0"/>
              <a:t>добавляются полосы прокрутки</a:t>
            </a:r>
            <a:r>
              <a:rPr lang="ru-RU" dirty="0" smtClean="0"/>
              <a:t>.</a:t>
            </a:r>
          </a:p>
          <a:p>
            <a:pPr lvl="1"/>
            <a:r>
              <a:rPr lang="en-US" b="1" dirty="0" smtClean="0"/>
              <a:t>a</a:t>
            </a:r>
            <a:r>
              <a:rPr lang="ru-RU" b="1" dirty="0" err="1" smtClean="0"/>
              <a:t>uto</a:t>
            </a:r>
            <a:r>
              <a:rPr lang="ru-RU" b="1" dirty="0" smtClean="0"/>
              <a:t> </a:t>
            </a:r>
            <a:r>
              <a:rPr lang="ru-RU" dirty="0" smtClean="0"/>
              <a:t>- Полосы </a:t>
            </a:r>
            <a:r>
              <a:rPr lang="ru-RU" dirty="0"/>
              <a:t>прокрутки добавляются только при необходимости</a:t>
            </a:r>
            <a:r>
              <a:rPr lang="ru-RU" dirty="0" smtClean="0"/>
              <a:t>.</a:t>
            </a:r>
          </a:p>
          <a:p>
            <a:pPr lvl="1"/>
            <a:r>
              <a:rPr lang="en-US" b="1" dirty="0" err="1" smtClean="0"/>
              <a:t>i</a:t>
            </a:r>
            <a:r>
              <a:rPr lang="ru-RU" b="1" dirty="0" err="1" smtClean="0"/>
              <a:t>nherit</a:t>
            </a:r>
            <a:r>
              <a:rPr lang="ru-RU" b="1" dirty="0" smtClean="0"/>
              <a:t> </a:t>
            </a:r>
            <a:r>
              <a:rPr lang="ru-RU" dirty="0" smtClean="0"/>
              <a:t>- Наследует </a:t>
            </a:r>
            <a:r>
              <a:rPr lang="ru-RU" dirty="0"/>
              <a:t>значение родителя.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013176"/>
            <a:ext cx="1676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5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Конфликт полей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Браузер выбирает большее поле во внешнем отступе </a:t>
            </a:r>
            <a:r>
              <a:rPr lang="en-US" b="1" dirty="0" smtClean="0"/>
              <a:t>margin</a:t>
            </a:r>
          </a:p>
          <a:p>
            <a:r>
              <a:rPr lang="ru-RU" dirty="0" smtClean="0"/>
              <a:t>Регулировать блоки лучше отступом </a:t>
            </a:r>
            <a:r>
              <a:rPr lang="en-US" b="1" dirty="0" smtClean="0"/>
              <a:t>padding</a:t>
            </a:r>
            <a:endParaRPr lang="ru-RU" b="1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013176"/>
            <a:ext cx="1676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646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и встроенный элемент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013176"/>
            <a:ext cx="1676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1128"/>
            <a:ext cx="6370637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84" y="1619510"/>
            <a:ext cx="5237355" cy="2917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62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и встроенный элемент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display</a:t>
            </a:r>
            <a:endParaRPr lang="ru-RU" b="1" dirty="0" smtClean="0"/>
          </a:p>
          <a:p>
            <a:pPr lvl="1"/>
            <a:r>
              <a:rPr lang="ru-RU" dirty="0"/>
              <a:t>Многоцелевое свойство, которое определяет, как элемент должен быть показан в </a:t>
            </a:r>
            <a:r>
              <a:rPr lang="ru-RU" dirty="0" smtClean="0"/>
              <a:t>документе.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Inline  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/>
              <a:t>Элемент отображается как </a:t>
            </a:r>
            <a:r>
              <a:rPr lang="ru-RU" dirty="0" smtClean="0"/>
              <a:t>встроенный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block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/>
              <a:t>Элемент отображается как </a:t>
            </a:r>
            <a:r>
              <a:rPr lang="ru-RU" dirty="0" smtClean="0"/>
              <a:t>блочный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013176"/>
            <a:ext cx="1676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32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Фоновые цвета и 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Background-color:…;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Background-image:url</a:t>
            </a:r>
            <a:r>
              <a:rPr lang="en-US" dirty="0" smtClean="0">
                <a:solidFill>
                  <a:srgbClr val="FF0000"/>
                </a:solidFill>
              </a:rPr>
              <a:t>(…);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013176"/>
            <a:ext cx="1676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42421"/>
            <a:ext cx="6614120" cy="3238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49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повтор 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ava7patterns.com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Background-image:url</a:t>
            </a:r>
            <a:r>
              <a:rPr lang="en-US" b="1" dirty="0" smtClean="0">
                <a:solidFill>
                  <a:srgbClr val="FF0000"/>
                </a:solidFill>
              </a:rPr>
              <a:t>(…);</a:t>
            </a:r>
            <a:endParaRPr lang="ru-RU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Background-repeat: no-repeat/repeat-x/repeat-y;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013176"/>
            <a:ext cx="1676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8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Позиционирование фона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Background-position:…;</a:t>
            </a:r>
          </a:p>
          <a:p>
            <a:pPr lvl="1"/>
            <a:r>
              <a:rPr lang="ru-RU" b="1" dirty="0" smtClean="0"/>
              <a:t>Фиксация фона</a:t>
            </a:r>
            <a:endParaRPr lang="en-US" b="1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Background-attachment:fixet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74" y="4653136"/>
            <a:ext cx="8244408" cy="77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4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Web Developer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23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Оформление таблиц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Рамка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Border-collapse: collapse | </a:t>
            </a:r>
            <a:r>
              <a:rPr lang="en-US" dirty="0" smtClean="0">
                <a:solidFill>
                  <a:srgbClr val="FF0000"/>
                </a:solidFill>
              </a:rPr>
              <a:t>separate;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Ширина таблицы и ячеек</a:t>
            </a:r>
          </a:p>
          <a:p>
            <a:r>
              <a:rPr lang="ru-RU" dirty="0" smtClean="0"/>
              <a:t>Высота таблицы и ячеек</a:t>
            </a:r>
          </a:p>
          <a:p>
            <a:r>
              <a:rPr lang="ru-RU" dirty="0" smtClean="0"/>
              <a:t>Отступы</a:t>
            </a:r>
          </a:p>
          <a:p>
            <a:r>
              <a:rPr lang="ru-RU" dirty="0" smtClean="0"/>
              <a:t>Выравнивание текста</a:t>
            </a:r>
            <a:endParaRPr lang="en-US" dirty="0" smtClean="0"/>
          </a:p>
          <a:p>
            <a:pPr lvl="1"/>
            <a:r>
              <a:rPr lang="en-US" dirty="0">
                <a:solidFill>
                  <a:srgbClr val="FF0000"/>
                </a:solidFill>
              </a:rPr>
              <a:t>vertical-align: </a:t>
            </a:r>
            <a:r>
              <a:rPr lang="en-US" dirty="0" err="1">
                <a:solidFill>
                  <a:srgbClr val="FF0000"/>
                </a:solidFill>
              </a:rPr>
              <a:t>baseline|bottom|middle|sub|super|text-bottom|text-top|top</a:t>
            </a:r>
            <a:r>
              <a:rPr lang="en-US" dirty="0">
                <a:solidFill>
                  <a:srgbClr val="FF0000"/>
                </a:solidFill>
              </a:rPr>
              <a:t>| &lt;</a:t>
            </a:r>
            <a:r>
              <a:rPr lang="ru-RU" dirty="0">
                <a:solidFill>
                  <a:srgbClr val="FF0000"/>
                </a:solidFill>
              </a:rPr>
              <a:t>размер&gt; | &lt;проценты&gt;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Цвет фона</a:t>
            </a:r>
          </a:p>
          <a:p>
            <a:r>
              <a:rPr lang="ru-RU" dirty="0" smtClean="0"/>
              <a:t>Фоновое изображение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3320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Оформление форм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</a:p>
          <a:p>
            <a:pPr lvl="1"/>
            <a:r>
              <a:rPr lang="ru-RU" dirty="0" smtClean="0"/>
              <a:t>Ограничить форму по ширине</a:t>
            </a:r>
          </a:p>
          <a:p>
            <a:pPr lvl="1"/>
            <a:r>
              <a:rPr lang="ru-RU" dirty="0" smtClean="0"/>
              <a:t>Подключить шрифт </a:t>
            </a:r>
          </a:p>
          <a:p>
            <a:pPr lvl="1"/>
            <a:r>
              <a:rPr lang="ru-RU" dirty="0" smtClean="0"/>
              <a:t>Вопросы сделать жирными</a:t>
            </a:r>
          </a:p>
          <a:p>
            <a:pPr lvl="1"/>
            <a:r>
              <a:rPr lang="ru-RU" dirty="0" smtClean="0"/>
              <a:t>Задать фоновый цвет</a:t>
            </a:r>
          </a:p>
          <a:p>
            <a:pPr lvl="1"/>
            <a:r>
              <a:rPr lang="ru-RU" dirty="0" smtClean="0"/>
              <a:t>Выделять активное поле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775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Оформление форм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Скругленные углы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border: 3px #CCCCCC solid; </a:t>
            </a:r>
            <a:r>
              <a:rPr lang="en-US" dirty="0"/>
              <a:t>/* </a:t>
            </a:r>
            <a:r>
              <a:rPr lang="ru-RU" dirty="0"/>
              <a:t>стили рамки */</a:t>
            </a:r>
            <a:endParaRPr lang="ru-RU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moz</a:t>
            </a:r>
            <a:r>
              <a:rPr lang="en-US" dirty="0">
                <a:solidFill>
                  <a:srgbClr val="FF0000"/>
                </a:solidFill>
              </a:rPr>
              <a:t>-border-radius: 10px; </a:t>
            </a:r>
            <a:r>
              <a:rPr lang="en-US" dirty="0"/>
              <a:t>/* </a:t>
            </a:r>
            <a:r>
              <a:rPr lang="ru-RU" dirty="0"/>
              <a:t>закругление для старых </a:t>
            </a:r>
            <a:r>
              <a:rPr lang="en-US" dirty="0"/>
              <a:t>Mozilla Firefox */ 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webkit</a:t>
            </a:r>
            <a:r>
              <a:rPr lang="en-US" dirty="0">
                <a:solidFill>
                  <a:srgbClr val="FF0000"/>
                </a:solidFill>
              </a:rPr>
              <a:t>-border-radius: 10px; </a:t>
            </a:r>
            <a:r>
              <a:rPr lang="en-US" dirty="0"/>
              <a:t>/* </a:t>
            </a:r>
            <a:r>
              <a:rPr lang="ru-RU" dirty="0"/>
              <a:t>закругление для старых </a:t>
            </a:r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Safari */ 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khtml-border-radius:10px; </a:t>
            </a:r>
            <a:r>
              <a:rPr lang="en-US" dirty="0"/>
              <a:t>/* </a:t>
            </a:r>
            <a:r>
              <a:rPr lang="ru-RU" dirty="0" smtClean="0"/>
              <a:t>закругление для </a:t>
            </a:r>
            <a:r>
              <a:rPr lang="ru-RU" dirty="0"/>
              <a:t>браузера </a:t>
            </a:r>
            <a:r>
              <a:rPr lang="en-US" dirty="0" err="1"/>
              <a:t>Konquerer</a:t>
            </a:r>
            <a:r>
              <a:rPr lang="en-US" dirty="0"/>
              <a:t> </a:t>
            </a:r>
            <a:r>
              <a:rPr lang="ru-RU" dirty="0"/>
              <a:t>системы </a:t>
            </a:r>
            <a:r>
              <a:rPr lang="en-US" dirty="0"/>
              <a:t>Linux */ </a:t>
            </a:r>
            <a:endParaRPr lang="ru-RU" dirty="0" smtClean="0"/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border-radius</a:t>
            </a:r>
            <a:r>
              <a:rPr lang="en-US" sz="2000" dirty="0">
                <a:solidFill>
                  <a:srgbClr val="FF0000"/>
                </a:solidFill>
              </a:rPr>
              <a:t>: 10px; </a:t>
            </a:r>
            <a:r>
              <a:rPr lang="en-US" dirty="0"/>
              <a:t>/* </a:t>
            </a:r>
            <a:r>
              <a:rPr lang="ru-RU" dirty="0"/>
              <a:t>закругление углов для всех, кто понимает */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71285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Плавающие элементы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float: left | right | none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636912"/>
            <a:ext cx="7656513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25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Плавающие элементы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clear: none | left | right | both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636912"/>
            <a:ext cx="7656513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832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Плавающие элементы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b="1" dirty="0" smtClean="0">
                <a:solidFill>
                  <a:srgbClr val="FF0000"/>
                </a:solidFill>
              </a:rPr>
              <a:t>script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=“…” </a:t>
            </a:r>
            <a:r>
              <a:rPr lang="en-US" b="1" dirty="0" smtClean="0">
                <a:solidFill>
                  <a:srgbClr val="FF0000"/>
                </a:solidFill>
              </a:rPr>
              <a:t>type</a:t>
            </a:r>
            <a:r>
              <a:rPr lang="en-US" dirty="0" smtClean="0">
                <a:solidFill>
                  <a:srgbClr val="FF0000"/>
                </a:solidFill>
              </a:rPr>
              <a:t>=“</a:t>
            </a:r>
            <a:r>
              <a:rPr lang="en-US" b="1" dirty="0" smtClean="0">
                <a:solidFill>
                  <a:srgbClr val="FF0000"/>
                </a:solidFill>
              </a:rPr>
              <a:t>text/</a:t>
            </a:r>
            <a:r>
              <a:rPr lang="en-US" b="1" dirty="0" err="1" smtClean="0">
                <a:solidFill>
                  <a:srgbClr val="FF0000"/>
                </a:solidFill>
              </a:rPr>
              <a:t>javascript</a:t>
            </a:r>
            <a:r>
              <a:rPr lang="en-US" dirty="0" smtClean="0">
                <a:solidFill>
                  <a:srgbClr val="FF0000"/>
                </a:solidFill>
              </a:rPr>
              <a:t>”&gt; &lt;/</a:t>
            </a:r>
            <a:r>
              <a:rPr lang="en-US" b="1" dirty="0" smtClean="0">
                <a:solidFill>
                  <a:srgbClr val="FF0000"/>
                </a:solidFill>
              </a:rPr>
              <a:t>script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ru-RU" dirty="0" smtClean="0"/>
              <a:t>Выравнивание колонок по высоте - Варианты</a:t>
            </a:r>
          </a:p>
          <a:p>
            <a:pPr lvl="1"/>
            <a:r>
              <a:rPr lang="en-US" dirty="0">
                <a:hlinkClick r:id="rId3"/>
              </a:rPr>
              <a:t>https://habrahabr.ru/post/64173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pPr lvl="1"/>
            <a:r>
              <a:rPr lang="en-US" dirty="0" smtClean="0">
                <a:hlinkClick r:id="rId4"/>
              </a:rPr>
              <a:t>https://html5book.ru/kak-sdelat-kolonki-odinakovoy-vysoti/</a:t>
            </a:r>
            <a:endParaRPr lang="ru-RU" smtClean="0"/>
          </a:p>
          <a:p>
            <a:pPr lvl="1"/>
            <a:r>
              <a:rPr lang="en-US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://chikuyonok.ru/2009/06/float-columns</a:t>
            </a:r>
            <a:r>
              <a:rPr lang="en-US" dirty="0" smtClean="0">
                <a:hlinkClick r:id="rId5"/>
              </a:rPr>
              <a:t>/</a:t>
            </a:r>
            <a:endParaRPr lang="ru-RU" dirty="0" smtClean="0"/>
          </a:p>
          <a:p>
            <a:pPr lvl="1"/>
            <a:r>
              <a:rPr lang="en-US" dirty="0">
                <a:hlinkClick r:id="rId6"/>
              </a:rPr>
              <a:t>http://dimox.name/3-column-css-layout-right-sidebars</a:t>
            </a:r>
            <a:r>
              <a:rPr lang="en-US" dirty="0" smtClean="0">
                <a:hlinkClick r:id="rId6"/>
              </a:rPr>
              <a:t>/</a:t>
            </a: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219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Позиционирование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position: absolute | fixed | relative | static | </a:t>
            </a:r>
            <a:r>
              <a:rPr lang="en-US" dirty="0" smtClean="0">
                <a:solidFill>
                  <a:srgbClr val="FF0000"/>
                </a:solidFill>
              </a:rPr>
              <a:t>sticky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519702" cy="409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884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Позиционирование </a:t>
            </a:r>
            <a:br>
              <a:rPr lang="ru-RU" dirty="0" smtClean="0"/>
            </a:br>
            <a:r>
              <a:rPr lang="en-US" dirty="0">
                <a:solidFill>
                  <a:srgbClr val="FF0000"/>
                </a:solidFill>
              </a:rPr>
              <a:t>absolute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Top | right | bottom | left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519702" cy="409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690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Позиционирование </a:t>
            </a:r>
            <a:br>
              <a:rPr lang="ru-RU" dirty="0" smtClean="0"/>
            </a:br>
            <a:r>
              <a:rPr lang="en-US">
                <a:solidFill>
                  <a:srgbClr val="FF0000"/>
                </a:solidFill>
              </a:rPr>
              <a:t>relative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Top | right | bottom | left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519702" cy="409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229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Позиционирование </a:t>
            </a:r>
            <a:br>
              <a:rPr lang="ru-RU" dirty="0" smtClean="0"/>
            </a:br>
            <a:r>
              <a:rPr lang="en-US" dirty="0" smtClean="0">
                <a:solidFill>
                  <a:srgbClr val="FF0000"/>
                </a:solidFill>
              </a:rPr>
              <a:t>fixed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Top | right | bottom | left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519702" cy="409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208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564904"/>
            <a:ext cx="8496944" cy="3124944"/>
          </a:xfrm>
        </p:spPr>
        <p:txBody>
          <a:bodyPr/>
          <a:lstStyle/>
          <a:p>
            <a:r>
              <a:rPr lang="en-US" b="1" dirty="0" smtClean="0"/>
              <a:t>&lt;link </a:t>
            </a:r>
            <a:r>
              <a:rPr lang="en-US" b="1" dirty="0" err="1" smtClean="0">
                <a:solidFill>
                  <a:srgbClr val="FF0000"/>
                </a:solidFill>
              </a:rPr>
              <a:t>href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css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/style.css</a:t>
            </a:r>
            <a:r>
              <a:rPr lang="en-US" b="1" dirty="0" smtClean="0"/>
              <a:t>” </a:t>
            </a:r>
            <a:r>
              <a:rPr lang="en-US" b="1" dirty="0" smtClean="0">
                <a:solidFill>
                  <a:srgbClr val="FF0000"/>
                </a:solidFill>
              </a:rPr>
              <a:t>type</a:t>
            </a:r>
            <a:r>
              <a:rPr lang="en-US" b="1" dirty="0" smtClean="0"/>
              <a:t>=“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text/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css</a:t>
            </a:r>
            <a:r>
              <a:rPr lang="en-US" b="1" dirty="0" smtClean="0"/>
              <a:t>” </a:t>
            </a:r>
            <a:r>
              <a:rPr lang="en-US" b="1" dirty="0" err="1" smtClean="0">
                <a:solidFill>
                  <a:srgbClr val="FF0000"/>
                </a:solidFill>
              </a:rPr>
              <a:t>rel</a:t>
            </a:r>
            <a:r>
              <a:rPr lang="en-US" b="1" dirty="0" smtClean="0"/>
              <a:t>=“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stylesheet</a:t>
            </a:r>
            <a:r>
              <a:rPr lang="en-US" b="1" dirty="0" smtClean="0"/>
              <a:t>”&gt;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7634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Позиционирование </a:t>
            </a:r>
            <a:br>
              <a:rPr lang="ru-RU" dirty="0" smtClean="0"/>
            </a:br>
            <a:r>
              <a:rPr lang="en-US" dirty="0" smtClean="0">
                <a:solidFill>
                  <a:srgbClr val="FF0000"/>
                </a:solidFill>
              </a:rPr>
              <a:t>z-index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Top | right | bottom | left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519702" cy="409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239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Visible – </a:t>
            </a:r>
            <a:r>
              <a:rPr lang="ru-RU" sz="4400" dirty="0" smtClean="0"/>
              <a:t>изначально </a:t>
            </a:r>
            <a:endParaRPr lang="en-US" sz="4400" dirty="0" smtClean="0"/>
          </a:p>
          <a:p>
            <a:r>
              <a:rPr lang="en-US" sz="4400" dirty="0" smtClean="0"/>
              <a:t>Hidden</a:t>
            </a:r>
          </a:p>
          <a:p>
            <a:endParaRPr lang="en-US" sz="4400" dirty="0"/>
          </a:p>
          <a:p>
            <a:r>
              <a:rPr lang="en-US" sz="4400" dirty="0" smtClean="0"/>
              <a:t>display: none;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295226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</a:t>
            </a:r>
            <a:r>
              <a:rPr lang="ru-RU" dirty="0" smtClean="0"/>
              <a:t>и </a:t>
            </a:r>
            <a:r>
              <a:rPr lang="en-US" dirty="0" smtClean="0"/>
              <a:t>Min </a:t>
            </a:r>
            <a:r>
              <a:rPr lang="ru-RU" dirty="0" smtClean="0"/>
              <a:t>ширина блока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Min-width</a:t>
            </a:r>
          </a:p>
          <a:p>
            <a:r>
              <a:rPr lang="en-US" sz="6600" dirty="0" smtClean="0"/>
              <a:t>Max-width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39303223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</a:t>
            </a:r>
            <a:r>
              <a:rPr lang="ru-RU" dirty="0" smtClean="0"/>
              <a:t>и </a:t>
            </a:r>
            <a:r>
              <a:rPr lang="en-US" dirty="0" smtClean="0"/>
              <a:t>Min </a:t>
            </a:r>
            <a:r>
              <a:rPr lang="ru-RU" dirty="0" smtClean="0"/>
              <a:t>ширина блока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@</a:t>
            </a:r>
            <a:r>
              <a:rPr lang="en-US" sz="3600" smtClean="0"/>
              <a:t>media screen and </a:t>
            </a:r>
            <a:r>
              <a:rPr lang="en-US" sz="3600" dirty="0" smtClean="0"/>
              <a:t>(max-width:800px){…}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175596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</a:t>
            </a:r>
            <a:r>
              <a:rPr lang="ru-RU" dirty="0" smtClean="0"/>
              <a:t>и </a:t>
            </a:r>
            <a:r>
              <a:rPr lang="en-US" dirty="0" smtClean="0"/>
              <a:t>Min </a:t>
            </a:r>
            <a:r>
              <a:rPr lang="ru-RU" dirty="0" smtClean="0"/>
              <a:t>ширина блока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Width:100% </a:t>
            </a:r>
            <a:r>
              <a:rPr lang="ru-RU" sz="3600" dirty="0" smtClean="0"/>
              <a:t>/*для картинок*/</a:t>
            </a:r>
            <a:endParaRPr lang="ru-RU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16696"/>
            <a:ext cx="5821089" cy="3879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9633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</a:t>
            </a:r>
            <a:r>
              <a:rPr lang="ru-RU" dirty="0" smtClean="0"/>
              <a:t>и </a:t>
            </a:r>
            <a:r>
              <a:rPr lang="en-US" dirty="0" smtClean="0"/>
              <a:t>Min </a:t>
            </a:r>
            <a:r>
              <a:rPr lang="ru-RU" dirty="0" smtClean="0"/>
              <a:t>ширина блока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Width:100% </a:t>
            </a:r>
            <a:r>
              <a:rPr lang="ru-RU" sz="3600" dirty="0" smtClean="0"/>
              <a:t>/*для картинок*/</a:t>
            </a:r>
            <a:endParaRPr lang="ru-RU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92896"/>
            <a:ext cx="382905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7601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Адаптивная вёрстка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Max-width</a:t>
            </a:r>
          </a:p>
          <a:p>
            <a:r>
              <a:rPr lang="en-US" dirty="0" smtClean="0"/>
              <a:t>Margin: 1%; width: 22%;</a:t>
            </a:r>
          </a:p>
          <a:p>
            <a:r>
              <a:rPr lang="en-US" dirty="0" smtClean="0"/>
              <a:t>Margin: 0 -2%;</a:t>
            </a:r>
          </a:p>
          <a:p>
            <a:r>
              <a:rPr lang="en-US" dirty="0" smtClean="0"/>
              <a:t>Box-sizing: border-box;</a:t>
            </a:r>
          </a:p>
          <a:p>
            <a:r>
              <a:rPr lang="en-US" dirty="0" smtClean="0"/>
              <a:t>&lt;meta name=“viewport” content=“width=device-width, initial-scale=1.0, maximum-scale=1.0, user-scalable=no”&gt;</a:t>
            </a:r>
          </a:p>
          <a:p>
            <a:r>
              <a:rPr lang="en-US" dirty="0" smtClean="0"/>
              <a:t>Position: static;</a:t>
            </a:r>
            <a:endParaRPr lang="ru-RU" dirty="0" smtClean="0"/>
          </a:p>
          <a:p>
            <a:r>
              <a:rPr lang="en-US" smtClean="0"/>
              <a:t>Min-Height:</a:t>
            </a:r>
            <a:endParaRPr lang="ru-RU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Браузеры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5400" dirty="0" err="1" smtClean="0"/>
              <a:t>Поппури</a:t>
            </a:r>
            <a:r>
              <a:rPr lang="ru-RU" sz="5400" dirty="0" smtClean="0"/>
              <a:t> ;)</a:t>
            </a:r>
          </a:p>
          <a:p>
            <a:pPr lvl="1"/>
            <a:r>
              <a:rPr lang="ru-RU" sz="4000" dirty="0" smtClean="0"/>
              <a:t>Старые ослики – вопрос Чернышевского </a:t>
            </a:r>
            <a:r>
              <a:rPr lang="ru-RU" sz="4000" dirty="0" smtClean="0">
                <a:sym typeface="Wingdings" pitchFamily="2" charset="2"/>
              </a:rPr>
              <a:t></a:t>
            </a:r>
          </a:p>
          <a:p>
            <a:pPr lvl="2"/>
            <a:r>
              <a:rPr lang="ru-RU" sz="4000" dirty="0" smtClean="0">
                <a:sym typeface="Wingdings" pitchFamily="2" charset="2"/>
              </a:rPr>
              <a:t>Лечить</a:t>
            </a:r>
          </a:p>
          <a:p>
            <a:pPr lvl="2"/>
            <a:r>
              <a:rPr lang="ru-RU" sz="4000" dirty="0" smtClean="0">
                <a:sym typeface="Wingdings" pitchFamily="2" charset="2"/>
              </a:rPr>
              <a:t>На </a:t>
            </a:r>
            <a:r>
              <a:rPr lang="ru-RU" sz="4000" dirty="0" err="1" smtClean="0">
                <a:sym typeface="Wingdings" pitchFamily="2" charset="2"/>
              </a:rPr>
              <a:t>Нараям</a:t>
            </a:r>
            <a:r>
              <a:rPr lang="ru-RU" sz="4000" dirty="0" smtClean="0">
                <a:sym typeface="Wingdings" pitchFamily="2" charset="2"/>
              </a:rPr>
              <a:t>!!!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4220343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</a:t>
            </a:r>
            <a:r>
              <a:rPr lang="en-US" dirty="0" smtClean="0"/>
              <a:t>CSS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&lt;Link…&gt;</a:t>
            </a:r>
          </a:p>
          <a:p>
            <a:r>
              <a:rPr lang="en-US" sz="5400" dirty="0" smtClean="0"/>
              <a:t>… style=“…”…</a:t>
            </a:r>
          </a:p>
          <a:p>
            <a:r>
              <a:rPr lang="en-US" sz="5400" dirty="0" smtClean="0"/>
              <a:t>&lt;style&gt;…&lt;/style&gt;</a:t>
            </a:r>
          </a:p>
          <a:p>
            <a:r>
              <a:rPr lang="en-US" sz="5400" dirty="0" smtClean="0"/>
              <a:t>@import </a:t>
            </a:r>
            <a:r>
              <a:rPr lang="en-US" sz="5400" dirty="0" err="1" smtClean="0"/>
              <a:t>url</a:t>
            </a:r>
            <a:r>
              <a:rPr lang="en-US" sz="5400" dirty="0" smtClean="0"/>
              <a:t>(“…”);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6820842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Ненаследуемые 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inherit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95067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CSS-</a:t>
            </a:r>
            <a:r>
              <a:rPr lang="ru-RU" dirty="0" smtClean="0"/>
              <a:t>файла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5104566" cy="4877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1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Селектор тэга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en-US" dirty="0" smtClean="0"/>
              <a:t>id-</a:t>
            </a:r>
            <a:r>
              <a:rPr lang="ru-RU" dirty="0" smtClean="0"/>
              <a:t>селектор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Селектор классов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549871"/>
            <a:ext cx="22764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81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Групповые селекторы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Элемент1, Элемент2, … , Элемент</a:t>
            </a:r>
            <a:r>
              <a:rPr lang="en-US" b="1" dirty="0" smtClean="0"/>
              <a:t>N</a:t>
            </a:r>
            <a:endParaRPr lang="ru-RU" b="1" dirty="0" smtClean="0"/>
          </a:p>
          <a:p>
            <a:r>
              <a:rPr lang="en-US" b="1" dirty="0" smtClean="0"/>
              <a:t>{</a:t>
            </a:r>
          </a:p>
          <a:p>
            <a:r>
              <a:rPr lang="ru-RU" b="1" dirty="0" smtClean="0"/>
              <a:t>…</a:t>
            </a:r>
            <a:endParaRPr lang="en-US" b="1" dirty="0"/>
          </a:p>
          <a:p>
            <a:r>
              <a:rPr lang="en-US" b="1" dirty="0" smtClean="0"/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3436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Селекторы потомков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Родитель потомок </a:t>
            </a:r>
            <a:r>
              <a:rPr lang="en-US" b="1" dirty="0" smtClean="0"/>
              <a:t>{…}</a:t>
            </a:r>
            <a:endParaRPr lang="ru-RU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8250247" cy="3319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1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псевдоселекторы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a:link {…} </a:t>
            </a:r>
            <a:r>
              <a:rPr lang="ru-RU" b="1" dirty="0" smtClean="0"/>
              <a:t>ещё не посещена</a:t>
            </a:r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a:visited {…}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smtClean="0"/>
              <a:t>уже посещена</a:t>
            </a:r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a:hover {…}</a:t>
            </a:r>
            <a:r>
              <a:rPr lang="ru-RU" b="1" dirty="0" smtClean="0">
                <a:solidFill>
                  <a:srgbClr val="FF0000"/>
                </a:solidFill>
              </a:rPr>
              <a:t>  </a:t>
            </a:r>
            <a:r>
              <a:rPr lang="ru-RU" b="1" dirty="0" smtClean="0"/>
              <a:t>наведён курсор НО не активирована ссылка</a:t>
            </a:r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a:active {…}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smtClean="0"/>
              <a:t>при нажатии на ссылку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7336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2795</TotalTime>
  <Words>1063</Words>
  <Application>Microsoft Office PowerPoint</Application>
  <PresentationFormat>Экран (4:3)</PresentationFormat>
  <Paragraphs>258</Paragraphs>
  <Slides>49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6" baseType="lpstr">
      <vt:lpstr>Arial</vt:lpstr>
      <vt:lpstr>Calibri</vt:lpstr>
      <vt:lpstr>Century Gothic</vt:lpstr>
      <vt:lpstr>Courier New</vt:lpstr>
      <vt:lpstr>Palatino Linotype</vt:lpstr>
      <vt:lpstr>Wingdings</vt:lpstr>
      <vt:lpstr>Исполнительная</vt:lpstr>
      <vt:lpstr>CSS</vt:lpstr>
      <vt:lpstr>Css </vt:lpstr>
      <vt:lpstr>дополнения</vt:lpstr>
      <vt:lpstr>подключение</vt:lpstr>
      <vt:lpstr>Структура CSS-файла </vt:lpstr>
      <vt:lpstr>селектор</vt:lpstr>
      <vt:lpstr>Групповые селекторы</vt:lpstr>
      <vt:lpstr>Селекторы потомков</vt:lpstr>
      <vt:lpstr>псевдоселекторы</vt:lpstr>
      <vt:lpstr>Семейство шрифтов</vt:lpstr>
      <vt:lpstr>Размер шрифта</vt:lpstr>
      <vt:lpstr>Управление текстом</vt:lpstr>
      <vt:lpstr>Управление текстом</vt:lpstr>
      <vt:lpstr>Управление текстом</vt:lpstr>
      <vt:lpstr>Управление текстом</vt:lpstr>
      <vt:lpstr>Управление текстом</vt:lpstr>
      <vt:lpstr>рамки</vt:lpstr>
      <vt:lpstr>списки</vt:lpstr>
      <vt:lpstr>списки</vt:lpstr>
      <vt:lpstr>наследование</vt:lpstr>
      <vt:lpstr>Каскадность и приоритетность</vt:lpstr>
      <vt:lpstr>Блочная модель</vt:lpstr>
      <vt:lpstr>Блочная модель</vt:lpstr>
      <vt:lpstr>Конфликт полей</vt:lpstr>
      <vt:lpstr>Блочный и встроенный элемент</vt:lpstr>
      <vt:lpstr>Блочный и встроенный элемент</vt:lpstr>
      <vt:lpstr>Фоновые цвета и изображения</vt:lpstr>
      <vt:lpstr>повтор изображения</vt:lpstr>
      <vt:lpstr>Позиционирование фона</vt:lpstr>
      <vt:lpstr>Оформление таблиц</vt:lpstr>
      <vt:lpstr>Оформление форм</vt:lpstr>
      <vt:lpstr>Оформление форм</vt:lpstr>
      <vt:lpstr>Плавающие элементы</vt:lpstr>
      <vt:lpstr>Плавающие элементы</vt:lpstr>
      <vt:lpstr>Плавающие элементы</vt:lpstr>
      <vt:lpstr>Позиционирование </vt:lpstr>
      <vt:lpstr>Позиционирование  absolute</vt:lpstr>
      <vt:lpstr>Позиционирование  relative</vt:lpstr>
      <vt:lpstr>Позиционирование  fixed</vt:lpstr>
      <vt:lpstr>Позиционирование  z-index</vt:lpstr>
      <vt:lpstr>visibility</vt:lpstr>
      <vt:lpstr>Max и Min ширина блока</vt:lpstr>
      <vt:lpstr>Max и Min ширина блока</vt:lpstr>
      <vt:lpstr>Max и Min ширина блока</vt:lpstr>
      <vt:lpstr>Max и Min ширина блока</vt:lpstr>
      <vt:lpstr>Адаптивная вёрстка</vt:lpstr>
      <vt:lpstr>Браузеры </vt:lpstr>
      <vt:lpstr>Подключение CSS </vt:lpstr>
      <vt:lpstr>Ненаследуемые свойства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Минин Дмитрий Сергеевич</dc:creator>
  <cp:lastModifiedBy>Web</cp:lastModifiedBy>
  <cp:revision>263</cp:revision>
  <dcterms:created xsi:type="dcterms:W3CDTF">2016-05-30T07:36:08Z</dcterms:created>
  <dcterms:modified xsi:type="dcterms:W3CDTF">2021-12-20T15:15:12Z</dcterms:modified>
</cp:coreProperties>
</file>