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5"/>
  </p:sldMasterIdLst>
  <p:notesMasterIdLst>
    <p:notesMasterId r:id="rId33"/>
  </p:notesMasterIdLst>
  <p:handoutMasterIdLst>
    <p:handoutMasterId r:id="rId34"/>
  </p:handoutMasterIdLst>
  <p:sldIdLst>
    <p:sldId id="314" r:id="rId6"/>
    <p:sldId id="312" r:id="rId7"/>
    <p:sldId id="328" r:id="rId8"/>
    <p:sldId id="351" r:id="rId9"/>
    <p:sldId id="358" r:id="rId10"/>
    <p:sldId id="360" r:id="rId11"/>
    <p:sldId id="349" r:id="rId12"/>
    <p:sldId id="359" r:id="rId13"/>
    <p:sldId id="352" r:id="rId14"/>
    <p:sldId id="361" r:id="rId15"/>
    <p:sldId id="337" r:id="rId16"/>
    <p:sldId id="350" r:id="rId17"/>
    <p:sldId id="363" r:id="rId18"/>
    <p:sldId id="321" r:id="rId19"/>
    <p:sldId id="362" r:id="rId20"/>
    <p:sldId id="353" r:id="rId21"/>
    <p:sldId id="344" r:id="rId22"/>
    <p:sldId id="364" r:id="rId23"/>
    <p:sldId id="365" r:id="rId24"/>
    <p:sldId id="366" r:id="rId25"/>
    <p:sldId id="322" r:id="rId26"/>
    <p:sldId id="370" r:id="rId27"/>
    <p:sldId id="373" r:id="rId28"/>
    <p:sldId id="374" r:id="rId29"/>
    <p:sldId id="371" r:id="rId30"/>
    <p:sldId id="372" r:id="rId31"/>
    <p:sldId id="375" r:id="rId32"/>
  </p:sldIdLst>
  <p:sldSz cx="9144000" cy="5143500" type="screen16x9"/>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2F2F2"/>
    <a:srgbClr val="94C600"/>
    <a:srgbClr val="0470B7"/>
    <a:srgbClr val="FFFFFF"/>
    <a:srgbClr val="7AB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65077" autoAdjust="0"/>
  </p:normalViewPr>
  <p:slideViewPr>
    <p:cSldViewPr snapToGrid="0" snapToObjects="1">
      <p:cViewPr varScale="1">
        <p:scale>
          <a:sx n="100" d="100"/>
          <a:sy n="100" d="100"/>
        </p:scale>
        <p:origin x="1080" y="7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1938"/>
    </p:cViewPr>
  </p:sorterViewPr>
  <p:notesViewPr>
    <p:cSldViewPr snapToGrid="0" snapToObjects="1">
      <p:cViewPr varScale="1">
        <p:scale>
          <a:sx n="79" d="100"/>
          <a:sy n="79" d="100"/>
        </p:scale>
        <p:origin x="-232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CBF87ACC-D40C-4BBD-97F9-B7A6AA0993F2}" type="datetimeFigureOut">
              <a:rPr lang="en-US" smtClean="0"/>
              <a:t>4/21/2014</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75895852-F149-475D-B488-CCEF3618925D}" type="slidenum">
              <a:rPr lang="en-US" smtClean="0"/>
              <a:t>‹#›</a:t>
            </a:fld>
            <a:endParaRPr lang="en-US"/>
          </a:p>
        </p:txBody>
      </p:sp>
    </p:spTree>
    <p:extLst>
      <p:ext uri="{BB962C8B-B14F-4D97-AF65-F5344CB8AC3E}">
        <p14:creationId xmlns:p14="http://schemas.microsoft.com/office/powerpoint/2010/main" val="59579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9FBFF831-D1B8-40E6-91B6-BCC7073A2061}" type="datetimeFigureOut">
              <a:rPr lang="en-US" smtClean="0"/>
              <a:t>4/21/2014</a:t>
            </a:fld>
            <a:endParaRPr lang="en-US"/>
          </a:p>
        </p:txBody>
      </p:sp>
      <p:sp>
        <p:nvSpPr>
          <p:cNvPr id="4" name="Slide Image Placeholder 3"/>
          <p:cNvSpPr>
            <a:spLocks noGrp="1" noRot="1" noChangeAspect="1"/>
          </p:cNvSpPr>
          <p:nvPr>
            <p:ph type="sldImg" idx="2"/>
          </p:nvPr>
        </p:nvSpPr>
        <p:spPr>
          <a:xfrm>
            <a:off x="395288" y="692150"/>
            <a:ext cx="6159500"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18D5B49A-5307-4A43-B41B-773BCDAA3F59}" type="slidenum">
              <a:rPr lang="en-US" smtClean="0"/>
              <a:t>‹#›</a:t>
            </a:fld>
            <a:endParaRPr lang="en-US"/>
          </a:p>
        </p:txBody>
      </p:sp>
    </p:spTree>
    <p:extLst>
      <p:ext uri="{BB962C8B-B14F-4D97-AF65-F5344CB8AC3E}">
        <p14:creationId xmlns:p14="http://schemas.microsoft.com/office/powerpoint/2010/main" val="191035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ms187638(v=sql.105).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ms190766(v=sql.105).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feedback I have received from</a:t>
            </a:r>
            <a:r>
              <a:rPr lang="en-US" baseline="0" dirty="0" smtClean="0"/>
              <a:t> my colleagues, I believe it is beneficial to go over these items and skip the very basics.</a:t>
            </a:r>
          </a:p>
          <a:p>
            <a:endParaRPr lang="en-US" baseline="0" dirty="0" smtClean="0"/>
          </a:p>
          <a:p>
            <a:r>
              <a:rPr lang="en-US" baseline="0" dirty="0" smtClean="0"/>
              <a:t>Introduce some new tools and a new problem (e.g. client requirement) and see if we can address it. If we can, great -- can we improve it? Or, if we cannot address it, what tool will make it so we can address it.</a:t>
            </a:r>
          </a:p>
          <a:p>
            <a:endParaRPr lang="en-US" baseline="0" dirty="0" smtClean="0"/>
          </a:p>
          <a:p>
            <a:r>
              <a:rPr lang="en-US" baseline="0" dirty="0" smtClean="0"/>
              <a:t>The goal is to at least make you aware of the existence of these things. I might not cover them 100%, but I hope it leads to some more investigation on your part when you need to write nifty queries.</a:t>
            </a:r>
          </a:p>
        </p:txBody>
      </p:sp>
      <p:sp>
        <p:nvSpPr>
          <p:cNvPr id="4" name="Slide Number Placeholder 3"/>
          <p:cNvSpPr>
            <a:spLocks noGrp="1"/>
          </p:cNvSpPr>
          <p:nvPr>
            <p:ph type="sldNum" sz="quarter" idx="10"/>
          </p:nvPr>
        </p:nvSpPr>
        <p:spPr/>
        <p:txBody>
          <a:bodyPr/>
          <a:lstStyle/>
          <a:p>
            <a:fld id="{18D5B49A-5307-4A43-B41B-773BCDAA3F59}" type="slidenum">
              <a:rPr lang="en-US" smtClean="0"/>
              <a:t>1</a:t>
            </a:fld>
            <a:endParaRPr lang="en-US"/>
          </a:p>
        </p:txBody>
      </p:sp>
    </p:spTree>
    <p:extLst>
      <p:ext uri="{BB962C8B-B14F-4D97-AF65-F5344CB8AC3E}">
        <p14:creationId xmlns:p14="http://schemas.microsoft.com/office/powerpoint/2010/main" val="400579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10</a:t>
            </a:fld>
            <a:endParaRPr lang="en-US"/>
          </a:p>
        </p:txBody>
      </p:sp>
    </p:spTree>
    <p:extLst>
      <p:ext uri="{BB962C8B-B14F-4D97-AF65-F5344CB8AC3E}">
        <p14:creationId xmlns:p14="http://schemas.microsoft.com/office/powerpoint/2010/main" val="155917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baseline="0" dirty="0" smtClean="0"/>
              <a:t>NULL means “unknown.” In most cases, this means known value + unknown value = unknown value.</a:t>
            </a:r>
          </a:p>
          <a:p>
            <a:pPr defTabSz="924916">
              <a:defRPr/>
            </a:pPr>
            <a:r>
              <a:rPr lang="en-US" baseline="0" dirty="0" smtClean="0"/>
              <a:t>Two cases:</a:t>
            </a:r>
          </a:p>
          <a:p>
            <a:pPr marL="231229" indent="-231229" defTabSz="924916">
              <a:buFontTx/>
              <a:buAutoNum type="arabicParenR"/>
              <a:defRPr/>
            </a:pPr>
            <a:r>
              <a:rPr lang="en-US" baseline="0" dirty="0" smtClean="0"/>
              <a:t>Storing data as null (e.g. customers don’t all have referrals)</a:t>
            </a:r>
          </a:p>
          <a:p>
            <a:pPr marL="231229" indent="-231229" defTabSz="924916">
              <a:buFontTx/>
              <a:buAutoNum type="arabicParenR"/>
              <a:defRPr/>
            </a:pPr>
            <a:r>
              <a:rPr lang="en-US" baseline="0" dirty="0" smtClean="0"/>
              <a:t>Failing to join rows from different tables together based on a predicate</a:t>
            </a:r>
          </a:p>
          <a:p>
            <a:pPr defTabSz="924916">
              <a:defRPr/>
            </a:pPr>
            <a:endParaRPr lang="en-US" baseline="0" dirty="0" smtClean="0"/>
          </a:p>
          <a:p>
            <a:pPr defTabSz="924916">
              <a:defRPr/>
            </a:pPr>
            <a:r>
              <a:rPr lang="en-US" baseline="0" dirty="0" smtClean="0"/>
              <a:t>COUNT(*) counts ALL rows, even with null values. COUNT(</a:t>
            </a:r>
            <a:r>
              <a:rPr lang="en-US" baseline="0" dirty="0" err="1" smtClean="0"/>
              <a:t>expr</a:t>
            </a:r>
            <a:r>
              <a:rPr lang="en-US" baseline="0" dirty="0" smtClean="0"/>
              <a:t>) does not count nulls.</a:t>
            </a:r>
            <a:endParaRPr lang="en-US" dirty="0"/>
          </a:p>
          <a:p>
            <a:endParaRPr lang="en-US" dirty="0"/>
          </a:p>
          <a:p>
            <a:r>
              <a:rPr lang="en-US" dirty="0"/>
              <a:t>CONCAT replaces null values with empty string </a:t>
            </a:r>
          </a:p>
          <a:p>
            <a:endParaRPr lang="en-US" dirty="0"/>
          </a:p>
          <a:p>
            <a:r>
              <a:rPr lang="en-US" dirty="0"/>
              <a:t>NULLIF: Returns a null value if the two specified expressions are equal. (MSDN: NULLIF returns the first </a:t>
            </a:r>
            <a:r>
              <a:rPr lang="en-US" i="1" dirty="0"/>
              <a:t>expression</a:t>
            </a:r>
            <a:r>
              <a:rPr lang="en-US" dirty="0"/>
              <a:t> if the two expressions are not equal. If the expressions are equal, NULLIF returns a null value of the type of the first </a:t>
            </a:r>
            <a:r>
              <a:rPr lang="en-US" i="1" dirty="0"/>
              <a:t>expression</a:t>
            </a:r>
            <a:r>
              <a:rPr lang="en-US" dirty="0"/>
              <a:t>.)</a:t>
            </a:r>
          </a:p>
        </p:txBody>
      </p:sp>
      <p:sp>
        <p:nvSpPr>
          <p:cNvPr id="4" name="Slide Number Placeholder 3"/>
          <p:cNvSpPr>
            <a:spLocks noGrp="1"/>
          </p:cNvSpPr>
          <p:nvPr>
            <p:ph type="sldNum" sz="quarter" idx="10"/>
          </p:nvPr>
        </p:nvSpPr>
        <p:spPr/>
        <p:txBody>
          <a:bodyPr/>
          <a:lstStyle/>
          <a:p>
            <a:fld id="{18D5B49A-5307-4A43-B41B-773BCDAA3F59}" type="slidenum">
              <a:rPr lang="en-US" smtClean="0"/>
              <a:t>11</a:t>
            </a:fld>
            <a:endParaRPr lang="en-US"/>
          </a:p>
        </p:txBody>
      </p:sp>
    </p:spTree>
    <p:extLst>
      <p:ext uri="{BB962C8B-B14F-4D97-AF65-F5344CB8AC3E}">
        <p14:creationId xmlns:p14="http://schemas.microsoft.com/office/powerpoint/2010/main" val="150392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discussing the SELECT syntax, I should point this out.</a:t>
            </a:r>
          </a:p>
          <a:p>
            <a:endParaRPr lang="en-US" baseline="0" dirty="0" smtClean="0"/>
          </a:p>
          <a:p>
            <a:r>
              <a:rPr lang="en-US" baseline="0" dirty="0" smtClean="0"/>
              <a:t>Unlike in C#, some value you set in your SELECT statement isn’t available for your use immediately. You must adhere to certain rules.</a:t>
            </a:r>
          </a:p>
          <a:p>
            <a:endParaRPr lang="en-US" baseline="0" dirty="0" smtClean="0"/>
          </a:p>
          <a:p>
            <a:r>
              <a:rPr lang="en-US" baseline="0" dirty="0" smtClean="0"/>
              <a:t>Because of this, more complex tasks may need to be broken up into multiple queries… but I like using a single query and avoiding any procedural loops – row by agonizing row.</a:t>
            </a:r>
          </a:p>
          <a:p>
            <a:endParaRPr lang="en-US" baseline="0" dirty="0" smtClean="0"/>
          </a:p>
          <a:p>
            <a:r>
              <a:rPr lang="en-US" baseline="0" dirty="0" smtClean="0"/>
              <a:t>We’ll discuss some solutions to problems caused by this and other SQL features in a bit. For now, the basics…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12</a:t>
            </a:fld>
            <a:endParaRPr lang="en-US"/>
          </a:p>
        </p:txBody>
      </p:sp>
    </p:spTree>
    <p:extLst>
      <p:ext uri="{BB962C8B-B14F-4D97-AF65-F5344CB8AC3E}">
        <p14:creationId xmlns:p14="http://schemas.microsoft.com/office/powerpoint/2010/main" val="286732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679" lvl="0" indent="-173422" defTabSz="924916">
              <a:buFont typeface="Arial" panose="020B0604020202020204" pitchFamily="34" charset="0"/>
              <a:buChar char="•"/>
            </a:pPr>
            <a:r>
              <a:rPr lang="en-US" dirty="0" smtClean="0"/>
              <a:t>When</a:t>
            </a:r>
            <a:r>
              <a:rPr lang="en-US" baseline="0" dirty="0" smtClean="0"/>
              <a:t> data from one table isn’t enough, you join other rows from other tables onto this table/</a:t>
            </a:r>
            <a:r>
              <a:rPr lang="en-US" baseline="0" dirty="0" err="1" smtClean="0"/>
              <a:t>resultset</a:t>
            </a:r>
            <a:r>
              <a:rPr lang="en-US" baseline="0" dirty="0" smtClean="0"/>
              <a:t>.</a:t>
            </a:r>
          </a:p>
          <a:p>
            <a:pPr marL="178679" lvl="0" indent="-173422" defTabSz="924916">
              <a:buFont typeface="Arial" panose="020B0604020202020204" pitchFamily="34" charset="0"/>
              <a:buChar char="•"/>
            </a:pPr>
            <a:r>
              <a:rPr lang="en-US" baseline="0" dirty="0" smtClean="0"/>
              <a:t>Example: Item on its own is boring, so we add Product and </a:t>
            </a:r>
            <a:r>
              <a:rPr lang="en-US" baseline="0" dirty="0" err="1" smtClean="0"/>
              <a:t>Receipt_Item</a:t>
            </a:r>
            <a:endParaRPr lang="en-US" baseline="0" dirty="0" smtClean="0"/>
          </a:p>
          <a:p>
            <a:pPr marL="641137" lvl="1" indent="-173422" defTabSz="924916">
              <a:buFont typeface="Arial" panose="020B0604020202020204" pitchFamily="34" charset="0"/>
              <a:buChar char="•"/>
            </a:pPr>
            <a:r>
              <a:rPr lang="en-US" baseline="0" dirty="0" smtClean="0"/>
              <a:t>Item is the first table in FROM – conceptually, your main table.</a:t>
            </a:r>
          </a:p>
          <a:p>
            <a:pPr marL="641137" lvl="1" indent="-173422" defTabSz="924916">
              <a:buFont typeface="Arial" panose="020B0604020202020204" pitchFamily="34" charset="0"/>
              <a:buChar char="•"/>
            </a:pPr>
            <a:r>
              <a:rPr lang="en-US" baseline="0" dirty="0" smtClean="0"/>
              <a:t>Branch out from your main table -- JOINs append additional information</a:t>
            </a:r>
          </a:p>
          <a:p>
            <a:pPr marL="1103595" lvl="2" indent="-173422" defTabSz="924916">
              <a:buFont typeface="Arial" panose="020B0604020202020204" pitchFamily="34" charset="0"/>
              <a:buChar char="•"/>
            </a:pPr>
            <a:r>
              <a:rPr lang="en-US" b="1" baseline="0" dirty="0" smtClean="0"/>
              <a:t>Do we care about smaller result sets coming first?</a:t>
            </a:r>
          </a:p>
          <a:p>
            <a:pPr marL="641137" lvl="1" indent="-173422" defTabSz="924916">
              <a:buFont typeface="Arial" panose="020B0604020202020204" pitchFamily="34" charset="0"/>
              <a:buChar char="•"/>
            </a:pPr>
            <a:r>
              <a:rPr lang="en-US" baseline="0" dirty="0" smtClean="0"/>
              <a:t>Simple case: one-to-one</a:t>
            </a:r>
          </a:p>
          <a:p>
            <a:pPr marL="641137" lvl="1" indent="-173422" defTabSz="924916">
              <a:buFont typeface="Arial" panose="020B0604020202020204" pitchFamily="34" charset="0"/>
              <a:buChar char="•"/>
            </a:pPr>
            <a:r>
              <a:rPr lang="en-US" baseline="0" dirty="0" smtClean="0"/>
              <a:t>One-to-many and many-to-many might pose some difficulties as it results in redundant data.</a:t>
            </a:r>
          </a:p>
          <a:p>
            <a:pPr marL="1103595" lvl="2" indent="-173422" defTabSz="924916">
              <a:buFont typeface="Arial" panose="020B0604020202020204" pitchFamily="34" charset="0"/>
              <a:buChar char="•"/>
            </a:pPr>
            <a:r>
              <a:rPr lang="en-US" baseline="0" dirty="0" smtClean="0"/>
              <a:t>E.G. looking up purchases for a customer AND putting their phone number in results, when phone numbers are stored in a different table.</a:t>
            </a:r>
            <a:endParaRPr lang="en-US"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13</a:t>
            </a:fld>
            <a:endParaRPr lang="en-US"/>
          </a:p>
        </p:txBody>
      </p:sp>
    </p:spTree>
    <p:extLst>
      <p:ext uri="{BB962C8B-B14F-4D97-AF65-F5344CB8AC3E}">
        <p14:creationId xmlns:p14="http://schemas.microsoft.com/office/powerpoint/2010/main" val="2611882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smtClean="0"/>
              <a:t>4.5 main</a:t>
            </a:r>
            <a:r>
              <a:rPr lang="en-US" baseline="0" dirty="0" smtClean="0"/>
              <a:t> useful join types</a:t>
            </a:r>
            <a:endParaRPr lang="en-US" dirty="0" smtClean="0"/>
          </a:p>
          <a:p>
            <a:pPr marL="173422" indent="-173422">
              <a:buFont typeface="Arial" panose="020B0604020202020204" pitchFamily="34" charset="0"/>
              <a:buChar char="•"/>
            </a:pPr>
            <a:r>
              <a:rPr lang="en-US" baseline="0" dirty="0" smtClean="0"/>
              <a:t>INNER joins preserve both sides of the join. If rows do not match the join predicate, they are not included.</a:t>
            </a:r>
          </a:p>
          <a:p>
            <a:pPr marL="173422" indent="-173422">
              <a:buFont typeface="Arial" panose="020B0604020202020204" pitchFamily="34" charset="0"/>
              <a:buChar char="•"/>
            </a:pPr>
            <a:r>
              <a:rPr lang="en-US" baseline="0" dirty="0" smtClean="0"/>
              <a:t>OUTER joins preserve one side of the join, meaning rows not matching the predicate are still returned in the results. In the event there is no matching row, nulls are used for the column values.</a:t>
            </a:r>
            <a:endParaRPr lang="en-US" dirty="0" smtClean="0"/>
          </a:p>
          <a:p>
            <a:pPr marL="173422" indent="-173422">
              <a:buFont typeface="Arial" panose="020B0604020202020204" pitchFamily="34" charset="0"/>
              <a:buChar char="•"/>
            </a:pPr>
            <a:r>
              <a:rPr lang="en-US" dirty="0" smtClean="0"/>
              <a:t>INNER and</a:t>
            </a:r>
            <a:r>
              <a:rPr lang="en-US" baseline="0" dirty="0" smtClean="0"/>
              <a:t> OUTER are implied when you are using JOIN and LEFT/RIGHT/FULL JOIN respectively. It’s up to you/your team if you want to include them, but pick a standard and stick with it.</a:t>
            </a:r>
          </a:p>
          <a:p>
            <a:pPr marL="173422" indent="-173422">
              <a:buFont typeface="Arial" panose="020B0604020202020204" pitchFamily="34" charset="0"/>
              <a:buChar char="•"/>
            </a:pPr>
            <a:r>
              <a:rPr lang="en-US" baseline="0" dirty="0" smtClean="0"/>
              <a:t>I avoid RIGHT JOINs because they may make your query harder to understand. Swap join order.</a:t>
            </a:r>
          </a:p>
          <a:p>
            <a:pPr marL="173422" indent="-173422">
              <a:buFont typeface="Arial" panose="020B0604020202020204" pitchFamily="34" charset="0"/>
              <a:buChar char="•"/>
            </a:pPr>
            <a:r>
              <a:rPr lang="en-US" b="1" u="sng" baseline="0" dirty="0" smtClean="0"/>
              <a:t>CROSS JOIN </a:t>
            </a:r>
            <a:r>
              <a:rPr lang="en-US" baseline="0" dirty="0" smtClean="0"/>
              <a:t>is all records from one table, each paired with every record from another table.</a:t>
            </a:r>
          </a:p>
          <a:p>
            <a:pPr marL="173422" indent="-173422">
              <a:buFont typeface="Arial" panose="020B0604020202020204" pitchFamily="34" charset="0"/>
              <a:buChar char="•"/>
            </a:pPr>
            <a:r>
              <a:rPr lang="en-US" b="1" u="sng" baseline="0" dirty="0" smtClean="0"/>
              <a:t>SELF JOIN</a:t>
            </a:r>
            <a:r>
              <a:rPr lang="en-US" baseline="0" dirty="0" smtClean="0"/>
              <a:t> joins a table to itself. Represent a linked list or hierarchy – e.g. customer referrals or other one-to-one relationships of objects of the same type. </a:t>
            </a:r>
            <a:r>
              <a:rPr lang="en-US" u="sng" baseline="0" dirty="0" smtClean="0"/>
              <a:t>Not an actual join keyword.</a:t>
            </a:r>
          </a:p>
          <a:p>
            <a:pPr marL="173422" indent="-173422">
              <a:buFont typeface="Arial" panose="020B0604020202020204" pitchFamily="34" charset="0"/>
              <a:buChar char="•"/>
            </a:pPr>
            <a:r>
              <a:rPr lang="en-US" b="1" baseline="0" dirty="0" smtClean="0"/>
              <a:t>You will want to prefix each column in your select with the table names to prevent ambiguous column names from becoming a problem in the future if the database structure changes.</a:t>
            </a:r>
            <a:endParaRPr lang="en-US" b="1" dirty="0"/>
          </a:p>
        </p:txBody>
      </p:sp>
      <p:sp>
        <p:nvSpPr>
          <p:cNvPr id="4" name="Slide Number Placeholder 3"/>
          <p:cNvSpPr>
            <a:spLocks noGrp="1"/>
          </p:cNvSpPr>
          <p:nvPr>
            <p:ph type="sldNum" sz="quarter" idx="10"/>
          </p:nvPr>
        </p:nvSpPr>
        <p:spPr/>
        <p:txBody>
          <a:bodyPr/>
          <a:lstStyle/>
          <a:p>
            <a:fld id="{18D5B49A-5307-4A43-B41B-773BCDAA3F59}" type="slidenum">
              <a:rPr lang="en-US" smtClean="0"/>
              <a:t>14</a:t>
            </a:fld>
            <a:endParaRPr lang="en-US"/>
          </a:p>
        </p:txBody>
      </p:sp>
    </p:spTree>
    <p:extLst>
      <p:ext uri="{BB962C8B-B14F-4D97-AF65-F5344CB8AC3E}">
        <p14:creationId xmlns:p14="http://schemas.microsoft.com/office/powerpoint/2010/main" val="3835334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15</a:t>
            </a:fld>
            <a:endParaRPr lang="en-US"/>
          </a:p>
        </p:txBody>
      </p:sp>
    </p:spTree>
    <p:extLst>
      <p:ext uri="{BB962C8B-B14F-4D97-AF65-F5344CB8AC3E}">
        <p14:creationId xmlns:p14="http://schemas.microsoft.com/office/powerpoint/2010/main" val="242630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dirty="0"/>
              <a:t>The “group by” clause allows you to take rows, group them by one or more columns/expressions (e.g. group by year a purchase was made) and get aggregate information back for each group. Cannot get row-specific information out of the query unless it is a column used in the grouping.</a:t>
            </a:r>
          </a:p>
          <a:p>
            <a:pPr defTabSz="924916">
              <a:defRPr/>
            </a:pPr>
            <a:endParaRPr lang="en-US" dirty="0"/>
          </a:p>
          <a:p>
            <a:pPr defTabSz="924916">
              <a:defRPr/>
            </a:pPr>
            <a:r>
              <a:rPr lang="en-US" dirty="0"/>
              <a:t>We can get around limitations if we are creative...</a:t>
            </a:r>
          </a:p>
        </p:txBody>
      </p:sp>
      <p:sp>
        <p:nvSpPr>
          <p:cNvPr id="4" name="Slide Number Placeholder 3"/>
          <p:cNvSpPr>
            <a:spLocks noGrp="1"/>
          </p:cNvSpPr>
          <p:nvPr>
            <p:ph type="sldNum" sz="quarter" idx="10"/>
          </p:nvPr>
        </p:nvSpPr>
        <p:spPr/>
        <p:txBody>
          <a:bodyPr/>
          <a:lstStyle/>
          <a:p>
            <a:fld id="{18D5B49A-5307-4A43-B41B-773BCDAA3F59}" type="slidenum">
              <a:rPr lang="en-US" smtClean="0"/>
              <a:t>16</a:t>
            </a:fld>
            <a:endParaRPr lang="en-US"/>
          </a:p>
        </p:txBody>
      </p:sp>
    </p:spTree>
    <p:extLst>
      <p:ext uri="{BB962C8B-B14F-4D97-AF65-F5344CB8AC3E}">
        <p14:creationId xmlns:p14="http://schemas.microsoft.com/office/powerpoint/2010/main" val="2433701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is the default</a:t>
            </a:r>
          </a:p>
          <a:p>
            <a:r>
              <a:rPr lang="en-US" dirty="0" smtClean="0"/>
              <a:t>DISTINCT</a:t>
            </a:r>
            <a:r>
              <a:rPr lang="en-US" baseline="0" dirty="0" smtClean="0"/>
              <a:t> only performs the operation once per each unique value</a:t>
            </a:r>
          </a:p>
          <a:p>
            <a:r>
              <a:rPr lang="en-US" baseline="0" dirty="0" smtClean="0"/>
              <a:t>Without any group by or partitioning, aggregate functions operate on the whole result set as filtered  by predicates.</a:t>
            </a:r>
          </a:p>
          <a:p>
            <a:r>
              <a:rPr lang="en-US" baseline="0" dirty="0" smtClean="0"/>
              <a:t>GROUPING is for CUBE and ROLLUP</a:t>
            </a:r>
          </a:p>
          <a:p>
            <a:r>
              <a:rPr lang="en-US" baseline="0" dirty="0" smtClean="0"/>
              <a:t>MIN/MAX do not need distinct but do support it for standards compliance</a:t>
            </a:r>
          </a:p>
          <a:p>
            <a:r>
              <a:rPr lang="en-US" baseline="0" dirty="0" smtClean="0"/>
              <a:t>Standard deviation and statistical variance.</a:t>
            </a:r>
          </a:p>
          <a:p>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17</a:t>
            </a:fld>
            <a:endParaRPr lang="en-US"/>
          </a:p>
        </p:txBody>
      </p:sp>
    </p:spTree>
    <p:extLst>
      <p:ext uri="{BB962C8B-B14F-4D97-AF65-F5344CB8AC3E}">
        <p14:creationId xmlns:p14="http://schemas.microsoft.com/office/powerpoint/2010/main" val="3331245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group by examples need some work.</a:t>
            </a:r>
          </a:p>
          <a:p>
            <a:pPr marL="173422" indent="-173422">
              <a:buFont typeface="Arial" panose="020B0604020202020204" pitchFamily="34" charset="0"/>
              <a:buChar char="•"/>
            </a:pPr>
            <a:r>
              <a:rPr lang="en-US" baseline="0" dirty="0" smtClean="0"/>
              <a:t>Expressions get written multiple times throughout the query.</a:t>
            </a:r>
          </a:p>
          <a:p>
            <a:pPr marL="173422" indent="-173422">
              <a:buFont typeface="Arial" panose="020B0604020202020204" pitchFamily="34" charset="0"/>
              <a:buChar char="•"/>
            </a:pPr>
            <a:r>
              <a:rPr lang="en-US" baseline="0" dirty="0" smtClean="0"/>
              <a:t>Can’t even display the customer’s name in the top customers list.</a:t>
            </a:r>
          </a:p>
          <a:p>
            <a:pPr marL="173422" indent="-173422">
              <a:buFont typeface="Arial" panose="020B0604020202020204" pitchFamily="34" charset="0"/>
              <a:buChar char="•"/>
            </a:pPr>
            <a:endParaRPr lang="en-US" baseline="0" dirty="0" smtClean="0"/>
          </a:p>
          <a:p>
            <a:r>
              <a:rPr lang="en-US" baseline="0" dirty="0" smtClean="0"/>
              <a:t>SQL isn’t good. We should just give up. Presentation’s over. Well, not quite…</a:t>
            </a:r>
          </a:p>
        </p:txBody>
      </p:sp>
      <p:sp>
        <p:nvSpPr>
          <p:cNvPr id="4" name="Slide Number Placeholder 3"/>
          <p:cNvSpPr>
            <a:spLocks noGrp="1"/>
          </p:cNvSpPr>
          <p:nvPr>
            <p:ph type="sldNum" sz="quarter" idx="10"/>
          </p:nvPr>
        </p:nvSpPr>
        <p:spPr/>
        <p:txBody>
          <a:bodyPr/>
          <a:lstStyle/>
          <a:p>
            <a:fld id="{18D5B49A-5307-4A43-B41B-773BCDAA3F59}" type="slidenum">
              <a:rPr lang="en-US" smtClean="0"/>
              <a:t>18</a:t>
            </a:fld>
            <a:endParaRPr lang="en-US"/>
          </a:p>
        </p:txBody>
      </p:sp>
    </p:spTree>
    <p:extLst>
      <p:ext uri="{BB962C8B-B14F-4D97-AF65-F5344CB8AC3E}">
        <p14:creationId xmlns:p14="http://schemas.microsoft.com/office/powerpoint/2010/main" val="347014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remember</a:t>
            </a:r>
            <a:r>
              <a:rPr lang="en-US" baseline="0" dirty="0" smtClean="0"/>
              <a:t> my JOINs demo with phone numbers:</a:t>
            </a:r>
          </a:p>
          <a:p>
            <a:pPr marL="231229" indent="-231229">
              <a:buFont typeface="+mj-lt"/>
              <a:buAutoNum type="arabicPeriod"/>
            </a:pPr>
            <a:r>
              <a:rPr lang="en-US" baseline="0" dirty="0" smtClean="0"/>
              <a:t>Potential for problems with some duplicated data. Sacrifice was to only show one phone number.</a:t>
            </a:r>
            <a:endParaRPr lang="en-US" dirty="0" smtClean="0"/>
          </a:p>
          <a:p>
            <a:endParaRPr lang="en-US" dirty="0" smtClean="0"/>
          </a:p>
          <a:p>
            <a:r>
              <a:rPr lang="en-US" dirty="0" smtClean="0"/>
              <a:t>I don’t like the first two examples of group by I gave because</a:t>
            </a:r>
            <a:r>
              <a:rPr lang="en-US" baseline="0" dirty="0" smtClean="0"/>
              <a:t>:</a:t>
            </a:r>
          </a:p>
          <a:p>
            <a:endParaRPr lang="en-US" baseline="0" dirty="0" smtClean="0"/>
          </a:p>
          <a:p>
            <a:pPr marL="231229" indent="-231229">
              <a:buFont typeface="+mj-lt"/>
              <a:buAutoNum type="arabicPeriod"/>
            </a:pPr>
            <a:r>
              <a:rPr lang="en-US" baseline="0" dirty="0" smtClean="0"/>
              <a:t>they don’t allow me to get useful information like the customer name without adding unnecessary group by columns</a:t>
            </a:r>
          </a:p>
          <a:p>
            <a:pPr marL="231229" indent="-231229" defTabSz="924916">
              <a:buFont typeface="+mj-lt"/>
              <a:buAutoNum type="arabicPeriod"/>
            </a:pPr>
            <a:r>
              <a:rPr lang="en-US" baseline="0" dirty="0" smtClean="0"/>
              <a:t>I must repeat the same expression in the select, having, where, or group by – e.g. do some math in the select statement, then also try to filter results by the same equation</a:t>
            </a:r>
          </a:p>
          <a:p>
            <a:pPr marL="231229" indent="-231229" defTabSz="924916">
              <a:buFont typeface="+mj-lt"/>
              <a:buAutoNum type="arabicPeriod"/>
            </a:pPr>
            <a:endParaRPr lang="en-US" baseline="0" dirty="0" smtClean="0"/>
          </a:p>
          <a:p>
            <a:pPr defTabSz="924916"/>
            <a:r>
              <a:rPr lang="en-US" baseline="0" dirty="0" smtClean="0"/>
              <a:t>And more…</a:t>
            </a:r>
          </a:p>
          <a:p>
            <a:pPr defTabSz="924916"/>
            <a:endParaRPr lang="en-US" baseline="0" dirty="0" smtClean="0"/>
          </a:p>
          <a:p>
            <a:pPr defTabSz="924916"/>
            <a:r>
              <a:rPr lang="en-US" baseline="0" dirty="0" smtClean="0"/>
              <a:t>Solutions?</a:t>
            </a:r>
          </a:p>
        </p:txBody>
      </p:sp>
      <p:sp>
        <p:nvSpPr>
          <p:cNvPr id="4" name="Slide Number Placeholder 3"/>
          <p:cNvSpPr>
            <a:spLocks noGrp="1"/>
          </p:cNvSpPr>
          <p:nvPr>
            <p:ph type="sldNum" sz="quarter" idx="10"/>
          </p:nvPr>
        </p:nvSpPr>
        <p:spPr/>
        <p:txBody>
          <a:bodyPr/>
          <a:lstStyle/>
          <a:p>
            <a:fld id="{18D5B49A-5307-4A43-B41B-773BCDAA3F59}" type="slidenum">
              <a:rPr lang="en-US" smtClean="0"/>
              <a:t>19</a:t>
            </a:fld>
            <a:endParaRPr lang="en-US"/>
          </a:p>
        </p:txBody>
      </p:sp>
    </p:spTree>
    <p:extLst>
      <p:ext uri="{BB962C8B-B14F-4D97-AF65-F5344CB8AC3E}">
        <p14:creationId xmlns:p14="http://schemas.microsoft.com/office/powerpoint/2010/main" val="82881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r>
              <a:rPr lang="en-US" baseline="0" dirty="0" smtClean="0"/>
              <a:t>Declarative</a:t>
            </a:r>
            <a:r>
              <a:rPr lang="en-US" baseline="0" dirty="0" smtClean="0"/>
              <a:t>, not imperative: You write SQL to ask the server for data (or to modify rows.) The server figures out the best way to get you the data you ask for.</a:t>
            </a:r>
          </a:p>
          <a:p>
            <a:pPr marL="173422" indent="-173422">
              <a:buFontTx/>
              <a:buChar char="-"/>
            </a:pPr>
            <a:r>
              <a:rPr lang="en-US" dirty="0" smtClean="0"/>
              <a:t>Different</a:t>
            </a:r>
            <a:r>
              <a:rPr lang="en-US" baseline="0" dirty="0" smtClean="0"/>
              <a:t> SQL server flavors (</a:t>
            </a:r>
            <a:r>
              <a:rPr lang="en-US" baseline="0" dirty="0" err="1" smtClean="0"/>
              <a:t>PostgreSQL</a:t>
            </a:r>
            <a:r>
              <a:rPr lang="en-US" baseline="0" dirty="0" smtClean="0"/>
              <a:t>, MySQL, Oracle (?), etc.): </a:t>
            </a:r>
            <a:r>
              <a:rPr lang="en-US" dirty="0" err="1" smtClean="0"/>
              <a:t>DateTime</a:t>
            </a:r>
            <a:r>
              <a:rPr lang="en-US" baseline="0" dirty="0" smtClean="0"/>
              <a:t>, Date, Time… not always consistent!</a:t>
            </a:r>
          </a:p>
          <a:p>
            <a:pPr marL="173422" indent="-173422">
              <a:buFontTx/>
              <a:buChar char="-"/>
            </a:pPr>
            <a:r>
              <a:rPr lang="en-US" baseline="0" dirty="0" smtClean="0"/>
              <a:t>T-SQL: extension of SQL standard: adds procedural features, functions, modifications to update/delete, etc.</a:t>
            </a:r>
          </a:p>
          <a:p>
            <a:pPr marL="635879" lvl="1" indent="-173422">
              <a:buFontTx/>
              <a:buChar char="-"/>
            </a:pPr>
            <a:r>
              <a:rPr lang="en-US" baseline="0" dirty="0" smtClean="0"/>
              <a:t>Begin, end, return – I won’t tell you the rest because I don’t want you using them </a:t>
            </a:r>
            <a:r>
              <a:rPr lang="en-US" baseline="0" dirty="0" smtClean="0">
                <a:sym typeface="Wingdings" panose="05000000000000000000" pitchFamily="2" charset="2"/>
              </a:rPr>
              <a:t></a:t>
            </a:r>
            <a:endParaRPr lang="en-US" baseline="0" dirty="0" smtClean="0"/>
          </a:p>
          <a:p>
            <a:pPr marL="173422" indent="-173422">
              <a:buFontTx/>
              <a:buChar char="-"/>
            </a:pPr>
            <a:r>
              <a:rPr lang="en-US" baseline="0" dirty="0" smtClean="0"/>
              <a:t>Data definition: will not cover this much in my presentation, you can do some DDL through Management Studio. MSDN is a good resource if you need to look up the language definition for any of these statements.</a:t>
            </a:r>
          </a:p>
          <a:p>
            <a:pPr marL="173422" indent="-173422">
              <a:buFontTx/>
              <a:buChar char="-"/>
            </a:pPr>
            <a:r>
              <a:rPr lang="en-US" baseline="0" dirty="0" smtClean="0"/>
              <a:t>Data manipulation: focus of this presentation.</a:t>
            </a:r>
          </a:p>
        </p:txBody>
      </p:sp>
      <p:sp>
        <p:nvSpPr>
          <p:cNvPr id="4" name="Slide Number Placeholder 3"/>
          <p:cNvSpPr>
            <a:spLocks noGrp="1"/>
          </p:cNvSpPr>
          <p:nvPr>
            <p:ph type="sldNum" sz="quarter" idx="10"/>
          </p:nvPr>
        </p:nvSpPr>
        <p:spPr/>
        <p:txBody>
          <a:bodyPr/>
          <a:lstStyle/>
          <a:p>
            <a:fld id="{18D5B49A-5307-4A43-B41B-773BCDAA3F59}" type="slidenum">
              <a:rPr lang="en-US" smtClean="0"/>
              <a:t>2</a:t>
            </a:fld>
            <a:endParaRPr lang="en-US"/>
          </a:p>
        </p:txBody>
      </p:sp>
    </p:spTree>
    <p:extLst>
      <p:ext uri="{BB962C8B-B14F-4D97-AF65-F5344CB8AC3E}">
        <p14:creationId xmlns:p14="http://schemas.microsoft.com/office/powerpoint/2010/main" val="4005798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20</a:t>
            </a:fld>
            <a:endParaRPr lang="en-US"/>
          </a:p>
        </p:txBody>
      </p:sp>
    </p:spTree>
    <p:extLst>
      <p:ext uri="{BB962C8B-B14F-4D97-AF65-F5344CB8AC3E}">
        <p14:creationId xmlns:p14="http://schemas.microsoft.com/office/powerpoint/2010/main" val="1510887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Transact-SQL, there is usually no performance difference between a statement that includes a </a:t>
            </a:r>
            <a:r>
              <a:rPr lang="en-US" dirty="0" err="1"/>
              <a:t>subquery</a:t>
            </a:r>
            <a:r>
              <a:rPr lang="en-US" dirty="0"/>
              <a:t> and a semantically equivalent version that does not. However, in some cases where existence must be checked, a join yields better performance.”</a:t>
            </a:r>
          </a:p>
          <a:p>
            <a:endParaRPr lang="en-US" dirty="0"/>
          </a:p>
          <a:p>
            <a:r>
              <a:rPr lang="en-US" dirty="0"/>
              <a:t>“Many queries can be evaluated by executing the </a:t>
            </a:r>
            <a:r>
              <a:rPr lang="en-US" dirty="0" err="1"/>
              <a:t>subquery</a:t>
            </a:r>
            <a:r>
              <a:rPr lang="en-US" dirty="0"/>
              <a:t> once and substituting the resulting value or values into the WHERE clause of the outer query. In queries that include a correlated </a:t>
            </a:r>
            <a:r>
              <a:rPr lang="en-US" dirty="0" err="1"/>
              <a:t>subquery</a:t>
            </a:r>
            <a:r>
              <a:rPr lang="en-US" dirty="0"/>
              <a:t> (also known as a repeating </a:t>
            </a:r>
            <a:r>
              <a:rPr lang="en-US" dirty="0" err="1"/>
              <a:t>subquery</a:t>
            </a:r>
            <a:r>
              <a:rPr lang="en-US" dirty="0"/>
              <a:t>), the </a:t>
            </a:r>
            <a:r>
              <a:rPr lang="en-US" dirty="0" err="1"/>
              <a:t>subquery</a:t>
            </a:r>
            <a:r>
              <a:rPr lang="en-US" dirty="0"/>
              <a:t> depends on the outer query for its values. This means that the </a:t>
            </a:r>
            <a:r>
              <a:rPr lang="en-US" dirty="0" err="1"/>
              <a:t>subquery</a:t>
            </a:r>
            <a:r>
              <a:rPr lang="en-US" dirty="0"/>
              <a:t> is executed repeatedly, once for each row that might be selected by the outer query.”</a:t>
            </a:r>
          </a:p>
          <a:p>
            <a:endParaRPr lang="en-US" dirty="0"/>
          </a:p>
          <a:p>
            <a:r>
              <a:rPr lang="en-US" dirty="0"/>
              <a:t>WHERE clause depending on value from outside the </a:t>
            </a:r>
            <a:r>
              <a:rPr lang="en-US" dirty="0" err="1"/>
              <a:t>subquery</a:t>
            </a:r>
            <a:r>
              <a:rPr lang="en-US" dirty="0"/>
              <a:t> VS </a:t>
            </a:r>
            <a:r>
              <a:rPr lang="en-US" dirty="0" err="1"/>
              <a:t>subquery</a:t>
            </a:r>
            <a:r>
              <a:rPr lang="en-US" dirty="0"/>
              <a:t> which gets joined to with an ON clause, correlated vs. non-correlated respectively.</a:t>
            </a:r>
          </a:p>
          <a:p>
            <a:endParaRPr lang="en-US" dirty="0"/>
          </a:p>
          <a:p>
            <a:r>
              <a:rPr lang="en-US" dirty="0" smtClean="0">
                <a:hlinkClick r:id="rId3"/>
              </a:rPr>
              <a:t>http://msdn.microsoft.com/en-us/library/ms187638(v=sql.105).aspx</a:t>
            </a: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21</a:t>
            </a:fld>
            <a:endParaRPr lang="en-US"/>
          </a:p>
        </p:txBody>
      </p:sp>
    </p:spTree>
    <p:extLst>
      <p:ext uri="{BB962C8B-B14F-4D97-AF65-F5344CB8AC3E}">
        <p14:creationId xmlns:p14="http://schemas.microsoft.com/office/powerpoint/2010/main" val="3136878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r>
              <a:rPr lang="en-US" baseline="0" dirty="0" smtClean="0"/>
              <a:t>Great for our GROUP BY problem, among other things…</a:t>
            </a:r>
          </a:p>
          <a:p>
            <a:pPr marL="173422" indent="-173422">
              <a:buFontTx/>
              <a:buChar char="-"/>
            </a:pPr>
            <a:endParaRPr lang="en-US" baseline="0" dirty="0" smtClean="0"/>
          </a:p>
          <a:p>
            <a:pPr marL="173422" indent="-173422">
              <a:buFontTx/>
              <a:buChar char="-"/>
            </a:pPr>
            <a:r>
              <a:rPr lang="en-US" baseline="0" dirty="0" smtClean="0"/>
              <a:t>I only recently learned about these, they’re pretty awesome.</a:t>
            </a:r>
          </a:p>
          <a:p>
            <a:pPr marL="173422" indent="-173422">
              <a:buFontTx/>
              <a:buChar char="-"/>
            </a:pPr>
            <a:r>
              <a:rPr lang="en-US" baseline="0" dirty="0" smtClean="0"/>
              <a:t>Doesn’t have performance benefit when compared to a non-correlated </a:t>
            </a:r>
            <a:r>
              <a:rPr lang="en-US" baseline="0" dirty="0" err="1" smtClean="0"/>
              <a:t>subquery</a:t>
            </a:r>
            <a:r>
              <a:rPr lang="en-US" baseline="0" dirty="0" smtClean="0"/>
              <a:t>… it’s more about writing easy to read statements</a:t>
            </a:r>
          </a:p>
          <a:p>
            <a:pPr marL="173422" indent="-173422">
              <a:buFontTx/>
              <a:buChar char="-"/>
            </a:pPr>
            <a:r>
              <a:rPr lang="en-US" baseline="0" dirty="0" smtClean="0"/>
              <a:t>Use the </a:t>
            </a:r>
            <a:r>
              <a:rPr lang="en-US" baseline="0" dirty="0" err="1" smtClean="0"/>
              <a:t>resultset</a:t>
            </a:r>
            <a:r>
              <a:rPr lang="en-US" baseline="0" dirty="0" smtClean="0"/>
              <a:t> from one CTE in another CTE or as a join in your main query – building blocks!</a:t>
            </a:r>
          </a:p>
          <a:p>
            <a:pPr marL="173422" indent="-173422">
              <a:buFontTx/>
              <a:buChar char="-"/>
            </a:pPr>
            <a:r>
              <a:rPr lang="en-US" baseline="0" dirty="0" smtClean="0"/>
              <a:t>Make sure the statement before your CTE has a semicolon</a:t>
            </a:r>
          </a:p>
          <a:p>
            <a:pPr marL="173422" indent="-173422">
              <a:buFontTx/>
              <a:buChar char="-"/>
            </a:pPr>
            <a:endParaRPr lang="en-US" baseline="0" dirty="0" smtClean="0"/>
          </a:p>
          <a:p>
            <a:pPr marL="173422" indent="-173422">
              <a:buFontTx/>
              <a:buChar char="-"/>
            </a:pPr>
            <a:r>
              <a:rPr lang="en-US" dirty="0" smtClean="0">
                <a:hlinkClick r:id="rId3"/>
              </a:rPr>
              <a:t>http://msdn.microsoft.com/en-us/library/ms190766(v=sql.105).aspx</a:t>
            </a:r>
            <a:endParaRPr lang="en-US" dirty="0" smtClean="0"/>
          </a:p>
          <a:p>
            <a:pPr marL="173422" indent="-173422">
              <a:buFontTx/>
              <a:buChar char="-"/>
            </a:pPr>
            <a:endParaRPr lang="en-US" baseline="0" dirty="0" smtClean="0"/>
          </a:p>
          <a:p>
            <a:pPr marL="173422" indent="-173422">
              <a:buFontTx/>
              <a:buChar char="-"/>
            </a:pPr>
            <a:r>
              <a:rPr lang="en-US" baseline="0" dirty="0" smtClean="0"/>
              <a:t>“</a:t>
            </a:r>
            <a:r>
              <a:rPr lang="en-US" dirty="0"/>
              <a:t>A common table expression (CTE) can be thought of as a temporary result set that is defined within the execution scope of a single SELECT, INSERT, UPDATE, DELETE, or CREATE VIEW statement. A CTE is similar to a derived table in that it is not stored as an object and lasts only for the duration of the query. Unlike a derived table, a CTE can be self-referencing and can be referenced multiple times in the same query.”</a:t>
            </a:r>
          </a:p>
          <a:p>
            <a:pPr marL="173422" indent="-173422">
              <a:buFontTx/>
              <a:buChar char="-"/>
            </a:pPr>
            <a:endParaRPr lang="en-US" dirty="0"/>
          </a:p>
          <a:p>
            <a:pPr marL="173422" indent="-173422">
              <a:buFontTx/>
              <a:buChar char="-"/>
            </a:pPr>
            <a:r>
              <a:rPr lang="en-US" dirty="0"/>
              <a:t>“Using a CTE offers the advantages of improved readability and ease in maintenance of complex queries. The query can be divided into separate, simple, logical building blocks. These simple blocks can then be used to build more complex, interim CTEs until the final result set is generated.”</a:t>
            </a:r>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22</a:t>
            </a:fld>
            <a:endParaRPr lang="en-US"/>
          </a:p>
        </p:txBody>
      </p:sp>
    </p:spTree>
    <p:extLst>
      <p:ext uri="{BB962C8B-B14F-4D97-AF65-F5344CB8AC3E}">
        <p14:creationId xmlns:p14="http://schemas.microsoft.com/office/powerpoint/2010/main" val="4047074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23</a:t>
            </a:fld>
            <a:endParaRPr lang="en-US"/>
          </a:p>
        </p:txBody>
      </p:sp>
    </p:spTree>
    <p:extLst>
      <p:ext uri="{BB962C8B-B14F-4D97-AF65-F5344CB8AC3E}">
        <p14:creationId xmlns:p14="http://schemas.microsoft.com/office/powerpoint/2010/main" val="355043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24</a:t>
            </a:fld>
            <a:endParaRPr lang="en-US"/>
          </a:p>
        </p:txBody>
      </p:sp>
    </p:spTree>
    <p:extLst>
      <p:ext uri="{BB962C8B-B14F-4D97-AF65-F5344CB8AC3E}">
        <p14:creationId xmlns:p14="http://schemas.microsoft.com/office/powerpoint/2010/main" val="757665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25</a:t>
            </a:fld>
            <a:endParaRPr lang="en-US"/>
          </a:p>
        </p:txBody>
      </p:sp>
    </p:spTree>
    <p:extLst>
      <p:ext uri="{BB962C8B-B14F-4D97-AF65-F5344CB8AC3E}">
        <p14:creationId xmlns:p14="http://schemas.microsoft.com/office/powerpoint/2010/main" val="50470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Tx/>
              <a:buChar char="-"/>
            </a:pPr>
            <a:endParaRPr lang="en-US"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26</a:t>
            </a:fld>
            <a:endParaRPr lang="en-US"/>
          </a:p>
        </p:txBody>
      </p:sp>
    </p:spTree>
    <p:extLst>
      <p:ext uri="{BB962C8B-B14F-4D97-AF65-F5344CB8AC3E}">
        <p14:creationId xmlns:p14="http://schemas.microsoft.com/office/powerpoint/2010/main" val="2516711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27</a:t>
            </a:fld>
            <a:endParaRPr lang="en-US"/>
          </a:p>
        </p:txBody>
      </p:sp>
    </p:spTree>
    <p:extLst>
      <p:ext uri="{BB962C8B-B14F-4D97-AF65-F5344CB8AC3E}">
        <p14:creationId xmlns:p14="http://schemas.microsoft.com/office/powerpoint/2010/main" val="3487545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won’t go into much detail on the implementation of these features, but if you’ve ever opened up SQL Server Management Studio and expanded nodes in the object browser (which I’m sure you have) then you’re probably already familiar with the existence of these items.</a:t>
            </a:r>
          </a:p>
          <a:p>
            <a:endParaRPr lang="en-US" baseline="0" dirty="0" smtClean="0"/>
          </a:p>
          <a:p>
            <a:r>
              <a:rPr lang="en-US" baseline="0" dirty="0" smtClean="0"/>
              <a:t>Difference between stored procedures, functions, views</a:t>
            </a: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3</a:t>
            </a:fld>
            <a:endParaRPr lang="en-US"/>
          </a:p>
        </p:txBody>
      </p:sp>
    </p:spTree>
    <p:extLst>
      <p:ext uri="{BB962C8B-B14F-4D97-AF65-F5344CB8AC3E}">
        <p14:creationId xmlns:p14="http://schemas.microsoft.com/office/powerpoint/2010/main" val="192392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4</a:t>
            </a:fld>
            <a:endParaRPr lang="en-US"/>
          </a:p>
        </p:txBody>
      </p:sp>
    </p:spTree>
    <p:extLst>
      <p:ext uri="{BB962C8B-B14F-4D97-AF65-F5344CB8AC3E}">
        <p14:creationId xmlns:p14="http://schemas.microsoft.com/office/powerpoint/2010/main" val="118477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5</a:t>
            </a:fld>
            <a:endParaRPr lang="en-US"/>
          </a:p>
        </p:txBody>
      </p:sp>
    </p:spTree>
    <p:extLst>
      <p:ext uri="{BB962C8B-B14F-4D97-AF65-F5344CB8AC3E}">
        <p14:creationId xmlns:p14="http://schemas.microsoft.com/office/powerpoint/2010/main" val="129330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6</a:t>
            </a:fld>
            <a:endParaRPr lang="en-US"/>
          </a:p>
        </p:txBody>
      </p:sp>
    </p:spTree>
    <p:extLst>
      <p:ext uri="{BB962C8B-B14F-4D97-AF65-F5344CB8AC3E}">
        <p14:creationId xmlns:p14="http://schemas.microsoft.com/office/powerpoint/2010/main" val="132442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smtClean="0"/>
              <a:t>SELECT: get rows</a:t>
            </a:r>
            <a:r>
              <a:rPr lang="en-US" baseline="0" dirty="0" smtClean="0"/>
              <a:t> from the database</a:t>
            </a:r>
          </a:p>
          <a:p>
            <a:pPr marL="173422" indent="-173422">
              <a:buFont typeface="Arial" panose="020B0604020202020204" pitchFamily="34" charset="0"/>
              <a:buChar char="•"/>
            </a:pPr>
            <a:r>
              <a:rPr lang="en-US" b="0" baseline="0" dirty="0" smtClean="0"/>
              <a:t>Simplified version of the syntax as defined by MSDN</a:t>
            </a:r>
          </a:p>
          <a:p>
            <a:pPr marL="173422" indent="-173422">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18D5B49A-5307-4A43-B41B-773BCDAA3F59}" type="slidenum">
              <a:rPr lang="en-US" smtClean="0"/>
              <a:t>7</a:t>
            </a:fld>
            <a:endParaRPr lang="en-US"/>
          </a:p>
        </p:txBody>
      </p:sp>
    </p:spTree>
    <p:extLst>
      <p:ext uri="{BB962C8B-B14F-4D97-AF65-F5344CB8AC3E}">
        <p14:creationId xmlns:p14="http://schemas.microsoft.com/office/powerpoint/2010/main" val="109509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simple example</a:t>
            </a:r>
            <a:r>
              <a:rPr lang="en-US" baseline="0" dirty="0" smtClean="0"/>
              <a:t> of a select statement.</a:t>
            </a:r>
          </a:p>
          <a:p>
            <a:r>
              <a:rPr lang="en-US" baseline="0" dirty="0" smtClean="0"/>
              <a:t>I’m running with the assumption that you all have at least this level of comfort with SQL.</a:t>
            </a:r>
          </a:p>
          <a:p>
            <a:endParaRPr lang="en-US" dirty="0" smtClean="0"/>
          </a:p>
          <a:p>
            <a:r>
              <a:rPr lang="en-US" dirty="0" smtClean="0"/>
              <a:t>No</a:t>
            </a:r>
            <a:r>
              <a:rPr lang="en-US" baseline="0" dirty="0" smtClean="0"/>
              <a:t> sorting – well, it appears to be ordered by the </a:t>
            </a:r>
            <a:r>
              <a:rPr lang="en-US" baseline="0" dirty="0" err="1" smtClean="0"/>
              <a:t>CustomerId</a:t>
            </a:r>
            <a:r>
              <a:rPr lang="en-US" baseline="0" dirty="0" smtClean="0"/>
              <a:t> (the primary key) because it is a clustered index. It is stored that way for quick b-tree lookups on these values.</a:t>
            </a:r>
          </a:p>
          <a:p>
            <a:r>
              <a:rPr lang="en-US" baseline="0" dirty="0" smtClean="0"/>
              <a:t>No filters.</a:t>
            </a:r>
          </a:p>
          <a:p>
            <a:r>
              <a:rPr lang="en-US" baseline="0" dirty="0" smtClean="0"/>
              <a:t>Just pure data.</a:t>
            </a:r>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8</a:t>
            </a:fld>
            <a:endParaRPr lang="en-US"/>
          </a:p>
        </p:txBody>
      </p:sp>
    </p:spTree>
    <p:extLst>
      <p:ext uri="{BB962C8B-B14F-4D97-AF65-F5344CB8AC3E}">
        <p14:creationId xmlns:p14="http://schemas.microsoft.com/office/powerpoint/2010/main" val="368825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b="0" dirty="0" smtClean="0"/>
              <a:t>A</a:t>
            </a:r>
            <a:r>
              <a:rPr lang="en-US" b="0" baseline="0" dirty="0" smtClean="0"/>
              <a:t> slightly more complicated example of a select statement, but still straightforward.</a:t>
            </a:r>
          </a:p>
          <a:p>
            <a:pPr marL="173422" indent="-173422">
              <a:buFont typeface="Arial" panose="020B0604020202020204" pitchFamily="34" charset="0"/>
              <a:buChar char="•"/>
            </a:pPr>
            <a:r>
              <a:rPr lang="en-US" b="0" baseline="0" dirty="0" smtClean="0"/>
              <a:t>Instead of manually putting in search criteria, you might use parameters passed into a stored procedure.</a:t>
            </a:r>
          </a:p>
          <a:p>
            <a:pPr marL="635879" lvl="1" indent="-173422">
              <a:buFont typeface="Arial" panose="020B0604020202020204" pitchFamily="34" charset="0"/>
              <a:buChar char="•"/>
            </a:pPr>
            <a:r>
              <a:rPr lang="en-US" b="0" baseline="0" dirty="0" smtClean="0"/>
              <a:t>I can’t speak for entity framework.</a:t>
            </a:r>
          </a:p>
          <a:p>
            <a:pPr marL="173422" indent="-173422">
              <a:buFont typeface="Arial" panose="020B0604020202020204" pitchFamily="34" charset="0"/>
              <a:buChar char="•"/>
            </a:pPr>
            <a:r>
              <a:rPr lang="en-US" b="0" baseline="0" dirty="0" smtClean="0"/>
              <a:t>I want to discuss some small but important/interesting points about this query before we move on to more advanced queries and solve more interesting problems.</a:t>
            </a:r>
          </a:p>
          <a:p>
            <a:pPr marL="173422" indent="-173422">
              <a:buFont typeface="Arial" panose="020B0604020202020204" pitchFamily="34" charset="0"/>
              <a:buChar char="•"/>
            </a:pPr>
            <a:endParaRPr lang="en-US" b="0" baseline="0" dirty="0" smtClean="0"/>
          </a:p>
          <a:p>
            <a:pPr marL="173422" indent="-173422">
              <a:buFont typeface="Arial" panose="020B0604020202020204" pitchFamily="34" charset="0"/>
              <a:buChar char="•"/>
            </a:pPr>
            <a:endParaRPr lang="en-US" b="0" baseline="0" dirty="0" smtClean="0"/>
          </a:p>
          <a:p>
            <a:pPr marL="173422" indent="-173422">
              <a:buFont typeface="Arial" panose="020B0604020202020204" pitchFamily="34" charset="0"/>
              <a:buChar char="•"/>
            </a:pPr>
            <a:endParaRPr lang="en-US" b="0" dirty="0" smtClean="0"/>
          </a:p>
          <a:p>
            <a:pPr marL="173422" indent="-173422">
              <a:buFont typeface="Arial" panose="020B0604020202020204" pitchFamily="34" charset="0"/>
              <a:buChar char="•"/>
            </a:pPr>
            <a:r>
              <a:rPr lang="en-US" b="1" dirty="0" smtClean="0"/>
              <a:t>Avoid SELECT * </a:t>
            </a:r>
            <a:r>
              <a:rPr lang="en-US" dirty="0" smtClean="0"/>
              <a:t>in production for two reasons:</a:t>
            </a:r>
          </a:p>
          <a:p>
            <a:pPr marL="635879" lvl="1" indent="-173422">
              <a:buFont typeface="Arial" panose="020B0604020202020204" pitchFamily="34" charset="0"/>
              <a:buChar char="•"/>
            </a:pPr>
            <a:r>
              <a:rPr lang="en-US" dirty="0" smtClean="0"/>
              <a:t>Performance.</a:t>
            </a:r>
            <a:endParaRPr lang="en-US" baseline="0" dirty="0" smtClean="0"/>
          </a:p>
          <a:p>
            <a:pPr marL="1098337" lvl="2" indent="-173422">
              <a:buFont typeface="Arial" panose="020B0604020202020204" pitchFamily="34" charset="0"/>
              <a:buChar char="•"/>
            </a:pPr>
            <a:r>
              <a:rPr lang="en-US" baseline="0" dirty="0" smtClean="0"/>
              <a:t>If you have a lot of columns, that is a lot of unnecessary data.</a:t>
            </a:r>
          </a:p>
          <a:p>
            <a:pPr marL="1098337" lvl="2" indent="-173422">
              <a:buFont typeface="Arial" panose="020B0604020202020204" pitchFamily="34" charset="0"/>
              <a:buChar char="•"/>
            </a:pPr>
            <a:r>
              <a:rPr lang="en-US" baseline="0" dirty="0" smtClean="0"/>
              <a:t>If the data returned isn’t part of an index, you could be wasting server resources and affecting the query plan.</a:t>
            </a:r>
          </a:p>
          <a:p>
            <a:pPr marL="635879" lvl="1" indent="-173422">
              <a:buFont typeface="Arial" panose="020B0604020202020204" pitchFamily="34" charset="0"/>
              <a:buChar char="•"/>
            </a:pPr>
            <a:r>
              <a:rPr lang="en-US" baseline="0" dirty="0" smtClean="0"/>
              <a:t>Maintainability. You might return data that someone else isn’t expecting. Future-proof.</a:t>
            </a:r>
          </a:p>
          <a:p>
            <a:pPr marL="173422" indent="-173422">
              <a:buFont typeface="Arial" panose="020B0604020202020204" pitchFamily="34" charset="0"/>
              <a:buChar char="•"/>
            </a:pPr>
            <a:r>
              <a:rPr lang="en-US" b="1" baseline="0" dirty="0" smtClean="0"/>
              <a:t>Qualifying</a:t>
            </a:r>
            <a:r>
              <a:rPr lang="en-US" baseline="0" dirty="0" smtClean="0"/>
              <a:t> </a:t>
            </a:r>
            <a:r>
              <a:rPr lang="en-US" b="1" baseline="0" dirty="0" smtClean="0"/>
              <a:t>table</a:t>
            </a:r>
            <a:r>
              <a:rPr lang="en-US" baseline="0" dirty="0" smtClean="0"/>
              <a:t> </a:t>
            </a:r>
            <a:r>
              <a:rPr lang="en-US" b="1" baseline="0" dirty="0" smtClean="0"/>
              <a:t>names</a:t>
            </a:r>
          </a:p>
          <a:p>
            <a:pPr marL="635879" lvl="1" indent="-173422">
              <a:buFont typeface="Arial" panose="020B0604020202020204" pitchFamily="34" charset="0"/>
              <a:buChar char="•"/>
            </a:pPr>
            <a:r>
              <a:rPr lang="en-US" dirty="0" smtClean="0"/>
              <a:t>Always qualify your table names by using the schema, even</a:t>
            </a:r>
            <a:r>
              <a:rPr lang="en-US" baseline="0" dirty="0" smtClean="0"/>
              <a:t> if you are just using the default schema.</a:t>
            </a:r>
          </a:p>
          <a:p>
            <a:pPr marL="635879" lvl="1" indent="-173422">
              <a:buFont typeface="Arial" panose="020B0604020202020204" pitchFamily="34" charset="0"/>
              <a:buChar char="•"/>
            </a:pPr>
            <a:r>
              <a:rPr lang="en-US" baseline="0" dirty="0" smtClean="0"/>
              <a:t>Qualify with a database name if needed. Do this if you’re not sure if ‘use </a:t>
            </a:r>
            <a:r>
              <a:rPr lang="en-US" baseline="0" dirty="0" err="1" smtClean="0"/>
              <a:t>databaseName</a:t>
            </a:r>
            <a:r>
              <a:rPr lang="en-US" baseline="0" dirty="0" smtClean="0"/>
              <a:t>’ will be executed for your connection.</a:t>
            </a:r>
          </a:p>
          <a:p>
            <a:pPr marL="173422" indent="-173422">
              <a:buFont typeface="Arial" panose="020B0604020202020204" pitchFamily="34" charset="0"/>
              <a:buChar char="•"/>
            </a:pPr>
            <a:r>
              <a:rPr lang="en-US" b="1" baseline="0" dirty="0" smtClean="0"/>
              <a:t>Alias your tables</a:t>
            </a:r>
          </a:p>
          <a:p>
            <a:pPr marL="635879" lvl="1" indent="-173422">
              <a:buFont typeface="Arial" panose="020B0604020202020204" pitchFamily="34" charset="0"/>
              <a:buChar char="•"/>
            </a:pPr>
            <a:r>
              <a:rPr lang="en-US" baseline="0" dirty="0" smtClean="0"/>
              <a:t>Helpful if table names are a bit wordy.</a:t>
            </a:r>
          </a:p>
          <a:p>
            <a:pPr marL="635879" lvl="1" indent="-173422">
              <a:buFont typeface="Arial" panose="020B0604020202020204" pitchFamily="34" charset="0"/>
              <a:buChar char="•"/>
            </a:pPr>
            <a:r>
              <a:rPr lang="en-US" baseline="0" dirty="0" smtClean="0"/>
              <a:t>Required if you use a self-join.</a:t>
            </a:r>
          </a:p>
          <a:p>
            <a:pPr marL="635879" lvl="1" indent="-173422">
              <a:buFont typeface="Arial" panose="020B0604020202020204" pitchFamily="34" charset="0"/>
              <a:buChar char="•"/>
            </a:pPr>
            <a:r>
              <a:rPr lang="en-US" baseline="0" dirty="0" smtClean="0"/>
              <a:t>Your team can decide if you should use full words, abbreviations, one letter, etc. Just make sure it is understandable.</a:t>
            </a:r>
          </a:p>
          <a:p>
            <a:pPr marL="635879" lvl="1" indent="-173422">
              <a:buFont typeface="Arial" panose="020B0604020202020204" pitchFamily="34" charset="0"/>
              <a:buChar char="•"/>
            </a:pPr>
            <a:r>
              <a:rPr lang="en-US" baseline="0" dirty="0" smtClean="0"/>
              <a:t>Once a table name is aliased, you must use that alias for the remainder of the query.</a:t>
            </a:r>
          </a:p>
          <a:p>
            <a:pPr marL="173422" indent="-173422">
              <a:buFont typeface="Arial" panose="020B0604020202020204" pitchFamily="34" charset="0"/>
              <a:buChar char="•"/>
            </a:pPr>
            <a:r>
              <a:rPr lang="en-US" b="1" baseline="0" dirty="0" smtClean="0"/>
              <a:t>Qualifying column names</a:t>
            </a:r>
          </a:p>
          <a:p>
            <a:pPr marL="635879" lvl="1" indent="-173422">
              <a:buFont typeface="Arial" panose="020B0604020202020204" pitchFamily="34" charset="0"/>
              <a:buChar char="•"/>
            </a:pPr>
            <a:r>
              <a:rPr lang="en-US" baseline="0" dirty="0" smtClean="0"/>
              <a:t>Qualify your column names using table names consistently.</a:t>
            </a:r>
          </a:p>
          <a:p>
            <a:pPr marL="635879" lvl="1" indent="-173422">
              <a:buFont typeface="Arial" panose="020B0604020202020204" pitchFamily="34" charset="0"/>
              <a:buChar char="•"/>
            </a:pPr>
            <a:r>
              <a:rPr lang="en-US" baseline="0" dirty="0" smtClean="0"/>
              <a:t>Not always required.</a:t>
            </a:r>
          </a:p>
          <a:p>
            <a:pPr marL="635879" lvl="1" indent="-173422">
              <a:buFont typeface="Arial" panose="020B0604020202020204" pitchFamily="34" charset="0"/>
              <a:buChar char="•"/>
            </a:pPr>
            <a:r>
              <a:rPr lang="en-US" baseline="0" dirty="0" smtClean="0"/>
              <a:t>Recommended if you join tables</a:t>
            </a:r>
          </a:p>
          <a:p>
            <a:pPr marL="635879" lvl="1" indent="-173422">
              <a:buFont typeface="Arial" panose="020B0604020202020204" pitchFamily="34" charset="0"/>
              <a:buChar char="•"/>
            </a:pPr>
            <a:r>
              <a:rPr lang="en-US" baseline="0" dirty="0" smtClean="0"/>
              <a:t>Required if you join tables with conflicting column names (foreign keys)</a:t>
            </a:r>
          </a:p>
          <a:p>
            <a:pPr marL="173422" indent="-173422">
              <a:buFont typeface="Arial" panose="020B0604020202020204" pitchFamily="34" charset="0"/>
              <a:buChar char="•"/>
            </a:pPr>
            <a:r>
              <a:rPr lang="en-US" b="1" baseline="0" dirty="0" smtClean="0"/>
              <a:t>Distinct</a:t>
            </a:r>
          </a:p>
          <a:p>
            <a:pPr marL="635879" lvl="1" indent="-173422">
              <a:buFont typeface="Arial" panose="020B0604020202020204" pitchFamily="34" charset="0"/>
              <a:buChar char="•"/>
            </a:pPr>
            <a:r>
              <a:rPr lang="en-US" b="0" baseline="0" dirty="0" smtClean="0"/>
              <a:t>If the columns returned  by this query for a row match some other row, the result is discarded.</a:t>
            </a:r>
          </a:p>
          <a:p>
            <a:pPr marL="635879" lvl="1" indent="-173422">
              <a:buFont typeface="Arial" panose="020B0604020202020204" pitchFamily="34" charset="0"/>
              <a:buChar char="•"/>
            </a:pPr>
            <a:r>
              <a:rPr lang="en-US" b="0" baseline="0" dirty="0" smtClean="0"/>
              <a:t>Avoid using this to correct errors in your query if possible.</a:t>
            </a:r>
          </a:p>
          <a:p>
            <a:pPr marL="173422" indent="-173422">
              <a:buFont typeface="Arial" panose="020B0604020202020204" pitchFamily="34" charset="0"/>
              <a:buChar char="•"/>
            </a:pPr>
            <a:r>
              <a:rPr lang="en-US" b="1" baseline="0" dirty="0" smtClean="0"/>
              <a:t>Top</a:t>
            </a:r>
          </a:p>
          <a:p>
            <a:pPr marL="635879" lvl="1" indent="-173422">
              <a:buFont typeface="Arial" panose="020B0604020202020204" pitchFamily="34" charset="0"/>
              <a:buChar char="•"/>
            </a:pPr>
            <a:r>
              <a:rPr lang="en-US" b="0" baseline="0" dirty="0" smtClean="0"/>
              <a:t>“</a:t>
            </a:r>
            <a:r>
              <a:rPr lang="en-US" dirty="0"/>
              <a:t>For backward compatibility, the parentheses are optional in SELECT statements. We recommend that you always use parentheses for TOP in SELECT statements for consistency with its required use in INSERT, UPDATE, MERGE, and DELETE statements in which the parentheses are required.”</a:t>
            </a:r>
          </a:p>
          <a:p>
            <a:pPr marL="635879" lvl="1" indent="-173422" defTabSz="924916">
              <a:buFont typeface="Arial" panose="020B0604020202020204" pitchFamily="34" charset="0"/>
              <a:buChar char="•"/>
              <a:defRPr/>
            </a:pPr>
            <a:r>
              <a:rPr lang="en-US" b="0" baseline="0" dirty="0" smtClean="0"/>
              <a:t>Consistency is not guaranteed if you don’t order your results.</a:t>
            </a:r>
            <a:endParaRPr lang="en-US" dirty="0"/>
          </a:p>
          <a:p>
            <a:pPr marL="635879" lvl="1" indent="-173422">
              <a:buFont typeface="Arial" panose="020B0604020202020204" pitchFamily="34" charset="0"/>
              <a:buChar char="•"/>
            </a:pPr>
            <a:r>
              <a:rPr lang="en-US" dirty="0"/>
              <a:t>Avoid using TOP for paging – sending only chunks of data to the client</a:t>
            </a:r>
            <a:r>
              <a:rPr lang="en-US" dirty="0" smtClean="0"/>
              <a:t>.</a:t>
            </a:r>
            <a:endParaRPr lang="en-US" b="1" i="1" u="sng" baseline="0" dirty="0" smtClean="0">
              <a:solidFill>
                <a:srgbClr val="FFFF00"/>
              </a:solidFill>
            </a:endParaRPr>
          </a:p>
          <a:p>
            <a:pPr marL="173422" indent="-173422">
              <a:buFont typeface="Arial" panose="020B0604020202020204" pitchFamily="34" charset="0"/>
              <a:buChar char="•"/>
            </a:pPr>
            <a:endParaRPr lang="en-US" b="1" i="1" u="sng" baseline="0" dirty="0" smtClean="0">
              <a:solidFill>
                <a:srgbClr val="FFFF00"/>
              </a:solidFill>
            </a:endParaRPr>
          </a:p>
          <a:p>
            <a:endParaRPr lang="en-US" dirty="0"/>
          </a:p>
        </p:txBody>
      </p:sp>
      <p:sp>
        <p:nvSpPr>
          <p:cNvPr id="4" name="Slide Number Placeholder 3"/>
          <p:cNvSpPr>
            <a:spLocks noGrp="1"/>
          </p:cNvSpPr>
          <p:nvPr>
            <p:ph type="sldNum" sz="quarter" idx="10"/>
          </p:nvPr>
        </p:nvSpPr>
        <p:spPr/>
        <p:txBody>
          <a:bodyPr/>
          <a:lstStyle/>
          <a:p>
            <a:fld id="{18D5B49A-5307-4A43-B41B-773BCDAA3F59}" type="slidenum">
              <a:rPr lang="en-US" smtClean="0"/>
              <a:t>9</a:t>
            </a:fld>
            <a:endParaRPr lang="en-US"/>
          </a:p>
        </p:txBody>
      </p:sp>
    </p:spTree>
    <p:extLst>
      <p:ext uri="{BB962C8B-B14F-4D97-AF65-F5344CB8AC3E}">
        <p14:creationId xmlns:p14="http://schemas.microsoft.com/office/powerpoint/2010/main" val="318297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D3662-BAD6-9B4E-9915-CDD0539C19EC}" type="datetimeFigureOut">
              <a:rPr lang="en-US" smtClean="0"/>
              <a:pPr/>
              <a:t>4/21/2014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C5881-1650-4754-AE05-ABBB74C7FA0C}" type="slidenum">
              <a:rPr lang="en-US" smtClean="0"/>
              <a:t>‹#›</a:t>
            </a:fld>
            <a:endParaRPr lang="en-US"/>
          </a:p>
        </p:txBody>
      </p:sp>
    </p:spTree>
    <p:extLst>
      <p:ext uri="{BB962C8B-B14F-4D97-AF65-F5344CB8AC3E}">
        <p14:creationId xmlns:p14="http://schemas.microsoft.com/office/powerpoint/2010/main" val="417178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0B7524-4AFA-4795-9999-46968FEC70BE}"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261528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0B7524-4AFA-4795-9999-46968FEC70BE}"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351792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0B7524-4AFA-4795-9999-46968FEC70BE}"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B7F88-305E-4E44-9093-00D8C39A454B}" type="slidenum">
              <a:rPr lang="en-US" smtClean="0"/>
              <a:t>‹#›</a:t>
            </a:fld>
            <a:endParaRPr lang="en-US"/>
          </a:p>
        </p:txBody>
      </p:sp>
    </p:spTree>
    <p:extLst>
      <p:ext uri="{BB962C8B-B14F-4D97-AF65-F5344CB8AC3E}">
        <p14:creationId xmlns:p14="http://schemas.microsoft.com/office/powerpoint/2010/main" val="247964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B7524-4AFA-4795-9999-46968FEC70BE}"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B7F88-305E-4E44-9093-00D8C39A454B}" type="slidenum">
              <a:rPr lang="en-US" smtClean="0"/>
              <a:t>‹#›</a:t>
            </a:fld>
            <a:endParaRPr lang="en-US"/>
          </a:p>
        </p:txBody>
      </p:sp>
    </p:spTree>
    <p:extLst>
      <p:ext uri="{BB962C8B-B14F-4D97-AF65-F5344CB8AC3E}">
        <p14:creationId xmlns:p14="http://schemas.microsoft.com/office/powerpoint/2010/main" val="253897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762"/>
            <a:ext cx="7886700" cy="994172"/>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0B7524-4AFA-4795-9999-46968FEC70BE}"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CB7F88-305E-4E44-9093-00D8C39A454B}" type="slidenum">
              <a:rPr lang="en-US" smtClean="0"/>
              <a:t>‹#›</a:t>
            </a:fld>
            <a:endParaRPr lang="en-US"/>
          </a:p>
        </p:txBody>
      </p:sp>
    </p:spTree>
    <p:extLst>
      <p:ext uri="{BB962C8B-B14F-4D97-AF65-F5344CB8AC3E}">
        <p14:creationId xmlns:p14="http://schemas.microsoft.com/office/powerpoint/2010/main" val="24092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4167"/>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0B7524-4AFA-4795-9999-46968FEC70BE}" type="datetimeFigureOut">
              <a:rPr lang="en-US" smtClean="0"/>
              <a:t>4/21/2014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302282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99417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B0B7524-4AFA-4795-9999-46968FEC70BE}" type="datetimeFigureOut">
              <a:rPr lang="en-US" smtClean="0"/>
              <a:t>4/21/2014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B7F88-305E-4E44-9093-00D8C39A454B}" type="slidenum">
              <a:rPr lang="en-US" smtClean="0"/>
              <a:t>‹#›</a:t>
            </a:fld>
            <a:endParaRPr lang="en-US"/>
          </a:p>
        </p:txBody>
      </p:sp>
    </p:spTree>
    <p:extLst>
      <p:ext uri="{BB962C8B-B14F-4D97-AF65-F5344CB8AC3E}">
        <p14:creationId xmlns:p14="http://schemas.microsoft.com/office/powerpoint/2010/main" val="72665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B7524-4AFA-4795-9999-46968FEC70BE}" type="datetimeFigureOut">
              <a:rPr lang="en-US" smtClean="0"/>
              <a:t>4/21/2014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B7F88-305E-4E44-9093-00D8C39A454B}" type="slidenum">
              <a:rPr lang="en-US" smtClean="0"/>
              <a:t>‹#›</a:t>
            </a:fld>
            <a:endParaRPr lang="en-US"/>
          </a:p>
        </p:txBody>
      </p:sp>
    </p:spTree>
    <p:extLst>
      <p:ext uri="{BB962C8B-B14F-4D97-AF65-F5344CB8AC3E}">
        <p14:creationId xmlns:p14="http://schemas.microsoft.com/office/powerpoint/2010/main" val="186365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B7524-4AFA-4795-9999-46968FEC70BE}"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61822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B7524-4AFA-4795-9999-46968FEC70BE}"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18413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B0B7524-4AFA-4795-9999-46968FEC70BE}" type="datetimeFigureOut">
              <a:rPr lang="en-US" smtClean="0"/>
              <a:t>4/21/2014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CB7F88-305E-4E44-9093-00D8C39A454B}" type="slidenum">
              <a:rPr lang="en-US" smtClean="0"/>
              <a:pPr/>
              <a:t>‹#›</a:t>
            </a:fld>
            <a:endParaRPr lang="en-US" dirty="0"/>
          </a:p>
        </p:txBody>
      </p:sp>
    </p:spTree>
    <p:extLst>
      <p:ext uri="{BB962C8B-B14F-4D97-AF65-F5344CB8AC3E}">
        <p14:creationId xmlns:p14="http://schemas.microsoft.com/office/powerpoint/2010/main" val="253481558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will we cover?</a:t>
            </a:r>
            <a:endParaRPr lang="en-US" dirty="0"/>
          </a:p>
        </p:txBody>
      </p:sp>
      <p:sp>
        <p:nvSpPr>
          <p:cNvPr id="6" name="Content Placeholder 5"/>
          <p:cNvSpPr>
            <a:spLocks noGrp="1"/>
          </p:cNvSpPr>
          <p:nvPr>
            <p:ph idx="1"/>
          </p:nvPr>
        </p:nvSpPr>
        <p:spPr/>
        <p:txBody>
          <a:bodyPr/>
          <a:lstStyle/>
          <a:p>
            <a:r>
              <a:rPr lang="en-US" smtClean="0"/>
              <a:t>Introduction, sample database, etc.</a:t>
            </a:r>
          </a:p>
          <a:p>
            <a:r>
              <a:rPr lang="en-US" smtClean="0"/>
              <a:t>Refresher on SELECT basics</a:t>
            </a:r>
          </a:p>
          <a:p>
            <a:pPr lvl="1"/>
            <a:r>
              <a:rPr lang="en-US" smtClean="0"/>
              <a:t>Caveats; tips and tricks for performance and maintainability</a:t>
            </a:r>
          </a:p>
          <a:p>
            <a:pPr lvl="1"/>
            <a:r>
              <a:rPr lang="en-US" smtClean="0"/>
              <a:t>JOINs, GROUP BY syntax and behavior</a:t>
            </a:r>
          </a:p>
          <a:p>
            <a:r>
              <a:rPr lang="en-US" smtClean="0"/>
              <a:t>Additional features for SELECT (which may be applied elsewhere)</a:t>
            </a:r>
          </a:p>
          <a:p>
            <a:pPr lvl="1"/>
            <a:r>
              <a:rPr lang="en-US" smtClean="0"/>
              <a:t>Temporary tables vs. table variables</a:t>
            </a:r>
          </a:p>
          <a:p>
            <a:pPr lvl="1"/>
            <a:r>
              <a:rPr lang="en-US" smtClean="0"/>
              <a:t>Subqueries vs. common table expressions</a:t>
            </a:r>
            <a:endParaRPr lang="en-US" dirty="0" smtClean="0"/>
          </a:p>
        </p:txBody>
      </p:sp>
    </p:spTree>
    <p:extLst>
      <p:ext uri="{BB962C8B-B14F-4D97-AF65-F5344CB8AC3E}">
        <p14:creationId xmlns:p14="http://schemas.microsoft.com/office/powerpoint/2010/main" val="257113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SELECT Performance</a:t>
            </a:r>
            <a:endParaRPr lang="en-US" dirty="0"/>
          </a:p>
        </p:txBody>
      </p:sp>
      <p:sp>
        <p:nvSpPr>
          <p:cNvPr id="9" name="Content Placeholder 8"/>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1255020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NULL</a:t>
            </a:r>
            <a:endParaRPr lang="en-US" dirty="0"/>
          </a:p>
        </p:txBody>
      </p:sp>
      <p:sp>
        <p:nvSpPr>
          <p:cNvPr id="5" name="Content Placeholder 4"/>
          <p:cNvSpPr>
            <a:spLocks noGrp="1"/>
          </p:cNvSpPr>
          <p:nvPr>
            <p:ph sz="half" idx="1"/>
          </p:nvPr>
        </p:nvSpPr>
        <p:spPr/>
        <p:txBody>
          <a:bodyPr>
            <a:normAutofit/>
          </a:bodyPr>
          <a:lstStyle/>
          <a:p>
            <a:r>
              <a:rPr lang="en-US" dirty="0" smtClean="0"/>
              <a:t>What is NULL?</a:t>
            </a:r>
          </a:p>
          <a:p>
            <a:r>
              <a:rPr lang="en-US" dirty="0" smtClean="0"/>
              <a:t>Examples</a:t>
            </a:r>
          </a:p>
          <a:p>
            <a:pPr lvl="1"/>
            <a:r>
              <a:rPr lang="en-US" dirty="0" smtClean="0"/>
              <a:t>expr1 + expr2</a:t>
            </a:r>
          </a:p>
          <a:p>
            <a:pPr lvl="1"/>
            <a:r>
              <a:rPr lang="en-US" dirty="0" smtClean="0"/>
              <a:t>WHEN </a:t>
            </a:r>
            <a:r>
              <a:rPr lang="en-US" dirty="0" err="1" smtClean="0"/>
              <a:t>expr</a:t>
            </a:r>
            <a:r>
              <a:rPr lang="en-US" dirty="0" smtClean="0"/>
              <a:t> = NULL</a:t>
            </a:r>
          </a:p>
          <a:p>
            <a:pPr lvl="1"/>
            <a:r>
              <a:rPr lang="en-US" dirty="0" smtClean="0"/>
              <a:t>COUNT(*) vs. COUNT(</a:t>
            </a:r>
            <a:r>
              <a:rPr lang="en-US" dirty="0" err="1" smtClean="0"/>
              <a:t>expr</a:t>
            </a:r>
            <a:r>
              <a:rPr lang="en-US" dirty="0" smtClean="0"/>
              <a:t>)</a:t>
            </a:r>
          </a:p>
          <a:p>
            <a:pPr lvl="1"/>
            <a:r>
              <a:rPr lang="en-US" u="dotted" dirty="0" smtClean="0">
                <a:uFill>
                  <a:solidFill>
                    <a:srgbClr val="FF0000"/>
                  </a:solidFill>
                </a:uFill>
              </a:rPr>
              <a:t>CONCAT</a:t>
            </a:r>
            <a:r>
              <a:rPr lang="en-US" dirty="0" smtClean="0"/>
              <a:t>(‘</a:t>
            </a:r>
            <a:r>
              <a:rPr lang="en-US" dirty="0" err="1" smtClean="0"/>
              <a:t>str</a:t>
            </a:r>
            <a:r>
              <a:rPr lang="en-US" dirty="0" smtClean="0"/>
              <a:t>’, ‘</a:t>
            </a:r>
            <a:r>
              <a:rPr lang="en-US" dirty="0" err="1" smtClean="0"/>
              <a:t>str</a:t>
            </a:r>
            <a:r>
              <a:rPr lang="en-US" dirty="0" smtClean="0"/>
              <a:t>’)</a:t>
            </a:r>
          </a:p>
          <a:p>
            <a:r>
              <a:rPr lang="en-US" dirty="0" smtClean="0"/>
              <a:t>ANSI_NULLS</a:t>
            </a:r>
          </a:p>
        </p:txBody>
      </p:sp>
      <p:sp>
        <p:nvSpPr>
          <p:cNvPr id="3" name="Content Placeholder 2"/>
          <p:cNvSpPr>
            <a:spLocks noGrp="1"/>
          </p:cNvSpPr>
          <p:nvPr>
            <p:ph sz="half" idx="2"/>
          </p:nvPr>
        </p:nvSpPr>
        <p:spPr/>
        <p:txBody>
          <a:bodyPr/>
          <a:lstStyle/>
          <a:p>
            <a:r>
              <a:rPr lang="en-US" dirty="0"/>
              <a:t>Solutions</a:t>
            </a:r>
          </a:p>
          <a:p>
            <a:pPr lvl="1"/>
            <a:r>
              <a:rPr lang="en-US" dirty="0" smtClean="0"/>
              <a:t>NULLIF</a:t>
            </a:r>
          </a:p>
          <a:p>
            <a:pPr lvl="1"/>
            <a:r>
              <a:rPr lang="en-US" dirty="0" smtClean="0"/>
              <a:t>CASE</a:t>
            </a:r>
          </a:p>
          <a:p>
            <a:pPr lvl="1"/>
            <a:r>
              <a:rPr lang="en-US" dirty="0" smtClean="0"/>
              <a:t>COALESCE</a:t>
            </a:r>
            <a:endParaRPr lang="en-US" dirty="0"/>
          </a:p>
          <a:p>
            <a:endParaRPr lang="en-US" dirty="0"/>
          </a:p>
        </p:txBody>
      </p:sp>
    </p:spTree>
    <p:extLst>
      <p:ext uri="{BB962C8B-B14F-4D97-AF65-F5344CB8AC3E}">
        <p14:creationId xmlns:p14="http://schemas.microsoft.com/office/powerpoint/2010/main" val="3856938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Execution</a:t>
            </a:r>
            <a:endParaRPr lang="en-US" dirty="0"/>
          </a:p>
        </p:txBody>
      </p:sp>
      <p:sp>
        <p:nvSpPr>
          <p:cNvPr id="3" name="Content Placeholder 2"/>
          <p:cNvSpPr>
            <a:spLocks noGrp="1"/>
          </p:cNvSpPr>
          <p:nvPr>
            <p:ph sz="half" idx="1"/>
          </p:nvPr>
        </p:nvSpPr>
        <p:spPr/>
        <p:txBody>
          <a:bodyPr/>
          <a:lstStyle/>
          <a:p>
            <a:r>
              <a:rPr lang="en-US" dirty="0" smtClean="0"/>
              <a:t>Evaluation essentially happens all-at-once</a:t>
            </a:r>
          </a:p>
          <a:p>
            <a:r>
              <a:rPr lang="en-US" dirty="0" smtClean="0"/>
              <a:t>Written order != execution order</a:t>
            </a:r>
          </a:p>
          <a:p>
            <a:endParaRPr lang="en-US" dirty="0"/>
          </a:p>
        </p:txBody>
      </p:sp>
      <p:sp>
        <p:nvSpPr>
          <p:cNvPr id="8" name="Content Placeholder 7"/>
          <p:cNvSpPr>
            <a:spLocks noGrp="1"/>
          </p:cNvSpPr>
          <p:nvPr>
            <p:ph sz="half" idx="2"/>
          </p:nvPr>
        </p:nvSpPr>
        <p:spPr/>
        <p:txBody>
          <a:bodyPr>
            <a:normAutofit fontScale="85000" lnSpcReduction="20000"/>
          </a:bodyPr>
          <a:lstStyle/>
          <a:p>
            <a:pPr fontAlgn="ctr"/>
            <a:r>
              <a:rPr lang="en-US" sz="2400" dirty="0">
                <a:solidFill>
                  <a:schemeClr val="tx2"/>
                </a:solidFill>
              </a:rPr>
              <a:t>Binding order</a:t>
            </a:r>
          </a:p>
          <a:p>
            <a:pPr lvl="1" fontAlgn="ctr"/>
            <a:r>
              <a:rPr lang="en-US" sz="2400" dirty="0" smtClean="0">
                <a:solidFill>
                  <a:schemeClr val="tx2"/>
                </a:solidFill>
              </a:rPr>
              <a:t>FROM</a:t>
            </a:r>
            <a:endParaRPr lang="en-US" sz="2400" dirty="0">
              <a:solidFill>
                <a:schemeClr val="tx2"/>
              </a:solidFill>
            </a:endParaRPr>
          </a:p>
          <a:p>
            <a:pPr lvl="1" fontAlgn="ctr"/>
            <a:r>
              <a:rPr lang="en-US" sz="2400" dirty="0" smtClean="0">
                <a:solidFill>
                  <a:schemeClr val="tx2"/>
                </a:solidFill>
              </a:rPr>
              <a:t>ON</a:t>
            </a:r>
            <a:endParaRPr lang="en-US" sz="2400" dirty="0">
              <a:solidFill>
                <a:schemeClr val="tx2"/>
              </a:solidFill>
            </a:endParaRPr>
          </a:p>
          <a:p>
            <a:pPr lvl="1" fontAlgn="ctr"/>
            <a:r>
              <a:rPr lang="en-US" sz="2400" dirty="0" smtClean="0">
                <a:solidFill>
                  <a:schemeClr val="tx2"/>
                </a:solidFill>
              </a:rPr>
              <a:t>JOIN</a:t>
            </a:r>
            <a:endParaRPr lang="en-US" sz="2400" dirty="0">
              <a:solidFill>
                <a:schemeClr val="tx2"/>
              </a:solidFill>
            </a:endParaRPr>
          </a:p>
          <a:p>
            <a:pPr lvl="1" fontAlgn="ctr"/>
            <a:r>
              <a:rPr lang="en-US" sz="2400" b="1" dirty="0" smtClean="0">
                <a:solidFill>
                  <a:schemeClr val="tx2"/>
                </a:solidFill>
              </a:rPr>
              <a:t>WHERE</a:t>
            </a:r>
            <a:endParaRPr lang="en-US" sz="2400" b="1" dirty="0">
              <a:solidFill>
                <a:schemeClr val="tx2"/>
              </a:solidFill>
            </a:endParaRPr>
          </a:p>
          <a:p>
            <a:pPr lvl="1" fontAlgn="ctr"/>
            <a:r>
              <a:rPr lang="en-US" sz="2400" dirty="0" smtClean="0">
                <a:solidFill>
                  <a:schemeClr val="tx2"/>
                </a:solidFill>
              </a:rPr>
              <a:t>GROUP BY</a:t>
            </a:r>
          </a:p>
          <a:p>
            <a:pPr lvl="1" fontAlgn="ctr"/>
            <a:r>
              <a:rPr lang="en-US" sz="2400" b="1" dirty="0" smtClean="0">
                <a:solidFill>
                  <a:schemeClr val="tx2"/>
                </a:solidFill>
              </a:rPr>
              <a:t>HAVING</a:t>
            </a:r>
            <a:endParaRPr lang="en-US" sz="2400" b="1" dirty="0">
              <a:solidFill>
                <a:schemeClr val="tx2"/>
              </a:solidFill>
            </a:endParaRPr>
          </a:p>
          <a:p>
            <a:pPr lvl="1" fontAlgn="ctr"/>
            <a:r>
              <a:rPr lang="en-US" sz="2400" b="1" dirty="0" smtClean="0">
                <a:solidFill>
                  <a:schemeClr val="tx2"/>
                </a:solidFill>
              </a:rPr>
              <a:t>SELECT      </a:t>
            </a:r>
            <a:r>
              <a:rPr lang="en-US" sz="2400" b="1" dirty="0" smtClean="0">
                <a:solidFill>
                  <a:schemeClr val="tx2"/>
                </a:solidFill>
                <a:sym typeface="Wingdings" panose="05000000000000000000" pitchFamily="2" charset="2"/>
              </a:rPr>
              <a:t> expressions</a:t>
            </a:r>
            <a:endParaRPr lang="en-US" sz="2400" b="1" dirty="0">
              <a:solidFill>
                <a:schemeClr val="tx2"/>
              </a:solidFill>
            </a:endParaRPr>
          </a:p>
          <a:p>
            <a:pPr lvl="1" fontAlgn="ctr"/>
            <a:r>
              <a:rPr lang="en-US" sz="2400" dirty="0" smtClean="0">
                <a:solidFill>
                  <a:schemeClr val="tx2"/>
                </a:solidFill>
              </a:rPr>
              <a:t>DISTINCT</a:t>
            </a:r>
            <a:endParaRPr lang="en-US" sz="2400" dirty="0">
              <a:solidFill>
                <a:schemeClr val="tx2"/>
              </a:solidFill>
            </a:endParaRPr>
          </a:p>
          <a:p>
            <a:pPr lvl="1" fontAlgn="ctr"/>
            <a:r>
              <a:rPr lang="en-US" sz="2400" b="1" dirty="0" smtClean="0">
                <a:solidFill>
                  <a:schemeClr val="tx2"/>
                </a:solidFill>
              </a:rPr>
              <a:t>ORDER BY</a:t>
            </a:r>
            <a:endParaRPr lang="en-US" sz="2400" b="1" dirty="0">
              <a:solidFill>
                <a:schemeClr val="tx2"/>
              </a:solidFill>
            </a:endParaRPr>
          </a:p>
          <a:p>
            <a:pPr lvl="1" fontAlgn="ctr"/>
            <a:r>
              <a:rPr lang="en-US" sz="2400" dirty="0" smtClean="0">
                <a:solidFill>
                  <a:schemeClr val="tx2"/>
                </a:solidFill>
              </a:rPr>
              <a:t>TOP</a:t>
            </a:r>
            <a:endParaRPr lang="en-US" sz="2400" dirty="0">
              <a:solidFill>
                <a:schemeClr val="tx2"/>
              </a:solidFill>
            </a:endParaRPr>
          </a:p>
          <a:p>
            <a:endParaRPr lang="en-US" dirty="0"/>
          </a:p>
        </p:txBody>
      </p:sp>
    </p:spTree>
    <p:extLst>
      <p:ext uri="{BB962C8B-B14F-4D97-AF65-F5344CB8AC3E}">
        <p14:creationId xmlns:p14="http://schemas.microsoft.com/office/powerpoint/2010/main" val="2968536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 What is it?</a:t>
            </a:r>
            <a:endParaRPr lang="en-US" dirty="0"/>
          </a:p>
        </p:txBody>
      </p:sp>
      <p:sp>
        <p:nvSpPr>
          <p:cNvPr id="2" name="Oval 1"/>
          <p:cNvSpPr/>
          <p:nvPr/>
        </p:nvSpPr>
        <p:spPr>
          <a:xfrm>
            <a:off x="2977400" y="1126431"/>
            <a:ext cx="3038065" cy="3038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FF00"/>
                </a:solidFill>
                <a:effectLst>
                  <a:outerShdw blurRad="38100" dist="38100" dir="2700000" algn="tl">
                    <a:srgbClr val="000000">
                      <a:alpha val="43137"/>
                    </a:srgbClr>
                  </a:outerShdw>
                </a:effectLst>
              </a:rPr>
              <a:t>FROM</a:t>
            </a:r>
            <a:r>
              <a:rPr lang="en-US" sz="3600" b="1" u="sng" dirty="0" smtClean="0">
                <a:effectLst>
                  <a:outerShdw blurRad="38100" dist="38100" dir="2700000" algn="tl">
                    <a:srgbClr val="000000">
                      <a:alpha val="43137"/>
                    </a:srgbClr>
                  </a:outerShdw>
                </a:effectLst>
              </a:rPr>
              <a:t/>
            </a:r>
            <a:br>
              <a:rPr lang="en-US" sz="3600" b="1" u="sng" dirty="0" smtClean="0">
                <a:effectLst>
                  <a:outerShdw blurRad="38100" dist="38100" dir="2700000" algn="tl">
                    <a:srgbClr val="000000">
                      <a:alpha val="43137"/>
                    </a:srgbClr>
                  </a:outerShdw>
                </a:effectLst>
              </a:rPr>
            </a:br>
            <a:r>
              <a:rPr lang="en-US" sz="3600" b="1" u="sng" dirty="0" smtClean="0">
                <a:effectLst>
                  <a:outerShdw blurRad="38100" dist="38100" dir="2700000" algn="tl">
                    <a:srgbClr val="000000">
                      <a:alpha val="43137"/>
                    </a:srgbClr>
                  </a:outerShdw>
                </a:effectLst>
              </a:rPr>
              <a:t>Item</a:t>
            </a: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Serial</a:t>
            </a:r>
          </a:p>
          <a:p>
            <a:pPr algn="ctr"/>
            <a:r>
              <a:rPr lang="en-US" sz="2800" dirty="0" smtClean="0">
                <a:effectLst>
                  <a:outerShdw blurRad="38100" dist="38100" dir="2700000" algn="tl">
                    <a:srgbClr val="000000">
                      <a:alpha val="43137"/>
                    </a:srgbClr>
                  </a:outerShdw>
                </a:effectLst>
              </a:rPr>
              <a:t>Status</a:t>
            </a:r>
            <a:br>
              <a:rPr lang="en-US" sz="2800" dirty="0" smtClean="0">
                <a:effectLst>
                  <a:outerShdw blurRad="38100" dist="38100" dir="2700000" algn="tl">
                    <a:srgbClr val="000000">
                      <a:alpha val="43137"/>
                    </a:srgbClr>
                  </a:outerShdw>
                </a:effectLst>
              </a:rPr>
            </a:br>
            <a:r>
              <a:rPr lang="en-US" dirty="0" err="1" smtClean="0">
                <a:effectLst>
                  <a:outerShdw blurRad="38100" dist="38100" dir="2700000" algn="tl">
                    <a:srgbClr val="000000">
                      <a:alpha val="43137"/>
                    </a:srgbClr>
                  </a:outerShdw>
                </a:effectLst>
              </a:rPr>
              <a:t>ProductId</a:t>
            </a:r>
            <a:endParaRPr lang="en-US" sz="3600" dirty="0">
              <a:effectLst>
                <a:outerShdw blurRad="38100" dist="38100" dir="2700000" algn="tl">
                  <a:srgbClr val="000000">
                    <a:alpha val="43137"/>
                  </a:srgbClr>
                </a:outerShdw>
              </a:effectLst>
            </a:endParaRPr>
          </a:p>
        </p:txBody>
      </p:sp>
      <p:sp>
        <p:nvSpPr>
          <p:cNvPr id="6" name="Oval 5"/>
          <p:cNvSpPr/>
          <p:nvPr/>
        </p:nvSpPr>
        <p:spPr>
          <a:xfrm>
            <a:off x="5738184" y="1126430"/>
            <a:ext cx="3038065" cy="303806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solidFill>
                  <a:srgbClr val="FFFF00"/>
                </a:solidFill>
                <a:effectLst>
                  <a:outerShdw blurRad="38100" dist="38100" dir="2700000" algn="tl">
                    <a:srgbClr val="000000">
                      <a:alpha val="43137"/>
                    </a:srgbClr>
                  </a:outerShdw>
                </a:effectLst>
              </a:rPr>
              <a:t>JOIN</a:t>
            </a:r>
            <a:r>
              <a:rPr lang="en-US" sz="3600" b="1" u="sng" dirty="0" smtClean="0">
                <a:effectLst>
                  <a:outerShdw blurRad="38100" dist="38100" dir="2700000" algn="tl">
                    <a:srgbClr val="000000">
                      <a:alpha val="43137"/>
                    </a:srgbClr>
                  </a:outerShdw>
                </a:effectLst>
              </a:rPr>
              <a:t/>
            </a:r>
            <a:br>
              <a:rPr lang="en-US" sz="3600" b="1" u="sng" dirty="0" smtClean="0">
                <a:effectLst>
                  <a:outerShdw blurRad="38100" dist="38100" dir="2700000" algn="tl">
                    <a:srgbClr val="000000">
                      <a:alpha val="43137"/>
                    </a:srgbClr>
                  </a:outerShdw>
                </a:effectLst>
              </a:rPr>
            </a:br>
            <a:r>
              <a:rPr lang="en-US" sz="2400" b="1" u="sng" dirty="0" err="1" smtClean="0">
                <a:effectLst>
                  <a:outerShdw blurRad="38100" dist="38100" dir="2700000" algn="tl">
                    <a:srgbClr val="000000">
                      <a:alpha val="43137"/>
                    </a:srgbClr>
                  </a:outerShdw>
                </a:effectLst>
              </a:rPr>
              <a:t>Receipt_Item</a:t>
            </a: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Discount</a:t>
            </a:r>
            <a:br>
              <a:rPr lang="en-US" sz="2800" dirty="0" smtClean="0">
                <a:effectLst>
                  <a:outerShdw blurRad="38100" dist="38100" dir="2700000" algn="tl">
                    <a:srgbClr val="000000">
                      <a:alpha val="43137"/>
                    </a:srgbClr>
                  </a:outerShdw>
                </a:effectLst>
              </a:rPr>
            </a:br>
            <a:r>
              <a:rPr lang="en-US" dirty="0" err="1" smtClean="0">
                <a:effectLst>
                  <a:outerShdw blurRad="38100" dist="38100" dir="2700000" algn="tl">
                    <a:srgbClr val="000000">
                      <a:alpha val="43137"/>
                    </a:srgbClr>
                  </a:outerShdw>
                </a:effectLst>
              </a:rPr>
              <a:t>ReceiptId</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ItemId</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endParaRPr lang="en-US" sz="3600" dirty="0">
              <a:effectLst>
                <a:outerShdw blurRad="38100" dist="38100" dir="2700000" algn="tl">
                  <a:srgbClr val="000000">
                    <a:alpha val="43137"/>
                  </a:srgbClr>
                </a:outerShdw>
              </a:effectLst>
            </a:endParaRPr>
          </a:p>
        </p:txBody>
      </p:sp>
      <p:sp>
        <p:nvSpPr>
          <p:cNvPr id="7" name="Oval 6"/>
          <p:cNvSpPr/>
          <p:nvPr/>
        </p:nvSpPr>
        <p:spPr>
          <a:xfrm>
            <a:off x="301067" y="1126429"/>
            <a:ext cx="3038065" cy="303806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solidFill>
                  <a:srgbClr val="FFFF00"/>
                </a:solidFill>
                <a:effectLst>
                  <a:outerShdw blurRad="38100" dist="38100" dir="2700000" algn="tl">
                    <a:srgbClr val="000000">
                      <a:alpha val="43137"/>
                    </a:srgbClr>
                  </a:outerShdw>
                </a:effectLst>
              </a:rPr>
              <a:t>JOIN</a:t>
            </a:r>
            <a:r>
              <a:rPr lang="en-US" sz="3600" b="1" u="sng" dirty="0" smtClean="0">
                <a:effectLst>
                  <a:outerShdw blurRad="38100" dist="38100" dir="2700000" algn="tl">
                    <a:srgbClr val="000000">
                      <a:alpha val="43137"/>
                    </a:srgbClr>
                  </a:outerShdw>
                </a:effectLst>
              </a:rPr>
              <a:t/>
            </a:r>
            <a:br>
              <a:rPr lang="en-US" sz="3600" b="1" u="sng" dirty="0" smtClean="0">
                <a:effectLst>
                  <a:outerShdw blurRad="38100" dist="38100" dir="2700000" algn="tl">
                    <a:srgbClr val="000000">
                      <a:alpha val="43137"/>
                    </a:srgbClr>
                  </a:outerShdw>
                </a:effectLst>
              </a:rPr>
            </a:br>
            <a:r>
              <a:rPr lang="en-US" sz="3200" b="1" u="sng" dirty="0" smtClean="0">
                <a:effectLst>
                  <a:outerShdw blurRad="38100" dist="38100" dir="2700000" algn="tl">
                    <a:srgbClr val="000000">
                      <a:alpha val="43137"/>
                    </a:srgbClr>
                  </a:outerShdw>
                </a:effectLst>
              </a:rPr>
              <a:t>Product</a:t>
            </a:r>
          </a:p>
          <a:p>
            <a:pPr algn="ctr"/>
            <a:r>
              <a:rPr lang="en-US" sz="2400" dirty="0" smtClean="0">
                <a:effectLst>
                  <a:outerShdw blurRad="38100" dist="38100" dir="2700000" algn="tl">
                    <a:srgbClr val="000000">
                      <a:alpha val="43137"/>
                    </a:srgbClr>
                  </a:outerShdw>
                </a:effectLst>
              </a:rPr>
              <a:t>Description</a:t>
            </a:r>
          </a:p>
          <a:p>
            <a:pPr algn="ctr"/>
            <a:r>
              <a:rPr lang="en-US" sz="2400" dirty="0" smtClean="0">
                <a:effectLst>
                  <a:outerShdw blurRad="38100" dist="38100" dir="2700000" algn="tl">
                    <a:srgbClr val="000000">
                      <a:alpha val="43137"/>
                    </a:srgbClr>
                  </a:outerShdw>
                </a:effectLst>
              </a:rPr>
              <a:t>Model</a:t>
            </a:r>
          </a:p>
          <a:p>
            <a:pPr algn="ctr"/>
            <a:r>
              <a:rPr lang="en-US" sz="2400" dirty="0" smtClean="0">
                <a:effectLst>
                  <a:outerShdw blurRad="38100" dist="38100" dir="2700000" algn="tl">
                    <a:srgbClr val="000000">
                      <a:alpha val="43137"/>
                    </a:srgbClr>
                  </a:outerShdw>
                </a:effectLst>
              </a:rPr>
              <a:t>Price</a:t>
            </a: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r>
              <a:rPr lang="en-US" dirty="0" err="1" smtClean="0">
                <a:effectLst>
                  <a:outerShdw blurRad="38100" dist="38100" dir="2700000" algn="tl">
                    <a:srgbClr val="000000">
                      <a:alpha val="43137"/>
                    </a:srgbClr>
                  </a:outerShdw>
                </a:effectLst>
              </a:rPr>
              <a:t>ReceiptId</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ItemId</a:t>
            </a:r>
            <a:endParaRPr lang="en-US"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5101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righ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p:tgtEl>
                                          <p:spTgt spid="6"/>
                                        </p:tgtEl>
                                        <p:attrNameLst>
                                          <p:attrName>ppt_x</p:attrName>
                                        </p:attrNameLst>
                                      </p:cBhvr>
                                      <p:tavLst>
                                        <p:tav tm="0">
                                          <p:val>
                                            <p:strVal val="#ppt_x+#ppt_w*1.125000"/>
                                          </p:val>
                                        </p:tav>
                                        <p:tav tm="100000">
                                          <p:val>
                                            <p:strVal val="#ppt_x"/>
                                          </p:val>
                                        </p:tav>
                                      </p:tavLst>
                                    </p:anim>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 Types</a:t>
            </a:r>
            <a:endParaRPr lang="en-US" dirty="0"/>
          </a:p>
        </p:txBody>
      </p:sp>
      <p:pic>
        <p:nvPicPr>
          <p:cNvPr id="6" name="Content Placeholder 5"/>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402563" y="1160597"/>
            <a:ext cx="4019236" cy="3040191"/>
          </a:xfrm>
          <a:prstGeom prst="rect">
            <a:avLst/>
          </a:prstGeom>
          <a:noFill/>
          <a:ln>
            <a:noFill/>
          </a:ln>
        </p:spPr>
      </p:pic>
      <p:pic>
        <p:nvPicPr>
          <p:cNvPr id="1028" name="Picture 4" descr="http://cdn.uproxx.com/wp-content/uploads/2012/09/grumpy-cat-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9567" y="2998325"/>
            <a:ext cx="1225964" cy="138136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593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 Types</a:t>
            </a:r>
            <a:endParaRPr lang="en-US" dirty="0"/>
          </a:p>
        </p:txBody>
      </p:sp>
      <p:sp>
        <p:nvSpPr>
          <p:cNvPr id="5" name="Content Placeholder 4"/>
          <p:cNvSpPr>
            <a:spLocks noGrp="1"/>
          </p:cNvSpPr>
          <p:nvPr>
            <p:ph sz="half" idx="1"/>
          </p:nvPr>
        </p:nvSpPr>
        <p:spPr>
          <a:xfrm>
            <a:off x="136441" y="892240"/>
            <a:ext cx="8867771" cy="3462590"/>
          </a:xfrm>
        </p:spPr>
        <p:txBody>
          <a:bodyPr>
            <a:normAutofit/>
          </a:bodyPr>
          <a:lstStyle/>
          <a:p>
            <a:pPr>
              <a:spcBef>
                <a:spcPts val="0"/>
              </a:spcBef>
            </a:pPr>
            <a:r>
              <a:rPr lang="en-US" sz="2000" dirty="0" smtClean="0"/>
              <a:t>Demos</a:t>
            </a:r>
          </a:p>
        </p:txBody>
      </p:sp>
    </p:spTree>
    <p:extLst>
      <p:ext uri="{BB962C8B-B14F-4D97-AF65-F5344CB8AC3E}">
        <p14:creationId xmlns:p14="http://schemas.microsoft.com/office/powerpoint/2010/main" val="42153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BY / HAVING</a:t>
            </a:r>
            <a:endParaRPr lang="en-US" dirty="0"/>
          </a:p>
        </p:txBody>
      </p:sp>
      <p:sp>
        <p:nvSpPr>
          <p:cNvPr id="3" name="Oval 2"/>
          <p:cNvSpPr/>
          <p:nvPr/>
        </p:nvSpPr>
        <p:spPr>
          <a:xfrm>
            <a:off x="3650975" y="855980"/>
            <a:ext cx="516835" cy="51683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3942523" y="1238653"/>
            <a:ext cx="516835" cy="51683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4880114" y="740536"/>
            <a:ext cx="516835" cy="51683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7</a:t>
            </a:r>
            <a:endParaRPr lang="en-US" dirty="0"/>
          </a:p>
        </p:txBody>
      </p:sp>
      <p:sp>
        <p:nvSpPr>
          <p:cNvPr id="8" name="Oval 7"/>
          <p:cNvSpPr/>
          <p:nvPr/>
        </p:nvSpPr>
        <p:spPr>
          <a:xfrm>
            <a:off x="4523945" y="1008800"/>
            <a:ext cx="516835" cy="51683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4094923" y="754322"/>
            <a:ext cx="516835" cy="51683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9</a:t>
            </a:r>
          </a:p>
        </p:txBody>
      </p:sp>
      <p:sp>
        <p:nvSpPr>
          <p:cNvPr id="10" name="Oval 9"/>
          <p:cNvSpPr/>
          <p:nvPr/>
        </p:nvSpPr>
        <p:spPr>
          <a:xfrm>
            <a:off x="4379008" y="1409156"/>
            <a:ext cx="516835" cy="51683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sp>
        <p:nvSpPr>
          <p:cNvPr id="11" name="Oval 10"/>
          <p:cNvSpPr/>
          <p:nvPr/>
        </p:nvSpPr>
        <p:spPr>
          <a:xfrm>
            <a:off x="4485861" y="555944"/>
            <a:ext cx="516835" cy="51683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51584" y="1308633"/>
            <a:ext cx="516835" cy="51683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13" name="Oval 12"/>
          <p:cNvSpPr/>
          <p:nvPr/>
        </p:nvSpPr>
        <p:spPr>
          <a:xfrm>
            <a:off x="4815493" y="1258634"/>
            <a:ext cx="516835" cy="51683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7</a:t>
            </a:r>
          </a:p>
        </p:txBody>
      </p:sp>
      <p:sp>
        <p:nvSpPr>
          <p:cNvPr id="15" name="Frame 14"/>
          <p:cNvSpPr/>
          <p:nvPr/>
        </p:nvSpPr>
        <p:spPr>
          <a:xfrm>
            <a:off x="298174" y="2633869"/>
            <a:ext cx="2097156" cy="1729408"/>
          </a:xfrm>
          <a:prstGeom prst="frame">
            <a:avLst>
              <a:gd name="adj1" fmla="val 44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3611220" y="2628681"/>
            <a:ext cx="2106138" cy="1729408"/>
          </a:xfrm>
          <a:prstGeom prst="frame">
            <a:avLst>
              <a:gd name="adj1" fmla="val 445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6738730" y="2628681"/>
            <a:ext cx="2090531" cy="1729408"/>
          </a:xfrm>
          <a:prstGeom prst="frame">
            <a:avLst>
              <a:gd name="adj1" fmla="val 445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2113494" y="2809220"/>
            <a:ext cx="6245315" cy="1200329"/>
          </a:xfrm>
          <a:prstGeom prst="rect">
            <a:avLst/>
          </a:prstGeom>
          <a:noFill/>
        </p:spPr>
        <p:txBody>
          <a:bodyPr wrap="square" rtlCol="0">
            <a:spAutoFit/>
          </a:bodyPr>
          <a:lstStyle/>
          <a:p>
            <a:r>
              <a:rPr lang="en-US" sz="2400" dirty="0" smtClean="0"/>
              <a:t>SELECT Color, AVG(Number), […]</a:t>
            </a:r>
          </a:p>
          <a:p>
            <a:r>
              <a:rPr lang="en-US" sz="2400" dirty="0" smtClean="0"/>
              <a:t>FROM Colors</a:t>
            </a:r>
          </a:p>
          <a:p>
            <a:r>
              <a:rPr lang="en-US" sz="2400" dirty="0" smtClean="0"/>
              <a:t>GROUP BY Color </a:t>
            </a:r>
            <a:endParaRPr lang="en-US" sz="2400" dirty="0"/>
          </a:p>
        </p:txBody>
      </p:sp>
      <p:sp>
        <p:nvSpPr>
          <p:cNvPr id="21" name="TextBox 20"/>
          <p:cNvSpPr txBox="1"/>
          <p:nvPr/>
        </p:nvSpPr>
        <p:spPr>
          <a:xfrm>
            <a:off x="397007" y="2893220"/>
            <a:ext cx="1630575" cy="1200329"/>
          </a:xfrm>
          <a:prstGeom prst="rect">
            <a:avLst/>
          </a:prstGeom>
          <a:noFill/>
        </p:spPr>
        <p:txBody>
          <a:bodyPr wrap="none" rtlCol="0">
            <a:spAutoFit/>
          </a:bodyPr>
          <a:lstStyle/>
          <a:p>
            <a:r>
              <a:rPr lang="en-US" dirty="0" smtClean="0"/>
              <a:t>Color: Green</a:t>
            </a:r>
          </a:p>
          <a:p>
            <a:r>
              <a:rPr lang="en-US" dirty="0" err="1" smtClean="0"/>
              <a:t>Avg</a:t>
            </a:r>
            <a:r>
              <a:rPr lang="en-US" dirty="0" smtClean="0"/>
              <a:t>: 3</a:t>
            </a:r>
          </a:p>
          <a:p>
            <a:r>
              <a:rPr lang="en-US" dirty="0" smtClean="0"/>
              <a:t>Count: 3</a:t>
            </a:r>
          </a:p>
          <a:p>
            <a:r>
              <a:rPr lang="en-US" dirty="0" smtClean="0"/>
              <a:t>Max: 5</a:t>
            </a:r>
            <a:endParaRPr lang="en-US" dirty="0"/>
          </a:p>
        </p:txBody>
      </p:sp>
      <p:sp>
        <p:nvSpPr>
          <p:cNvPr id="22" name="TextBox 21"/>
          <p:cNvSpPr txBox="1"/>
          <p:nvPr/>
        </p:nvSpPr>
        <p:spPr>
          <a:xfrm>
            <a:off x="3837032" y="2918309"/>
            <a:ext cx="1790875" cy="1200329"/>
          </a:xfrm>
          <a:prstGeom prst="rect">
            <a:avLst/>
          </a:prstGeom>
          <a:noFill/>
        </p:spPr>
        <p:txBody>
          <a:bodyPr wrap="none" rtlCol="0">
            <a:spAutoFit/>
          </a:bodyPr>
          <a:lstStyle/>
          <a:p>
            <a:r>
              <a:rPr lang="en-US" dirty="0" smtClean="0"/>
              <a:t>Color: Orange</a:t>
            </a:r>
          </a:p>
          <a:p>
            <a:r>
              <a:rPr lang="en-US" dirty="0" err="1" smtClean="0"/>
              <a:t>Avg</a:t>
            </a:r>
            <a:r>
              <a:rPr lang="en-US" dirty="0" smtClean="0"/>
              <a:t>: 6.25</a:t>
            </a:r>
          </a:p>
          <a:p>
            <a:r>
              <a:rPr lang="en-US" dirty="0" smtClean="0"/>
              <a:t>Count: 4</a:t>
            </a:r>
          </a:p>
          <a:p>
            <a:r>
              <a:rPr lang="en-US" dirty="0" smtClean="0"/>
              <a:t>Max: 9</a:t>
            </a:r>
            <a:endParaRPr lang="en-US" dirty="0"/>
          </a:p>
        </p:txBody>
      </p:sp>
      <p:sp>
        <p:nvSpPr>
          <p:cNvPr id="23" name="TextBox 22"/>
          <p:cNvSpPr txBox="1"/>
          <p:nvPr/>
        </p:nvSpPr>
        <p:spPr>
          <a:xfrm>
            <a:off x="6982333" y="2863764"/>
            <a:ext cx="1462260" cy="1200329"/>
          </a:xfrm>
          <a:prstGeom prst="rect">
            <a:avLst/>
          </a:prstGeom>
          <a:noFill/>
        </p:spPr>
        <p:txBody>
          <a:bodyPr wrap="none" rtlCol="0">
            <a:spAutoFit/>
          </a:bodyPr>
          <a:lstStyle/>
          <a:p>
            <a:r>
              <a:rPr lang="en-US" dirty="0" smtClean="0"/>
              <a:t>Color: Grey</a:t>
            </a:r>
          </a:p>
          <a:p>
            <a:r>
              <a:rPr lang="en-US" dirty="0" err="1" smtClean="0"/>
              <a:t>Avg</a:t>
            </a:r>
            <a:r>
              <a:rPr lang="en-US" dirty="0" smtClean="0"/>
              <a:t>: 2</a:t>
            </a:r>
          </a:p>
          <a:p>
            <a:r>
              <a:rPr lang="en-US" dirty="0" smtClean="0"/>
              <a:t>Count: 2</a:t>
            </a:r>
          </a:p>
          <a:p>
            <a:r>
              <a:rPr lang="en-US" dirty="0" smtClean="0"/>
              <a:t>Max: 3</a:t>
            </a:r>
            <a:endParaRPr lang="en-US" dirty="0"/>
          </a:p>
        </p:txBody>
      </p:sp>
    </p:spTree>
    <p:extLst>
      <p:ext uri="{BB962C8B-B14F-4D97-AF65-F5344CB8AC3E}">
        <p14:creationId xmlns:p14="http://schemas.microsoft.com/office/powerpoint/2010/main" val="275980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1000"/>
                            </p:stCondLst>
                            <p:childTnLst>
                              <p:par>
                                <p:cTn id="77" presetID="42" presetClass="path" presetSubtype="0" accel="50000" decel="50000" fill="hold" grpId="1" nodeType="afterEffect">
                                  <p:stCondLst>
                                    <p:cond delay="1000"/>
                                  </p:stCondLst>
                                  <p:childTnLst>
                                    <p:animMotion origin="layout" path="M 3.33333E-6 3.7037E-7 L 0.48333 0.35617 " pathEditMode="relative" rAng="0" ptsTypes="AA">
                                      <p:cBhvr>
                                        <p:cTn id="78" dur="2000" fill="hold"/>
                                        <p:tgtEl>
                                          <p:spTgt spid="12"/>
                                        </p:tgtEl>
                                        <p:attrNameLst>
                                          <p:attrName>ppt_x</p:attrName>
                                          <p:attrName>ppt_y</p:attrName>
                                        </p:attrNameLst>
                                      </p:cBhvr>
                                      <p:rCtr x="24167" y="17809"/>
                                    </p:animMotion>
                                  </p:childTnLst>
                                </p:cTn>
                              </p:par>
                              <p:par>
                                <p:cTn id="79" presetID="42" presetClass="path" presetSubtype="0" accel="50000" decel="50000" fill="hold" grpId="1" nodeType="withEffect">
                                  <p:stCondLst>
                                    <p:cond delay="1000"/>
                                  </p:stCondLst>
                                  <p:childTnLst>
                                    <p:animMotion origin="layout" path="M 3.33333E-6 3.7037E-6 L 0.34114 0.45895 " pathEditMode="relative" rAng="0" ptsTypes="AA">
                                      <p:cBhvr>
                                        <p:cTn id="80" dur="2000" fill="hold"/>
                                        <p:tgtEl>
                                          <p:spTgt spid="8"/>
                                        </p:tgtEl>
                                        <p:attrNameLst>
                                          <p:attrName>ppt_x</p:attrName>
                                          <p:attrName>ppt_y</p:attrName>
                                        </p:attrNameLst>
                                      </p:cBhvr>
                                      <p:rCtr x="17049" y="22932"/>
                                    </p:animMotion>
                                  </p:childTnLst>
                                </p:cTn>
                              </p:par>
                              <p:par>
                                <p:cTn id="81" presetID="42" presetClass="path" presetSubtype="0" accel="50000" decel="50000" fill="hold" grpId="1" nodeType="withEffect">
                                  <p:stCondLst>
                                    <p:cond delay="1000"/>
                                  </p:stCondLst>
                                  <p:childTnLst>
                                    <p:animMotion origin="layout" path="M -1.11111E-6 -3.08642E-6 L -0.00781 0.33951 " pathEditMode="relative" rAng="0" ptsTypes="AA">
                                      <p:cBhvr>
                                        <p:cTn id="82" dur="2000" fill="hold"/>
                                        <p:tgtEl>
                                          <p:spTgt spid="13"/>
                                        </p:tgtEl>
                                        <p:attrNameLst>
                                          <p:attrName>ppt_x</p:attrName>
                                          <p:attrName>ppt_y</p:attrName>
                                        </p:attrNameLst>
                                      </p:cBhvr>
                                      <p:rCtr x="-399" y="16975"/>
                                    </p:animMotion>
                                  </p:childTnLst>
                                </p:cTn>
                              </p:par>
                              <p:par>
                                <p:cTn id="83" presetID="42" presetClass="path" presetSubtype="0" accel="50000" decel="50000" fill="hold" grpId="1" nodeType="withEffect">
                                  <p:stCondLst>
                                    <p:cond delay="1000"/>
                                  </p:stCondLst>
                                  <p:childTnLst>
                                    <p:animMotion origin="layout" path="M 8.33333E-7 4.19753E-6 L -0.05764 0.46851 " pathEditMode="relative" rAng="0" ptsTypes="AA">
                                      <p:cBhvr>
                                        <p:cTn id="84" dur="2000" fill="hold"/>
                                        <p:tgtEl>
                                          <p:spTgt spid="7"/>
                                        </p:tgtEl>
                                        <p:attrNameLst>
                                          <p:attrName>ppt_x</p:attrName>
                                          <p:attrName>ppt_y</p:attrName>
                                        </p:attrNameLst>
                                      </p:cBhvr>
                                      <p:rCtr x="-2882" y="23426"/>
                                    </p:animMotion>
                                  </p:childTnLst>
                                </p:cTn>
                              </p:par>
                              <p:par>
                                <p:cTn id="85" presetID="42" presetClass="path" presetSubtype="0" accel="50000" decel="50000" fill="hold" grpId="1" nodeType="withEffect">
                                  <p:stCondLst>
                                    <p:cond delay="1000"/>
                                  </p:stCondLst>
                                  <p:childTnLst>
                                    <p:animMotion origin="layout" path="M -1.66667E-6 -3.58025E-6 L 0.07101 0.51605 " pathEditMode="relative" rAng="0" ptsTypes="AA">
                                      <p:cBhvr>
                                        <p:cTn id="86" dur="2000" fill="hold"/>
                                        <p:tgtEl>
                                          <p:spTgt spid="9"/>
                                        </p:tgtEl>
                                        <p:attrNameLst>
                                          <p:attrName>ppt_x</p:attrName>
                                          <p:attrName>ppt_y</p:attrName>
                                        </p:attrNameLst>
                                      </p:cBhvr>
                                      <p:rCtr x="3542" y="25802"/>
                                    </p:animMotion>
                                  </p:childTnLst>
                                </p:cTn>
                              </p:par>
                              <p:par>
                                <p:cTn id="87" presetID="42" presetClass="path" presetSubtype="0" accel="50000" decel="50000" fill="hold" grpId="1" nodeType="withEffect">
                                  <p:stCondLst>
                                    <p:cond delay="1000"/>
                                  </p:stCondLst>
                                  <p:childTnLst>
                                    <p:animMotion origin="layout" path="M 5E-6 6.17284E-7 L 0.04497 0.45494 " pathEditMode="relative" rAng="0" ptsTypes="AA">
                                      <p:cBhvr>
                                        <p:cTn id="88" dur="2000" fill="hold"/>
                                        <p:tgtEl>
                                          <p:spTgt spid="6"/>
                                        </p:tgtEl>
                                        <p:attrNameLst>
                                          <p:attrName>ppt_x</p:attrName>
                                          <p:attrName>ppt_y</p:attrName>
                                        </p:attrNameLst>
                                      </p:cBhvr>
                                      <p:rCtr x="2240" y="22747"/>
                                    </p:animMotion>
                                  </p:childTnLst>
                                </p:cTn>
                              </p:par>
                              <p:par>
                                <p:cTn id="89" presetID="42" presetClass="path" presetSubtype="0" accel="50000" decel="50000" fill="hold" grpId="1" nodeType="withEffect">
                                  <p:stCondLst>
                                    <p:cond delay="1000"/>
                                  </p:stCondLst>
                                  <p:childTnLst>
                                    <p:animMotion origin="layout" path="M -5.55556E-7 3.33333E-6 L -0.28819 0.425 " pathEditMode="relative" rAng="0" ptsTypes="AA">
                                      <p:cBhvr>
                                        <p:cTn id="90" dur="2000" fill="hold"/>
                                        <p:tgtEl>
                                          <p:spTgt spid="3"/>
                                        </p:tgtEl>
                                        <p:attrNameLst>
                                          <p:attrName>ppt_x</p:attrName>
                                          <p:attrName>ppt_y</p:attrName>
                                        </p:attrNameLst>
                                      </p:cBhvr>
                                      <p:rCtr x="-14410" y="21235"/>
                                    </p:animMotion>
                                  </p:childTnLst>
                                </p:cTn>
                              </p:par>
                              <p:par>
                                <p:cTn id="91" presetID="42" presetClass="path" presetSubtype="0" accel="50000" decel="50000" fill="hold" grpId="1" nodeType="withEffect">
                                  <p:stCondLst>
                                    <p:cond delay="1000"/>
                                  </p:stCondLst>
                                  <p:childTnLst>
                                    <p:animMotion origin="layout" path="M 0 -3.33333E-6 L -0.42274 0.53334 " pathEditMode="relative" rAng="0" ptsTypes="AA">
                                      <p:cBhvr>
                                        <p:cTn id="92" dur="2000" fill="hold"/>
                                        <p:tgtEl>
                                          <p:spTgt spid="11"/>
                                        </p:tgtEl>
                                        <p:attrNameLst>
                                          <p:attrName>ppt_x</p:attrName>
                                          <p:attrName>ppt_y</p:attrName>
                                        </p:attrNameLst>
                                      </p:cBhvr>
                                      <p:rCtr x="-21146" y="26667"/>
                                    </p:animMotion>
                                  </p:childTnLst>
                                </p:cTn>
                              </p:par>
                              <p:par>
                                <p:cTn id="93" presetID="42" presetClass="path" presetSubtype="0" accel="50000" decel="50000" fill="hold" grpId="1" nodeType="withEffect">
                                  <p:stCondLst>
                                    <p:cond delay="1000"/>
                                  </p:stCondLst>
                                  <p:childTnLst>
                                    <p:animMotion origin="layout" path="M 1.94444E-6 -4.07407E-6 L -0.36146 0.40649 " pathEditMode="relative" rAng="0" ptsTypes="AA">
                                      <p:cBhvr>
                                        <p:cTn id="94" dur="2000" fill="hold"/>
                                        <p:tgtEl>
                                          <p:spTgt spid="10"/>
                                        </p:tgtEl>
                                        <p:attrNameLst>
                                          <p:attrName>ppt_x</p:attrName>
                                          <p:attrName>ppt_y</p:attrName>
                                        </p:attrNameLst>
                                      </p:cBhvr>
                                      <p:rCtr x="-18073" y="20309"/>
                                    </p:animMotion>
                                  </p:childTnLst>
                                </p:cTn>
                              </p:par>
                            </p:childTnLst>
                          </p:cTn>
                        </p:par>
                        <p:par>
                          <p:cTn id="95" fill="hold">
                            <p:stCondLst>
                              <p:cond delay="4000"/>
                            </p:stCondLst>
                            <p:childTnLst>
                              <p:par>
                                <p:cTn id="96" presetID="53" presetClass="exit" presetSubtype="32" fill="hold" grpId="2" nodeType="afterEffect">
                                  <p:stCondLst>
                                    <p:cond delay="1000"/>
                                  </p:stCondLst>
                                  <p:childTnLst>
                                    <p:anim calcmode="lin" valueType="num">
                                      <p:cBhvr>
                                        <p:cTn id="97" dur="500"/>
                                        <p:tgtEl>
                                          <p:spTgt spid="3"/>
                                        </p:tgtEl>
                                        <p:attrNameLst>
                                          <p:attrName>ppt_w</p:attrName>
                                        </p:attrNameLst>
                                      </p:cBhvr>
                                      <p:tavLst>
                                        <p:tav tm="0">
                                          <p:val>
                                            <p:strVal val="ppt_w"/>
                                          </p:val>
                                        </p:tav>
                                        <p:tav tm="100000">
                                          <p:val>
                                            <p:fltVal val="0"/>
                                          </p:val>
                                        </p:tav>
                                      </p:tavLst>
                                    </p:anim>
                                    <p:anim calcmode="lin" valueType="num">
                                      <p:cBhvr>
                                        <p:cTn id="98" dur="500"/>
                                        <p:tgtEl>
                                          <p:spTgt spid="3"/>
                                        </p:tgtEl>
                                        <p:attrNameLst>
                                          <p:attrName>ppt_h</p:attrName>
                                        </p:attrNameLst>
                                      </p:cBhvr>
                                      <p:tavLst>
                                        <p:tav tm="0">
                                          <p:val>
                                            <p:strVal val="ppt_h"/>
                                          </p:val>
                                        </p:tav>
                                        <p:tav tm="100000">
                                          <p:val>
                                            <p:fltVal val="0"/>
                                          </p:val>
                                        </p:tav>
                                      </p:tavLst>
                                    </p:anim>
                                    <p:animEffect transition="out" filter="fade">
                                      <p:cBhvr>
                                        <p:cTn id="99" dur="500"/>
                                        <p:tgtEl>
                                          <p:spTgt spid="3"/>
                                        </p:tgtEl>
                                      </p:cBhvr>
                                    </p:animEffect>
                                    <p:set>
                                      <p:cBhvr>
                                        <p:cTn id="100" dur="1" fill="hold">
                                          <p:stCondLst>
                                            <p:cond delay="499"/>
                                          </p:stCondLst>
                                        </p:cTn>
                                        <p:tgtEl>
                                          <p:spTgt spid="3"/>
                                        </p:tgtEl>
                                        <p:attrNameLst>
                                          <p:attrName>style.visibility</p:attrName>
                                        </p:attrNameLst>
                                      </p:cBhvr>
                                      <p:to>
                                        <p:strVal val="hidden"/>
                                      </p:to>
                                    </p:set>
                                  </p:childTnLst>
                                </p:cTn>
                              </p:par>
                              <p:par>
                                <p:cTn id="101" presetID="53" presetClass="exit" presetSubtype="32" fill="hold" grpId="2" nodeType="withEffect">
                                  <p:stCondLst>
                                    <p:cond delay="1000"/>
                                  </p:stCondLst>
                                  <p:childTnLst>
                                    <p:anim calcmode="lin" valueType="num">
                                      <p:cBhvr>
                                        <p:cTn id="102" dur="500"/>
                                        <p:tgtEl>
                                          <p:spTgt spid="6"/>
                                        </p:tgtEl>
                                        <p:attrNameLst>
                                          <p:attrName>ppt_w</p:attrName>
                                        </p:attrNameLst>
                                      </p:cBhvr>
                                      <p:tavLst>
                                        <p:tav tm="0">
                                          <p:val>
                                            <p:strVal val="ppt_w"/>
                                          </p:val>
                                        </p:tav>
                                        <p:tav tm="100000">
                                          <p:val>
                                            <p:fltVal val="0"/>
                                          </p:val>
                                        </p:tav>
                                      </p:tavLst>
                                    </p:anim>
                                    <p:anim calcmode="lin" valueType="num">
                                      <p:cBhvr>
                                        <p:cTn id="103" dur="500"/>
                                        <p:tgtEl>
                                          <p:spTgt spid="6"/>
                                        </p:tgtEl>
                                        <p:attrNameLst>
                                          <p:attrName>ppt_h</p:attrName>
                                        </p:attrNameLst>
                                      </p:cBhvr>
                                      <p:tavLst>
                                        <p:tav tm="0">
                                          <p:val>
                                            <p:strVal val="ppt_h"/>
                                          </p:val>
                                        </p:tav>
                                        <p:tav tm="100000">
                                          <p:val>
                                            <p:fltVal val="0"/>
                                          </p:val>
                                        </p:tav>
                                      </p:tavLst>
                                    </p:anim>
                                    <p:animEffect transition="out" filter="fade">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par>
                                <p:cTn id="106" presetID="53" presetClass="exit" presetSubtype="32" fill="hold" grpId="2" nodeType="withEffect">
                                  <p:stCondLst>
                                    <p:cond delay="1000"/>
                                  </p:stCondLst>
                                  <p:childTnLst>
                                    <p:anim calcmode="lin" valueType="num">
                                      <p:cBhvr>
                                        <p:cTn id="107" dur="500"/>
                                        <p:tgtEl>
                                          <p:spTgt spid="7"/>
                                        </p:tgtEl>
                                        <p:attrNameLst>
                                          <p:attrName>ppt_w</p:attrName>
                                        </p:attrNameLst>
                                      </p:cBhvr>
                                      <p:tavLst>
                                        <p:tav tm="0">
                                          <p:val>
                                            <p:strVal val="ppt_w"/>
                                          </p:val>
                                        </p:tav>
                                        <p:tav tm="100000">
                                          <p:val>
                                            <p:fltVal val="0"/>
                                          </p:val>
                                        </p:tav>
                                      </p:tavLst>
                                    </p:anim>
                                    <p:anim calcmode="lin" valueType="num">
                                      <p:cBhvr>
                                        <p:cTn id="108" dur="500"/>
                                        <p:tgtEl>
                                          <p:spTgt spid="7"/>
                                        </p:tgtEl>
                                        <p:attrNameLst>
                                          <p:attrName>ppt_h</p:attrName>
                                        </p:attrNameLst>
                                      </p:cBhvr>
                                      <p:tavLst>
                                        <p:tav tm="0">
                                          <p:val>
                                            <p:strVal val="ppt_h"/>
                                          </p:val>
                                        </p:tav>
                                        <p:tav tm="100000">
                                          <p:val>
                                            <p:fltVal val="0"/>
                                          </p:val>
                                        </p:tav>
                                      </p:tavLst>
                                    </p:anim>
                                    <p:animEffect transition="out" filter="fade">
                                      <p:cBhvr>
                                        <p:cTn id="109" dur="500"/>
                                        <p:tgtEl>
                                          <p:spTgt spid="7"/>
                                        </p:tgtEl>
                                      </p:cBhvr>
                                    </p:animEffect>
                                    <p:set>
                                      <p:cBhvr>
                                        <p:cTn id="110" dur="1" fill="hold">
                                          <p:stCondLst>
                                            <p:cond delay="499"/>
                                          </p:stCondLst>
                                        </p:cTn>
                                        <p:tgtEl>
                                          <p:spTgt spid="7"/>
                                        </p:tgtEl>
                                        <p:attrNameLst>
                                          <p:attrName>style.visibility</p:attrName>
                                        </p:attrNameLst>
                                      </p:cBhvr>
                                      <p:to>
                                        <p:strVal val="hidden"/>
                                      </p:to>
                                    </p:set>
                                  </p:childTnLst>
                                </p:cTn>
                              </p:par>
                              <p:par>
                                <p:cTn id="111" presetID="53" presetClass="exit" presetSubtype="32" fill="hold" grpId="2" nodeType="withEffect">
                                  <p:stCondLst>
                                    <p:cond delay="1000"/>
                                  </p:stCondLst>
                                  <p:childTnLst>
                                    <p:anim calcmode="lin" valueType="num">
                                      <p:cBhvr>
                                        <p:cTn id="112" dur="500"/>
                                        <p:tgtEl>
                                          <p:spTgt spid="8"/>
                                        </p:tgtEl>
                                        <p:attrNameLst>
                                          <p:attrName>ppt_w</p:attrName>
                                        </p:attrNameLst>
                                      </p:cBhvr>
                                      <p:tavLst>
                                        <p:tav tm="0">
                                          <p:val>
                                            <p:strVal val="ppt_w"/>
                                          </p:val>
                                        </p:tav>
                                        <p:tav tm="100000">
                                          <p:val>
                                            <p:fltVal val="0"/>
                                          </p:val>
                                        </p:tav>
                                      </p:tavLst>
                                    </p:anim>
                                    <p:anim calcmode="lin" valueType="num">
                                      <p:cBhvr>
                                        <p:cTn id="113" dur="500"/>
                                        <p:tgtEl>
                                          <p:spTgt spid="8"/>
                                        </p:tgtEl>
                                        <p:attrNameLst>
                                          <p:attrName>ppt_h</p:attrName>
                                        </p:attrNameLst>
                                      </p:cBhvr>
                                      <p:tavLst>
                                        <p:tav tm="0">
                                          <p:val>
                                            <p:strVal val="ppt_h"/>
                                          </p:val>
                                        </p:tav>
                                        <p:tav tm="100000">
                                          <p:val>
                                            <p:fltVal val="0"/>
                                          </p:val>
                                        </p:tav>
                                      </p:tavLst>
                                    </p:anim>
                                    <p:animEffect transition="out" filter="fade">
                                      <p:cBhvr>
                                        <p:cTn id="114" dur="500"/>
                                        <p:tgtEl>
                                          <p:spTgt spid="8"/>
                                        </p:tgtEl>
                                      </p:cBhvr>
                                    </p:animEffect>
                                    <p:set>
                                      <p:cBhvr>
                                        <p:cTn id="115" dur="1" fill="hold">
                                          <p:stCondLst>
                                            <p:cond delay="499"/>
                                          </p:stCondLst>
                                        </p:cTn>
                                        <p:tgtEl>
                                          <p:spTgt spid="8"/>
                                        </p:tgtEl>
                                        <p:attrNameLst>
                                          <p:attrName>style.visibility</p:attrName>
                                        </p:attrNameLst>
                                      </p:cBhvr>
                                      <p:to>
                                        <p:strVal val="hidden"/>
                                      </p:to>
                                    </p:set>
                                  </p:childTnLst>
                                </p:cTn>
                              </p:par>
                              <p:par>
                                <p:cTn id="116" presetID="53" presetClass="exit" presetSubtype="32" fill="hold" grpId="2" nodeType="withEffect">
                                  <p:stCondLst>
                                    <p:cond delay="1000"/>
                                  </p:stCondLst>
                                  <p:childTnLst>
                                    <p:anim calcmode="lin" valueType="num">
                                      <p:cBhvr>
                                        <p:cTn id="117" dur="500"/>
                                        <p:tgtEl>
                                          <p:spTgt spid="9"/>
                                        </p:tgtEl>
                                        <p:attrNameLst>
                                          <p:attrName>ppt_w</p:attrName>
                                        </p:attrNameLst>
                                      </p:cBhvr>
                                      <p:tavLst>
                                        <p:tav tm="0">
                                          <p:val>
                                            <p:strVal val="ppt_w"/>
                                          </p:val>
                                        </p:tav>
                                        <p:tav tm="100000">
                                          <p:val>
                                            <p:fltVal val="0"/>
                                          </p:val>
                                        </p:tav>
                                      </p:tavLst>
                                    </p:anim>
                                    <p:anim calcmode="lin" valueType="num">
                                      <p:cBhvr>
                                        <p:cTn id="118" dur="500"/>
                                        <p:tgtEl>
                                          <p:spTgt spid="9"/>
                                        </p:tgtEl>
                                        <p:attrNameLst>
                                          <p:attrName>ppt_h</p:attrName>
                                        </p:attrNameLst>
                                      </p:cBhvr>
                                      <p:tavLst>
                                        <p:tav tm="0">
                                          <p:val>
                                            <p:strVal val="ppt_h"/>
                                          </p:val>
                                        </p:tav>
                                        <p:tav tm="100000">
                                          <p:val>
                                            <p:fltVal val="0"/>
                                          </p:val>
                                        </p:tav>
                                      </p:tavLst>
                                    </p:anim>
                                    <p:animEffect transition="out" filter="fade">
                                      <p:cBhvr>
                                        <p:cTn id="119" dur="500"/>
                                        <p:tgtEl>
                                          <p:spTgt spid="9"/>
                                        </p:tgtEl>
                                      </p:cBhvr>
                                    </p:animEffect>
                                    <p:set>
                                      <p:cBhvr>
                                        <p:cTn id="120" dur="1" fill="hold">
                                          <p:stCondLst>
                                            <p:cond delay="499"/>
                                          </p:stCondLst>
                                        </p:cTn>
                                        <p:tgtEl>
                                          <p:spTgt spid="9"/>
                                        </p:tgtEl>
                                        <p:attrNameLst>
                                          <p:attrName>style.visibility</p:attrName>
                                        </p:attrNameLst>
                                      </p:cBhvr>
                                      <p:to>
                                        <p:strVal val="hidden"/>
                                      </p:to>
                                    </p:set>
                                  </p:childTnLst>
                                </p:cTn>
                              </p:par>
                              <p:par>
                                <p:cTn id="121" presetID="53" presetClass="exit" presetSubtype="32" fill="hold" grpId="2" nodeType="withEffect">
                                  <p:stCondLst>
                                    <p:cond delay="1000"/>
                                  </p:stCondLst>
                                  <p:childTnLst>
                                    <p:anim calcmode="lin" valueType="num">
                                      <p:cBhvr>
                                        <p:cTn id="122" dur="500"/>
                                        <p:tgtEl>
                                          <p:spTgt spid="10"/>
                                        </p:tgtEl>
                                        <p:attrNameLst>
                                          <p:attrName>ppt_w</p:attrName>
                                        </p:attrNameLst>
                                      </p:cBhvr>
                                      <p:tavLst>
                                        <p:tav tm="0">
                                          <p:val>
                                            <p:strVal val="ppt_w"/>
                                          </p:val>
                                        </p:tav>
                                        <p:tav tm="100000">
                                          <p:val>
                                            <p:fltVal val="0"/>
                                          </p:val>
                                        </p:tav>
                                      </p:tavLst>
                                    </p:anim>
                                    <p:anim calcmode="lin" valueType="num">
                                      <p:cBhvr>
                                        <p:cTn id="123" dur="500"/>
                                        <p:tgtEl>
                                          <p:spTgt spid="10"/>
                                        </p:tgtEl>
                                        <p:attrNameLst>
                                          <p:attrName>ppt_h</p:attrName>
                                        </p:attrNameLst>
                                      </p:cBhvr>
                                      <p:tavLst>
                                        <p:tav tm="0">
                                          <p:val>
                                            <p:strVal val="ppt_h"/>
                                          </p:val>
                                        </p:tav>
                                        <p:tav tm="100000">
                                          <p:val>
                                            <p:fltVal val="0"/>
                                          </p:val>
                                        </p:tav>
                                      </p:tavLst>
                                    </p:anim>
                                    <p:animEffect transition="out" filter="fade">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par>
                                <p:cTn id="126" presetID="53" presetClass="exit" presetSubtype="32" fill="hold" grpId="2" nodeType="withEffect">
                                  <p:stCondLst>
                                    <p:cond delay="1000"/>
                                  </p:stCondLst>
                                  <p:childTnLst>
                                    <p:anim calcmode="lin" valueType="num">
                                      <p:cBhvr>
                                        <p:cTn id="127" dur="500"/>
                                        <p:tgtEl>
                                          <p:spTgt spid="11"/>
                                        </p:tgtEl>
                                        <p:attrNameLst>
                                          <p:attrName>ppt_w</p:attrName>
                                        </p:attrNameLst>
                                      </p:cBhvr>
                                      <p:tavLst>
                                        <p:tav tm="0">
                                          <p:val>
                                            <p:strVal val="ppt_w"/>
                                          </p:val>
                                        </p:tav>
                                        <p:tav tm="100000">
                                          <p:val>
                                            <p:fltVal val="0"/>
                                          </p:val>
                                        </p:tav>
                                      </p:tavLst>
                                    </p:anim>
                                    <p:anim calcmode="lin" valueType="num">
                                      <p:cBhvr>
                                        <p:cTn id="128" dur="500"/>
                                        <p:tgtEl>
                                          <p:spTgt spid="11"/>
                                        </p:tgtEl>
                                        <p:attrNameLst>
                                          <p:attrName>ppt_h</p:attrName>
                                        </p:attrNameLst>
                                      </p:cBhvr>
                                      <p:tavLst>
                                        <p:tav tm="0">
                                          <p:val>
                                            <p:strVal val="ppt_h"/>
                                          </p:val>
                                        </p:tav>
                                        <p:tav tm="100000">
                                          <p:val>
                                            <p:fltVal val="0"/>
                                          </p:val>
                                        </p:tav>
                                      </p:tavLst>
                                    </p:anim>
                                    <p:animEffect transition="out" filter="fade">
                                      <p:cBhvr>
                                        <p:cTn id="129" dur="500"/>
                                        <p:tgtEl>
                                          <p:spTgt spid="11"/>
                                        </p:tgtEl>
                                      </p:cBhvr>
                                    </p:animEffect>
                                    <p:set>
                                      <p:cBhvr>
                                        <p:cTn id="130" dur="1" fill="hold">
                                          <p:stCondLst>
                                            <p:cond delay="499"/>
                                          </p:stCondLst>
                                        </p:cTn>
                                        <p:tgtEl>
                                          <p:spTgt spid="11"/>
                                        </p:tgtEl>
                                        <p:attrNameLst>
                                          <p:attrName>style.visibility</p:attrName>
                                        </p:attrNameLst>
                                      </p:cBhvr>
                                      <p:to>
                                        <p:strVal val="hidden"/>
                                      </p:to>
                                    </p:set>
                                  </p:childTnLst>
                                </p:cTn>
                              </p:par>
                              <p:par>
                                <p:cTn id="131" presetID="53" presetClass="exit" presetSubtype="32" fill="hold" grpId="2" nodeType="withEffect">
                                  <p:stCondLst>
                                    <p:cond delay="1000"/>
                                  </p:stCondLst>
                                  <p:childTnLst>
                                    <p:anim calcmode="lin" valueType="num">
                                      <p:cBhvr>
                                        <p:cTn id="132" dur="500"/>
                                        <p:tgtEl>
                                          <p:spTgt spid="12"/>
                                        </p:tgtEl>
                                        <p:attrNameLst>
                                          <p:attrName>ppt_w</p:attrName>
                                        </p:attrNameLst>
                                      </p:cBhvr>
                                      <p:tavLst>
                                        <p:tav tm="0">
                                          <p:val>
                                            <p:strVal val="ppt_w"/>
                                          </p:val>
                                        </p:tav>
                                        <p:tav tm="100000">
                                          <p:val>
                                            <p:fltVal val="0"/>
                                          </p:val>
                                        </p:tav>
                                      </p:tavLst>
                                    </p:anim>
                                    <p:anim calcmode="lin" valueType="num">
                                      <p:cBhvr>
                                        <p:cTn id="133" dur="500"/>
                                        <p:tgtEl>
                                          <p:spTgt spid="12"/>
                                        </p:tgtEl>
                                        <p:attrNameLst>
                                          <p:attrName>ppt_h</p:attrName>
                                        </p:attrNameLst>
                                      </p:cBhvr>
                                      <p:tavLst>
                                        <p:tav tm="0">
                                          <p:val>
                                            <p:strVal val="ppt_h"/>
                                          </p:val>
                                        </p:tav>
                                        <p:tav tm="100000">
                                          <p:val>
                                            <p:fltVal val="0"/>
                                          </p:val>
                                        </p:tav>
                                      </p:tavLst>
                                    </p:anim>
                                    <p:animEffect transition="out" filter="fade">
                                      <p:cBhvr>
                                        <p:cTn id="134" dur="500"/>
                                        <p:tgtEl>
                                          <p:spTgt spid="12"/>
                                        </p:tgtEl>
                                      </p:cBhvr>
                                    </p:animEffect>
                                    <p:set>
                                      <p:cBhvr>
                                        <p:cTn id="135" dur="1" fill="hold">
                                          <p:stCondLst>
                                            <p:cond delay="499"/>
                                          </p:stCondLst>
                                        </p:cTn>
                                        <p:tgtEl>
                                          <p:spTgt spid="12"/>
                                        </p:tgtEl>
                                        <p:attrNameLst>
                                          <p:attrName>style.visibility</p:attrName>
                                        </p:attrNameLst>
                                      </p:cBhvr>
                                      <p:to>
                                        <p:strVal val="hidden"/>
                                      </p:to>
                                    </p:set>
                                  </p:childTnLst>
                                </p:cTn>
                              </p:par>
                              <p:par>
                                <p:cTn id="136" presetID="53" presetClass="exit" presetSubtype="32" fill="hold" grpId="2" nodeType="withEffect">
                                  <p:stCondLst>
                                    <p:cond delay="1000"/>
                                  </p:stCondLst>
                                  <p:childTnLst>
                                    <p:anim calcmode="lin" valueType="num">
                                      <p:cBhvr>
                                        <p:cTn id="137" dur="500"/>
                                        <p:tgtEl>
                                          <p:spTgt spid="13"/>
                                        </p:tgtEl>
                                        <p:attrNameLst>
                                          <p:attrName>ppt_w</p:attrName>
                                        </p:attrNameLst>
                                      </p:cBhvr>
                                      <p:tavLst>
                                        <p:tav tm="0">
                                          <p:val>
                                            <p:strVal val="ppt_w"/>
                                          </p:val>
                                        </p:tav>
                                        <p:tav tm="100000">
                                          <p:val>
                                            <p:fltVal val="0"/>
                                          </p:val>
                                        </p:tav>
                                      </p:tavLst>
                                    </p:anim>
                                    <p:anim calcmode="lin" valueType="num">
                                      <p:cBhvr>
                                        <p:cTn id="138" dur="500"/>
                                        <p:tgtEl>
                                          <p:spTgt spid="13"/>
                                        </p:tgtEl>
                                        <p:attrNameLst>
                                          <p:attrName>ppt_h</p:attrName>
                                        </p:attrNameLst>
                                      </p:cBhvr>
                                      <p:tavLst>
                                        <p:tav tm="0">
                                          <p:val>
                                            <p:strVal val="ppt_h"/>
                                          </p:val>
                                        </p:tav>
                                        <p:tav tm="100000">
                                          <p:val>
                                            <p:fltVal val="0"/>
                                          </p:val>
                                        </p:tav>
                                      </p:tavLst>
                                    </p:anim>
                                    <p:animEffect transition="out" filter="fade">
                                      <p:cBhvr>
                                        <p:cTn id="139" dur="500"/>
                                        <p:tgtEl>
                                          <p:spTgt spid="13"/>
                                        </p:tgtEl>
                                      </p:cBhvr>
                                    </p:animEffect>
                                    <p:set>
                                      <p:cBhvr>
                                        <p:cTn id="140" dur="1" fill="hold">
                                          <p:stCondLst>
                                            <p:cond delay="499"/>
                                          </p:stCondLst>
                                        </p:cTn>
                                        <p:tgtEl>
                                          <p:spTgt spid="13"/>
                                        </p:tgtEl>
                                        <p:attrNameLst>
                                          <p:attrName>style.visibility</p:attrName>
                                        </p:attrNameLst>
                                      </p:cBhvr>
                                      <p:to>
                                        <p:strVal val="hidden"/>
                                      </p:to>
                                    </p:set>
                                  </p:childTnLst>
                                </p:cTn>
                              </p:par>
                            </p:childTnLst>
                          </p:cTn>
                        </p:par>
                        <p:par>
                          <p:cTn id="141" fill="hold">
                            <p:stCondLst>
                              <p:cond delay="5500"/>
                            </p:stCondLst>
                            <p:childTnLst>
                              <p:par>
                                <p:cTn id="142" presetID="10" presetClass="entr" presetSubtype="0" fill="hold" grpId="0" nodeType="after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fade">
                                      <p:cBhvr>
                                        <p:cTn id="144" dur="500"/>
                                        <p:tgtEl>
                                          <p:spTgt spid="2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fade">
                                      <p:cBhvr>
                                        <p:cTn id="147" dur="500"/>
                                        <p:tgtEl>
                                          <p:spTgt spid="2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fade">
                                      <p:cBhvr>
                                        <p:cTn id="1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3" grpId="2" animBg="1"/>
      <p:bldP spid="15" grpId="0" animBg="1"/>
      <p:bldP spid="16" grpId="0" animBg="1"/>
      <p:bldP spid="17" grpId="0" animBg="1"/>
      <p:bldP spid="19" grpId="0"/>
      <p:bldP spid="19" grpId="1"/>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BY / HAVING</a:t>
            </a:r>
            <a:endParaRPr lang="en-US" dirty="0"/>
          </a:p>
        </p:txBody>
      </p:sp>
      <p:sp>
        <p:nvSpPr>
          <p:cNvPr id="3" name="Content Placeholder 2"/>
          <p:cNvSpPr>
            <a:spLocks noGrp="1"/>
          </p:cNvSpPr>
          <p:nvPr>
            <p:ph idx="1"/>
          </p:nvPr>
        </p:nvSpPr>
        <p:spPr/>
        <p:txBody>
          <a:bodyPr>
            <a:normAutofit/>
          </a:bodyPr>
          <a:lstStyle/>
          <a:p>
            <a:r>
              <a:rPr lang="en-US" dirty="0"/>
              <a:t>Aggregate functions</a:t>
            </a:r>
            <a:br>
              <a:rPr lang="en-US" dirty="0"/>
            </a:br>
            <a:r>
              <a:rPr lang="en-US" sz="1700" i="1" dirty="0" err="1"/>
              <a:t>func</a:t>
            </a:r>
            <a:r>
              <a:rPr lang="en-US" sz="1700" i="1" dirty="0"/>
              <a:t> ( [ </a:t>
            </a:r>
            <a:r>
              <a:rPr lang="en-US" sz="1500" i="1" dirty="0"/>
              <a:t>ALL </a:t>
            </a:r>
            <a:r>
              <a:rPr lang="en-US" sz="1700" i="1" dirty="0"/>
              <a:t>| </a:t>
            </a:r>
            <a:r>
              <a:rPr lang="en-US" sz="1500" i="1" dirty="0"/>
              <a:t>DISTINCT </a:t>
            </a:r>
            <a:r>
              <a:rPr lang="en-US" sz="1700" i="1" dirty="0"/>
              <a:t>] </a:t>
            </a:r>
            <a:r>
              <a:rPr lang="en-US" sz="1700" i="1" dirty="0" err="1"/>
              <a:t>expr</a:t>
            </a:r>
            <a:r>
              <a:rPr lang="en-US" sz="1700" i="1" dirty="0"/>
              <a:t>)</a:t>
            </a:r>
            <a:endParaRPr lang="en-US" i="1" dirty="0"/>
          </a:p>
          <a:p>
            <a:pPr lvl="1"/>
            <a:r>
              <a:rPr lang="en-US" dirty="0"/>
              <a:t>AVG</a:t>
            </a:r>
          </a:p>
          <a:p>
            <a:pPr lvl="1"/>
            <a:r>
              <a:rPr lang="en-US" dirty="0"/>
              <a:t>COUNT(_BIG)</a:t>
            </a:r>
          </a:p>
          <a:p>
            <a:pPr lvl="1"/>
            <a:r>
              <a:rPr lang="en-US" dirty="0"/>
              <a:t>GROUPING</a:t>
            </a:r>
            <a:endParaRPr lang="en-US" sz="1500" dirty="0"/>
          </a:p>
          <a:p>
            <a:pPr lvl="1"/>
            <a:r>
              <a:rPr lang="en-US" dirty="0"/>
              <a:t>MAX</a:t>
            </a:r>
          </a:p>
          <a:p>
            <a:pPr lvl="1"/>
            <a:r>
              <a:rPr lang="en-US" dirty="0"/>
              <a:t>MIN</a:t>
            </a:r>
          </a:p>
          <a:p>
            <a:pPr lvl="1"/>
            <a:r>
              <a:rPr lang="en-US" dirty="0"/>
              <a:t>STDEV(P)</a:t>
            </a:r>
          </a:p>
          <a:p>
            <a:pPr lvl="1"/>
            <a:r>
              <a:rPr lang="en-US" dirty="0"/>
              <a:t>SUM</a:t>
            </a:r>
          </a:p>
          <a:p>
            <a:pPr lvl="1"/>
            <a:r>
              <a:rPr lang="en-US" dirty="0"/>
              <a:t>VAR(P)</a:t>
            </a:r>
          </a:p>
        </p:txBody>
      </p:sp>
    </p:spTree>
    <p:extLst>
      <p:ext uri="{BB962C8B-B14F-4D97-AF65-F5344CB8AC3E}">
        <p14:creationId xmlns:p14="http://schemas.microsoft.com/office/powerpoint/2010/main" val="2269971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 HAVING</a:t>
            </a:r>
            <a:endParaRPr lang="en-US" dirty="0"/>
          </a:p>
        </p:txBody>
      </p:sp>
      <p:sp>
        <p:nvSpPr>
          <p:cNvPr id="3" name="Content Placeholder 2"/>
          <p:cNvSpPr>
            <a:spLocks noGrp="1"/>
          </p:cNvSpPr>
          <p:nvPr>
            <p:ph idx="1"/>
          </p:nvPr>
        </p:nvSpPr>
        <p:spPr/>
        <p:txBody>
          <a:bodyPr>
            <a:normAutofit/>
          </a:bodyPr>
          <a:lstStyle/>
          <a:p>
            <a:r>
              <a:rPr lang="en-US" dirty="0" smtClean="0"/>
              <a:t>Demo</a:t>
            </a:r>
            <a:endParaRPr lang="en-US" dirty="0"/>
          </a:p>
        </p:txBody>
      </p:sp>
    </p:spTree>
    <p:extLst>
      <p:ext uri="{BB962C8B-B14F-4D97-AF65-F5344CB8AC3E}">
        <p14:creationId xmlns:p14="http://schemas.microsoft.com/office/powerpoint/2010/main" val="2643929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Problems Thus Far…</a:t>
            </a:r>
            <a:endParaRPr lang="en-US" dirty="0"/>
          </a:p>
        </p:txBody>
      </p:sp>
      <p:sp>
        <p:nvSpPr>
          <p:cNvPr id="3" name="Content Placeholder 2"/>
          <p:cNvSpPr>
            <a:spLocks noGrp="1"/>
          </p:cNvSpPr>
          <p:nvPr>
            <p:ph idx="1"/>
          </p:nvPr>
        </p:nvSpPr>
        <p:spPr/>
        <p:txBody>
          <a:bodyPr>
            <a:normAutofit/>
          </a:bodyPr>
          <a:lstStyle/>
          <a:p>
            <a:r>
              <a:rPr lang="en-US" dirty="0" smtClean="0"/>
              <a:t>One-to-many or many-to-many joins – phone numbers example.</a:t>
            </a:r>
          </a:p>
          <a:p>
            <a:r>
              <a:rPr lang="en-US" dirty="0" smtClean="0"/>
              <a:t>Not able to include non-aggregate information without adding excess GROUP BY definitions</a:t>
            </a:r>
          </a:p>
          <a:p>
            <a:r>
              <a:rPr lang="en-US" dirty="0"/>
              <a:t>Rewriting the same expression (math, etc.) multiple </a:t>
            </a:r>
            <a:r>
              <a:rPr lang="en-US" dirty="0" smtClean="0"/>
              <a:t>times</a:t>
            </a:r>
            <a:endParaRPr lang="en-US" dirty="0"/>
          </a:p>
        </p:txBody>
      </p:sp>
    </p:spTree>
    <p:extLst>
      <p:ext uri="{BB962C8B-B14F-4D97-AF65-F5344CB8AC3E}">
        <p14:creationId xmlns:p14="http://schemas.microsoft.com/office/powerpoint/2010/main" val="1169605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SQL and T-SQL</a:t>
            </a:r>
            <a:endParaRPr lang="en-US" dirty="0"/>
          </a:p>
        </p:txBody>
      </p:sp>
      <p:sp>
        <p:nvSpPr>
          <p:cNvPr id="5" name="Content Placeholder 4"/>
          <p:cNvSpPr>
            <a:spLocks noGrp="1"/>
          </p:cNvSpPr>
          <p:nvPr>
            <p:ph idx="1"/>
          </p:nvPr>
        </p:nvSpPr>
        <p:spPr/>
        <p:txBody>
          <a:bodyPr>
            <a:normAutofit/>
          </a:bodyPr>
          <a:lstStyle/>
          <a:p>
            <a:r>
              <a:rPr lang="en-US" dirty="0" smtClean="0"/>
              <a:t>Text-based language interacts with relational database systems like SQL Server</a:t>
            </a:r>
          </a:p>
          <a:p>
            <a:r>
              <a:rPr lang="en-US" dirty="0" smtClean="0"/>
              <a:t>Declarative, not imperative</a:t>
            </a:r>
          </a:p>
          <a:p>
            <a:r>
              <a:rPr lang="en-US" dirty="0" smtClean="0"/>
              <a:t>Somewhat </a:t>
            </a:r>
            <a:r>
              <a:rPr lang="en-US" dirty="0"/>
              <a:t>standardized, but variations between flavors of SQL</a:t>
            </a:r>
          </a:p>
          <a:p>
            <a:pPr lvl="1"/>
            <a:r>
              <a:rPr lang="en-US" dirty="0"/>
              <a:t>T-SQL extends SQL and adds proprietary </a:t>
            </a:r>
            <a:r>
              <a:rPr lang="en-US" dirty="0" smtClean="0"/>
              <a:t>features</a:t>
            </a:r>
          </a:p>
          <a:p>
            <a:r>
              <a:rPr lang="en-US" dirty="0"/>
              <a:t>Two parts of SQL:</a:t>
            </a:r>
          </a:p>
          <a:p>
            <a:pPr lvl="1"/>
            <a:r>
              <a:rPr lang="en-US" dirty="0"/>
              <a:t>Data Definition </a:t>
            </a:r>
            <a:r>
              <a:rPr lang="en-US" dirty="0" smtClean="0"/>
              <a:t>Language (CREATE, ALTER, DROP…)</a:t>
            </a:r>
          </a:p>
          <a:p>
            <a:pPr lvl="1"/>
            <a:r>
              <a:rPr lang="en-US" dirty="0" smtClean="0"/>
              <a:t>Data </a:t>
            </a:r>
            <a:r>
              <a:rPr lang="en-US" dirty="0"/>
              <a:t>Manipulation </a:t>
            </a:r>
            <a:r>
              <a:rPr lang="en-US" dirty="0" smtClean="0"/>
              <a:t>Language</a:t>
            </a:r>
            <a:endParaRPr lang="en-US" dirty="0"/>
          </a:p>
        </p:txBody>
      </p:sp>
    </p:spTree>
    <p:extLst>
      <p:ext uri="{BB962C8B-B14F-4D97-AF65-F5344CB8AC3E}">
        <p14:creationId xmlns:p14="http://schemas.microsoft.com/office/powerpoint/2010/main" val="2384093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Toolbox</a:t>
            </a:r>
            <a:endParaRPr lang="en-US" dirty="0"/>
          </a:p>
        </p:txBody>
      </p:sp>
      <p:sp>
        <p:nvSpPr>
          <p:cNvPr id="3" name="Content Placeholder 2"/>
          <p:cNvSpPr>
            <a:spLocks noGrp="1"/>
          </p:cNvSpPr>
          <p:nvPr>
            <p:ph sz="half" idx="1"/>
          </p:nvPr>
        </p:nvSpPr>
        <p:spPr/>
        <p:txBody>
          <a:bodyPr/>
          <a:lstStyle/>
          <a:p>
            <a:r>
              <a:rPr lang="en-US" dirty="0" err="1" smtClean="0"/>
              <a:t>Subqueries</a:t>
            </a:r>
            <a:endParaRPr lang="en-US" dirty="0" smtClean="0"/>
          </a:p>
          <a:p>
            <a:r>
              <a:rPr lang="en-US" dirty="0"/>
              <a:t>Common table </a:t>
            </a:r>
            <a:r>
              <a:rPr lang="en-US" dirty="0" smtClean="0"/>
              <a:t>expressions</a:t>
            </a:r>
          </a:p>
          <a:p>
            <a:r>
              <a:rPr lang="en-US" dirty="0" smtClean="0"/>
              <a:t>Table variables</a:t>
            </a:r>
          </a:p>
          <a:p>
            <a:r>
              <a:rPr lang="en-US" dirty="0"/>
              <a:t>Temporary </a:t>
            </a:r>
            <a:r>
              <a:rPr lang="en-US" dirty="0" smtClean="0"/>
              <a:t>tables</a:t>
            </a:r>
          </a:p>
        </p:txBody>
      </p:sp>
      <p:pic>
        <p:nvPicPr>
          <p:cNvPr id="2" name="Content Placeholder 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76131" y="892240"/>
            <a:ext cx="2588354" cy="2588354"/>
          </a:xfrm>
        </p:spPr>
      </p:pic>
      <p:sp>
        <p:nvSpPr>
          <p:cNvPr id="5" name="TextBox 4"/>
          <p:cNvSpPr txBox="1"/>
          <p:nvPr/>
        </p:nvSpPr>
        <p:spPr>
          <a:xfrm rot="1139197">
            <a:off x="5995382" y="2822713"/>
            <a:ext cx="782587" cy="369332"/>
          </a:xfrm>
          <a:prstGeom prst="rect">
            <a:avLst/>
          </a:prstGeom>
          <a:noFill/>
        </p:spPr>
        <p:txBody>
          <a:bodyPr wrap="none" rtlCol="0">
            <a:spAutoFit/>
          </a:bodyPr>
          <a:lstStyle/>
          <a:p>
            <a:r>
              <a:rPr lang="en-US" dirty="0" smtClean="0"/>
              <a:t>T-SQL</a:t>
            </a:r>
            <a:endParaRPr lang="en-US" dirty="0"/>
          </a:p>
        </p:txBody>
      </p:sp>
    </p:spTree>
    <p:extLst>
      <p:ext uri="{BB962C8B-B14F-4D97-AF65-F5344CB8AC3E}">
        <p14:creationId xmlns:p14="http://schemas.microsoft.com/office/powerpoint/2010/main" val="316578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Subqueries</a:t>
            </a:r>
            <a:endParaRPr lang="en-US" dirty="0"/>
          </a:p>
        </p:txBody>
      </p:sp>
      <p:sp>
        <p:nvSpPr>
          <p:cNvPr id="5" name="Content Placeholder 4"/>
          <p:cNvSpPr>
            <a:spLocks noGrp="1"/>
          </p:cNvSpPr>
          <p:nvPr>
            <p:ph idx="1"/>
          </p:nvPr>
        </p:nvSpPr>
        <p:spPr/>
        <p:txBody>
          <a:bodyPr/>
          <a:lstStyle/>
          <a:p>
            <a:r>
              <a:rPr lang="en-US" dirty="0" smtClean="0"/>
              <a:t>Correlated vs. non-correlated</a:t>
            </a:r>
          </a:p>
          <a:p>
            <a:r>
              <a:rPr lang="en-US" dirty="0" smtClean="0"/>
              <a:t>Top customers phone number demo</a:t>
            </a:r>
          </a:p>
        </p:txBody>
      </p:sp>
    </p:spTree>
    <p:extLst>
      <p:ext uri="{BB962C8B-B14F-4D97-AF65-F5344CB8AC3E}">
        <p14:creationId xmlns:p14="http://schemas.microsoft.com/office/powerpoint/2010/main" val="1936373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Table Expressions (CTE)</a:t>
            </a:r>
            <a:endParaRPr lang="en-US" dirty="0"/>
          </a:p>
        </p:txBody>
      </p:sp>
      <p:sp>
        <p:nvSpPr>
          <p:cNvPr id="2" name="Content Placeholder 1"/>
          <p:cNvSpPr>
            <a:spLocks noGrp="1"/>
          </p:cNvSpPr>
          <p:nvPr>
            <p:ph sz="half" idx="1"/>
          </p:nvPr>
        </p:nvSpPr>
        <p:spPr/>
        <p:txBody>
          <a:bodyPr>
            <a:normAutofit/>
          </a:bodyPr>
          <a:lstStyle/>
          <a:p>
            <a:r>
              <a:rPr lang="en-US" dirty="0" smtClean="0"/>
              <a:t>Alternative to </a:t>
            </a:r>
            <a:r>
              <a:rPr lang="en-US" dirty="0" err="1" smtClean="0"/>
              <a:t>subquery</a:t>
            </a:r>
            <a:endParaRPr lang="en-US" dirty="0" smtClean="0"/>
          </a:p>
          <a:p>
            <a:r>
              <a:rPr lang="en-US" dirty="0" smtClean="0"/>
              <a:t>Temporary result set</a:t>
            </a:r>
          </a:p>
          <a:p>
            <a:pPr lvl="1"/>
            <a:r>
              <a:rPr lang="en-US" dirty="0"/>
              <a:t>N</a:t>
            </a:r>
            <a:r>
              <a:rPr lang="en-US" dirty="0" smtClean="0"/>
              <a:t>ot stored as an object</a:t>
            </a:r>
          </a:p>
          <a:p>
            <a:pPr lvl="1"/>
            <a:r>
              <a:rPr lang="en-US" dirty="0" smtClean="0"/>
              <a:t>Lifetime: single statement</a:t>
            </a:r>
          </a:p>
          <a:p>
            <a:pPr lvl="1"/>
            <a:r>
              <a:rPr lang="en-US" dirty="0" smtClean="0"/>
              <a:t>Can reference multiple times within a statement</a:t>
            </a:r>
          </a:p>
          <a:p>
            <a:pPr lvl="1"/>
            <a:r>
              <a:rPr lang="en-US" dirty="0" smtClean="0"/>
              <a:t>Recursion</a:t>
            </a:r>
          </a:p>
          <a:p>
            <a:r>
              <a:rPr lang="en-US" dirty="0" smtClean="0"/>
              <a:t>Demo</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71160" y="1446573"/>
            <a:ext cx="3297587" cy="1976852"/>
          </a:xfrm>
          <a:prstGeom prst="rect">
            <a:avLst/>
          </a:prstGeom>
        </p:spPr>
      </p:pic>
    </p:spTree>
    <p:extLst>
      <p:ext uri="{BB962C8B-B14F-4D97-AF65-F5344CB8AC3E}">
        <p14:creationId xmlns:p14="http://schemas.microsoft.com/office/powerpoint/2010/main" val="2571162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Table Expressions (CTE)</a:t>
            </a:r>
            <a:endParaRPr lang="en-US" dirty="0"/>
          </a:p>
        </p:txBody>
      </p:sp>
      <p:sp>
        <p:nvSpPr>
          <p:cNvPr id="2" name="Content Placeholder 1"/>
          <p:cNvSpPr>
            <a:spLocks noGrp="1"/>
          </p:cNvSpPr>
          <p:nvPr>
            <p:ph sz="half" idx="1"/>
          </p:nvPr>
        </p:nvSpPr>
        <p:spPr/>
        <p:txBody>
          <a:bodyPr>
            <a:normAutofit/>
          </a:bodyPr>
          <a:lstStyle/>
          <a:p>
            <a:r>
              <a:rPr lang="en-US" dirty="0" smtClean="0"/>
              <a:t>INSERT INTO … SELECT</a:t>
            </a:r>
          </a:p>
          <a:p>
            <a:r>
              <a:rPr lang="en-US" dirty="0" smtClean="0"/>
              <a:t>UPDATE … SET … FROM</a:t>
            </a:r>
          </a:p>
          <a:p>
            <a:r>
              <a:rPr lang="en-US" dirty="0" smtClean="0"/>
              <a:t>DELETE FROM</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71160" y="1446573"/>
            <a:ext cx="3297587" cy="1976852"/>
          </a:xfrm>
          <a:prstGeom prst="rect">
            <a:avLst/>
          </a:prstGeom>
        </p:spPr>
      </p:pic>
    </p:spTree>
    <p:extLst>
      <p:ext uri="{BB962C8B-B14F-4D97-AF65-F5344CB8AC3E}">
        <p14:creationId xmlns:p14="http://schemas.microsoft.com/office/powerpoint/2010/main" val="3064980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CTE + PIVOT</a:t>
            </a:r>
            <a:endParaRPr lang="en-US" dirty="0"/>
          </a:p>
        </p:txBody>
      </p:sp>
      <p:sp>
        <p:nvSpPr>
          <p:cNvPr id="15" name="Rectangle 14"/>
          <p:cNvSpPr/>
          <p:nvPr/>
        </p:nvSpPr>
        <p:spPr>
          <a:xfrm>
            <a:off x="4905375" y="1007900"/>
            <a:ext cx="152400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5555551234</a:t>
            </a:r>
            <a:endParaRPr lang="en-US" dirty="0"/>
          </a:p>
        </p:txBody>
      </p:sp>
      <p:sp>
        <p:nvSpPr>
          <p:cNvPr id="16" name="Rectangle 15"/>
          <p:cNvSpPr/>
          <p:nvPr/>
        </p:nvSpPr>
        <p:spPr>
          <a:xfrm>
            <a:off x="4905375" y="1398425"/>
            <a:ext cx="152400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5554441233</a:t>
            </a:r>
            <a:endParaRPr lang="en-US" dirty="0"/>
          </a:p>
        </p:txBody>
      </p:sp>
      <p:sp>
        <p:nvSpPr>
          <p:cNvPr id="17" name="Rectangle 16"/>
          <p:cNvSpPr/>
          <p:nvPr/>
        </p:nvSpPr>
        <p:spPr>
          <a:xfrm>
            <a:off x="4905375" y="1788950"/>
            <a:ext cx="152400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5004443344</a:t>
            </a:r>
            <a:endParaRPr lang="en-US" dirty="0"/>
          </a:p>
        </p:txBody>
      </p:sp>
      <p:sp>
        <p:nvSpPr>
          <p:cNvPr id="18" name="Rectangle 17"/>
          <p:cNvSpPr/>
          <p:nvPr/>
        </p:nvSpPr>
        <p:spPr>
          <a:xfrm>
            <a:off x="4905375" y="2178872"/>
            <a:ext cx="1524000" cy="3143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7633980000</a:t>
            </a:r>
            <a:endParaRPr lang="en-US" dirty="0"/>
          </a:p>
        </p:txBody>
      </p:sp>
      <p:sp>
        <p:nvSpPr>
          <p:cNvPr id="19" name="Rectangle 18"/>
          <p:cNvSpPr/>
          <p:nvPr/>
        </p:nvSpPr>
        <p:spPr>
          <a:xfrm>
            <a:off x="4905375" y="2569397"/>
            <a:ext cx="1524000" cy="3143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6123334455</a:t>
            </a:r>
            <a:endParaRPr lang="en-US" dirty="0"/>
          </a:p>
        </p:txBody>
      </p:sp>
      <p:sp>
        <p:nvSpPr>
          <p:cNvPr id="20" name="Rectangle 19"/>
          <p:cNvSpPr/>
          <p:nvPr/>
        </p:nvSpPr>
        <p:spPr>
          <a:xfrm>
            <a:off x="4905375" y="2959922"/>
            <a:ext cx="1524000" cy="3143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8005521299</a:t>
            </a:r>
            <a:endParaRPr lang="en-US" dirty="0"/>
          </a:p>
        </p:txBody>
      </p:sp>
      <p:sp>
        <p:nvSpPr>
          <p:cNvPr id="21" name="Rectangle 20"/>
          <p:cNvSpPr/>
          <p:nvPr/>
        </p:nvSpPr>
        <p:spPr>
          <a:xfrm>
            <a:off x="4905375" y="3350447"/>
            <a:ext cx="1524000" cy="314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8855445678</a:t>
            </a:r>
            <a:endParaRPr lang="en-US" dirty="0"/>
          </a:p>
        </p:txBody>
      </p:sp>
      <p:sp>
        <p:nvSpPr>
          <p:cNvPr id="22" name="Rectangle 21"/>
          <p:cNvSpPr/>
          <p:nvPr/>
        </p:nvSpPr>
        <p:spPr>
          <a:xfrm>
            <a:off x="4905375" y="3740972"/>
            <a:ext cx="1524000" cy="314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4476544379</a:t>
            </a:r>
            <a:endParaRPr lang="en-US" dirty="0"/>
          </a:p>
        </p:txBody>
      </p:sp>
      <p:sp>
        <p:nvSpPr>
          <p:cNvPr id="13" name="Rectangle 12"/>
          <p:cNvSpPr/>
          <p:nvPr/>
        </p:nvSpPr>
        <p:spPr>
          <a:xfrm>
            <a:off x="2552700" y="3740972"/>
            <a:ext cx="2266950" cy="314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Customer 4</a:t>
            </a:r>
            <a:endParaRPr lang="en-US" dirty="0"/>
          </a:p>
        </p:txBody>
      </p:sp>
      <p:sp>
        <p:nvSpPr>
          <p:cNvPr id="12" name="Rectangle 11"/>
          <p:cNvSpPr/>
          <p:nvPr/>
        </p:nvSpPr>
        <p:spPr>
          <a:xfrm>
            <a:off x="2552700" y="3350447"/>
            <a:ext cx="2266950" cy="314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Customer 4</a:t>
            </a:r>
            <a:endParaRPr lang="en-US" dirty="0"/>
          </a:p>
        </p:txBody>
      </p:sp>
      <p:sp>
        <p:nvSpPr>
          <p:cNvPr id="11" name="Rectangle 10"/>
          <p:cNvSpPr/>
          <p:nvPr/>
        </p:nvSpPr>
        <p:spPr>
          <a:xfrm>
            <a:off x="2552700" y="2959922"/>
            <a:ext cx="2266950" cy="3143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Customer 3</a:t>
            </a:r>
            <a:endParaRPr lang="en-US" dirty="0"/>
          </a:p>
        </p:txBody>
      </p:sp>
      <p:sp>
        <p:nvSpPr>
          <p:cNvPr id="10" name="Rectangle 9"/>
          <p:cNvSpPr/>
          <p:nvPr/>
        </p:nvSpPr>
        <p:spPr>
          <a:xfrm>
            <a:off x="2552700" y="2569397"/>
            <a:ext cx="2266950" cy="3143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Customer 2</a:t>
            </a:r>
            <a:endParaRPr lang="en-US" dirty="0"/>
          </a:p>
        </p:txBody>
      </p:sp>
      <p:sp>
        <p:nvSpPr>
          <p:cNvPr id="9" name="Rectangle 8"/>
          <p:cNvSpPr/>
          <p:nvPr/>
        </p:nvSpPr>
        <p:spPr>
          <a:xfrm>
            <a:off x="2552700" y="2178872"/>
            <a:ext cx="2266950" cy="3143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Customer 2</a:t>
            </a:r>
            <a:endParaRPr lang="en-US" dirty="0"/>
          </a:p>
        </p:txBody>
      </p:sp>
      <p:sp>
        <p:nvSpPr>
          <p:cNvPr id="8" name="Rectangle 7"/>
          <p:cNvSpPr/>
          <p:nvPr/>
        </p:nvSpPr>
        <p:spPr>
          <a:xfrm>
            <a:off x="2552700" y="1788950"/>
            <a:ext cx="226695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1</a:t>
            </a:r>
            <a:endParaRPr lang="en-US" dirty="0"/>
          </a:p>
        </p:txBody>
      </p:sp>
      <p:sp>
        <p:nvSpPr>
          <p:cNvPr id="7" name="Rectangle 6"/>
          <p:cNvSpPr/>
          <p:nvPr/>
        </p:nvSpPr>
        <p:spPr>
          <a:xfrm>
            <a:off x="2552700" y="1398425"/>
            <a:ext cx="226695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Customer </a:t>
            </a:r>
            <a:r>
              <a:rPr lang="en-US" dirty="0" smtClean="0"/>
              <a:t>1</a:t>
            </a:r>
            <a:endParaRPr lang="en-US" dirty="0"/>
          </a:p>
        </p:txBody>
      </p:sp>
      <p:sp>
        <p:nvSpPr>
          <p:cNvPr id="5" name="Rectangle 4"/>
          <p:cNvSpPr/>
          <p:nvPr/>
        </p:nvSpPr>
        <p:spPr>
          <a:xfrm>
            <a:off x="2552700" y="1007900"/>
            <a:ext cx="2266950" cy="314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1</a:t>
            </a:r>
            <a:endParaRPr lang="en-US" dirty="0"/>
          </a:p>
        </p:txBody>
      </p:sp>
      <p:sp>
        <p:nvSpPr>
          <p:cNvPr id="31" name="TextBox 30"/>
          <p:cNvSpPr txBox="1"/>
          <p:nvPr/>
        </p:nvSpPr>
        <p:spPr>
          <a:xfrm>
            <a:off x="2552700" y="627080"/>
            <a:ext cx="877163" cy="369332"/>
          </a:xfrm>
          <a:prstGeom prst="rect">
            <a:avLst/>
          </a:prstGeom>
          <a:noFill/>
        </p:spPr>
        <p:txBody>
          <a:bodyPr wrap="none" rtlCol="0">
            <a:spAutoFit/>
          </a:bodyPr>
          <a:lstStyle/>
          <a:p>
            <a:r>
              <a:rPr lang="en-US" dirty="0" smtClean="0"/>
              <a:t>HOME</a:t>
            </a:r>
            <a:endParaRPr lang="en-US" dirty="0"/>
          </a:p>
        </p:txBody>
      </p:sp>
      <p:sp>
        <p:nvSpPr>
          <p:cNvPr id="32" name="TextBox 31"/>
          <p:cNvSpPr txBox="1"/>
          <p:nvPr/>
        </p:nvSpPr>
        <p:spPr>
          <a:xfrm>
            <a:off x="4162752" y="638568"/>
            <a:ext cx="1013419" cy="369332"/>
          </a:xfrm>
          <a:prstGeom prst="rect">
            <a:avLst/>
          </a:prstGeom>
          <a:noFill/>
        </p:spPr>
        <p:txBody>
          <a:bodyPr wrap="none" rtlCol="0">
            <a:spAutoFit/>
          </a:bodyPr>
          <a:lstStyle/>
          <a:p>
            <a:r>
              <a:rPr lang="en-US" dirty="0" smtClean="0"/>
              <a:t>MOBILE</a:t>
            </a:r>
            <a:endParaRPr lang="en-US" dirty="0"/>
          </a:p>
        </p:txBody>
      </p:sp>
      <p:sp>
        <p:nvSpPr>
          <p:cNvPr id="33" name="TextBox 32"/>
          <p:cNvSpPr txBox="1"/>
          <p:nvPr/>
        </p:nvSpPr>
        <p:spPr>
          <a:xfrm>
            <a:off x="5768618" y="640689"/>
            <a:ext cx="881973" cy="369332"/>
          </a:xfrm>
          <a:prstGeom prst="rect">
            <a:avLst/>
          </a:prstGeom>
          <a:noFill/>
        </p:spPr>
        <p:txBody>
          <a:bodyPr wrap="none" rtlCol="0">
            <a:spAutoFit/>
          </a:bodyPr>
          <a:lstStyle/>
          <a:p>
            <a:r>
              <a:rPr lang="en-US" dirty="0" smtClean="0"/>
              <a:t>WORK</a:t>
            </a:r>
            <a:endParaRPr lang="en-US" dirty="0"/>
          </a:p>
        </p:txBody>
      </p:sp>
    </p:spTree>
    <p:extLst>
      <p:ext uri="{BB962C8B-B14F-4D97-AF65-F5344CB8AC3E}">
        <p14:creationId xmlns:p14="http://schemas.microsoft.com/office/powerpoint/2010/main" val="2112374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1" fill="hold" grpId="0" nodeType="clickEffect">
                                  <p:stCondLst>
                                    <p:cond delay="0"/>
                                  </p:stCondLst>
                                  <p:childTnLst>
                                    <p:anim calcmode="lin" valueType="num">
                                      <p:cBhvr additive="base">
                                        <p:cTn id="6" dur="500"/>
                                        <p:tgtEl>
                                          <p:spTgt spid="7"/>
                                        </p:tgtEl>
                                        <p:attrNameLst>
                                          <p:attrName>ppt_y</p:attrName>
                                        </p:attrNameLst>
                                      </p:cBhvr>
                                      <p:tavLst>
                                        <p:tav tm="0">
                                          <p:val>
                                            <p:strVal val="#ppt_y"/>
                                          </p:val>
                                        </p:tav>
                                        <p:tav tm="100000">
                                          <p:val>
                                            <p:strVal val="#ppt_y-#ppt_h*1.125000"/>
                                          </p:val>
                                        </p:tav>
                                      </p:tavLst>
                                    </p:anim>
                                    <p:animEffect transition="out" filter="wipe(up)">
                                      <p:cBhvr>
                                        <p:cTn id="7" dur="500"/>
                                        <p:tgtEl>
                                          <p:spTgt spid="7"/>
                                        </p:tgtEl>
                                      </p:cBhvr>
                                    </p:animEffect>
                                    <p:set>
                                      <p:cBhvr>
                                        <p:cTn id="8" dur="1" fill="hold">
                                          <p:stCondLst>
                                            <p:cond delay="499"/>
                                          </p:stCondLst>
                                        </p:cTn>
                                        <p:tgtEl>
                                          <p:spTgt spid="7"/>
                                        </p:tgtEl>
                                        <p:attrNameLst>
                                          <p:attrName>style.visibility</p:attrName>
                                        </p:attrNameLst>
                                      </p:cBhvr>
                                      <p:to>
                                        <p:strVal val="hidden"/>
                                      </p:to>
                                    </p:set>
                                  </p:childTnLst>
                                </p:cTn>
                              </p:par>
                              <p:par>
                                <p:cTn id="9" presetID="12" presetClass="exit" presetSubtype="1" fill="hold" grpId="0" nodeType="withEffect">
                                  <p:stCondLst>
                                    <p:cond delay="150"/>
                                  </p:stCondLst>
                                  <p:childTnLst>
                                    <p:anim calcmode="lin" valueType="num">
                                      <p:cBhvr additive="base">
                                        <p:cTn id="10" dur="500"/>
                                        <p:tgtEl>
                                          <p:spTgt spid="8"/>
                                        </p:tgtEl>
                                        <p:attrNameLst>
                                          <p:attrName>ppt_y</p:attrName>
                                        </p:attrNameLst>
                                      </p:cBhvr>
                                      <p:tavLst>
                                        <p:tav tm="0">
                                          <p:val>
                                            <p:strVal val="#ppt_y"/>
                                          </p:val>
                                        </p:tav>
                                        <p:tav tm="100000">
                                          <p:val>
                                            <p:strVal val="#ppt_y-#ppt_h*1.125000"/>
                                          </p:val>
                                        </p:tav>
                                      </p:tavLst>
                                    </p:anim>
                                    <p:animEffect transition="out" filter="wipe(up)">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2" presetClass="exit" presetSubtype="1" fill="hold" grpId="0" nodeType="withEffect">
                                  <p:stCondLst>
                                    <p:cond delay="300"/>
                                  </p:stCondLst>
                                  <p:childTnLst>
                                    <p:anim calcmode="lin" valueType="num">
                                      <p:cBhvr additive="base">
                                        <p:cTn id="14" dur="500"/>
                                        <p:tgtEl>
                                          <p:spTgt spid="10"/>
                                        </p:tgtEl>
                                        <p:attrNameLst>
                                          <p:attrName>ppt_y</p:attrName>
                                        </p:attrNameLst>
                                      </p:cBhvr>
                                      <p:tavLst>
                                        <p:tav tm="0">
                                          <p:val>
                                            <p:strVal val="#ppt_y"/>
                                          </p:val>
                                        </p:tav>
                                        <p:tav tm="100000">
                                          <p:val>
                                            <p:strVal val="#ppt_y-#ppt_h*1.125000"/>
                                          </p:val>
                                        </p:tav>
                                      </p:tavLst>
                                    </p:anim>
                                    <p:animEffect transition="out" filter="wipe(up)">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2" presetClass="exit" presetSubtype="1" fill="hold" grpId="0" nodeType="withEffect">
                                  <p:stCondLst>
                                    <p:cond delay="450"/>
                                  </p:stCondLst>
                                  <p:childTnLst>
                                    <p:anim calcmode="lin" valueType="num">
                                      <p:cBhvr additive="base">
                                        <p:cTn id="18" dur="500"/>
                                        <p:tgtEl>
                                          <p:spTgt spid="13"/>
                                        </p:tgtEl>
                                        <p:attrNameLst>
                                          <p:attrName>ppt_y</p:attrName>
                                        </p:attrNameLst>
                                      </p:cBhvr>
                                      <p:tavLst>
                                        <p:tav tm="0">
                                          <p:val>
                                            <p:strVal val="#ppt_y"/>
                                          </p:val>
                                        </p:tav>
                                        <p:tav tm="100000">
                                          <p:val>
                                            <p:strVal val="#ppt_y-#ppt_h*1.125000"/>
                                          </p:val>
                                        </p:tav>
                                      </p:tavLst>
                                    </p:anim>
                                    <p:animEffect transition="out" filter="wipe(up)">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950"/>
                            </p:stCondLst>
                            <p:childTnLst>
                              <p:par>
                                <p:cTn id="22" presetID="35" presetClass="path" presetSubtype="0" accel="50000" decel="50000" fill="hold" grpId="0" nodeType="afterEffect">
                                  <p:stCondLst>
                                    <p:cond delay="0"/>
                                  </p:stCondLst>
                                  <p:childTnLst>
                                    <p:animMotion origin="layout" path="M 0 0 L -0.25 0 E" pathEditMode="relative" ptsTypes="">
                                      <p:cBhvr>
                                        <p:cTn id="23" dur="2000" fill="hold"/>
                                        <p:tgtEl>
                                          <p:spTgt spid="15"/>
                                        </p:tgtEl>
                                        <p:attrNameLst>
                                          <p:attrName>ppt_x</p:attrName>
                                          <p:attrName>ppt_y</p:attrName>
                                        </p:attrNameLst>
                                      </p:cBhvr>
                                    </p:animMotion>
                                  </p:childTnLst>
                                </p:cTn>
                              </p:par>
                              <p:par>
                                <p:cTn id="24" presetID="35" presetClass="path" presetSubtype="0" accel="50000" decel="50000" fill="hold" grpId="0" nodeType="withEffect">
                                  <p:stCondLst>
                                    <p:cond delay="0"/>
                                  </p:stCondLst>
                                  <p:childTnLst>
                                    <p:animMotion origin="layout" path="M 0 0 L -0.25 0 E" pathEditMode="relative" ptsTypes="">
                                      <p:cBhvr>
                                        <p:cTn id="25" dur="2000" fill="hold"/>
                                        <p:tgtEl>
                                          <p:spTgt spid="16"/>
                                        </p:tgtEl>
                                        <p:attrNameLst>
                                          <p:attrName>ppt_x</p:attrName>
                                          <p:attrName>ppt_y</p:attrName>
                                        </p:attrNameLst>
                                      </p:cBhvr>
                                    </p:animMotion>
                                  </p:childTnLst>
                                </p:cTn>
                              </p:par>
                              <p:par>
                                <p:cTn id="26" presetID="35" presetClass="path" presetSubtype="0" accel="50000" decel="50000" fill="hold" grpId="0" nodeType="withEffect">
                                  <p:stCondLst>
                                    <p:cond delay="0"/>
                                  </p:stCondLst>
                                  <p:childTnLst>
                                    <p:animMotion origin="layout" path="M 0 0 L -0.25 0 E" pathEditMode="relative" ptsTypes="">
                                      <p:cBhvr>
                                        <p:cTn id="27" dur="2000" fill="hold"/>
                                        <p:tgtEl>
                                          <p:spTgt spid="17"/>
                                        </p:tgtEl>
                                        <p:attrNameLst>
                                          <p:attrName>ppt_x</p:attrName>
                                          <p:attrName>ppt_y</p:attrName>
                                        </p:attrNameLst>
                                      </p:cBhvr>
                                    </p:animMotion>
                                  </p:childTnLst>
                                </p:cTn>
                              </p:par>
                              <p:par>
                                <p:cTn id="28" presetID="35" presetClass="path" presetSubtype="0" accel="50000" decel="50000" fill="hold" grpId="0" nodeType="withEffect">
                                  <p:stCondLst>
                                    <p:cond delay="0"/>
                                  </p:stCondLst>
                                  <p:childTnLst>
                                    <p:animMotion origin="layout" path="M 0 0 L -0.25 0 E" pathEditMode="relative" ptsTypes="">
                                      <p:cBhvr>
                                        <p:cTn id="29" dur="2000" fill="hold"/>
                                        <p:tgtEl>
                                          <p:spTgt spid="18"/>
                                        </p:tgtEl>
                                        <p:attrNameLst>
                                          <p:attrName>ppt_x</p:attrName>
                                          <p:attrName>ppt_y</p:attrName>
                                        </p:attrNameLst>
                                      </p:cBhvr>
                                    </p:animMotion>
                                  </p:childTnLst>
                                </p:cTn>
                              </p:par>
                              <p:par>
                                <p:cTn id="30" presetID="35" presetClass="path" presetSubtype="0" accel="50000" decel="50000" fill="hold" grpId="0" nodeType="withEffect">
                                  <p:stCondLst>
                                    <p:cond delay="0"/>
                                  </p:stCondLst>
                                  <p:childTnLst>
                                    <p:animMotion origin="layout" path="M 0 0 L -0.25 0 E" pathEditMode="relative" ptsTypes="">
                                      <p:cBhvr>
                                        <p:cTn id="31" dur="2000" fill="hold"/>
                                        <p:tgtEl>
                                          <p:spTgt spid="19"/>
                                        </p:tgtEl>
                                        <p:attrNameLst>
                                          <p:attrName>ppt_x</p:attrName>
                                          <p:attrName>ppt_y</p:attrName>
                                        </p:attrNameLst>
                                      </p:cBhvr>
                                    </p:animMotion>
                                  </p:childTnLst>
                                </p:cTn>
                              </p:par>
                              <p:par>
                                <p:cTn id="32" presetID="35" presetClass="path" presetSubtype="0" accel="50000" decel="50000" fill="hold" grpId="0" nodeType="withEffect">
                                  <p:stCondLst>
                                    <p:cond delay="0"/>
                                  </p:stCondLst>
                                  <p:childTnLst>
                                    <p:animMotion origin="layout" path="M 0 0 L -0.25 0 E" pathEditMode="relative" ptsTypes="">
                                      <p:cBhvr>
                                        <p:cTn id="33" dur="2000" fill="hold"/>
                                        <p:tgtEl>
                                          <p:spTgt spid="20"/>
                                        </p:tgtEl>
                                        <p:attrNameLst>
                                          <p:attrName>ppt_x</p:attrName>
                                          <p:attrName>ppt_y</p:attrName>
                                        </p:attrNameLst>
                                      </p:cBhvr>
                                    </p:animMotion>
                                  </p:childTnLst>
                                </p:cTn>
                              </p:par>
                              <p:par>
                                <p:cTn id="34" presetID="35" presetClass="path" presetSubtype="0" accel="50000" decel="50000" fill="hold" grpId="0" nodeType="withEffect">
                                  <p:stCondLst>
                                    <p:cond delay="0"/>
                                  </p:stCondLst>
                                  <p:childTnLst>
                                    <p:animMotion origin="layout" path="M 0 0 L -0.25 0 E" pathEditMode="relative" ptsTypes="">
                                      <p:cBhvr>
                                        <p:cTn id="35" dur="2000" fill="hold"/>
                                        <p:tgtEl>
                                          <p:spTgt spid="21"/>
                                        </p:tgtEl>
                                        <p:attrNameLst>
                                          <p:attrName>ppt_x</p:attrName>
                                          <p:attrName>ppt_y</p:attrName>
                                        </p:attrNameLst>
                                      </p:cBhvr>
                                    </p:animMotion>
                                  </p:childTnLst>
                                </p:cTn>
                              </p:par>
                              <p:par>
                                <p:cTn id="36" presetID="35" presetClass="path" presetSubtype="0" accel="50000" decel="50000" fill="hold" grpId="0" nodeType="withEffect">
                                  <p:stCondLst>
                                    <p:cond delay="0"/>
                                  </p:stCondLst>
                                  <p:childTnLst>
                                    <p:animMotion origin="layout" path="M 0 0 L -0.25 0 E" pathEditMode="relative" ptsTypes="">
                                      <p:cBhvr>
                                        <p:cTn id="37" dur="2000" fill="hold"/>
                                        <p:tgtEl>
                                          <p:spTgt spid="22"/>
                                        </p:tgtEl>
                                        <p:attrNameLst>
                                          <p:attrName>ppt_x</p:attrName>
                                          <p:attrName>ppt_y</p:attrName>
                                        </p:attrNameLst>
                                      </p:cBhvr>
                                    </p:animMotion>
                                  </p:childTnLst>
                                </p:cTn>
                              </p:par>
                              <p:par>
                                <p:cTn id="38" presetID="35" presetClass="path" presetSubtype="0" accel="50000" decel="50000" fill="hold" grpId="0" nodeType="withEffect">
                                  <p:stCondLst>
                                    <p:cond delay="0"/>
                                  </p:stCondLst>
                                  <p:childTnLst>
                                    <p:animMotion origin="layout" path="M 0 0 L -0.25 0 E" pathEditMode="relative" ptsTypes="">
                                      <p:cBhvr>
                                        <p:cTn id="39" dur="2000" fill="hold"/>
                                        <p:tgtEl>
                                          <p:spTgt spid="5"/>
                                        </p:tgtEl>
                                        <p:attrNameLst>
                                          <p:attrName>ppt_x</p:attrName>
                                          <p:attrName>ppt_y</p:attrName>
                                        </p:attrNameLst>
                                      </p:cBhvr>
                                    </p:animMotion>
                                  </p:childTnLst>
                                </p:cTn>
                              </p:par>
                              <p:par>
                                <p:cTn id="40" presetID="35" presetClass="path" presetSubtype="0" accel="50000" decel="50000" fill="hold" grpId="0" nodeType="withEffect">
                                  <p:stCondLst>
                                    <p:cond delay="0"/>
                                  </p:stCondLst>
                                  <p:childTnLst>
                                    <p:animMotion origin="layout" path="M 0 0 L -0.25 0 E" pathEditMode="relative" ptsTypes="">
                                      <p:cBhvr>
                                        <p:cTn id="41" dur="2000" fill="hold"/>
                                        <p:tgtEl>
                                          <p:spTgt spid="9"/>
                                        </p:tgtEl>
                                        <p:attrNameLst>
                                          <p:attrName>ppt_x</p:attrName>
                                          <p:attrName>ppt_y</p:attrName>
                                        </p:attrNameLst>
                                      </p:cBhvr>
                                    </p:animMotion>
                                  </p:childTnLst>
                                </p:cTn>
                              </p:par>
                              <p:par>
                                <p:cTn id="42" presetID="35" presetClass="path" presetSubtype="0" accel="50000" decel="50000" fill="hold" grpId="0" nodeType="withEffect">
                                  <p:stCondLst>
                                    <p:cond delay="0"/>
                                  </p:stCondLst>
                                  <p:childTnLst>
                                    <p:animMotion origin="layout" path="M 0 0 L -0.25 0 E" pathEditMode="relative" ptsTypes="">
                                      <p:cBhvr>
                                        <p:cTn id="43" dur="2000" fill="hold"/>
                                        <p:tgtEl>
                                          <p:spTgt spid="11"/>
                                        </p:tgtEl>
                                        <p:attrNameLst>
                                          <p:attrName>ppt_x</p:attrName>
                                          <p:attrName>ppt_y</p:attrName>
                                        </p:attrNameLst>
                                      </p:cBhvr>
                                    </p:animMotion>
                                  </p:childTnLst>
                                </p:cTn>
                              </p:par>
                              <p:par>
                                <p:cTn id="44" presetID="35" presetClass="path" presetSubtype="0" accel="50000" decel="50000" fill="hold" grpId="0" nodeType="withEffect">
                                  <p:stCondLst>
                                    <p:cond delay="0"/>
                                  </p:stCondLst>
                                  <p:childTnLst>
                                    <p:animMotion origin="layout" path="M 0 0 L -0.25 0 E" pathEditMode="relative" ptsTypes="">
                                      <p:cBhvr>
                                        <p:cTn id="45" dur="2000" fill="hold"/>
                                        <p:tgtEl>
                                          <p:spTgt spid="12"/>
                                        </p:tgtEl>
                                        <p:attrNameLst>
                                          <p:attrName>ppt_x</p:attrName>
                                          <p:attrName>ppt_y</p:attrName>
                                        </p:attrNameLst>
                                      </p:cBhvr>
                                    </p:animMotion>
                                  </p:childTnLst>
                                </p:cTn>
                              </p:par>
                            </p:childTnLst>
                          </p:cTn>
                        </p:par>
                        <p:par>
                          <p:cTn id="46" fill="hold">
                            <p:stCondLst>
                              <p:cond delay="295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42" presetClass="path" presetSubtype="0" accel="50000" decel="50000" fill="hold" grpId="1" nodeType="withEffect">
                                  <p:stCondLst>
                                    <p:cond delay="0"/>
                                  </p:stCondLst>
                                  <p:childTnLst>
                                    <p:animMotion origin="layout" path="M -0.25 8.64198E-7 L -0.07083 -0.08025 " pathEditMode="relative" rAng="0" ptsTypes="AA">
                                      <p:cBhvr>
                                        <p:cTn id="57" dur="2000" fill="hold"/>
                                        <p:tgtEl>
                                          <p:spTgt spid="16"/>
                                        </p:tgtEl>
                                        <p:attrNameLst>
                                          <p:attrName>ppt_x</p:attrName>
                                          <p:attrName>ppt_y</p:attrName>
                                        </p:attrNameLst>
                                      </p:cBhvr>
                                      <p:rCtr x="8958" y="-4012"/>
                                    </p:animMotion>
                                  </p:childTnLst>
                                </p:cTn>
                              </p:par>
                              <p:par>
                                <p:cTn id="58" presetID="42" presetClass="path" presetSubtype="0" accel="50000" decel="50000" fill="hold" grpId="1" nodeType="withEffect">
                                  <p:stCondLst>
                                    <p:cond delay="0"/>
                                  </p:stCondLst>
                                  <p:childTnLst>
                                    <p:animMotion origin="layout" path="M -0.25 4.93827E-6 L 0.10417 -0.15618 " pathEditMode="relative" rAng="0" ptsTypes="AA">
                                      <p:cBhvr>
                                        <p:cTn id="59" dur="2000" fill="hold"/>
                                        <p:tgtEl>
                                          <p:spTgt spid="17"/>
                                        </p:tgtEl>
                                        <p:attrNameLst>
                                          <p:attrName>ppt_x</p:attrName>
                                          <p:attrName>ppt_y</p:attrName>
                                        </p:attrNameLst>
                                      </p:cBhvr>
                                      <p:rCtr x="17708" y="-7809"/>
                                    </p:animMotion>
                                  </p:childTnLst>
                                </p:cTn>
                              </p:par>
                              <p:par>
                                <p:cTn id="60" presetID="42" presetClass="path" presetSubtype="0" accel="50000" decel="50000" fill="hold" grpId="1" nodeType="withEffect">
                                  <p:stCondLst>
                                    <p:cond delay="0"/>
                                  </p:stCondLst>
                                  <p:childTnLst>
                                    <p:animMotion origin="layout" path="M -0.25 3.08642E-6 L -0.07187 -0.07655 " pathEditMode="relative" rAng="0" ptsTypes="AA">
                                      <p:cBhvr>
                                        <p:cTn id="61" dur="2000" fill="hold"/>
                                        <p:tgtEl>
                                          <p:spTgt spid="19"/>
                                        </p:tgtEl>
                                        <p:attrNameLst>
                                          <p:attrName>ppt_x</p:attrName>
                                          <p:attrName>ppt_y</p:attrName>
                                        </p:attrNameLst>
                                      </p:cBhvr>
                                      <p:rCtr x="8906" y="-3827"/>
                                    </p:animMotion>
                                  </p:childTnLst>
                                </p:cTn>
                              </p:par>
                              <p:par>
                                <p:cTn id="62" presetID="42" presetClass="path" presetSubtype="0" accel="50000" decel="50000" fill="hold" grpId="1" nodeType="withEffect">
                                  <p:stCondLst>
                                    <p:cond delay="0"/>
                                  </p:stCondLst>
                                  <p:childTnLst>
                                    <p:animMotion origin="layout" path="M -0.25 -4.69136E-6 L -0.0717 -0.07716 " pathEditMode="relative" rAng="0" ptsTypes="AA">
                                      <p:cBhvr>
                                        <p:cTn id="63" dur="2000" fill="hold"/>
                                        <p:tgtEl>
                                          <p:spTgt spid="22"/>
                                        </p:tgtEl>
                                        <p:attrNameLst>
                                          <p:attrName>ppt_x</p:attrName>
                                          <p:attrName>ppt_y</p:attrName>
                                        </p:attrNameLst>
                                      </p:cBhvr>
                                      <p:rCtr x="8906" y="-38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animBg="1"/>
      <p:bldP spid="17" grpId="1" animBg="1"/>
      <p:bldP spid="18" grpId="0" animBg="1"/>
      <p:bldP spid="19" grpId="0" animBg="1"/>
      <p:bldP spid="19" grpId="1" animBg="1"/>
      <p:bldP spid="20" grpId="0" animBg="1"/>
      <p:bldP spid="21" grpId="0" animBg="1"/>
      <p:bldP spid="22" grpId="0" animBg="1"/>
      <p:bldP spid="22" grpId="1" animBg="1"/>
      <p:bldP spid="13" grpId="0" animBg="1"/>
      <p:bldP spid="12" grpId="0" animBg="1"/>
      <p:bldP spid="11" grpId="0" animBg="1"/>
      <p:bldP spid="10" grpId="0" animBg="1"/>
      <p:bldP spid="9" grpId="0" animBg="1"/>
      <p:bldP spid="8" grpId="0" animBg="1"/>
      <p:bldP spid="7" grpId="0" animBg="1"/>
      <p:bldP spid="5" grpId="0" animBg="1"/>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CTE Alternative: Table Variables</a:t>
            </a:r>
            <a:endParaRPr lang="en-US" dirty="0"/>
          </a:p>
        </p:txBody>
      </p:sp>
      <p:sp>
        <p:nvSpPr>
          <p:cNvPr id="2" name="Content Placeholder 1"/>
          <p:cNvSpPr>
            <a:spLocks noGrp="1"/>
          </p:cNvSpPr>
          <p:nvPr>
            <p:ph idx="1"/>
          </p:nvPr>
        </p:nvSpPr>
        <p:spPr/>
        <p:txBody>
          <a:bodyPr>
            <a:normAutofit/>
          </a:bodyPr>
          <a:lstStyle/>
          <a:p>
            <a:r>
              <a:rPr lang="en-US" dirty="0" smtClean="0"/>
              <a:t>On par with common table expressions</a:t>
            </a:r>
          </a:p>
          <a:p>
            <a:r>
              <a:rPr lang="en-US" dirty="0" smtClean="0"/>
              <a:t>Useful for procedural work</a:t>
            </a:r>
          </a:p>
          <a:p>
            <a:r>
              <a:rPr lang="en-US" dirty="0" smtClean="0"/>
              <a:t>Has the same lifetime as any other variable</a:t>
            </a:r>
          </a:p>
          <a:p>
            <a:r>
              <a:rPr lang="en-US" dirty="0" smtClean="0"/>
              <a:t>Demo</a:t>
            </a:r>
          </a:p>
        </p:txBody>
      </p:sp>
    </p:spTree>
    <p:extLst>
      <p:ext uri="{BB962C8B-B14F-4D97-AF65-F5344CB8AC3E}">
        <p14:creationId xmlns:p14="http://schemas.microsoft.com/office/powerpoint/2010/main" val="1203141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CTE Alternative: Temporary </a:t>
            </a:r>
            <a:r>
              <a:rPr lang="en-US" dirty="0" smtClean="0"/>
              <a:t>Tables</a:t>
            </a:r>
            <a:endParaRPr lang="en-US" dirty="0"/>
          </a:p>
        </p:txBody>
      </p:sp>
      <p:sp>
        <p:nvSpPr>
          <p:cNvPr id="2" name="Content Placeholder 1"/>
          <p:cNvSpPr>
            <a:spLocks noGrp="1"/>
          </p:cNvSpPr>
          <p:nvPr>
            <p:ph idx="1"/>
          </p:nvPr>
        </p:nvSpPr>
        <p:spPr/>
        <p:txBody>
          <a:bodyPr>
            <a:normAutofit/>
          </a:bodyPr>
          <a:lstStyle/>
          <a:p>
            <a:r>
              <a:rPr lang="en-US" dirty="0" smtClean="0"/>
              <a:t>Are written to disk; lengthy lifetime is a tradeoff for performance.</a:t>
            </a:r>
          </a:p>
          <a:p>
            <a:r>
              <a:rPr lang="en-US" dirty="0" smtClean="0"/>
              <a:t>Used like any other table.</a:t>
            </a:r>
          </a:p>
          <a:p>
            <a:r>
              <a:rPr lang="en-US" dirty="0" smtClean="0"/>
              <a:t>Denoted with a #.</a:t>
            </a:r>
          </a:p>
          <a:p>
            <a:r>
              <a:rPr lang="en-US" dirty="0" smtClean="0"/>
              <a:t>You must delete them OR end your connection.</a:t>
            </a:r>
          </a:p>
          <a:p>
            <a:r>
              <a:rPr lang="en-US" dirty="0" smtClean="0"/>
              <a:t>Demo.</a:t>
            </a:r>
          </a:p>
        </p:txBody>
      </p:sp>
    </p:spTree>
    <p:extLst>
      <p:ext uri="{BB962C8B-B14F-4D97-AF65-F5344CB8AC3E}">
        <p14:creationId xmlns:p14="http://schemas.microsoft.com/office/powerpoint/2010/main" val="2262058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Odds and Ends</a:t>
            </a:r>
            <a:endParaRPr lang="en-US" dirty="0"/>
          </a:p>
        </p:txBody>
      </p:sp>
      <p:sp>
        <p:nvSpPr>
          <p:cNvPr id="3" name="Content Placeholder 2"/>
          <p:cNvSpPr>
            <a:spLocks noGrp="1"/>
          </p:cNvSpPr>
          <p:nvPr>
            <p:ph idx="1"/>
          </p:nvPr>
        </p:nvSpPr>
        <p:spPr/>
        <p:txBody>
          <a:bodyPr/>
          <a:lstStyle/>
          <a:p>
            <a:r>
              <a:rPr lang="en-US" dirty="0" smtClean="0"/>
              <a:t>SQL Operators, Functions, Data Types</a:t>
            </a:r>
          </a:p>
          <a:p>
            <a:r>
              <a:rPr lang="en-US" dirty="0" smtClean="0"/>
              <a:t>INSERT, UPDATE, DELETE</a:t>
            </a:r>
          </a:p>
          <a:p>
            <a:r>
              <a:rPr lang="en-US" dirty="0" smtClean="0"/>
              <a:t>Window functions</a:t>
            </a:r>
          </a:p>
          <a:p>
            <a:pPr lvl="1"/>
            <a:r>
              <a:rPr lang="en-US" dirty="0" smtClean="0"/>
              <a:t>Pagination</a:t>
            </a:r>
          </a:p>
          <a:p>
            <a:pPr lvl="2"/>
            <a:r>
              <a:rPr lang="en-US" dirty="0" smtClean="0"/>
              <a:t>SELECT ROW_NUMBER() OVER (ORDER BY </a:t>
            </a:r>
            <a:r>
              <a:rPr lang="en-US" dirty="0" err="1" smtClean="0"/>
              <a:t>PurchasedOn</a:t>
            </a:r>
            <a:r>
              <a:rPr lang="en-US" dirty="0" smtClean="0"/>
              <a:t> DESC) …</a:t>
            </a:r>
          </a:p>
          <a:p>
            <a:pPr lvl="2"/>
            <a:r>
              <a:rPr lang="en-US" dirty="0" smtClean="0"/>
              <a:t>OFFSET 50 ROWS FETCH NEXT 50 ROWS ONLY</a:t>
            </a:r>
          </a:p>
          <a:p>
            <a:pPr lvl="1"/>
            <a:r>
              <a:rPr lang="en-US" dirty="0" smtClean="0"/>
              <a:t>Compare to next/previous row(s), running totals, aggregates, etc.</a:t>
            </a:r>
          </a:p>
          <a:p>
            <a:r>
              <a:rPr lang="en-US" dirty="0" smtClean="0"/>
              <a:t>Mock data generation demo</a:t>
            </a:r>
            <a:endParaRPr lang="en-US" dirty="0"/>
          </a:p>
        </p:txBody>
      </p:sp>
    </p:spTree>
    <p:extLst>
      <p:ext uri="{BB962C8B-B14F-4D97-AF65-F5344CB8AC3E}">
        <p14:creationId xmlns:p14="http://schemas.microsoft.com/office/powerpoint/2010/main" val="780924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441" y="16669"/>
            <a:ext cx="7886700" cy="994172"/>
          </a:xfrm>
        </p:spPr>
        <p:txBody>
          <a:bodyPr>
            <a:normAutofit/>
          </a:bodyPr>
          <a:lstStyle/>
          <a:p>
            <a:r>
              <a:rPr lang="en-US" dirty="0" smtClean="0"/>
              <a:t>Data Definition Language</a:t>
            </a:r>
            <a:endParaRPr lang="en-US" dirty="0"/>
          </a:p>
        </p:txBody>
      </p:sp>
      <p:sp>
        <p:nvSpPr>
          <p:cNvPr id="5" name="Content Placeholder 4"/>
          <p:cNvSpPr>
            <a:spLocks noGrp="1"/>
          </p:cNvSpPr>
          <p:nvPr>
            <p:ph sz="half" idx="1"/>
          </p:nvPr>
        </p:nvSpPr>
        <p:spPr>
          <a:xfrm>
            <a:off x="136441" y="892240"/>
            <a:ext cx="5054684" cy="3462590"/>
          </a:xfrm>
        </p:spPr>
        <p:txBody>
          <a:bodyPr>
            <a:normAutofit/>
          </a:bodyPr>
          <a:lstStyle/>
          <a:p>
            <a:r>
              <a:rPr lang="en-US" dirty="0" smtClean="0"/>
              <a:t>Allows you  to create and modify SQL Server features:</a:t>
            </a:r>
          </a:p>
          <a:p>
            <a:pPr lvl="1"/>
            <a:r>
              <a:rPr lang="en-US" dirty="0" smtClean="0"/>
              <a:t>Tables</a:t>
            </a:r>
          </a:p>
          <a:p>
            <a:pPr lvl="2"/>
            <a:r>
              <a:rPr lang="en-US" dirty="0"/>
              <a:t>C</a:t>
            </a:r>
            <a:r>
              <a:rPr lang="en-US" dirty="0" smtClean="0"/>
              <a:t>olumns, Keys, Constraints, Indexes, etc.</a:t>
            </a:r>
          </a:p>
          <a:p>
            <a:pPr lvl="1"/>
            <a:r>
              <a:rPr lang="en-US" dirty="0" smtClean="0"/>
              <a:t>Views</a:t>
            </a:r>
          </a:p>
          <a:p>
            <a:pPr lvl="1"/>
            <a:r>
              <a:rPr lang="en-US" dirty="0" smtClean="0"/>
              <a:t>Stored Procedures</a:t>
            </a:r>
          </a:p>
          <a:p>
            <a:pPr lvl="1"/>
            <a:r>
              <a:rPr lang="en-US" dirty="0" smtClean="0"/>
              <a:t>Triggers</a:t>
            </a:r>
          </a:p>
          <a:p>
            <a:pPr lvl="1"/>
            <a:r>
              <a:rPr lang="en-US" dirty="0" smtClean="0"/>
              <a:t>Functions</a:t>
            </a:r>
          </a:p>
          <a:p>
            <a:pPr lvl="2"/>
            <a:r>
              <a:rPr lang="en-US" dirty="0" smtClean="0"/>
              <a:t>Scalar and Table-Valued</a:t>
            </a:r>
            <a:endParaRPr lang="en-US" dirty="0"/>
          </a:p>
        </p:txBody>
      </p:sp>
      <p:pic>
        <p:nvPicPr>
          <p:cNvPr id="3" name="Content Placeholder 2"/>
          <p:cNvPicPr>
            <a:picLocks noGrp="1" noChangeAspect="1"/>
          </p:cNvPicPr>
          <p:nvPr>
            <p:ph sz="half" idx="2"/>
          </p:nvPr>
        </p:nvPicPr>
        <p:blipFill>
          <a:blip r:embed="rId3"/>
          <a:stretch>
            <a:fillRect/>
          </a:stretch>
        </p:blipFill>
        <p:spPr>
          <a:xfrm>
            <a:off x="6114750" y="157454"/>
            <a:ext cx="2499411" cy="4240879"/>
          </a:xfrm>
          <a:prstGeom prst="rect">
            <a:avLst/>
          </a:prstGeom>
        </p:spPr>
      </p:pic>
    </p:spTree>
    <p:extLst>
      <p:ext uri="{BB962C8B-B14F-4D97-AF65-F5344CB8AC3E}">
        <p14:creationId xmlns:p14="http://schemas.microsoft.com/office/powerpoint/2010/main" val="2065704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Data Manipulation Language</a:t>
            </a:r>
            <a:endParaRPr lang="en-US" dirty="0"/>
          </a:p>
        </p:txBody>
      </p:sp>
      <p:sp>
        <p:nvSpPr>
          <p:cNvPr id="2" name="Content Placeholder 1"/>
          <p:cNvSpPr>
            <a:spLocks noGrp="1"/>
          </p:cNvSpPr>
          <p:nvPr>
            <p:ph sz="half" idx="1"/>
          </p:nvPr>
        </p:nvSpPr>
        <p:spPr/>
        <p:txBody>
          <a:bodyPr/>
          <a:lstStyle/>
          <a:p>
            <a:r>
              <a:rPr lang="en-US" dirty="0" smtClean="0"/>
              <a:t>SELECT</a:t>
            </a:r>
          </a:p>
          <a:p>
            <a:r>
              <a:rPr lang="en-US" dirty="0" smtClean="0"/>
              <a:t>INSERT</a:t>
            </a:r>
          </a:p>
          <a:p>
            <a:r>
              <a:rPr lang="en-US" dirty="0" smtClean="0"/>
              <a:t>UPDATE</a:t>
            </a:r>
          </a:p>
          <a:p>
            <a:r>
              <a:rPr lang="en-US" dirty="0" smtClean="0"/>
              <a:t>DELETE</a:t>
            </a:r>
            <a:endParaRPr lang="en-US" dirty="0"/>
          </a:p>
        </p:txBody>
      </p:sp>
      <p:sp>
        <p:nvSpPr>
          <p:cNvPr id="3" name="Content Placeholder 2"/>
          <p:cNvSpPr>
            <a:spLocks noGrp="1"/>
          </p:cNvSpPr>
          <p:nvPr>
            <p:ph sz="half" idx="2"/>
          </p:nvPr>
        </p:nvSpPr>
        <p:spPr/>
        <p:txBody>
          <a:bodyPr/>
          <a:lstStyle/>
          <a:p>
            <a:endParaRPr lang="en-US"/>
          </a:p>
        </p:txBody>
      </p:sp>
    </p:spTree>
    <p:extLst>
      <p:ext uri="{BB962C8B-B14F-4D97-AF65-F5344CB8AC3E}">
        <p14:creationId xmlns:p14="http://schemas.microsoft.com/office/powerpoint/2010/main" val="4077824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41677" y="312272"/>
            <a:ext cx="2333625" cy="4267200"/>
          </a:xfrm>
          <a:prstGeom prst="rect">
            <a:avLst/>
          </a:prstGeom>
        </p:spPr>
      </p:pic>
      <p:pic>
        <p:nvPicPr>
          <p:cNvPr id="3" name="Picture 2"/>
          <p:cNvPicPr>
            <a:picLocks noChangeAspect="1"/>
          </p:cNvPicPr>
          <p:nvPr/>
        </p:nvPicPr>
        <p:blipFill>
          <a:blip r:embed="rId4"/>
          <a:stretch>
            <a:fillRect/>
          </a:stretch>
        </p:blipFill>
        <p:spPr>
          <a:xfrm>
            <a:off x="397284" y="422786"/>
            <a:ext cx="5124450" cy="4133850"/>
          </a:xfrm>
          <a:prstGeom prst="rect">
            <a:avLst/>
          </a:prstGeom>
        </p:spPr>
      </p:pic>
      <p:sp>
        <p:nvSpPr>
          <p:cNvPr id="6" name="Title 5"/>
          <p:cNvSpPr>
            <a:spLocks noGrp="1"/>
          </p:cNvSpPr>
          <p:nvPr>
            <p:ph type="title"/>
          </p:nvPr>
        </p:nvSpPr>
        <p:spPr>
          <a:xfrm>
            <a:off x="397284" y="0"/>
            <a:ext cx="7886700" cy="994172"/>
          </a:xfrm>
        </p:spPr>
        <p:txBody>
          <a:bodyPr>
            <a:normAutofit/>
          </a:bodyPr>
          <a:lstStyle/>
          <a:p>
            <a:r>
              <a:rPr lang="en-US" dirty="0" smtClean="0"/>
              <a:t>Sample</a:t>
            </a:r>
            <a:r>
              <a:rPr lang="en-US" sz="2800" dirty="0" smtClean="0"/>
              <a:t> </a:t>
            </a:r>
            <a:r>
              <a:rPr lang="en-US" dirty="0" smtClean="0"/>
              <a:t>DB</a:t>
            </a:r>
            <a:endParaRPr lang="en-US" sz="2800" dirty="0"/>
          </a:p>
        </p:txBody>
      </p:sp>
      <p:cxnSp>
        <p:nvCxnSpPr>
          <p:cNvPr id="5" name="Straight Arrow Connector 4"/>
          <p:cNvCxnSpPr/>
          <p:nvPr/>
        </p:nvCxnSpPr>
        <p:spPr>
          <a:xfrm>
            <a:off x="5521734" y="1859973"/>
            <a:ext cx="525775" cy="253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234545" y="3813464"/>
            <a:ext cx="384465" cy="581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56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Sample</a:t>
            </a:r>
            <a:r>
              <a:rPr lang="en-US" sz="2800" dirty="0" smtClean="0"/>
              <a:t> </a:t>
            </a:r>
            <a:r>
              <a:rPr lang="en-US" dirty="0" smtClean="0"/>
              <a:t>DB</a:t>
            </a:r>
            <a:endParaRPr lang="en-US" sz="2800" dirty="0"/>
          </a:p>
        </p:txBody>
      </p:sp>
      <p:pic>
        <p:nvPicPr>
          <p:cNvPr id="5" name="Content Placeholder 4"/>
          <p:cNvPicPr>
            <a:picLocks noGrp="1" noChangeAspect="1"/>
          </p:cNvPicPr>
          <p:nvPr>
            <p:ph sz="half" idx="1"/>
          </p:nvPr>
        </p:nvPicPr>
        <p:blipFill>
          <a:blip r:embed="rId3"/>
          <a:stretch>
            <a:fillRect/>
          </a:stretch>
        </p:blipFill>
        <p:spPr>
          <a:xfrm>
            <a:off x="628650" y="1768331"/>
            <a:ext cx="3886200" cy="2465676"/>
          </a:xfrm>
          <a:prstGeom prst="rect">
            <a:avLst/>
          </a:prstGeom>
        </p:spPr>
      </p:pic>
    </p:spTree>
    <p:extLst>
      <p:ext uri="{BB962C8B-B14F-4D97-AF65-F5344CB8AC3E}">
        <p14:creationId xmlns:p14="http://schemas.microsoft.com/office/powerpoint/2010/main" val="115744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SELECT</a:t>
            </a:r>
            <a:endParaRPr lang="en-US" dirty="0"/>
          </a:p>
        </p:txBody>
      </p:sp>
      <p:sp>
        <p:nvSpPr>
          <p:cNvPr id="5" name="Content Placeholder 4"/>
          <p:cNvSpPr>
            <a:spLocks noGrp="1"/>
          </p:cNvSpPr>
          <p:nvPr>
            <p:ph sz="half" idx="1"/>
          </p:nvPr>
        </p:nvSpPr>
        <p:spPr>
          <a:xfrm>
            <a:off x="136441" y="892240"/>
            <a:ext cx="4172669" cy="3462590"/>
          </a:xfrm>
        </p:spPr>
        <p:txBody>
          <a:bodyPr>
            <a:normAutofit/>
          </a:bodyPr>
          <a:lstStyle/>
          <a:p>
            <a:r>
              <a:rPr lang="en-US" dirty="0" smtClean="0"/>
              <a:t>[ </a:t>
            </a:r>
            <a:r>
              <a:rPr lang="en-US" dirty="0" smtClean="0">
                <a:solidFill>
                  <a:srgbClr val="0000FF"/>
                </a:solidFill>
              </a:rPr>
              <a:t>WITH</a:t>
            </a:r>
            <a:r>
              <a:rPr lang="en-US" dirty="0" smtClean="0"/>
              <a:t> </a:t>
            </a:r>
            <a:r>
              <a:rPr lang="en-US" i="1" dirty="0" err="1" smtClean="0"/>
              <a:t>common_table_expr</a:t>
            </a:r>
            <a:r>
              <a:rPr lang="en-US" i="1" dirty="0" smtClean="0"/>
              <a:t> </a:t>
            </a:r>
            <a:r>
              <a:rPr lang="en-US" dirty="0" smtClean="0"/>
              <a:t>]</a:t>
            </a:r>
            <a:endParaRPr lang="en-US" dirty="0"/>
          </a:p>
          <a:p>
            <a:r>
              <a:rPr lang="en-US" dirty="0">
                <a:solidFill>
                  <a:srgbClr val="0000FF"/>
                </a:solidFill>
              </a:rPr>
              <a:t>SELECT</a:t>
            </a:r>
            <a:r>
              <a:rPr lang="en-US" dirty="0"/>
              <a:t> </a:t>
            </a:r>
            <a:r>
              <a:rPr lang="en-US" i="1" dirty="0" smtClean="0"/>
              <a:t>…</a:t>
            </a:r>
          </a:p>
          <a:p>
            <a:r>
              <a:rPr lang="en-US" dirty="0" smtClean="0"/>
              <a:t>[ </a:t>
            </a:r>
            <a:r>
              <a:rPr lang="en-US" dirty="0">
                <a:solidFill>
                  <a:srgbClr val="0000FF"/>
                </a:solidFill>
              </a:rPr>
              <a:t>INTO</a:t>
            </a:r>
            <a:r>
              <a:rPr lang="en-US" dirty="0"/>
              <a:t> </a:t>
            </a:r>
            <a:r>
              <a:rPr lang="en-US" i="1" dirty="0" err="1" smtClean="0"/>
              <a:t>new_table</a:t>
            </a:r>
            <a:r>
              <a:rPr lang="en-US" dirty="0"/>
              <a:t> ]</a:t>
            </a:r>
          </a:p>
          <a:p>
            <a:r>
              <a:rPr lang="en-US" dirty="0"/>
              <a:t>[ </a:t>
            </a:r>
            <a:r>
              <a:rPr lang="en-US" dirty="0">
                <a:solidFill>
                  <a:srgbClr val="0000FF"/>
                </a:solidFill>
              </a:rPr>
              <a:t>FROM</a:t>
            </a:r>
            <a:r>
              <a:rPr lang="en-US" dirty="0"/>
              <a:t> </a:t>
            </a:r>
            <a:r>
              <a:rPr lang="en-US" i="1" dirty="0" smtClean="0"/>
              <a:t>table</a:t>
            </a:r>
            <a:r>
              <a:rPr lang="en-US" dirty="0"/>
              <a:t> </a:t>
            </a:r>
            <a:r>
              <a:rPr lang="en-US" dirty="0" smtClean="0"/>
              <a:t>]</a:t>
            </a:r>
            <a:endParaRPr lang="en-US" i="1" dirty="0" smtClean="0">
              <a:solidFill>
                <a:schemeClr val="bg1">
                  <a:lumMod val="50000"/>
                </a:schemeClr>
              </a:solidFill>
              <a:effectLst>
                <a:outerShdw blurRad="38100" dist="38100" dir="2700000" algn="tl">
                  <a:srgbClr val="000000">
                    <a:alpha val="43137"/>
                  </a:srgbClr>
                </a:outerShdw>
              </a:effectLst>
            </a:endParaRPr>
          </a:p>
          <a:p>
            <a:r>
              <a:rPr lang="en-US" dirty="0" smtClean="0"/>
              <a:t>[ </a:t>
            </a:r>
            <a:r>
              <a:rPr lang="en-US" dirty="0">
                <a:solidFill>
                  <a:srgbClr val="0000FF"/>
                </a:solidFill>
              </a:rPr>
              <a:t>WHERE</a:t>
            </a:r>
            <a:r>
              <a:rPr lang="en-US" dirty="0"/>
              <a:t> </a:t>
            </a:r>
            <a:r>
              <a:rPr lang="en-US" i="1" dirty="0" smtClean="0"/>
              <a:t>predicate</a:t>
            </a:r>
            <a:r>
              <a:rPr lang="en-US" dirty="0"/>
              <a:t> ]</a:t>
            </a:r>
          </a:p>
          <a:p>
            <a:r>
              <a:rPr lang="en-US" dirty="0"/>
              <a:t>[ </a:t>
            </a:r>
            <a:r>
              <a:rPr lang="en-US" dirty="0">
                <a:solidFill>
                  <a:srgbClr val="0000FF"/>
                </a:solidFill>
              </a:rPr>
              <a:t>GROUP</a:t>
            </a:r>
            <a:r>
              <a:rPr lang="en-US" dirty="0"/>
              <a:t> </a:t>
            </a:r>
            <a:r>
              <a:rPr lang="en-US" dirty="0">
                <a:solidFill>
                  <a:srgbClr val="0000FF"/>
                </a:solidFill>
              </a:rPr>
              <a:t>BY</a:t>
            </a:r>
            <a:r>
              <a:rPr lang="en-US" dirty="0"/>
              <a:t> </a:t>
            </a:r>
            <a:r>
              <a:rPr lang="en-US" i="1" dirty="0"/>
              <a:t> </a:t>
            </a:r>
            <a:r>
              <a:rPr lang="en-US" i="1" dirty="0" err="1"/>
              <a:t>expr</a:t>
            </a:r>
            <a:r>
              <a:rPr lang="en-US" i="1" dirty="0"/>
              <a:t> </a:t>
            </a:r>
            <a:r>
              <a:rPr lang="en-US" i="1" dirty="0" err="1" smtClean="0"/>
              <a:t>pression</a:t>
            </a:r>
            <a:r>
              <a:rPr lang="en-US" dirty="0"/>
              <a:t> ]</a:t>
            </a:r>
          </a:p>
          <a:p>
            <a:r>
              <a:rPr lang="en-US" dirty="0"/>
              <a:t>[ </a:t>
            </a:r>
            <a:r>
              <a:rPr lang="en-US" dirty="0">
                <a:solidFill>
                  <a:srgbClr val="0000FF"/>
                </a:solidFill>
              </a:rPr>
              <a:t>HAVING</a:t>
            </a:r>
            <a:r>
              <a:rPr lang="en-US" dirty="0"/>
              <a:t> </a:t>
            </a:r>
            <a:r>
              <a:rPr lang="en-US" i="1" dirty="0" smtClean="0"/>
              <a:t>predicate</a:t>
            </a:r>
            <a:r>
              <a:rPr lang="en-US" dirty="0"/>
              <a:t> ]</a:t>
            </a:r>
          </a:p>
          <a:p>
            <a:r>
              <a:rPr lang="en-US" dirty="0"/>
              <a:t>[ </a:t>
            </a:r>
            <a:r>
              <a:rPr lang="en-US" dirty="0">
                <a:solidFill>
                  <a:srgbClr val="0000FF"/>
                </a:solidFill>
              </a:rPr>
              <a:t>ORDER</a:t>
            </a:r>
            <a:r>
              <a:rPr lang="en-US" dirty="0"/>
              <a:t> </a:t>
            </a:r>
            <a:r>
              <a:rPr lang="en-US" dirty="0">
                <a:solidFill>
                  <a:srgbClr val="0000FF"/>
                </a:solidFill>
              </a:rPr>
              <a:t>BY</a:t>
            </a:r>
            <a:r>
              <a:rPr lang="en-US" dirty="0"/>
              <a:t> </a:t>
            </a:r>
            <a:r>
              <a:rPr lang="en-US" i="1" dirty="0" err="1" smtClean="0"/>
              <a:t>expr</a:t>
            </a:r>
            <a:r>
              <a:rPr lang="en-US" dirty="0"/>
              <a:t> [ </a:t>
            </a:r>
            <a:r>
              <a:rPr lang="en-US" dirty="0">
                <a:solidFill>
                  <a:srgbClr val="0000FF"/>
                </a:solidFill>
              </a:rPr>
              <a:t>ASC</a:t>
            </a:r>
            <a:r>
              <a:rPr lang="en-US" dirty="0"/>
              <a:t> | </a:t>
            </a:r>
            <a:r>
              <a:rPr lang="en-US" dirty="0">
                <a:solidFill>
                  <a:srgbClr val="0000FF"/>
                </a:solidFill>
              </a:rPr>
              <a:t>DESC</a:t>
            </a:r>
            <a:r>
              <a:rPr lang="en-US" dirty="0"/>
              <a:t> ] ]</a:t>
            </a:r>
          </a:p>
        </p:txBody>
      </p:sp>
      <p:sp>
        <p:nvSpPr>
          <p:cNvPr id="2" name="Content Placeholder 1"/>
          <p:cNvSpPr>
            <a:spLocks noGrp="1"/>
          </p:cNvSpPr>
          <p:nvPr>
            <p:ph sz="half" idx="2"/>
          </p:nvPr>
        </p:nvSpPr>
        <p:spPr>
          <a:xfrm>
            <a:off x="4309110" y="892240"/>
            <a:ext cx="4695102" cy="3462589"/>
          </a:xfrm>
        </p:spPr>
        <p:txBody>
          <a:bodyPr>
            <a:normAutofit/>
          </a:bodyPr>
          <a:lstStyle/>
          <a:p>
            <a:r>
              <a:rPr lang="en-US" sz="2100" dirty="0" smtClean="0"/>
              <a:t>[ </a:t>
            </a:r>
            <a:r>
              <a:rPr lang="en-US" sz="2100" dirty="0">
                <a:solidFill>
                  <a:srgbClr val="0000FF"/>
                </a:solidFill>
              </a:rPr>
              <a:t>ALL</a:t>
            </a:r>
            <a:r>
              <a:rPr lang="en-US" sz="2100" dirty="0" smtClean="0"/>
              <a:t> | </a:t>
            </a:r>
            <a:r>
              <a:rPr lang="en-US" sz="2100" dirty="0">
                <a:solidFill>
                  <a:srgbClr val="0000FF"/>
                </a:solidFill>
              </a:rPr>
              <a:t>DISTINCT</a:t>
            </a:r>
            <a:r>
              <a:rPr lang="en-US" sz="2100" dirty="0" smtClean="0"/>
              <a:t> ]</a:t>
            </a:r>
          </a:p>
          <a:p>
            <a:r>
              <a:rPr lang="en-US" sz="2100" dirty="0" smtClean="0"/>
              <a:t>[ </a:t>
            </a:r>
            <a:r>
              <a:rPr lang="en-US" sz="2100" dirty="0">
                <a:solidFill>
                  <a:srgbClr val="0000FF"/>
                </a:solidFill>
              </a:rPr>
              <a:t>TOP</a:t>
            </a:r>
            <a:r>
              <a:rPr lang="en-US" sz="2100" dirty="0" smtClean="0"/>
              <a:t> (</a:t>
            </a:r>
            <a:r>
              <a:rPr lang="en-US" sz="2100" i="1" dirty="0" err="1" smtClean="0"/>
              <a:t>expr</a:t>
            </a:r>
            <a:r>
              <a:rPr lang="en-US" sz="2100" dirty="0" smtClean="0"/>
              <a:t>) [ </a:t>
            </a:r>
            <a:r>
              <a:rPr lang="en-US" sz="2100" dirty="0">
                <a:solidFill>
                  <a:srgbClr val="0000FF"/>
                </a:solidFill>
              </a:rPr>
              <a:t>PERCENT</a:t>
            </a:r>
            <a:r>
              <a:rPr lang="en-US" sz="2100" dirty="0" smtClean="0"/>
              <a:t> ] [ </a:t>
            </a:r>
            <a:r>
              <a:rPr lang="en-US" sz="2100" dirty="0">
                <a:solidFill>
                  <a:srgbClr val="0000FF"/>
                </a:solidFill>
              </a:rPr>
              <a:t>WITH</a:t>
            </a:r>
            <a:r>
              <a:rPr lang="en-US" sz="2100" dirty="0" smtClean="0"/>
              <a:t> </a:t>
            </a:r>
            <a:r>
              <a:rPr lang="en-US" sz="2100" dirty="0">
                <a:solidFill>
                  <a:srgbClr val="0000FF"/>
                </a:solidFill>
              </a:rPr>
              <a:t>TIES</a:t>
            </a:r>
            <a:r>
              <a:rPr lang="en-US" sz="2100" dirty="0" smtClean="0"/>
              <a:t>] ]</a:t>
            </a:r>
          </a:p>
          <a:p>
            <a:r>
              <a:rPr lang="en-US" sz="2100" i="1" dirty="0" err="1" smtClean="0"/>
              <a:t>column_list</a:t>
            </a:r>
            <a:endParaRPr lang="en-US" sz="2100" i="1" dirty="0" smtClean="0"/>
          </a:p>
        </p:txBody>
      </p:sp>
      <p:sp>
        <p:nvSpPr>
          <p:cNvPr id="6" name="Left Brace 5"/>
          <p:cNvSpPr/>
          <p:nvPr/>
        </p:nvSpPr>
        <p:spPr>
          <a:xfrm>
            <a:off x="3954780" y="937960"/>
            <a:ext cx="558396" cy="1233740"/>
          </a:xfrm>
          <a:prstGeom prst="leftBrace">
            <a:avLst>
              <a:gd name="adj1" fmla="val 72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p:nvPr/>
        </p:nvCxnSpPr>
        <p:spPr>
          <a:xfrm rot="16200000" flipH="1">
            <a:off x="4686300" y="2446020"/>
            <a:ext cx="1028700" cy="274320"/>
          </a:xfrm>
          <a:prstGeom prst="bentConnector3">
            <a:avLst>
              <a:gd name="adj1" fmla="val 101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4"/>
          <p:cNvSpPr txBox="1">
            <a:spLocks/>
          </p:cNvSpPr>
          <p:nvPr/>
        </p:nvSpPr>
        <p:spPr>
          <a:xfrm>
            <a:off x="5337810" y="2472690"/>
            <a:ext cx="3448769" cy="1386841"/>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90000"/>
              <a:buFont typeface="Lucida Grande"/>
              <a:buChar char="»"/>
              <a:defRPr sz="2200" kern="1200">
                <a:solidFill>
                  <a:srgbClr val="404040"/>
                </a:solidFill>
                <a:latin typeface="Calibri"/>
                <a:ea typeface="+mn-ea"/>
                <a:cs typeface="Calibri"/>
              </a:defRPr>
            </a:lvl1pPr>
            <a:lvl2pPr marL="640080" indent="-274320" algn="l" defTabSz="914400" rtl="0" eaLnBrk="1" latinLnBrk="0" hangingPunct="1">
              <a:spcBef>
                <a:spcPct val="20000"/>
              </a:spcBef>
              <a:buClr>
                <a:schemeClr val="accent1"/>
              </a:buClr>
              <a:buSzPct val="90000"/>
              <a:buFont typeface="Lucida Grande"/>
              <a:buChar char="»"/>
              <a:defRPr sz="2200" kern="1200">
                <a:solidFill>
                  <a:srgbClr val="404040"/>
                </a:solidFill>
                <a:latin typeface="Calibri"/>
                <a:ea typeface="+mn-ea"/>
                <a:cs typeface="Calibri"/>
              </a:defRPr>
            </a:lvl2pPr>
            <a:lvl3pPr marL="914400" indent="-228600" algn="l" defTabSz="914400" rtl="0" eaLnBrk="1" latinLnBrk="0" hangingPunct="1">
              <a:spcBef>
                <a:spcPct val="20000"/>
              </a:spcBef>
              <a:buClr>
                <a:schemeClr val="accent1"/>
              </a:buClr>
              <a:buSzPct val="90000"/>
              <a:buFont typeface="Lucida Grande"/>
              <a:buChar char="»"/>
              <a:defRPr sz="1800" kern="1200">
                <a:solidFill>
                  <a:srgbClr val="404040"/>
                </a:solidFill>
                <a:latin typeface="Calibri"/>
                <a:ea typeface="+mn-ea"/>
                <a:cs typeface="Calibri"/>
              </a:defRPr>
            </a:lvl3pPr>
            <a:lvl4pPr marL="1124712" indent="-228600" algn="l" defTabSz="914400" rtl="0" eaLnBrk="1" latinLnBrk="0" hangingPunct="1">
              <a:spcBef>
                <a:spcPct val="20000"/>
              </a:spcBef>
              <a:buClr>
                <a:schemeClr val="accent1"/>
              </a:buClr>
              <a:buSzPct val="90000"/>
              <a:buFont typeface="Lucida Grande"/>
              <a:buChar char="»"/>
              <a:defRPr sz="1600" kern="1200">
                <a:solidFill>
                  <a:srgbClr val="404040"/>
                </a:solidFill>
                <a:latin typeface="Calibri"/>
                <a:ea typeface="+mn-ea"/>
                <a:cs typeface="Calibri"/>
              </a:defRPr>
            </a:lvl4pPr>
            <a:lvl5pPr marL="1325880" indent="-228600" algn="l" defTabSz="914400" rtl="0" eaLnBrk="1" latinLnBrk="0" hangingPunct="1">
              <a:spcBef>
                <a:spcPct val="20000"/>
              </a:spcBef>
              <a:buClr>
                <a:schemeClr val="accent1"/>
              </a:buClr>
              <a:buSzPct val="90000"/>
              <a:buFont typeface="Lucida Grande"/>
              <a:buChar char="»"/>
              <a:defRPr sz="1400" kern="1200" baseline="0">
                <a:solidFill>
                  <a:srgbClr val="404040"/>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i="1" dirty="0" err="1" smtClean="0"/>
              <a:t>column_name</a:t>
            </a:r>
            <a:endParaRPr lang="en-US" i="1" dirty="0" smtClean="0"/>
          </a:p>
          <a:p>
            <a:r>
              <a:rPr lang="en-US" i="1" dirty="0" smtClean="0"/>
              <a:t>alias </a:t>
            </a:r>
            <a:r>
              <a:rPr lang="en-US" dirty="0">
                <a:solidFill>
                  <a:srgbClr val="0000FF"/>
                </a:solidFill>
              </a:rPr>
              <a:t>=</a:t>
            </a:r>
            <a:r>
              <a:rPr lang="en-US" i="1" dirty="0" smtClean="0"/>
              <a:t> expression</a:t>
            </a:r>
          </a:p>
          <a:p>
            <a:r>
              <a:rPr lang="en-US" i="1" dirty="0" smtClean="0"/>
              <a:t>expression </a:t>
            </a:r>
            <a:r>
              <a:rPr lang="en-US" dirty="0" smtClean="0">
                <a:solidFill>
                  <a:srgbClr val="0000FF"/>
                </a:solidFill>
              </a:rPr>
              <a:t>AS</a:t>
            </a:r>
            <a:r>
              <a:rPr lang="en-US" i="1" dirty="0" smtClean="0"/>
              <a:t> alias</a:t>
            </a:r>
          </a:p>
        </p:txBody>
      </p:sp>
    </p:spTree>
    <p:extLst>
      <p:ext uri="{BB962C8B-B14F-4D97-AF65-F5344CB8AC3E}">
        <p14:creationId xmlns:p14="http://schemas.microsoft.com/office/powerpoint/2010/main" val="219580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xEl>
                                              <p:pRg st="0" end="0"/>
                                            </p:txEl>
                                          </p:spTgt>
                                        </p:tgtEl>
                                        <p:attrNameLst>
                                          <p:attrName>style.opacity</p:attrName>
                                        </p:attrNameLst>
                                      </p:cBhvr>
                                      <p:to>
                                        <p:strVal val="0.25"/>
                                      </p:to>
                                    </p:set>
                                    <p:animEffect filter="image" prLst="opacity: 0.25">
                                      <p:cBhvr rctx="IE">
                                        <p:cTn id="7" dur="indefinite"/>
                                        <p:tgtEl>
                                          <p:spTgt spid="5">
                                            <p:txEl>
                                              <p:pRg st="0" end="0"/>
                                            </p:txEl>
                                          </p:spTgt>
                                        </p:tgtEl>
                                      </p:cBhvr>
                                    </p:animEffect>
                                  </p:childTnLst>
                                </p:cTn>
                              </p:par>
                              <p:par>
                                <p:cTn id="8" presetID="9" presetClass="emph" presetSubtype="0" nodeType="withEffect">
                                  <p:stCondLst>
                                    <p:cond delay="0"/>
                                  </p:stCondLst>
                                  <p:childTnLst>
                                    <p:set>
                                      <p:cBhvr rctx="PPT">
                                        <p:cTn id="9" dur="indefinite"/>
                                        <p:tgtEl>
                                          <p:spTgt spid="5">
                                            <p:txEl>
                                              <p:pRg st="2" end="2"/>
                                            </p:txEl>
                                          </p:spTgt>
                                        </p:tgtEl>
                                        <p:attrNameLst>
                                          <p:attrName>style.opacity</p:attrName>
                                        </p:attrNameLst>
                                      </p:cBhvr>
                                      <p:to>
                                        <p:strVal val="0.25"/>
                                      </p:to>
                                    </p:set>
                                    <p:animEffect filter="image" prLst="opacity: 0.25">
                                      <p:cBhvr rctx="IE">
                                        <p:cTn id="10" dur="indefinite"/>
                                        <p:tgtEl>
                                          <p:spTgt spid="5">
                                            <p:txEl>
                                              <p:pRg st="2" end="2"/>
                                            </p:txEl>
                                          </p:spTgt>
                                        </p:tgtEl>
                                      </p:cBhvr>
                                    </p:animEffect>
                                  </p:childTnLst>
                                </p:cTn>
                              </p:par>
                              <p:par>
                                <p:cTn id="11" presetID="9" presetClass="emph" presetSubtype="0" nodeType="withEffect">
                                  <p:stCondLst>
                                    <p:cond delay="0"/>
                                  </p:stCondLst>
                                  <p:childTnLst>
                                    <p:set>
                                      <p:cBhvr rctx="PPT">
                                        <p:cTn id="12" dur="indefinite"/>
                                        <p:tgtEl>
                                          <p:spTgt spid="5">
                                            <p:txEl>
                                              <p:pRg st="5" end="5"/>
                                            </p:txEl>
                                          </p:spTgt>
                                        </p:tgtEl>
                                        <p:attrNameLst>
                                          <p:attrName>style.opacity</p:attrName>
                                        </p:attrNameLst>
                                      </p:cBhvr>
                                      <p:to>
                                        <p:strVal val="0.25"/>
                                      </p:to>
                                    </p:set>
                                    <p:animEffect filter="image" prLst="opacity: 0.25">
                                      <p:cBhvr rctx="IE">
                                        <p:cTn id="13" dur="indefinite"/>
                                        <p:tgtEl>
                                          <p:spTgt spid="5">
                                            <p:txEl>
                                              <p:pRg st="5" end="5"/>
                                            </p:txEl>
                                          </p:spTgt>
                                        </p:tgtEl>
                                      </p:cBhvr>
                                    </p:animEffect>
                                  </p:childTnLst>
                                </p:cTn>
                              </p:par>
                              <p:par>
                                <p:cTn id="14" presetID="9" presetClass="emph" presetSubtype="0" nodeType="withEffect">
                                  <p:stCondLst>
                                    <p:cond delay="0"/>
                                  </p:stCondLst>
                                  <p:childTnLst>
                                    <p:set>
                                      <p:cBhvr rctx="PPT">
                                        <p:cTn id="15" dur="indefinite"/>
                                        <p:tgtEl>
                                          <p:spTgt spid="5">
                                            <p:txEl>
                                              <p:pRg st="6" end="6"/>
                                            </p:txEl>
                                          </p:spTgt>
                                        </p:tgtEl>
                                        <p:attrNameLst>
                                          <p:attrName>style.opacity</p:attrName>
                                        </p:attrNameLst>
                                      </p:cBhvr>
                                      <p:to>
                                        <p:strVal val="0.25"/>
                                      </p:to>
                                    </p:set>
                                    <p:animEffect filter="image" prLst="opacity: 0.25">
                                      <p:cBhvr rctx="IE">
                                        <p:cTn id="16" dur="indefinite"/>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SELECT</a:t>
            </a:r>
            <a:r>
              <a:rPr lang="en-US" dirty="0" smtClean="0"/>
              <a:t/>
            </a:r>
            <a:br>
              <a:rPr lang="en-US" dirty="0" smtClean="0"/>
            </a:br>
            <a:endParaRPr lang="en-US" dirty="0"/>
          </a:p>
        </p:txBody>
      </p:sp>
      <p:sp>
        <p:nvSpPr>
          <p:cNvPr id="3" name="Content Placeholder 2"/>
          <p:cNvSpPr>
            <a:spLocks noGrp="1"/>
          </p:cNvSpPr>
          <p:nvPr>
            <p:ph sz="half" idx="1"/>
          </p:nvPr>
        </p:nvSpPr>
        <p:spPr>
          <a:xfrm>
            <a:off x="136440" y="892240"/>
            <a:ext cx="8867771" cy="3462590"/>
          </a:xfrm>
        </p:spPr>
        <p:txBody>
          <a:bodyPr/>
          <a:lstStyle/>
          <a:p>
            <a:pPr marL="68580" indent="0">
              <a:buNone/>
            </a:pPr>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smtClean="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r>
            <a:br>
              <a:rPr lang="en-US" sz="2400" dirty="0">
                <a:solidFill>
                  <a:prstClr val="black"/>
                </a:solidFill>
                <a:latin typeface="Consolas" panose="020B0609020204030204" pitchFamily="49" charset="0"/>
              </a:rPr>
            </a:br>
            <a:r>
              <a:rPr lang="en-US" sz="2400" dirty="0" smtClean="0">
                <a:solidFill>
                  <a:srgbClr val="0000FF"/>
                </a:solidFill>
                <a:latin typeface="Consolas" panose="020B0609020204030204" pitchFamily="49" charset="0"/>
              </a:rPr>
              <a:t>FROM</a:t>
            </a:r>
            <a:r>
              <a:rPr lang="en-US" sz="2400" dirty="0" smtClean="0">
                <a:solidFill>
                  <a:prstClr val="black"/>
                </a:solidFill>
                <a:latin typeface="Consolas" panose="020B0609020204030204" pitchFamily="49" charset="0"/>
              </a:rPr>
              <a:t> </a:t>
            </a:r>
            <a:r>
              <a:rPr lang="en-US" sz="2400" dirty="0" err="1" smtClean="0">
                <a:solidFill>
                  <a:srgbClr val="008080"/>
                </a:solidFill>
                <a:latin typeface="Consolas" panose="020B0609020204030204" pitchFamily="49" charset="0"/>
              </a:rPr>
              <a:t>Customer.Customer</a:t>
            </a:r>
            <a:endParaRPr lang="en-US" sz="2400" dirty="0">
              <a:solidFill>
                <a:srgbClr val="008080"/>
              </a:solidFill>
              <a:latin typeface="Consolas" panose="020B0609020204030204" pitchFamily="49" charset="0"/>
            </a:endParaRPr>
          </a:p>
          <a:p>
            <a:endParaRPr lang="en-US" dirty="0"/>
          </a:p>
        </p:txBody>
      </p:sp>
      <p:pic>
        <p:nvPicPr>
          <p:cNvPr id="6" name="Picture 5"/>
          <p:cNvPicPr>
            <a:picLocks noChangeAspect="1"/>
          </p:cNvPicPr>
          <p:nvPr/>
        </p:nvPicPr>
        <p:blipFill>
          <a:blip r:embed="rId3"/>
          <a:stretch>
            <a:fillRect/>
          </a:stretch>
        </p:blipFill>
        <p:spPr>
          <a:xfrm>
            <a:off x="287551" y="1789671"/>
            <a:ext cx="6505575" cy="2602230"/>
          </a:xfrm>
          <a:prstGeom prst="rect">
            <a:avLst/>
          </a:prstGeom>
        </p:spPr>
      </p:pic>
    </p:spTree>
    <p:extLst>
      <p:ext uri="{BB962C8B-B14F-4D97-AF65-F5344CB8AC3E}">
        <p14:creationId xmlns:p14="http://schemas.microsoft.com/office/powerpoint/2010/main" val="2799233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SELECT</a:t>
            </a:r>
            <a:endParaRPr lang="en-US" dirty="0"/>
          </a:p>
        </p:txBody>
      </p:sp>
      <p:sp>
        <p:nvSpPr>
          <p:cNvPr id="7" name="Content Placeholder 6"/>
          <p:cNvSpPr>
            <a:spLocks noGrp="1"/>
          </p:cNvSpPr>
          <p:nvPr>
            <p:ph sz="half" idx="1"/>
          </p:nvPr>
        </p:nvSpPr>
        <p:spPr>
          <a:xfrm>
            <a:off x="136441" y="892240"/>
            <a:ext cx="8867771" cy="3462590"/>
          </a:xfrm>
          <a:solidFill>
            <a:schemeClr val="bg1"/>
          </a:solidFill>
        </p:spPr>
        <p:txBody>
          <a:bodyPr>
            <a:normAutofit lnSpcReduction="10000"/>
          </a:bodyPr>
          <a:lstStyle/>
          <a:p>
            <a:pPr marL="68580" indent="0">
              <a:buNone/>
            </a:pP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TOP</a:t>
            </a:r>
            <a:r>
              <a:rPr lang="en-US" dirty="0">
                <a:solidFill>
                  <a:prstClr val="black"/>
                </a:solidFill>
                <a:latin typeface="Consolas" panose="020B0609020204030204" pitchFamily="49" charset="0"/>
              </a:rPr>
              <a:t> </a:t>
            </a:r>
            <a:r>
              <a:rPr lang="en-US" dirty="0" smtClean="0">
                <a:solidFill>
                  <a:prstClr val="black"/>
                </a:solidFill>
                <a:latin typeface="Consolas" panose="020B0609020204030204" pitchFamily="49" charset="0"/>
              </a:rPr>
              <a:t>(10) </a:t>
            </a:r>
            <a:r>
              <a:rPr lang="en-US" dirty="0" smtClean="0">
                <a:solidFill>
                  <a:srgbClr val="0000FF"/>
                </a:solidFill>
                <a:latin typeface="Consolas" panose="020B0609020204030204" pitchFamily="49" charset="0"/>
              </a:rPr>
              <a:t>PERCENT</a:t>
            </a:r>
            <a:br>
              <a:rPr lang="en-US" dirty="0" smtClean="0">
                <a:solidFill>
                  <a:srgbClr val="0000FF"/>
                </a:solidFill>
                <a:latin typeface="Consolas" panose="020B0609020204030204" pitchFamily="49" charset="0"/>
              </a:rPr>
            </a:br>
            <a:r>
              <a:rPr lang="en-US" dirty="0" smtClean="0">
                <a:solidFill>
                  <a:srgbClr val="0000FF"/>
                </a:solidFill>
                <a:latin typeface="Consolas" panose="020B0609020204030204" pitchFamily="49" charset="0"/>
              </a:rPr>
              <a:t>	</a:t>
            </a:r>
            <a:r>
              <a:rPr lang="en-US" dirty="0" smtClean="0">
                <a:solidFill>
                  <a:srgbClr val="008080"/>
                </a:solidFill>
                <a:latin typeface="Consolas" panose="020B0609020204030204" pitchFamily="49" charset="0"/>
              </a:rPr>
              <a:t>[</a:t>
            </a:r>
            <a:r>
              <a:rPr lang="en-US" dirty="0" err="1" smtClean="0">
                <a:solidFill>
                  <a:srgbClr val="008080"/>
                </a:solidFill>
                <a:latin typeface="Consolas" panose="020B0609020204030204" pitchFamily="49" charset="0"/>
              </a:rPr>
              <a:t>FirstName</a:t>
            </a:r>
            <a:r>
              <a:rPr lang="en-US" dirty="0" smtClean="0">
                <a:solidFill>
                  <a:srgbClr val="008080"/>
                </a:solidFill>
                <a:latin typeface="Consolas" panose="020B0609020204030204" pitchFamily="49" charset="0"/>
              </a:rPr>
              <a:t>]</a:t>
            </a:r>
            <a:r>
              <a:rPr lang="en-US" dirty="0" smtClean="0">
                <a:solidFill>
                  <a:srgbClr val="808080"/>
                </a:solidFill>
                <a:latin typeface="Consolas" panose="020B0609020204030204" pitchFamily="49" charset="0"/>
              </a:rPr>
              <a:t>,</a:t>
            </a:r>
            <a:br>
              <a:rPr lang="en-US" dirty="0" smtClean="0">
                <a:solidFill>
                  <a:srgbClr val="808080"/>
                </a:solidFill>
                <a:latin typeface="Consolas" panose="020B0609020204030204" pitchFamily="49" charset="0"/>
              </a:rPr>
            </a:br>
            <a:r>
              <a:rPr lang="en-US" dirty="0" smtClean="0">
                <a:solidFill>
                  <a:srgbClr val="808080"/>
                </a:solidFill>
                <a:latin typeface="Consolas" panose="020B0609020204030204" pitchFamily="49" charset="0"/>
              </a:rPr>
              <a:t>	[</a:t>
            </a:r>
            <a:r>
              <a:rPr lang="en-US" dirty="0" err="1" smtClean="0">
                <a:solidFill>
                  <a:srgbClr val="008080"/>
                </a:solidFill>
                <a:latin typeface="Consolas" panose="020B0609020204030204" pitchFamily="49" charset="0"/>
              </a:rPr>
              <a:t>LastName</a:t>
            </a:r>
            <a:r>
              <a:rPr lang="en-US" dirty="0" smtClean="0">
                <a:solidFill>
                  <a:srgbClr val="008080"/>
                </a:solidFill>
                <a:latin typeface="Consolas" panose="020B0609020204030204" pitchFamily="49" charset="0"/>
              </a:rPr>
              <a:t>]</a:t>
            </a:r>
            <a:r>
              <a:rPr lang="en-US" dirty="0" smtClean="0">
                <a:solidFill>
                  <a:srgbClr val="808080"/>
                </a:solidFill>
                <a:latin typeface="Consolas" panose="020B0609020204030204" pitchFamily="49" charset="0"/>
              </a:rPr>
              <a:t>,</a:t>
            </a:r>
            <a:br>
              <a:rPr lang="en-US" dirty="0" smtClean="0">
                <a:solidFill>
                  <a:srgbClr val="808080"/>
                </a:solidFill>
                <a:latin typeface="Consolas" panose="020B0609020204030204" pitchFamily="49" charset="0"/>
              </a:rPr>
            </a:b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DisplayName</a:t>
            </a:r>
            <a:r>
              <a:rPr lang="en-US" dirty="0" smtClean="0">
                <a:solidFill>
                  <a:srgbClr val="808080"/>
                </a:solidFill>
                <a:latin typeface="Consolas" panose="020B0609020204030204" pitchFamily="49" charset="0"/>
              </a:rPr>
              <a:t>] = </a:t>
            </a:r>
            <a:r>
              <a:rPr lang="en-US" u="dotted" dirty="0" smtClean="0">
                <a:solidFill>
                  <a:srgbClr val="808080"/>
                </a:solidFill>
                <a:uFill>
                  <a:solidFill>
                    <a:srgbClr val="FF0000"/>
                  </a:solidFill>
                </a:uFill>
                <a:latin typeface="Consolas" panose="020B0609020204030204" pitchFamily="49" charset="0"/>
              </a:rPr>
              <a:t>CONCAT</a:t>
            </a:r>
            <a:r>
              <a:rPr lang="en-US" dirty="0" smtClean="0">
                <a:solidFill>
                  <a:srgbClr val="808080"/>
                </a:solidFill>
                <a:latin typeface="Consolas" panose="020B0609020204030204" pitchFamily="49" charset="0"/>
              </a:rPr>
              <a:t>([</a:t>
            </a:r>
            <a:r>
              <a:rPr lang="en-US" dirty="0" err="1" smtClean="0">
                <a:solidFill>
                  <a:srgbClr val="808080"/>
                </a:solidFill>
                <a:latin typeface="Consolas" panose="020B0609020204030204" pitchFamily="49" charset="0"/>
              </a:rPr>
              <a:t>FirstName</a:t>
            </a:r>
            <a:r>
              <a:rPr lang="en-US" dirty="0" smtClean="0">
                <a:solidFill>
                  <a:srgbClr val="808080"/>
                </a:solidFill>
                <a:latin typeface="Consolas" panose="020B0609020204030204" pitchFamily="49" charset="0"/>
              </a:rPr>
              <a:t>],‘ ‘, [</a:t>
            </a:r>
            <a:r>
              <a:rPr lang="en-US" dirty="0" err="1" smtClean="0">
                <a:solidFill>
                  <a:srgbClr val="808080"/>
                </a:solidFill>
                <a:latin typeface="Consolas" panose="020B0609020204030204" pitchFamily="49" charset="0"/>
              </a:rPr>
              <a:t>LastName</a:t>
            </a:r>
            <a:r>
              <a:rPr lang="en-US" dirty="0" smtClean="0">
                <a:solidFill>
                  <a:srgbClr val="808080"/>
                </a:solidFill>
                <a:latin typeface="Consolas" panose="020B0609020204030204" pitchFamily="49" charset="0"/>
              </a:rPr>
              <a:t>])</a:t>
            </a:r>
            <a:br>
              <a:rPr lang="en-US" dirty="0" smtClean="0">
                <a:solidFill>
                  <a:srgbClr val="808080"/>
                </a:solidFill>
                <a:latin typeface="Consolas" panose="020B0609020204030204" pitchFamily="49" charset="0"/>
              </a:rPr>
            </a:br>
            <a:r>
              <a:rPr lang="en-US" dirty="0" smtClean="0">
                <a:solidFill>
                  <a:srgbClr val="808080"/>
                </a:solidFill>
                <a:latin typeface="Consolas" panose="020B0609020204030204" pitchFamily="49" charset="0"/>
              </a:rPr>
              <a:t>	[</a:t>
            </a:r>
            <a:r>
              <a:rPr lang="en-US" dirty="0" err="1" smtClean="0">
                <a:solidFill>
                  <a:srgbClr val="008080"/>
                </a:solidFill>
                <a:latin typeface="Consolas" panose="020B0609020204030204" pitchFamily="49" charset="0"/>
              </a:rPr>
              <a:t>DateOfBirth</a:t>
            </a:r>
            <a:r>
              <a:rPr lang="en-US" dirty="0" smtClean="0">
                <a:solidFill>
                  <a:srgbClr val="008080"/>
                </a:solidFill>
                <a:latin typeface="Consolas" panose="020B0609020204030204" pitchFamily="49" charset="0"/>
              </a:rPr>
              <a:t>]</a:t>
            </a:r>
            <a:br>
              <a:rPr lang="en-US" dirty="0" smtClean="0">
                <a:solidFill>
                  <a:srgbClr val="008080"/>
                </a:solidFill>
                <a:latin typeface="Consolas" panose="020B0609020204030204" pitchFamily="49" charset="0"/>
              </a:rPr>
            </a:br>
            <a:r>
              <a:rPr lang="en-US" dirty="0" smtClean="0">
                <a:solidFill>
                  <a:srgbClr val="0000FF"/>
                </a:solidFill>
                <a:latin typeface="Consolas" panose="020B0609020204030204" pitchFamily="49" charset="0"/>
              </a:rPr>
              <a:t>FROM </a:t>
            </a:r>
          </a:p>
          <a:p>
            <a:pPr marL="68580" indent="0">
              <a:buNone/>
            </a:pPr>
            <a:r>
              <a:rPr lang="en-US" dirty="0">
                <a:solidFill>
                  <a:srgbClr val="0000FF"/>
                </a:solidFill>
                <a:latin typeface="Consolas" panose="020B0609020204030204" pitchFamily="49" charset="0"/>
              </a:rPr>
              <a:t>	</a:t>
            </a:r>
            <a:r>
              <a:rPr lang="en-US" dirty="0" smtClean="0">
                <a:solidFill>
                  <a:srgbClr val="008080"/>
                </a:solidFill>
                <a:latin typeface="Consolas" panose="020B0609020204030204" pitchFamily="49" charset="0"/>
              </a:rPr>
              <a:t>[</a:t>
            </a:r>
            <a:r>
              <a:rPr lang="en-US" dirty="0" err="1" smtClean="0">
                <a:solidFill>
                  <a:srgbClr val="008080"/>
                </a:solidFill>
                <a:latin typeface="Consolas" panose="020B0609020204030204" pitchFamily="49" charset="0"/>
              </a:rPr>
              <a:t>SQLPresentation</a:t>
            </a:r>
            <a:r>
              <a:rPr lang="en-US" dirty="0" smtClean="0">
                <a:solidFill>
                  <a:srgbClr val="008080"/>
                </a:solidFill>
                <a:latin typeface="Consolas" panose="020B0609020204030204" pitchFamily="49" charset="0"/>
              </a:rPr>
              <a:t>]</a:t>
            </a:r>
            <a:r>
              <a:rPr lang="en-US" dirty="0" smtClean="0">
                <a:solidFill>
                  <a:srgbClr val="808080"/>
                </a:solidFill>
                <a:latin typeface="Consolas" panose="020B0609020204030204" pitchFamily="49" charset="0"/>
              </a:rPr>
              <a:t>.[</a:t>
            </a:r>
            <a:r>
              <a:rPr lang="en-US" dirty="0" smtClean="0">
                <a:solidFill>
                  <a:srgbClr val="008080"/>
                </a:solidFill>
                <a:latin typeface="Consolas" panose="020B0609020204030204" pitchFamily="49" charset="0"/>
              </a:rPr>
              <a:t>Customer]</a:t>
            </a:r>
            <a:r>
              <a:rPr lang="en-US" dirty="0" smtClean="0">
                <a:solidFill>
                  <a:srgbClr val="808080"/>
                </a:solidFill>
                <a:latin typeface="Consolas" panose="020B0609020204030204" pitchFamily="49" charset="0"/>
              </a:rPr>
              <a:t>.[</a:t>
            </a:r>
            <a:r>
              <a:rPr lang="en-US" dirty="0" smtClean="0">
                <a:solidFill>
                  <a:srgbClr val="008080"/>
                </a:solidFill>
                <a:latin typeface="Consolas" panose="020B0609020204030204" pitchFamily="49" charset="0"/>
              </a:rPr>
              <a:t>Customer] </a:t>
            </a:r>
            <a:r>
              <a:rPr lang="en-US" dirty="0">
                <a:solidFill>
                  <a:srgbClr val="0000FF"/>
                </a:solidFill>
                <a:latin typeface="Consolas" panose="020B0609020204030204" pitchFamily="49" charset="0"/>
              </a:rPr>
              <a:t>AS</a:t>
            </a:r>
            <a:r>
              <a:rPr lang="en-US" dirty="0" smtClean="0">
                <a:solidFill>
                  <a:srgbClr val="008080"/>
                </a:solidFill>
                <a:latin typeface="Consolas" panose="020B0609020204030204" pitchFamily="49" charset="0"/>
              </a:rPr>
              <a:t> </a:t>
            </a:r>
            <a:r>
              <a:rPr lang="en-US" dirty="0" err="1" smtClean="0">
                <a:solidFill>
                  <a:srgbClr val="008080"/>
                </a:solidFill>
                <a:latin typeface="Consolas" panose="020B0609020204030204" pitchFamily="49" charset="0"/>
              </a:rPr>
              <a:t>Cust</a:t>
            </a:r>
            <a:endParaRPr lang="en-US" dirty="0" smtClean="0">
              <a:solidFill>
                <a:srgbClr val="008080"/>
              </a:solidFill>
              <a:latin typeface="Consolas" panose="020B0609020204030204" pitchFamily="49" charset="0"/>
            </a:endParaRPr>
          </a:p>
          <a:p>
            <a:pPr marL="68580" indent="0">
              <a:buNone/>
            </a:pPr>
            <a:r>
              <a:rPr lang="en-US" dirty="0" smtClean="0">
                <a:solidFill>
                  <a:srgbClr val="0000FF"/>
                </a:solidFill>
                <a:latin typeface="Consolas" panose="020B0609020204030204" pitchFamily="49" charset="0"/>
              </a:rPr>
              <a:t>WHERE</a:t>
            </a:r>
            <a:br>
              <a:rPr lang="en-US" dirty="0" smtClean="0">
                <a:solidFill>
                  <a:srgbClr val="0000FF"/>
                </a:solidFill>
                <a:latin typeface="Consolas" panose="020B0609020204030204" pitchFamily="49" charset="0"/>
              </a:rPr>
            </a:br>
            <a:r>
              <a:rPr lang="en-US" dirty="0" smtClean="0">
                <a:solidFill>
                  <a:srgbClr val="0000FF"/>
                </a:solidFill>
                <a:latin typeface="Consolas" panose="020B0609020204030204" pitchFamily="49" charset="0"/>
              </a:rPr>
              <a:t>	</a:t>
            </a:r>
            <a:r>
              <a:rPr lang="en-US" dirty="0">
                <a:solidFill>
                  <a:srgbClr val="008080"/>
                </a:solidFill>
                <a:latin typeface="Consolas" panose="020B0609020204030204" pitchFamily="49" charset="0"/>
              </a:rPr>
              <a:t>[</a:t>
            </a:r>
            <a:r>
              <a:rPr lang="en-US" dirty="0" err="1" smtClean="0">
                <a:solidFill>
                  <a:srgbClr val="008080"/>
                </a:solidFill>
                <a:latin typeface="Consolas" panose="020B0609020204030204" pitchFamily="49" charset="0"/>
              </a:rPr>
              <a:t>StateId</a:t>
            </a:r>
            <a:r>
              <a:rPr lang="en-US" dirty="0" smtClean="0">
                <a:solidFill>
                  <a:srgbClr val="008080"/>
                </a:solidFill>
                <a:latin typeface="Consolas" panose="020B0609020204030204" pitchFamily="49" charset="0"/>
              </a:rPr>
              <a:t>] = ‘MN’ </a:t>
            </a:r>
            <a:r>
              <a:rPr lang="en-US" dirty="0">
                <a:solidFill>
                  <a:srgbClr val="0000FF"/>
                </a:solidFill>
                <a:latin typeface="Consolas" panose="020B0609020204030204" pitchFamily="49" charset="0"/>
              </a:rPr>
              <a:t>AND</a:t>
            </a:r>
            <a:r>
              <a:rPr lang="en-US" dirty="0" smtClean="0">
                <a:solidFill>
                  <a:srgbClr val="008080"/>
                </a:solidFill>
                <a:latin typeface="Consolas" panose="020B0609020204030204" pitchFamily="49" charset="0"/>
              </a:rPr>
              <a:t> [</a:t>
            </a:r>
            <a:r>
              <a:rPr lang="en-US" dirty="0" err="1" smtClean="0">
                <a:solidFill>
                  <a:srgbClr val="008080"/>
                </a:solidFill>
                <a:latin typeface="Consolas" panose="020B0609020204030204" pitchFamily="49" charset="0"/>
              </a:rPr>
              <a:t>DateOfBirth</a:t>
            </a:r>
            <a:r>
              <a:rPr lang="en-US" dirty="0" smtClean="0">
                <a:solidFill>
                  <a:srgbClr val="008080"/>
                </a:solidFill>
                <a:latin typeface="Consolas" panose="020B0609020204030204" pitchFamily="49" charset="0"/>
              </a:rPr>
              <a:t>] LIKE ‘198_%’</a:t>
            </a:r>
          </a:p>
          <a:p>
            <a:pPr marL="68580" indent="0">
              <a:buNone/>
            </a:pPr>
            <a:r>
              <a:rPr lang="en-US" dirty="0" smtClean="0">
                <a:solidFill>
                  <a:srgbClr val="0000FF"/>
                </a:solidFill>
                <a:latin typeface="Consolas" panose="020B0609020204030204" pitchFamily="49" charset="0"/>
              </a:rPr>
              <a:t>ORDER</a:t>
            </a:r>
            <a:r>
              <a:rPr lang="en-US" dirty="0" smtClean="0">
                <a:solidFill>
                  <a:srgbClr val="008080"/>
                </a:solidFill>
                <a:latin typeface="Consolas" panose="020B0609020204030204" pitchFamily="49" charset="0"/>
              </a:rPr>
              <a:t> </a:t>
            </a:r>
            <a:r>
              <a:rPr lang="en-US" dirty="0" smtClean="0">
                <a:solidFill>
                  <a:srgbClr val="0000FF"/>
                </a:solidFill>
                <a:latin typeface="Consolas" panose="020B0609020204030204" pitchFamily="49" charset="0"/>
              </a:rPr>
              <a:t>BY</a:t>
            </a:r>
            <a:r>
              <a:rPr lang="en-US" dirty="0" smtClean="0">
                <a:solidFill>
                  <a:srgbClr val="008080"/>
                </a:solidFill>
                <a:latin typeface="Consolas" panose="020B0609020204030204" pitchFamily="49" charset="0"/>
              </a:rPr>
              <a:t/>
            </a:r>
            <a:br>
              <a:rPr lang="en-US" dirty="0" smtClean="0">
                <a:solidFill>
                  <a:srgbClr val="008080"/>
                </a:solidFill>
                <a:latin typeface="Consolas" panose="020B0609020204030204" pitchFamily="49" charset="0"/>
              </a:rPr>
            </a:br>
            <a:r>
              <a:rPr lang="en-US" dirty="0" smtClean="0">
                <a:solidFill>
                  <a:srgbClr val="008080"/>
                </a:solidFill>
                <a:latin typeface="Consolas" panose="020B0609020204030204" pitchFamily="49" charset="0"/>
              </a:rPr>
              <a:t>	[</a:t>
            </a:r>
            <a:r>
              <a:rPr lang="en-US" dirty="0" err="1" smtClean="0">
                <a:solidFill>
                  <a:srgbClr val="008080"/>
                </a:solidFill>
                <a:latin typeface="Consolas" panose="020B0609020204030204" pitchFamily="49" charset="0"/>
              </a:rPr>
              <a:t>LastName</a:t>
            </a:r>
            <a:r>
              <a:rPr lang="en-US" dirty="0" smtClean="0">
                <a:solidFill>
                  <a:srgbClr val="008080"/>
                </a:solidFill>
                <a:latin typeface="Consolas" panose="020B0609020204030204" pitchFamily="49" charset="0"/>
              </a:rPr>
              <a:t>], [</a:t>
            </a:r>
            <a:r>
              <a:rPr lang="en-US" dirty="0" err="1" smtClean="0">
                <a:solidFill>
                  <a:srgbClr val="008080"/>
                </a:solidFill>
                <a:latin typeface="Consolas" panose="020B0609020204030204" pitchFamily="49" charset="0"/>
              </a:rPr>
              <a:t>FirstName</a:t>
            </a:r>
            <a:r>
              <a:rPr lang="en-US" dirty="0" smtClean="0">
                <a:solidFill>
                  <a:srgbClr val="008080"/>
                </a:solidFill>
                <a:latin typeface="Consolas" panose="020B0609020204030204" pitchFamily="49" charset="0"/>
              </a:rPr>
              <a:t>]</a:t>
            </a:r>
            <a:endParaRPr lang="en-US" dirty="0">
              <a:solidFill>
                <a:srgbClr val="008080"/>
              </a:solidFill>
              <a:latin typeface="Consolas" panose="020B0609020204030204" pitchFamily="49" charset="0"/>
            </a:endParaRPr>
          </a:p>
          <a:p>
            <a:endParaRPr lang="en-US" dirty="0"/>
          </a:p>
        </p:txBody>
      </p:sp>
      <p:sp>
        <p:nvSpPr>
          <p:cNvPr id="3" name="Rounded Rectangular Callout 2"/>
          <p:cNvSpPr/>
          <p:nvPr/>
        </p:nvSpPr>
        <p:spPr>
          <a:xfrm>
            <a:off x="3429000" y="256514"/>
            <a:ext cx="3124200" cy="1244626"/>
          </a:xfrm>
          <a:prstGeom prst="wedgeRoundRectCallout">
            <a:avLst>
              <a:gd name="adj1" fmla="val -70274"/>
              <a:gd name="adj2" fmla="val 55216"/>
              <a:gd name="adj3" fmla="val 16667"/>
            </a:avLst>
          </a:prstGeom>
          <a:solidFill>
            <a:srgbClr val="F2F2F2">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Avoid </a:t>
            </a:r>
            <a:r>
              <a:rPr lang="en-US" dirty="0" smtClean="0">
                <a:solidFill>
                  <a:srgbClr val="0000FF"/>
                </a:solidFill>
              </a:rPr>
              <a:t>SELECT *</a:t>
            </a:r>
            <a:r>
              <a:rPr lang="en-US" dirty="0" smtClean="0">
                <a:solidFill>
                  <a:schemeClr val="tx1"/>
                </a:solidFill>
              </a:rPr>
              <a:t> for performance and maintainability.</a:t>
            </a:r>
            <a:endParaRPr lang="en-US" dirty="0">
              <a:solidFill>
                <a:schemeClr val="tx1"/>
              </a:solidFill>
            </a:endParaRPr>
          </a:p>
        </p:txBody>
      </p:sp>
      <p:sp>
        <p:nvSpPr>
          <p:cNvPr id="6" name="Rounded Rectangular Callout 5"/>
          <p:cNvSpPr/>
          <p:nvPr/>
        </p:nvSpPr>
        <p:spPr>
          <a:xfrm>
            <a:off x="4635759" y="3124121"/>
            <a:ext cx="3124200" cy="1419886"/>
          </a:xfrm>
          <a:prstGeom prst="wedgeRoundRectCallout">
            <a:avLst>
              <a:gd name="adj1" fmla="val -41603"/>
              <a:gd name="adj2" fmla="val -67222"/>
              <a:gd name="adj3" fmla="val 16667"/>
            </a:avLst>
          </a:prstGeom>
          <a:solidFill>
            <a:srgbClr val="F2F2F2">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Always qualify the name of your tables with schemas. Use database name as needed.</a:t>
            </a:r>
            <a:endParaRPr lang="en-US" dirty="0">
              <a:solidFill>
                <a:schemeClr val="tx1"/>
              </a:solidFill>
            </a:endParaRPr>
          </a:p>
        </p:txBody>
      </p:sp>
      <p:sp>
        <p:nvSpPr>
          <p:cNvPr id="9" name="Rounded Rectangular Callout 8"/>
          <p:cNvSpPr/>
          <p:nvPr/>
        </p:nvSpPr>
        <p:spPr>
          <a:xfrm>
            <a:off x="248038" y="1421673"/>
            <a:ext cx="3124200" cy="1029089"/>
          </a:xfrm>
          <a:prstGeom prst="wedgeRoundRectCallout">
            <a:avLst>
              <a:gd name="adj1" fmla="val 11260"/>
              <a:gd name="adj2" fmla="val -76331"/>
              <a:gd name="adj3" fmla="val 16667"/>
            </a:avLst>
          </a:prstGeom>
          <a:solidFill>
            <a:srgbClr val="F2F2F2">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Parentheses are strongly encouraged for </a:t>
            </a:r>
            <a:r>
              <a:rPr lang="en-US" dirty="0" smtClean="0">
                <a:solidFill>
                  <a:srgbClr val="0000FF"/>
                </a:solidFill>
              </a:rPr>
              <a:t>TOP</a:t>
            </a:r>
            <a:r>
              <a:rPr lang="en-US" dirty="0" smtClean="0">
                <a:solidFill>
                  <a:schemeClr val="tx1"/>
                </a:solidFill>
              </a:rPr>
              <a:t>; required elsewhere.</a:t>
            </a:r>
          </a:p>
        </p:txBody>
      </p:sp>
      <p:sp>
        <p:nvSpPr>
          <p:cNvPr id="11" name="Rounded Rectangular Callout 10"/>
          <p:cNvSpPr/>
          <p:nvPr/>
        </p:nvSpPr>
        <p:spPr>
          <a:xfrm>
            <a:off x="3832548" y="2130957"/>
            <a:ext cx="3124200" cy="993164"/>
          </a:xfrm>
          <a:prstGeom prst="wedgeRoundRectCallout">
            <a:avLst>
              <a:gd name="adj1" fmla="val 36050"/>
              <a:gd name="adj2" fmla="val 67598"/>
              <a:gd name="adj3" fmla="val 16667"/>
            </a:avLst>
          </a:prstGeom>
          <a:solidFill>
            <a:srgbClr val="F2F2F2">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Watch out for implicit conversions and local/vs. UTC time.</a:t>
            </a:r>
            <a:endParaRPr lang="en-US" dirty="0">
              <a:solidFill>
                <a:schemeClr val="tx1"/>
              </a:solidFill>
            </a:endParaRPr>
          </a:p>
        </p:txBody>
      </p:sp>
      <p:sp>
        <p:nvSpPr>
          <p:cNvPr id="8" name="Rounded Rectangular Callout 7"/>
          <p:cNvSpPr/>
          <p:nvPr/>
        </p:nvSpPr>
        <p:spPr>
          <a:xfrm>
            <a:off x="5096069" y="3124121"/>
            <a:ext cx="3124200" cy="1065324"/>
          </a:xfrm>
          <a:prstGeom prst="wedgeRoundRectCallout">
            <a:avLst>
              <a:gd name="adj1" fmla="val 22907"/>
              <a:gd name="adj2" fmla="val -71165"/>
              <a:gd name="adj3" fmla="val 16667"/>
            </a:avLst>
          </a:prstGeom>
          <a:solidFill>
            <a:srgbClr val="F2F2F2">
              <a:alpha val="9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Alias your table names as needed, and do so consistently.</a:t>
            </a:r>
            <a:endParaRPr lang="en-US" dirty="0">
              <a:solidFill>
                <a:schemeClr val="tx1"/>
              </a:solidFill>
            </a:endParaRPr>
          </a:p>
        </p:txBody>
      </p:sp>
    </p:spTree>
    <p:extLst>
      <p:ext uri="{BB962C8B-B14F-4D97-AF65-F5344CB8AC3E}">
        <p14:creationId xmlns:p14="http://schemas.microsoft.com/office/powerpoint/2010/main" val="2095905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9" grpId="0" animBg="1"/>
      <p:bldP spid="9" grpId="1" animBg="1"/>
      <p:bldP spid="11" grpId="0" animBg="1"/>
      <p:bldP spid="8" grpId="0" animBg="1"/>
      <p:bldP spid="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Type xmlns="de78901c-c43b-4315-add7-2722ad2850a7">Support</Document_x0020_Type>
    <Category xmlns="de78901c-c43b-4315-add7-2722ad2850a7">Template</Category>
    <PublishingExpirationDate xmlns="http://schemas.microsoft.com/sharepoint/v3" xsi:nil="true"/>
    <PublishingStartDate xmlns="http://schemas.microsoft.com/sharepoint/v3" xsi:nil="true"/>
    <_dlc_DocId xmlns="da6fd040-8089-4c83-9d15-2aa915c659c4">C25WEESNY6SF-86-200</_dlc_DocId>
    <_dlc_DocIdUrl xmlns="da6fd040-8089-4c83-9d15-2aa915c659c4">
      <Url>https://c3.magenic.com/Delivery/_layouts/DocIdRedir.aspx?ID=C25WEESNY6SF-86-200</Url>
      <Description>C25WEESNY6SF-86-200</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ACFAA631A26CF4EBA68024597C64A31" ma:contentTypeVersion="3" ma:contentTypeDescription="Create a new document." ma:contentTypeScope="" ma:versionID="14184c2c2d6674644679ea85c04a0892">
  <xsd:schema xmlns:xsd="http://www.w3.org/2001/XMLSchema" xmlns:xs="http://www.w3.org/2001/XMLSchema" xmlns:p="http://schemas.microsoft.com/office/2006/metadata/properties" xmlns:ns1="http://schemas.microsoft.com/sharepoint/v3" xmlns:ns2="de78901c-c43b-4315-add7-2722ad2850a7" xmlns:ns3="da6fd040-8089-4c83-9d15-2aa915c659c4" targetNamespace="http://schemas.microsoft.com/office/2006/metadata/properties" ma:root="true" ma:fieldsID="91ac20694e7d407bbf58e9430d17a6a2" ns1:_="" ns2:_="" ns3:_="">
    <xsd:import namespace="http://schemas.microsoft.com/sharepoint/v3"/>
    <xsd:import namespace="de78901c-c43b-4315-add7-2722ad2850a7"/>
    <xsd:import namespace="da6fd040-8089-4c83-9d15-2aa915c659c4"/>
    <xsd:element name="properties">
      <xsd:complexType>
        <xsd:sequence>
          <xsd:element name="documentManagement">
            <xsd:complexType>
              <xsd:all>
                <xsd:element ref="ns2:Category" minOccurs="0"/>
                <xsd:element ref="ns2:Document_x0020_Type" minOccurs="0"/>
                <xsd:element ref="ns1:PublishingStartDate" minOccurs="0"/>
                <xsd:element ref="ns1:PublishingExpirationDate"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6" nillable="true" ma:displayName="Scheduling Start Date" ma:description="" ma:hidden="true" ma:internalName="PublishingStartDate">
      <xsd:simpleType>
        <xsd:restriction base="dms:Unknown"/>
      </xsd:simpleType>
    </xsd:element>
    <xsd:element name="PublishingExpirationDate" ma:index="7"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e78901c-c43b-4315-add7-2722ad2850a7" elementFormDefault="qualified">
    <xsd:import namespace="http://schemas.microsoft.com/office/2006/documentManagement/types"/>
    <xsd:import namespace="http://schemas.microsoft.com/office/infopath/2007/PartnerControls"/>
    <xsd:element name="Category" ma:index="1" nillable="true" ma:displayName="Category" ma:format="Dropdown" ma:internalName="Category">
      <xsd:simpleType>
        <xsd:restriction base="dms:Choice">
          <xsd:enumeration value="Utilization Report"/>
          <xsd:enumeration value="Template"/>
          <xsd:enumeration value="Tools"/>
          <xsd:enumeration value="MEWS"/>
          <xsd:enumeration value="Training"/>
        </xsd:restriction>
      </xsd:simpleType>
    </xsd:element>
    <xsd:element name="Document_x0020_Type" ma:index="2" nillable="true" ma:displayName="Document Type" ma:internalName="Document_x0020_Typ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6fd040-8089-4c83-9d15-2aa915c659c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57E492-5C78-4C10-B540-02271F0B2FEE}">
  <ds:schemaRefs>
    <ds:schemaRef ds:uri="http://purl.org/dc/dcmitype/"/>
    <ds:schemaRef ds:uri="de78901c-c43b-4315-add7-2722ad2850a7"/>
    <ds:schemaRef ds:uri="http://schemas.microsoft.com/office/2006/documentManagement/types"/>
    <ds:schemaRef ds:uri="http://purl.org/dc/elements/1.1/"/>
    <ds:schemaRef ds:uri="http://schemas.microsoft.com/office/2006/metadata/properties"/>
    <ds:schemaRef ds:uri="http://schemas.microsoft.com/sharepoint/v3"/>
    <ds:schemaRef ds:uri="da6fd040-8089-4c83-9d15-2aa915c659c4"/>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8ADB57E-15E6-4184-B7FB-9317DEA646F9}">
  <ds:schemaRefs>
    <ds:schemaRef ds:uri="http://schemas.microsoft.com/sharepoint/v3/contenttype/forms"/>
  </ds:schemaRefs>
</ds:datastoreItem>
</file>

<file path=customXml/itemProps3.xml><?xml version="1.0" encoding="utf-8"?>
<ds:datastoreItem xmlns:ds="http://schemas.openxmlformats.org/officeDocument/2006/customXml" ds:itemID="{58ED6EB5-C952-4502-AE4B-388128DA2794}">
  <ds:schemaRefs>
    <ds:schemaRef ds:uri="http://schemas.microsoft.com/sharepoint/events"/>
  </ds:schemaRefs>
</ds:datastoreItem>
</file>

<file path=customXml/itemProps4.xml><?xml version="1.0" encoding="utf-8"?>
<ds:datastoreItem xmlns:ds="http://schemas.openxmlformats.org/officeDocument/2006/customXml" ds:itemID="{FB7BB12A-38E1-4519-A4A1-7EAC9F589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e78901c-c43b-4315-add7-2722ad2850a7"/>
    <ds:schemaRef ds:uri="da6fd040-8089-4c83-9d15-2aa915c659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21140</TotalTime>
  <Words>2622</Words>
  <Application>Microsoft Office PowerPoint</Application>
  <PresentationFormat>On-screen Show (16:9)</PresentationFormat>
  <Paragraphs>358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Lucida Grande</vt:lpstr>
      <vt:lpstr>Wingdings</vt:lpstr>
      <vt:lpstr>Office Theme</vt:lpstr>
      <vt:lpstr>What will we cover?</vt:lpstr>
      <vt:lpstr>SQL and T-SQL</vt:lpstr>
      <vt:lpstr>Data Definition Language</vt:lpstr>
      <vt:lpstr>Data Manipulation Language</vt:lpstr>
      <vt:lpstr>Sample DB</vt:lpstr>
      <vt:lpstr>Sample DB</vt:lpstr>
      <vt:lpstr>SELECT</vt:lpstr>
      <vt:lpstr>SELECT </vt:lpstr>
      <vt:lpstr>SELECT</vt:lpstr>
      <vt:lpstr>SELECT Performance</vt:lpstr>
      <vt:lpstr>SELECT NULL</vt:lpstr>
      <vt:lpstr>SELECT Execution</vt:lpstr>
      <vt:lpstr>JOIN – What is it?</vt:lpstr>
      <vt:lpstr>JOIN – Types</vt:lpstr>
      <vt:lpstr>JOIN – Types</vt:lpstr>
      <vt:lpstr>GROUP BY / HAVING</vt:lpstr>
      <vt:lpstr>GROUP BY / HAVING</vt:lpstr>
      <vt:lpstr>GROUP BY / HAVING</vt:lpstr>
      <vt:lpstr>SQL Problems Thus Far…</vt:lpstr>
      <vt:lpstr>Your Toolbox</vt:lpstr>
      <vt:lpstr>Subqueries</vt:lpstr>
      <vt:lpstr>Common Table Expressions (CTE)</vt:lpstr>
      <vt:lpstr>Common Table Expressions (CTE)</vt:lpstr>
      <vt:lpstr>CTE + PIVOT</vt:lpstr>
      <vt:lpstr>CTE Alternative: Table Variables</vt:lpstr>
      <vt:lpstr>CTE Alternative: Temporary Tables</vt:lpstr>
      <vt:lpstr>Odds and Ends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Handley</dc:creator>
  <cp:lastModifiedBy>Kevin Seitz</cp:lastModifiedBy>
  <cp:revision>336</cp:revision>
  <dcterms:created xsi:type="dcterms:W3CDTF">2011-07-08T17:34:27Z</dcterms:created>
  <dcterms:modified xsi:type="dcterms:W3CDTF">2014-04-21T15:48:30Z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0x010100EACFAA631A26CF4EBA68024597C64A31</vt:lpwstr>
  </property>
  <property fmtid="{D5CDD505-2E9C-101B-9397-08002B2CF9AE}" pid="4" name="_dlc_DocIdItemGuid">
    <vt:lpwstr>4ba41d3d-eb2b-4ee2-9b56-4549fa8987cd</vt:lpwstr>
  </property>
</Properties>
</file>