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97" r:id="rId2"/>
    <p:sldId id="298" r:id="rId3"/>
    <p:sldId id="299" r:id="rId4"/>
    <p:sldId id="342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8" r:id="rId4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9" autoAdjust="0"/>
  </p:normalViewPr>
  <p:slideViewPr>
    <p:cSldViewPr>
      <p:cViewPr varScale="1">
        <p:scale>
          <a:sx n="76" d="100"/>
          <a:sy n="76" d="100"/>
        </p:scale>
        <p:origin x="-1644" y="-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0A98AA-7878-43DD-A3C8-3AC8150D372E}" type="datetimeFigureOut">
              <a:rPr lang="ru-RU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4C8CAA0-AAE7-46E3-A2C9-949CB55740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7295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Прямая соединительная линия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C06E-DF57-4C8E-A47F-59FB9B82B636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57AE-E8DF-441D-990E-D885DFCD01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FEE4-9C51-4243-AA70-23460EC13A3C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4CA3-E122-4880-BD36-342AE3595E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6A2BF-FB48-4256-86EF-195540D29662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752E1-52DE-4939-BEF2-5F91489689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EAB360-1970-4D39-B221-404C63F72DEE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B4663E-C414-4AA6-8862-06481BD5AE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9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11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12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14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9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20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21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22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25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EFF1-1C45-47EB-AE4F-473395EC60FC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8A13D-1537-41EC-92D1-9AF7005CEE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AE265-8A26-4B02-861D-C57D54689EAD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DD2FB-33A4-4EF4-A236-373D5DACE0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34E2-9CB4-494B-8FDB-8E65EC3B80B1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1AFBC-AB84-4438-9632-C1F59E56AC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4DFD1BF-B6DD-4C01-8E5F-89AAADFD11E7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BC5B31-D369-4E09-938A-59D8B06C5B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F497B-4E92-4A63-B8E7-28F17C325E8D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CDFF-95E1-47A5-9EEE-BB55DCCF47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Прямая соединительная линия 8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Овал 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0601C83-1CD2-4FEF-B3FA-82BE071EF5C0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18FAE1-EAC1-4DF4-AED2-DD95B78302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Овал 12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Прямая соединительная линия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D57EE4-A4EE-4793-AFEA-D2F1B94D18FE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791215D-83E8-4B32-8F8A-AB0121C428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8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067312-B2EE-4889-B15B-AF7DA9EE495B}" type="datetime1">
              <a:rPr lang="ru-RU" smtClean="0"/>
              <a:pPr>
                <a:defRPr/>
              </a:pPr>
              <a:t>26.10.2022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1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6E968E-7B33-49AF-8854-8CA98EDF93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1" r:id="rId4"/>
    <p:sldLayoutId id="2147483670" r:id="rId5"/>
    <p:sldLayoutId id="2147483675" r:id="rId6"/>
    <p:sldLayoutId id="2147483669" r:id="rId7"/>
    <p:sldLayoutId id="2147483676" r:id="rId8"/>
    <p:sldLayoutId id="2147483677" r:id="rId9"/>
    <p:sldLayoutId id="2147483668" r:id="rId10"/>
    <p:sldLayoutId id="21474836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</a:rPr>
              <a:t>Сумматоры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/>
                </a:solidFill>
              </a:rPr>
              <a:t>Сумматор накапливающего типа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56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dirty="0" smtClean="0"/>
              <a:t>строится на основе запоминающих элементов (обычно для этого используются триггеры). 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Исходные слова в виде входных сигналов, поданные на вход один за другим, накапливаются в виде суммы и сохраняются там после прекращения подачи сигналов.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 комбинационно-накапливающем сумматоре </a:t>
            </a:r>
            <a:endParaRPr lang="ru-RU" dirty="0"/>
          </a:p>
        </p:txBody>
      </p:sp>
      <p:sp>
        <p:nvSpPr>
          <p:cNvPr id="6758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     сигнал переноса вырабатывается комбинационной схемой, а сумма образуется в триггере, на счетный вход которого с помощью комбинационной схемы подается результат суммирования по модулю 2 цифр второго слагаемого и переноса.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 способу обработки многоразрядных чисел различают сумматоры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214563"/>
            <a:ext cx="7467600" cy="4259262"/>
          </a:xfrm>
        </p:spPr>
        <p:txBody>
          <a:bodyPr/>
          <a:lstStyle/>
          <a:p>
            <a:r>
              <a:rPr lang="ru-RU" smtClean="0"/>
              <a:t>последовательные</a:t>
            </a:r>
          </a:p>
          <a:p>
            <a:r>
              <a:rPr lang="ru-RU" smtClean="0"/>
              <a:t>параллельные </a:t>
            </a:r>
          </a:p>
          <a:p>
            <a:r>
              <a:rPr lang="ru-RU" smtClean="0"/>
              <a:t>параллельно-последовательные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 последовательном сумматоре </a:t>
            </a:r>
            <a:endParaRPr lang="ru-RU" dirty="0"/>
          </a:p>
        </p:txBody>
      </p:sp>
      <p:sp>
        <p:nvSpPr>
          <p:cNvPr id="69634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smtClean="0"/>
              <a:t>производится поразрядная обработка многоразрядных слов </a:t>
            </a:r>
            <a:r>
              <a:rPr lang="en-US" smtClean="0"/>
              <a:t>X</a:t>
            </a:r>
            <a:r>
              <a:rPr lang="ru-RU" smtClean="0"/>
              <a:t> и У. </a:t>
            </a:r>
          </a:p>
          <a:p>
            <a:r>
              <a:rPr lang="ru-RU" smtClean="0"/>
              <a:t>Пары разрядов </a:t>
            </a:r>
            <a:r>
              <a:rPr lang="en-US" i="1" smtClean="0"/>
              <a:t>x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ru-RU" smtClean="0"/>
              <a:t>и </a:t>
            </a:r>
            <a:r>
              <a:rPr lang="en-US" i="1" smtClean="0"/>
              <a:t>y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ru-RU" smtClean="0"/>
              <a:t>этих слов поступают в сумматор последовательно от младших разрядов к старшим.</a:t>
            </a:r>
          </a:p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 параллельном сумматоре </a:t>
            </a:r>
            <a:endParaRPr lang="ru-RU" dirty="0"/>
          </a:p>
        </p:txBody>
      </p:sp>
      <p:sp>
        <p:nvSpPr>
          <p:cNvPr id="70658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smtClean="0"/>
              <a:t>слова </a:t>
            </a:r>
            <a:r>
              <a:rPr lang="en-US" smtClean="0"/>
              <a:t>X</a:t>
            </a:r>
            <a:r>
              <a:rPr lang="ru-RU" smtClean="0"/>
              <a:t> и У поступают одно за другим или одновременно, </a:t>
            </a:r>
          </a:p>
          <a:p>
            <a:r>
              <a:rPr lang="ru-RU" smtClean="0"/>
              <a:t>а обработка всех разрядов исходных слов производится одновременно.</a:t>
            </a:r>
          </a:p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 параллельно-последовательном многоразрядном сумматоре </a:t>
            </a:r>
            <a:endParaRPr lang="ru-RU" dirty="0"/>
          </a:p>
        </p:txBody>
      </p:sp>
      <p:sp>
        <p:nvSpPr>
          <p:cNvPr id="7168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467600" cy="3556992"/>
          </a:xfrm>
        </p:spPr>
        <p:txBody>
          <a:bodyPr/>
          <a:lstStyle/>
          <a:p>
            <a:r>
              <a:rPr lang="ru-RU" dirty="0" smtClean="0"/>
              <a:t>число одноразрядных сумматоров меньше числа разрядов исходных слов.</a:t>
            </a:r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r>
              <a:rPr lang="ru-RU" dirty="0" smtClean="0"/>
              <a:t>на входы параллельного сумматора последовательно во времени подаются группы разрядов слов, которые обрабатываются параллельно.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 способу организации цепей переноса между разрядами различают сумматоры с </a:t>
            </a:r>
            <a:endParaRPr lang="ru-RU" dirty="0"/>
          </a:p>
        </p:txBody>
      </p:sp>
      <p:sp>
        <p:nvSpPr>
          <p:cNvPr id="7270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smtClean="0"/>
              <a:t>последовательным переносами</a:t>
            </a:r>
          </a:p>
          <a:p>
            <a:r>
              <a:rPr lang="ru-RU" smtClean="0"/>
              <a:t>параллельными переносами</a:t>
            </a:r>
          </a:p>
          <a:p>
            <a:r>
              <a:rPr lang="ru-RU" smtClean="0"/>
              <a:t>групповым переносами</a:t>
            </a:r>
          </a:p>
          <a:p>
            <a:r>
              <a:rPr lang="ru-RU" smtClean="0"/>
              <a:t>одновременным переносами.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 построении комбинационных сумматоров необходимо выполнять два основных </a:t>
            </a:r>
            <a:r>
              <a:rPr lang="ru-RU" b="1" u="sng" dirty="0" smtClean="0"/>
              <a:t>требования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3730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143125"/>
            <a:ext cx="7467600" cy="4330700"/>
          </a:xfrm>
        </p:spPr>
        <p:txBody>
          <a:bodyPr/>
          <a:lstStyle/>
          <a:p>
            <a:r>
              <a:rPr lang="ru-RU" smtClean="0"/>
              <a:t>Обеспечить минимальное количество по возможности однотипных логических элементов.</a:t>
            </a:r>
          </a:p>
          <a:p>
            <a:r>
              <a:rPr lang="ru-RU" smtClean="0"/>
              <a:t>Получить максимальное быстродействие, для чего строят схему сумматора с минимальным числом ступеней (каскадов) переработки информации.</a:t>
            </a:r>
          </a:p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ru-RU" cap="none" smtClean="0"/>
              <a:t>СУММАТОР ПО МОДУЛЮ 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8A13D-1537-41EC-92D1-9AF7005CEEE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3676" y="260648"/>
            <a:ext cx="8281168" cy="102293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2700" cap="none" dirty="0" smtClean="0"/>
              <a:t>СУММАТОР ПО МОДУЛЮ 2 </a:t>
            </a:r>
            <a:r>
              <a:rPr lang="ru-RU" sz="2000" cap="none" dirty="0" smtClean="0"/>
              <a:t>- ЭТО КОМБИНАЦИОННАЯ ЛОГИЧЕСКАЯ СХЕМА С ДВУМЯ И БОЛЕЕ ВХОДАМИ, ОДНИМ ВЫХОДОМ, ФУНКЦИОНИРУЮЩАЯ СОГЛАСНО ТАБЛИЦЕ</a:t>
            </a:r>
            <a:endParaRPr lang="ru-RU" sz="2700" cap="none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0721655"/>
              </p:ext>
            </p:extLst>
          </p:nvPr>
        </p:nvGraphicFramePr>
        <p:xfrm>
          <a:off x="2486013" y="1400497"/>
          <a:ext cx="3742170" cy="3324673"/>
        </p:xfrm>
        <a:graphic>
          <a:graphicData uri="http://schemas.openxmlformats.org/drawingml/2006/table">
            <a:tbl>
              <a:tblPr/>
              <a:tblGrid>
                <a:gridCol w="623695"/>
                <a:gridCol w="623695"/>
                <a:gridCol w="623695"/>
                <a:gridCol w="623695"/>
                <a:gridCol w="623695"/>
                <a:gridCol w="623695"/>
              </a:tblGrid>
              <a:tr h="507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00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 dirty="0">
                          <a:latin typeface="Times New Roman"/>
                          <a:ea typeface="Times New Roman"/>
                        </a:rPr>
                        <a:t>n-1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000" baseline="-25000" dirty="0" err="1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2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09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…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4152644"/>
              </p:ext>
            </p:extLst>
          </p:nvPr>
        </p:nvGraphicFramePr>
        <p:xfrm>
          <a:off x="354122" y="5565775"/>
          <a:ext cx="7715250" cy="857250"/>
        </p:xfrm>
        <a:graphic>
          <a:graphicData uri="http://schemas.openxmlformats.org/presentationml/2006/ole">
            <p:oleObj spid="_x0000_s74765" r:id="rId3" imgW="4711700" imgH="520700" progId="Equation.3">
              <p:embed/>
            </p:oleObj>
          </a:graphicData>
        </a:graphic>
      </p:graphicFrame>
      <p:sp>
        <p:nvSpPr>
          <p:cNvPr id="74821" name="Rectangle 3"/>
          <p:cNvSpPr>
            <a:spLocks noChangeArrowheads="1"/>
          </p:cNvSpPr>
          <p:nvPr/>
        </p:nvSpPr>
        <p:spPr bwMode="auto">
          <a:xfrm>
            <a:off x="354122" y="4869160"/>
            <a:ext cx="70231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cs typeface="Times New Roman" pitchFamily="18" charset="0"/>
              </a:rPr>
              <a:t>Может быть описана следующей функцией</a:t>
            </a:r>
            <a:endParaRPr lang="ru-RU" sz="3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15362" name="Содержимое 5"/>
          <p:cNvSpPr>
            <a:spLocks noGrp="1"/>
          </p:cNvSpPr>
          <p:nvPr>
            <p:ph sz="quarter" idx="1"/>
          </p:nvPr>
        </p:nvSpPr>
        <p:spPr>
          <a:xfrm>
            <a:off x="251520" y="2060848"/>
            <a:ext cx="8424936" cy="2645469"/>
          </a:xfrm>
        </p:spPr>
        <p:txBody>
          <a:bodyPr/>
          <a:lstStyle/>
          <a:p>
            <a:r>
              <a:rPr lang="ru-RU" sz="2800" b="1" u="sng" dirty="0" smtClean="0">
                <a:solidFill>
                  <a:srgbClr val="FF0000"/>
                </a:solidFill>
              </a:rPr>
              <a:t>Сумматор</a:t>
            </a:r>
          </a:p>
          <a:p>
            <a:pPr>
              <a:lnSpc>
                <a:spcPct val="150000"/>
              </a:lnSpc>
              <a:buNone/>
            </a:pPr>
            <a:r>
              <a:rPr lang="ru-RU" sz="2800" dirty="0" smtClean="0"/>
              <a:t>  электронный узел, предназначенный для выполнения микрооперации арифметического сложения (суммирования) двух чисел (слов).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1542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Сумматор по модулю 2 на два входа реализует </a:t>
            </a:r>
            <a:r>
              <a:rPr lang="ru-RU" u="sng" dirty="0" smtClean="0"/>
              <a:t>функцию неравнозначности.</a:t>
            </a:r>
            <a:r>
              <a:rPr lang="ru-RU" dirty="0" smtClean="0"/>
              <a:t> Функция неравнозначности истинна, когда один ее аргумент истинный, а второй - ложный.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714375" y="2714625"/>
          <a:ext cx="2517790" cy="1828800"/>
        </p:xfrm>
        <a:graphic>
          <a:graphicData uri="http://schemas.openxmlformats.org/drawingml/2006/table">
            <a:tbl>
              <a:tblPr/>
              <a:tblGrid>
                <a:gridCol w="838874"/>
                <a:gridCol w="838874"/>
                <a:gridCol w="840042"/>
              </a:tblGrid>
              <a:tr h="33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01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5" y="2643188"/>
            <a:ext cx="317341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785813" y="4786313"/>
          <a:ext cx="4960937" cy="571500"/>
        </p:xfrm>
        <a:graphic>
          <a:graphicData uri="http://schemas.openxmlformats.org/presentationml/2006/ole">
            <p:oleObj spid="_x0000_s90126" r:id="rId4" imgW="2070100" imgH="241300" progId="Equation.3">
              <p:embed/>
            </p:oleObj>
          </a:graphicData>
        </a:graphic>
      </p:graphicFrame>
      <p:sp>
        <p:nvSpPr>
          <p:cNvPr id="90138" name="Прямоугольник 8"/>
          <p:cNvSpPr>
            <a:spLocks noChangeArrowheads="1"/>
          </p:cNvSpPr>
          <p:nvPr/>
        </p:nvSpPr>
        <p:spPr bwMode="auto">
          <a:xfrm>
            <a:off x="500063" y="5500688"/>
            <a:ext cx="7143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entury Schoolbook"/>
              </a:rPr>
              <a:t>где " </a:t>
            </a:r>
            <a:r>
              <a:rPr lang="ru-RU" sz="2800">
                <a:latin typeface="Century Schoolbook"/>
                <a:sym typeface="Symbol" pitchFamily="18" charset="2"/>
              </a:rPr>
              <a:t></a:t>
            </a:r>
            <a:r>
              <a:rPr lang="ru-RU" sz="2800">
                <a:latin typeface="Century Schoolbook"/>
              </a:rPr>
              <a:t>" - операция суммирования по модулю 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3548" y="116632"/>
            <a:ext cx="8136904" cy="86895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/>
              <a:t>Для трех переменных таблица истинности и функциональное обозначение суммы по модулю 2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42938" y="1268760"/>
          <a:ext cx="3000396" cy="3369546"/>
        </p:xfrm>
        <a:graphic>
          <a:graphicData uri="http://schemas.openxmlformats.org/drawingml/2006/table">
            <a:tbl>
              <a:tblPr/>
              <a:tblGrid>
                <a:gridCol w="749838"/>
                <a:gridCol w="749838"/>
                <a:gridCol w="749838"/>
                <a:gridCol w="750882"/>
              </a:tblGrid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baseline="-25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Y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11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5" y="2143125"/>
            <a:ext cx="35972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8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79512" y="4653136"/>
          <a:ext cx="8650287" cy="1071562"/>
        </p:xfrm>
        <a:graphic>
          <a:graphicData uri="http://schemas.openxmlformats.org/presentationml/2006/ole">
            <p:oleObj spid="_x0000_s91150" r:id="rId4" imgW="5283200" imgH="520700" progId="Equation.3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903" y="102821"/>
            <a:ext cx="8534151" cy="1214437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Примеры построения двухвходовых сумматоров по модулю 2 на элементах </a:t>
            </a:r>
            <a:br>
              <a:rPr lang="ru-RU" sz="2800" dirty="0" smtClean="0"/>
            </a:br>
            <a:r>
              <a:rPr lang="ru-RU" sz="2800" dirty="0" smtClean="0"/>
              <a:t>И-ИЛИ </a:t>
            </a:r>
            <a:r>
              <a:rPr lang="ru-RU" sz="2400" cap="none" dirty="0" smtClean="0"/>
              <a:t>(рис. а) ) </a:t>
            </a:r>
            <a:r>
              <a:rPr lang="ru-RU" sz="2800" cap="none" dirty="0" smtClean="0"/>
              <a:t>,</a:t>
            </a:r>
            <a:r>
              <a:rPr lang="ru-RU" sz="2800" dirty="0" smtClean="0"/>
              <a:t> И-ИЛИ-НЕ </a:t>
            </a:r>
            <a:r>
              <a:rPr lang="ru-RU" sz="2400" dirty="0" smtClean="0"/>
              <a:t>(</a:t>
            </a:r>
            <a:r>
              <a:rPr lang="ru-RU" sz="2400" cap="none" dirty="0" smtClean="0"/>
              <a:t>рис</a:t>
            </a:r>
            <a:r>
              <a:rPr lang="ru-RU" sz="2400" dirty="0" smtClean="0"/>
              <a:t>. </a:t>
            </a:r>
            <a:r>
              <a:rPr lang="ru-RU" sz="2400" cap="none" dirty="0" smtClean="0"/>
              <a:t>б)  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pic>
        <p:nvPicPr>
          <p:cNvPr id="921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949" y="2356048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999" y="3138486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212976"/>
            <a:ext cx="4562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999" y="3774951"/>
            <a:ext cx="2457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7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1161800"/>
              </p:ext>
            </p:extLst>
          </p:nvPr>
        </p:nvGraphicFramePr>
        <p:xfrm>
          <a:off x="1403648" y="4347518"/>
          <a:ext cx="6316662" cy="2773064"/>
        </p:xfrm>
        <a:graphic>
          <a:graphicData uri="http://schemas.openxmlformats.org/presentationml/2006/ole">
            <p:oleObj spid="_x0000_s92180" r:id="rId7" imgW="2895600" imgH="1391412" progId="Word.Picture.8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043608" y="1490096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cap="small" dirty="0">
                <a:solidFill>
                  <a:srgbClr val="424456"/>
                </a:solidFill>
                <a:latin typeface="+mn-lt"/>
                <a:ea typeface="+mj-ea"/>
                <a:cs typeface="+mj-cs"/>
              </a:rPr>
              <a:t>применяя теорему де Моргана </a:t>
            </a:r>
            <a:endParaRPr lang="ru-RU" sz="2400" dirty="0">
              <a:latin typeface="+mn-lt"/>
              <a:cs typeface="+mn-cs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2" y="476672"/>
            <a:ext cx="8320409" cy="1797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Примеры построения двухвходовых сумматоров по модулю 2 </a:t>
            </a:r>
            <a:br>
              <a:rPr lang="ru-RU" dirty="0" smtClean="0"/>
            </a:br>
            <a:r>
              <a:rPr lang="ru-RU" dirty="0" smtClean="0"/>
              <a:t>И-НЕ  </a:t>
            </a:r>
            <a:r>
              <a:rPr lang="ru-RU" sz="2700" dirty="0" smtClean="0"/>
              <a:t>(</a:t>
            </a:r>
            <a:r>
              <a:rPr lang="ru-RU" sz="2700" cap="none" dirty="0" smtClean="0"/>
              <a:t>рис. в) </a:t>
            </a:r>
            <a:r>
              <a:rPr lang="ru-RU" sz="2700" dirty="0" smtClean="0"/>
              <a:t>)  </a:t>
            </a:r>
            <a:r>
              <a:rPr lang="ru-RU" dirty="0" smtClean="0"/>
              <a:t>и </a:t>
            </a:r>
            <a:br>
              <a:rPr lang="ru-RU" dirty="0" smtClean="0"/>
            </a:br>
            <a:r>
              <a:rPr lang="ru-RU" dirty="0" smtClean="0"/>
              <a:t>на двух ЛЭ НЕ, двух ЛЭ И, одной ИЛИ </a:t>
            </a:r>
            <a:r>
              <a:rPr lang="ru-RU" sz="2700" dirty="0" smtClean="0"/>
              <a:t>(</a:t>
            </a:r>
            <a:r>
              <a:rPr lang="ru-RU" sz="2700" cap="none" dirty="0" smtClean="0"/>
              <a:t>рис. г) </a:t>
            </a:r>
            <a:r>
              <a:rPr lang="ru-RU" sz="2700" dirty="0" smtClean="0"/>
              <a:t>)</a:t>
            </a:r>
            <a:endParaRPr lang="ru-RU" sz="2700" dirty="0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500063" y="2357438"/>
          <a:ext cx="8718550" cy="3714750"/>
        </p:xfrm>
        <a:graphic>
          <a:graphicData uri="http://schemas.openxmlformats.org/presentationml/2006/ole">
            <p:oleObj spid="_x0000_s93197" r:id="rId3" imgW="5410200" imgH="2304288" progId="Word.Picture.8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схема, реализующая эту функцию на двухвходовых сумматорах по модулю 2</a:t>
            </a:r>
            <a:endParaRPr lang="ru-RU" dirty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378672"/>
              </p:ext>
            </p:extLst>
          </p:nvPr>
        </p:nvGraphicFramePr>
        <p:xfrm>
          <a:off x="611560" y="2132856"/>
          <a:ext cx="8032750" cy="2714625"/>
        </p:xfrm>
        <a:graphic>
          <a:graphicData uri="http://schemas.openxmlformats.org/presentationml/2006/ole">
            <p:oleObj spid="_x0000_s94224" name="Picture" r:id="rId3" imgW="4114800" imgH="1391400" progId="Word.Picture.8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7256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Сумма по модулю 2 от </a:t>
            </a:r>
            <a:r>
              <a:rPr lang="en-US" sz="3600" i="1" dirty="0" smtClean="0"/>
              <a:t>n</a:t>
            </a:r>
            <a:r>
              <a:rPr lang="en-US" i="1" dirty="0" smtClean="0"/>
              <a:t> </a:t>
            </a:r>
            <a:r>
              <a:rPr lang="ru-RU" dirty="0" smtClean="0"/>
              <a:t>аргументов представляет собой функцию, которая истинна, если истинно нечетное число ее аргументов (функция нечетности).</a:t>
            </a:r>
            <a:endParaRPr lang="ru-RU" dirty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357188" y="2420888"/>
          <a:ext cx="8543925" cy="3071812"/>
        </p:xfrm>
        <a:graphic>
          <a:graphicData uri="http://schemas.openxmlformats.org/presentationml/2006/ole">
            <p:oleObj spid="_x0000_s95245" r:id="rId3" imgW="4000381" imgH="1434744" progId="Visio.Drawing.11">
              <p:embed/>
            </p:oleObj>
          </a:graphicData>
        </a:graphic>
      </p:graphicFrame>
      <p:sp>
        <p:nvSpPr>
          <p:cNvPr id="95236" name="Прямоугольник 4"/>
          <p:cNvSpPr>
            <a:spLocks noChangeArrowheads="1"/>
          </p:cNvSpPr>
          <p:nvPr/>
        </p:nvSpPr>
        <p:spPr bwMode="auto">
          <a:xfrm>
            <a:off x="5580112" y="2204864"/>
            <a:ext cx="3071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Century Schoolbook"/>
              </a:rPr>
              <a:t>последовательное включение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параллельно-последовательное включение сумматоров по модулю 2</a:t>
            </a:r>
            <a:endParaRPr lang="ru-RU" dirty="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1000125" y="1571625"/>
          <a:ext cx="6715125" cy="4821238"/>
        </p:xfrm>
        <a:graphic>
          <a:graphicData uri="http://schemas.openxmlformats.org/presentationml/2006/ole">
            <p:oleObj spid="_x0000_s96268" r:id="rId3" imgW="3279686" imgH="2351043" progId="Visio.Drawing.11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67744" y="1556792"/>
            <a:ext cx="6534472" cy="396044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 smtClean="0"/>
              <a:t>          Полусумматор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на примере </a:t>
            </a:r>
            <a:br>
              <a:rPr lang="ru-RU" dirty="0" smtClean="0"/>
            </a:br>
            <a:r>
              <a:rPr lang="ru-RU" dirty="0" smtClean="0"/>
              <a:t>одноразрядного двоичного сумматора на два входа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403648" y="4941168"/>
            <a:ext cx="609600" cy="517525"/>
          </a:xfrm>
        </p:spPr>
        <p:txBody>
          <a:bodyPr/>
          <a:lstStyle/>
          <a:p>
            <a:pPr>
              <a:defRPr/>
            </a:pPr>
            <a:fld id="{4408A13D-1537-41EC-92D1-9AF7005CEEE2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7524" y="64294"/>
            <a:ext cx="8568952" cy="16541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i="1" dirty="0" smtClean="0"/>
              <a:t>Полусумматором</a:t>
            </a:r>
            <a:r>
              <a:rPr lang="ru-RU" dirty="0" smtClean="0"/>
              <a:t>    называется комбинационная схема, осуществляющая сложение двумя переменных без учета переноса из младшего разряда 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5015382"/>
              </p:ext>
            </p:extLst>
          </p:nvPr>
        </p:nvGraphicFramePr>
        <p:xfrm>
          <a:off x="1691680" y="1718469"/>
          <a:ext cx="5572125" cy="2949575"/>
        </p:xfrm>
        <a:graphic>
          <a:graphicData uri="http://schemas.openxmlformats.org/drawingml/2006/table">
            <a:tbl>
              <a:tblPr/>
              <a:tblGrid>
                <a:gridCol w="1392238"/>
                <a:gridCol w="1393825"/>
                <a:gridCol w="1393825"/>
                <a:gridCol w="1392237"/>
              </a:tblGrid>
              <a:tr h="815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слагаемые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перенос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6123279"/>
              </p:ext>
            </p:extLst>
          </p:nvPr>
        </p:nvGraphicFramePr>
        <p:xfrm>
          <a:off x="1979712" y="4725144"/>
          <a:ext cx="4654550" cy="642938"/>
        </p:xfrm>
        <a:graphic>
          <a:graphicData uri="http://schemas.openxmlformats.org/presentationml/2006/ole">
            <p:oleObj spid="_x0000_s97308" r:id="rId3" imgW="1727200" imgH="241300" progId="Equation.3">
              <p:embed/>
            </p:oleObj>
          </a:graphicData>
        </a:graphic>
      </p:graphicFrame>
      <p:sp>
        <p:nvSpPr>
          <p:cNvPr id="973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4784631"/>
              </p:ext>
            </p:extLst>
          </p:nvPr>
        </p:nvGraphicFramePr>
        <p:xfrm>
          <a:off x="1907704" y="5305581"/>
          <a:ext cx="1785937" cy="687388"/>
        </p:xfrm>
        <a:graphic>
          <a:graphicData uri="http://schemas.openxmlformats.org/presentationml/2006/ole">
            <p:oleObj spid="_x0000_s97309" r:id="rId4" imgW="622030" imgH="241195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67544" y="5952743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Полусумматор  складывает младшие части слагаемых, для которых нет переноса из предыдущего разряда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Условное обозначение и функциональные схемы полусумматора</a:t>
            </a:r>
            <a:endParaRPr lang="ru-RU" dirty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047704"/>
              </p:ext>
            </p:extLst>
          </p:nvPr>
        </p:nvGraphicFramePr>
        <p:xfrm>
          <a:off x="179388" y="1773238"/>
          <a:ext cx="9525000" cy="3641725"/>
        </p:xfrm>
        <a:graphic>
          <a:graphicData uri="http://schemas.openxmlformats.org/presentationml/2006/ole">
            <p:oleObj spid="_x0000_s99341" name="Picture" r:id="rId3" imgW="6325200" imgH="2418120" progId="Word.Picture.8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Сумматоры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>
          <a:xfrm>
            <a:off x="457200" y="1071563"/>
            <a:ext cx="8075240" cy="5572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сложением подразумевается образование слова с числовыми значениями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),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равного сумме числовых значений двух исходных слов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,...,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У(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разрядов слова образуется в соответствии с правилом</a:t>
            </a:r>
            <a:r>
              <a:rPr lang="ru-RU" dirty="0" smtClean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dirty="0" smtClean="0"/>
              <a:t>     если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ru-RU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ru-RU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ru-RU" dirty="0" smtClean="0"/>
          </a:p>
        </p:txBody>
      </p:sp>
      <p:sp>
        <p:nvSpPr>
          <p:cNvPr id="60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031427"/>
              </p:ext>
            </p:extLst>
          </p:nvPr>
        </p:nvGraphicFramePr>
        <p:xfrm>
          <a:off x="2158931" y="4725144"/>
          <a:ext cx="4717767" cy="1368152"/>
        </p:xfrm>
        <a:graphic>
          <a:graphicData uri="http://schemas.openxmlformats.org/presentationml/2006/ole">
            <p:oleObj spid="_x0000_s60440" r:id="rId3" imgW="1307532" imgH="545863" progId="Equation.3">
              <p:embed/>
            </p:oleObj>
          </a:graphicData>
        </a:graphic>
      </p:graphicFrame>
      <p:sp>
        <p:nvSpPr>
          <p:cNvPr id="604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0947548"/>
              </p:ext>
            </p:extLst>
          </p:nvPr>
        </p:nvGraphicFramePr>
        <p:xfrm>
          <a:off x="2174562" y="3314991"/>
          <a:ext cx="4640516" cy="720080"/>
        </p:xfrm>
        <a:graphic>
          <a:graphicData uri="http://schemas.openxmlformats.org/presentationml/2006/ole">
            <p:oleObj spid="_x0000_s60441" r:id="rId4" imgW="1155700" imgH="241300" progId="Equation.3">
              <p:embed/>
            </p:oleObj>
          </a:graphicData>
        </a:graphic>
      </p:graphicFrame>
      <p:sp>
        <p:nvSpPr>
          <p:cNvPr id="604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sp>
        <p:nvSpPr>
          <p:cNvPr id="604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Уменьшим количества логических элементов</a:t>
            </a:r>
            <a:endParaRPr lang="ru-RU" dirty="0"/>
          </a:p>
        </p:txBody>
      </p:sp>
      <p:sp>
        <p:nvSpPr>
          <p:cNvPr id="100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sp>
        <p:nvSpPr>
          <p:cNvPr id="1003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pic>
        <p:nvPicPr>
          <p:cNvPr id="1003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714500"/>
            <a:ext cx="3305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" y="2428875"/>
            <a:ext cx="51911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70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" y="3071813"/>
            <a:ext cx="5057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7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75" y="4286250"/>
            <a:ext cx="52006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pic>
        <p:nvPicPr>
          <p:cNvPr id="10037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" y="3643313"/>
            <a:ext cx="42862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785813" y="5143500"/>
          <a:ext cx="1785937" cy="687388"/>
        </p:xfrm>
        <a:graphic>
          <a:graphicData uri="http://schemas.openxmlformats.org/presentationml/2006/ole">
            <p:oleObj spid="_x0000_s100376" r:id="rId8" imgW="622030" imgH="241195" progId="Equation.3">
              <p:embed/>
            </p:oleObj>
          </a:graphicData>
        </a:graphic>
      </p:graphicFrame>
      <p:sp>
        <p:nvSpPr>
          <p:cNvPr id="12" name="Номер слайда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переключательная функция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ru-RU" dirty="0" smtClean="0"/>
              <a:t>выражена через функцию </a:t>
            </a:r>
            <a:r>
              <a:rPr lang="ru-RU" i="1" dirty="0" smtClean="0"/>
              <a:t>Р</a:t>
            </a:r>
            <a:r>
              <a:rPr lang="en-US" i="1" baseline="-25000" dirty="0" err="1" smtClean="0"/>
              <a:t>i</a:t>
            </a:r>
            <a:endParaRPr lang="ru-RU" dirty="0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1377" name="Object 1"/>
          <p:cNvGraphicFramePr>
            <a:graphicFrameLocks noChangeAspect="1"/>
          </p:cNvGraphicFramePr>
          <p:nvPr/>
        </p:nvGraphicFramePr>
        <p:xfrm>
          <a:off x="285750" y="2071688"/>
          <a:ext cx="8215313" cy="3024187"/>
        </p:xfrm>
        <a:graphic>
          <a:graphicData uri="http://schemas.openxmlformats.org/presentationml/2006/ole">
            <p:oleObj spid="_x0000_s101388" r:id="rId3" imgW="3827566" imgH="1409107" progId="Visio.Drawing.11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Уравнения для схем полусумматоров на элементах И-ИЛИ-НЕ и И-НЕ</a:t>
            </a:r>
            <a:endParaRPr lang="ru-RU" dirty="0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928688" y="1857375"/>
          <a:ext cx="3751262" cy="1000125"/>
        </p:xfrm>
        <a:graphic>
          <a:graphicData uri="http://schemas.openxmlformats.org/presentationml/2006/ole">
            <p:oleObj spid="_x0000_s102424" r:id="rId3" imgW="1015559" imgH="266584" progId="Equation.3">
              <p:embed/>
            </p:oleObj>
          </a:graphicData>
        </a:graphic>
      </p:graphicFrame>
      <p:sp>
        <p:nvSpPr>
          <p:cNvPr id="1024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1000125" y="3714750"/>
          <a:ext cx="3679825" cy="928688"/>
        </p:xfrm>
        <a:graphic>
          <a:graphicData uri="http://schemas.openxmlformats.org/presentationml/2006/ole">
            <p:oleObj spid="_x0000_s102425" r:id="rId4" imgW="1015559" imgH="253890" progId="Equation.3">
              <p:embed/>
            </p:oleObj>
          </a:graphicData>
        </a:graphic>
      </p:graphicFrame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25" y="3643313"/>
            <a:ext cx="2143125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88" y="2214563"/>
            <a:ext cx="19288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Комбинационный одноразрядный двоичный сумматор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331640" y="4941168"/>
            <a:ext cx="609600" cy="517525"/>
          </a:xfrm>
        </p:spPr>
        <p:txBody>
          <a:bodyPr/>
          <a:lstStyle/>
          <a:p>
            <a:pPr>
              <a:defRPr/>
            </a:pPr>
            <a:fld id="{4408A13D-1537-41EC-92D1-9AF7005CEEE2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117762" name="Содержимое 5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28092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ru-RU" dirty="0" smtClean="0"/>
              <a:t>Одноразрядным полным сумматором (или просто сумматором) называется электронная схема комбинационного типа на три входа </a:t>
            </a:r>
            <a:r>
              <a:rPr lang="en-US" sz="2800" b="1" i="1" dirty="0" smtClean="0"/>
              <a:t>x</a:t>
            </a:r>
            <a:r>
              <a:rPr lang="en-US" sz="2800" b="1" i="1" baseline="-25000" dirty="0" smtClean="0"/>
              <a:t>i</a:t>
            </a:r>
            <a:r>
              <a:rPr lang="ru-RU" sz="2800" b="1" i="1" dirty="0" smtClean="0"/>
              <a:t>,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y</a:t>
            </a:r>
            <a:r>
              <a:rPr lang="en-US" sz="2800" b="1" i="1" baseline="-25000" dirty="0" err="1" smtClean="0"/>
              <a:t>i</a:t>
            </a:r>
            <a:r>
              <a:rPr lang="ru-RU" sz="2800" b="1" i="1" dirty="0" smtClean="0"/>
              <a:t>, </a:t>
            </a:r>
            <a:r>
              <a:rPr lang="en-US" sz="2800" b="1" i="1" dirty="0" smtClean="0"/>
              <a:t>p</a:t>
            </a:r>
            <a:r>
              <a:rPr lang="en-US" sz="2800" b="1" i="1" baseline="-25000" dirty="0" smtClean="0"/>
              <a:t>i-1</a:t>
            </a:r>
            <a:r>
              <a:rPr lang="ru-RU" sz="2800" b="1" i="1" dirty="0" smtClean="0"/>
              <a:t> </a:t>
            </a:r>
            <a:r>
              <a:rPr lang="ru-RU" dirty="0" smtClean="0"/>
              <a:t>и два выхода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i</a:t>
            </a:r>
            <a:r>
              <a:rPr lang="ru-RU" i="1" dirty="0" smtClean="0"/>
              <a:t>  </a:t>
            </a:r>
            <a:r>
              <a:rPr lang="ru-RU" dirty="0" smtClean="0"/>
              <a:t>и </a:t>
            </a:r>
            <a:r>
              <a:rPr lang="ru-RU" b="1" i="1" dirty="0" smtClean="0"/>
              <a:t>Р</a:t>
            </a:r>
            <a:r>
              <a:rPr lang="en-US" b="1" i="1" baseline="-25000" dirty="0" smtClean="0"/>
              <a:t>i+1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которая по разрядным значениям </a:t>
            </a:r>
            <a:r>
              <a:rPr lang="en-US" sz="2800" b="1" i="1" dirty="0" smtClean="0"/>
              <a:t>x</a:t>
            </a:r>
            <a:r>
              <a:rPr lang="en-US" sz="2800" b="1" i="1" baseline="-25000" dirty="0" smtClean="0"/>
              <a:t>i</a:t>
            </a:r>
            <a:r>
              <a:rPr lang="ru-RU" i="1" dirty="0" smtClean="0"/>
              <a:t>  </a:t>
            </a:r>
            <a:r>
              <a:rPr lang="ru-RU" dirty="0" smtClean="0"/>
              <a:t>и </a:t>
            </a:r>
            <a:r>
              <a:rPr lang="en-US" sz="2800" b="1" i="1" dirty="0" err="1" smtClean="0"/>
              <a:t>y</a:t>
            </a:r>
            <a:r>
              <a:rPr lang="en-US" sz="2800" b="1" i="1" baseline="-25000" dirty="0" err="1" smtClean="0"/>
              <a:t>i</a:t>
            </a:r>
            <a:r>
              <a:rPr lang="ru-RU" i="1" dirty="0" smtClean="0"/>
              <a:t>    </a:t>
            </a:r>
            <a:r>
              <a:rPr lang="ru-RU" dirty="0" smtClean="0"/>
              <a:t>слагаемых </a:t>
            </a:r>
            <a:r>
              <a:rPr lang="en-US" b="1" i="1" dirty="0" smtClean="0"/>
              <a:t>X</a:t>
            </a:r>
            <a:r>
              <a:rPr lang="en-US" i="1" dirty="0" smtClean="0"/>
              <a:t> </a:t>
            </a:r>
            <a:r>
              <a:rPr lang="ru-RU" dirty="0" smtClean="0"/>
              <a:t>и </a:t>
            </a:r>
            <a:r>
              <a:rPr lang="en-US" b="1" i="1" dirty="0" smtClean="0"/>
              <a:t>Y</a:t>
            </a:r>
            <a:r>
              <a:rPr lang="ru-RU" dirty="0" smtClean="0"/>
              <a:t> и по значению переноса </a:t>
            </a:r>
            <a:r>
              <a:rPr lang="en-US" sz="2800" b="1" i="1" dirty="0"/>
              <a:t>p</a:t>
            </a:r>
            <a:r>
              <a:rPr lang="en-US" sz="2800" b="1" i="1" baseline="-25000" dirty="0" smtClean="0"/>
              <a:t>i</a:t>
            </a:r>
            <a:r>
              <a:rPr lang="ru-RU" sz="2800" b="1" i="1" baseline="-25000" dirty="0" smtClean="0"/>
              <a:t>-1</a:t>
            </a:r>
            <a:r>
              <a:rPr lang="ru-RU" sz="2800" b="1" i="1" dirty="0" smtClean="0"/>
              <a:t> </a:t>
            </a:r>
            <a:r>
              <a:rPr lang="ru-RU" dirty="0" smtClean="0"/>
              <a:t>из</a:t>
            </a:r>
            <a:r>
              <a:rPr lang="ru-RU" sz="2800" b="1" i="1" dirty="0" smtClean="0"/>
              <a:t> </a:t>
            </a:r>
            <a:r>
              <a:rPr lang="ru-RU" dirty="0" smtClean="0"/>
              <a:t>младшего разряда формирует значение разрядной суммы </a:t>
            </a:r>
            <a:r>
              <a:rPr lang="en-US" b="1" i="1" dirty="0" smtClean="0"/>
              <a:t>S</a:t>
            </a:r>
            <a:r>
              <a:rPr lang="en-US" b="1" i="1" baseline="-25000" dirty="0" smtClean="0"/>
              <a:t>i</a:t>
            </a:r>
            <a:r>
              <a:rPr lang="ru-RU" dirty="0" smtClean="0"/>
              <a:t> и переноса в старший разряд </a:t>
            </a:r>
            <a:r>
              <a:rPr lang="ru-RU" b="1" i="1" dirty="0" smtClean="0"/>
              <a:t>P</a:t>
            </a:r>
            <a:r>
              <a:rPr lang="en-US" b="1" i="1" baseline="-25000" dirty="0" smtClean="0"/>
              <a:t>i+1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ru-RU" dirty="0" smtClean="0"/>
              <a:t>По аналогии можно дать определение </a:t>
            </a:r>
            <a:r>
              <a:rPr lang="en-US" sz="2800" b="1" i="1" dirty="0" smtClean="0"/>
              <a:t>n</a:t>
            </a:r>
            <a:r>
              <a:rPr lang="ru-RU" dirty="0" smtClean="0"/>
              <a:t>–разрядного полного сумматора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/>
              <a:t>Закон функционирования такого сумматора при сложении трех цифр приведен в таблице истинности для функций </a:t>
            </a:r>
            <a:r>
              <a:rPr lang="en-US" sz="2400" i="1" dirty="0" smtClean="0"/>
              <a:t>S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</a:t>
            </a:r>
            <a:r>
              <a:rPr lang="ru-RU" sz="2400" dirty="0" smtClean="0"/>
              <a:t>и </a:t>
            </a:r>
            <a:r>
              <a:rPr lang="ru-RU" sz="2400" i="1" dirty="0" smtClean="0"/>
              <a:t>Р</a:t>
            </a:r>
            <a:r>
              <a:rPr lang="en-US" sz="2400" i="1" baseline="-25000" dirty="0" err="1" smtClean="0"/>
              <a:t>i</a:t>
            </a:r>
            <a:r>
              <a:rPr lang="ru-RU" sz="2400" i="1" dirty="0" smtClean="0"/>
              <a:t>: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1500" y="1643063"/>
          <a:ext cx="8143875" cy="393065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866900"/>
                <a:gridCol w="1868488"/>
                <a:gridCol w="1868487"/>
              </a:tblGrid>
              <a:tr h="1187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-ые разряды слагаемых чисел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Перенос из младшего разряда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Разрядная сумма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Перенос в старший разряд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i-1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500063" y="5643563"/>
          <a:ext cx="5861050" cy="500062"/>
        </p:xfrm>
        <a:graphic>
          <a:graphicData uri="http://schemas.openxmlformats.org/presentationml/2006/ole">
            <p:oleObj spid="_x0000_s103448" r:id="rId3" imgW="2794000" imgH="241300" progId="Equation.3">
              <p:embed/>
            </p:oleObj>
          </a:graphicData>
        </a:graphic>
      </p:graphicFrame>
      <p:sp>
        <p:nvSpPr>
          <p:cNvPr id="1034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500063" y="6215063"/>
          <a:ext cx="5715000" cy="484187"/>
        </p:xfrm>
        <a:graphic>
          <a:graphicData uri="http://schemas.openxmlformats.org/presentationml/2006/ole">
            <p:oleObj spid="_x0000_s103449" r:id="rId4" imgW="2806700" imgH="241300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Условное графическое обозначение сумматора</a:t>
            </a:r>
            <a:endParaRPr lang="ru-RU" dirty="0"/>
          </a:p>
        </p:txBody>
      </p:sp>
      <p:pic>
        <p:nvPicPr>
          <p:cNvPr id="12288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416824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17859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Переключательную функцию для суммы, в которой отсутствуют инверсные значения слагаемых, можно представить в виде</a:t>
            </a:r>
            <a:endParaRPr lang="ru-RU" dirty="0"/>
          </a:p>
        </p:txBody>
      </p:sp>
      <p:sp>
        <p:nvSpPr>
          <p:cNvPr id="1075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571472" y="2357430"/>
          <a:ext cx="6715125" cy="714375"/>
        </p:xfrm>
        <a:graphic>
          <a:graphicData uri="http://schemas.openxmlformats.org/presentationml/2006/ole">
            <p:oleObj spid="_x0000_s107544" r:id="rId3" imgW="2235200" imgH="241300" progId="Equation.3">
              <p:embed/>
            </p:oleObj>
          </a:graphicData>
        </a:graphic>
      </p:graphicFrame>
      <p:sp>
        <p:nvSpPr>
          <p:cNvPr id="1075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642910" y="3357562"/>
          <a:ext cx="5532437" cy="785813"/>
        </p:xfrm>
        <a:graphic>
          <a:graphicData uri="http://schemas.openxmlformats.org/presentationml/2006/ole">
            <p:oleObj spid="_x0000_s107545" r:id="rId4" imgW="1676400" imgH="241300" progId="Equation.3">
              <p:embed/>
            </p:oleObj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2910" y="2428868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57224" y="3429000"/>
            <a:ext cx="285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4938" y="285750"/>
            <a:ext cx="3571875" cy="550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схема комбинационного одноразрядного сумматора на элементах </a:t>
            </a:r>
            <a:r>
              <a:rPr lang="en-US" sz="2800" dirty="0" smtClean="0"/>
              <a:t>		</a:t>
            </a:r>
            <a:r>
              <a:rPr lang="ru-RU" sz="2800" dirty="0" smtClean="0"/>
              <a:t>И-ИЛИ-НЕ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 Значения суммы и переноса в следующий разряд на выходе этой схемы </a:t>
            </a:r>
            <a:r>
              <a:rPr lang="ru-RU" sz="2000" dirty="0" err="1" smtClean="0"/>
              <a:t>инверсны</a:t>
            </a:r>
            <a:r>
              <a:rPr lang="ru-RU" sz="2000" dirty="0" smtClean="0"/>
              <a:t>. </a:t>
            </a:r>
            <a:endParaRPr lang="ru-RU" dirty="0"/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8545" name="Object 1"/>
          <p:cNvGraphicFramePr>
            <a:graphicFrameLocks noChangeAspect="1"/>
          </p:cNvGraphicFramePr>
          <p:nvPr/>
        </p:nvGraphicFramePr>
        <p:xfrm>
          <a:off x="428625" y="214313"/>
          <a:ext cx="4357688" cy="6467475"/>
        </p:xfrm>
        <a:graphic>
          <a:graphicData uri="http://schemas.openxmlformats.org/presentationml/2006/ole">
            <p:oleObj spid="_x0000_s108556" r:id="rId3" imgW="2091143" imgH="3091090" progId="Visio.Drawing.11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039" y="617451"/>
            <a:ext cx="7467600" cy="13209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Комбинационный одноразрядный сумматор можно построить на основе применения двух полусумматоров и одной схемы ИЛИ</a:t>
            </a:r>
            <a:endParaRPr lang="ru-RU" dirty="0"/>
          </a:p>
        </p:txBody>
      </p:sp>
      <p:sp>
        <p:nvSpPr>
          <p:cNvPr id="1095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95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4452462"/>
              </p:ext>
            </p:extLst>
          </p:nvPr>
        </p:nvGraphicFramePr>
        <p:xfrm>
          <a:off x="539552" y="2523385"/>
          <a:ext cx="8064896" cy="1507057"/>
        </p:xfrm>
        <a:graphic>
          <a:graphicData uri="http://schemas.openxmlformats.org/presentationml/2006/ole">
            <p:oleObj spid="_x0000_s109603" name="Equation" r:id="rId3" imgW="2959100" imgH="546100" progId="Equation.DSMT4">
              <p:embed/>
            </p:oleObj>
          </a:graphicData>
        </a:graphic>
      </p:graphicFrame>
      <p:sp>
        <p:nvSpPr>
          <p:cNvPr id="1095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4256443"/>
              </p:ext>
            </p:extLst>
          </p:nvPr>
        </p:nvGraphicFramePr>
        <p:xfrm>
          <a:off x="107504" y="4797152"/>
          <a:ext cx="8527801" cy="614439"/>
        </p:xfrm>
        <a:graphic>
          <a:graphicData uri="http://schemas.openxmlformats.org/presentationml/2006/ole">
            <p:oleObj spid="_x0000_s109605" r:id="rId4" imgW="3302000" imgH="241300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Сумматоры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981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39552" y="2780928"/>
          <a:ext cx="7200800" cy="1556746"/>
        </p:xfrm>
        <a:graphic>
          <a:graphicData uri="http://schemas.openxmlformats.org/presentationml/2006/ole">
            <p:oleObj spid="_x0000_s119832" r:id="rId3" imgW="1562100" imgH="546100" progId="Equation.3">
              <p:embed/>
            </p:oleObj>
          </a:graphicData>
        </a:graphic>
      </p:graphicFrame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395536" y="1340768"/>
          <a:ext cx="7707312" cy="860425"/>
        </p:xfrm>
        <a:graphic>
          <a:graphicData uri="http://schemas.openxmlformats.org/presentationml/2006/ole">
            <p:oleObj spid="_x0000_s119833" name="Equation" r:id="rId4" imgW="1231366" imgH="241195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98072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509120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где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значение суммы по модулю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разряде; 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i="1" cap="small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cap="small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ru-RU" sz="2400" i="1" cap="small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перенос из предыдущего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младшего разряда; 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i="1" cap="small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перенос в последующий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старший разряд; </a:t>
            </a:r>
          </a:p>
          <a:p>
            <a:pPr marL="274320" indent="-27432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основание системы счисления</a:t>
            </a:r>
            <a:r>
              <a:rPr lang="ru-RU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220486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3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400" dirty="0" smtClean="0"/>
              <a:t>схема сумматора, построенная в соответствии с полученными выражениями для </a:t>
            </a:r>
            <a:r>
              <a:rPr lang="ru-RU" sz="2400" i="1" dirty="0" smtClean="0"/>
              <a:t>S</a:t>
            </a:r>
            <a:r>
              <a:rPr lang="en-US" sz="2400" i="1" baseline="-25000" dirty="0" err="1" smtClean="0"/>
              <a:t>i</a:t>
            </a:r>
            <a:r>
              <a:rPr lang="ru-RU" sz="2400" dirty="0" smtClean="0"/>
              <a:t>  и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ru-RU" sz="2400" dirty="0" smtClean="0"/>
              <a:t>,на двух полусумматорах и схемы ИЛИ имеет вид</a:t>
            </a:r>
            <a:endParaRPr lang="ru-RU" sz="2400" dirty="0"/>
          </a:p>
        </p:txBody>
      </p:sp>
      <p:sp>
        <p:nvSpPr>
          <p:cNvPr id="1105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214313" y="1857375"/>
          <a:ext cx="8432800" cy="2643188"/>
        </p:xfrm>
        <a:graphic>
          <a:graphicData uri="http://schemas.openxmlformats.org/presentationml/2006/ole">
            <p:oleObj spid="_x0000_s110604" r:id="rId3" imgW="4318475" imgH="1347387" progId="Visio.Drawing.11">
              <p:embed/>
            </p:oleObj>
          </a:graphicData>
        </a:graphic>
      </p:graphicFrame>
      <p:sp>
        <p:nvSpPr>
          <p:cNvPr id="110596" name="Прямоугольник 4"/>
          <p:cNvSpPr>
            <a:spLocks noChangeArrowheads="1"/>
          </p:cNvSpPr>
          <p:nvPr/>
        </p:nvSpPr>
        <p:spPr bwMode="auto">
          <a:xfrm>
            <a:off x="214313" y="4572000"/>
            <a:ext cx="85010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entury Schoolbook"/>
              </a:rPr>
              <a:t>Эта схема не является оптимальной с точки зрения экономии логических элементов, но она состоит из двух одинаковых схем - полусумматоров и одной схемы ИЛИ. </a:t>
            </a:r>
          </a:p>
          <a:p>
            <a:endParaRPr lang="ru-RU" sz="2400">
              <a:latin typeface="Century Schoolbook"/>
            </a:endParaRPr>
          </a:p>
          <a:p>
            <a:r>
              <a:rPr lang="ru-RU" sz="2400">
                <a:latin typeface="Century Schoolbook"/>
              </a:rPr>
              <a:t>В настоящее время сумматор реализуется в одном корпусе.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10112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Выражения для реализации сумматора использованием элементов И-ИЛИ-НЕ, И-НЕ:</a:t>
            </a:r>
            <a:endParaRPr lang="ru-RU" dirty="0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11617" name="Object 1"/>
          <p:cNvGraphicFramePr>
            <a:graphicFrameLocks noChangeAspect="1"/>
          </p:cNvGraphicFramePr>
          <p:nvPr/>
        </p:nvGraphicFramePr>
        <p:xfrm>
          <a:off x="357188" y="1357313"/>
          <a:ext cx="7739062" cy="1714500"/>
        </p:xfrm>
        <a:graphic>
          <a:graphicData uri="http://schemas.openxmlformats.org/presentationml/2006/ole">
            <p:oleObj spid="_x0000_s111640" r:id="rId3" imgW="3098800" imgH="685800" progId="Equation.3">
              <p:embed/>
            </p:oleObj>
          </a:graphicData>
        </a:graphic>
      </p:graphicFrame>
      <p:sp>
        <p:nvSpPr>
          <p:cNvPr id="1116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500063" y="3714750"/>
          <a:ext cx="8089900" cy="2214563"/>
        </p:xfrm>
        <a:graphic>
          <a:graphicData uri="http://schemas.openxmlformats.org/presentationml/2006/ole">
            <p:oleObj spid="_x0000_s111641" r:id="rId4" imgW="2501900" imgH="685800" progId="Equation.3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101123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Выражения для реализации сумматора использованием элементов И-ИЛИ-НЕ, И-НЕ:</a:t>
            </a:r>
            <a:endParaRPr lang="ru-RU" dirty="0"/>
          </a:p>
        </p:txBody>
      </p:sp>
      <p:sp>
        <p:nvSpPr>
          <p:cNvPr id="1126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sp>
        <p:nvSpPr>
          <p:cNvPr id="1126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sp>
        <p:nvSpPr>
          <p:cNvPr id="1126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entury Schoolbook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428625" y="2071688"/>
          <a:ext cx="8204200" cy="2000250"/>
        </p:xfrm>
        <a:graphic>
          <a:graphicData uri="http://schemas.openxmlformats.org/presentationml/2006/ole">
            <p:oleObj spid="_x0000_s112655" r:id="rId3" imgW="2692400" imgH="660400" progId="Equation.3">
              <p:embed/>
            </p:oleObj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BC5B31-D369-4E09-938A-59D8B06C5B65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42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Классификация сумматоров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8A13D-1537-41EC-92D1-9AF7005CEEE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2969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зависимости от основания системы счисления и принятой системы кодирования различают  сумматоры   :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66" name="Содержимое 4"/>
          <p:cNvSpPr>
            <a:spLocks noGrp="1"/>
          </p:cNvSpPr>
          <p:nvPr>
            <p:ph sz="quarter" idx="1"/>
          </p:nvPr>
        </p:nvSpPr>
        <p:spPr>
          <a:xfrm>
            <a:off x="395536" y="2492896"/>
            <a:ext cx="7467600" cy="413385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двоичные,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троичные,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десятичные,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двоично-десятичные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т.п. 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практической 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схемотехнике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рассматривают сумматоры на основе двоичной системы счисления.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5113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dirty="0" smtClean="0"/>
              <a:t>В зависимости от функциональной полноты </a:t>
            </a:r>
            <a:endParaRPr lang="ru-RU" dirty="0"/>
          </a:p>
        </p:txBody>
      </p:sp>
      <p:sp>
        <p:nvSpPr>
          <p:cNvPr id="63490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2123777"/>
            <a:ext cx="7467600" cy="4473575"/>
          </a:xfrm>
        </p:spPr>
        <p:txBody>
          <a:bodyPr/>
          <a:lstStyle/>
          <a:p>
            <a:r>
              <a:rPr lang="ru-RU" dirty="0" smtClean="0"/>
              <a:t>сумматоры по модулю 2</a:t>
            </a:r>
          </a:p>
          <a:p>
            <a:r>
              <a:rPr lang="ru-RU" dirty="0" smtClean="0"/>
              <a:t>полусумматоры</a:t>
            </a:r>
          </a:p>
          <a:p>
            <a:r>
              <a:rPr lang="ru-RU" dirty="0" smtClean="0"/>
              <a:t>полные сумматоры (или просто сумматоры).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По способу организации процесса суммирования одноразрядной суммирующей схемой </a:t>
            </a:r>
            <a:endParaRPr lang="ru-RU" dirty="0"/>
          </a:p>
        </p:txBody>
      </p:sp>
      <p:sp>
        <p:nvSpPr>
          <p:cNvPr id="64514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143125"/>
            <a:ext cx="7467600" cy="4330700"/>
          </a:xfrm>
        </p:spPr>
        <p:txBody>
          <a:bodyPr/>
          <a:lstStyle/>
          <a:p>
            <a:r>
              <a:rPr lang="ru-RU" smtClean="0"/>
              <a:t>сумматоры комбинационного, </a:t>
            </a:r>
          </a:p>
          <a:p>
            <a:r>
              <a:rPr lang="ru-RU" smtClean="0"/>
              <a:t>накапливающего </a:t>
            </a:r>
          </a:p>
          <a:p>
            <a:r>
              <a:rPr lang="ru-RU" smtClean="0"/>
              <a:t>комбинационно-накапливающего типов.</a:t>
            </a:r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Рассмотрим определения каждого типа.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1"/>
                </a:solidFill>
              </a:rPr>
              <a:t>Сумматор комбинационного типа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538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ru-RU" dirty="0" smtClean="0"/>
              <a:t>это КС, обеспечивающая получение сигналов суммы и переноса при одновременной подаче кодов исходных слов слагаемых. </a:t>
            </a:r>
          </a:p>
          <a:p>
            <a:endParaRPr lang="ru-RU" dirty="0" smtClean="0"/>
          </a:p>
          <a:p>
            <a:r>
              <a:rPr lang="ru-RU" dirty="0" smtClean="0"/>
              <a:t>При снятии входного сигнала хотя бы с одного слагаемого значение суммы на выходе комбинационного сумматора исчезает.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4663E-C414-4AA6-8862-06481BD5AE4C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Городская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2867</TotalTime>
  <Words>1108</Words>
  <Application>Microsoft Office PowerPoint</Application>
  <PresentationFormat>Экран (4:3)</PresentationFormat>
  <Paragraphs>323</Paragraphs>
  <Slides>42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Эркер</vt:lpstr>
      <vt:lpstr>Microsoft Equation 3.0</vt:lpstr>
      <vt:lpstr>Equation</vt:lpstr>
      <vt:lpstr>Microsoft Word Picture</vt:lpstr>
      <vt:lpstr>Picture</vt:lpstr>
      <vt:lpstr>Документ Microsoft Visio 2003–2010</vt:lpstr>
      <vt:lpstr>Сумматоры</vt:lpstr>
      <vt:lpstr>определение</vt:lpstr>
      <vt:lpstr>Сумматоры</vt:lpstr>
      <vt:lpstr>       Сумматоры</vt:lpstr>
      <vt:lpstr>Классификация сумматоров</vt:lpstr>
      <vt:lpstr>В зависимости от основания системы счисления и принятой системы кодирования различают  сумматоры   : </vt:lpstr>
      <vt:lpstr>В зависимости от функциональной полноты </vt:lpstr>
      <vt:lpstr>По способу организации процесса суммирования одноразрядной суммирующей схемой </vt:lpstr>
      <vt:lpstr>Сумматор комбинационного типа </vt:lpstr>
      <vt:lpstr>Сумматор накапливающего типа </vt:lpstr>
      <vt:lpstr>В комбинационно-накапливающем сумматоре </vt:lpstr>
      <vt:lpstr>По способу обработки многоразрядных чисел различают сумматоры</vt:lpstr>
      <vt:lpstr>В последовательном сумматоре </vt:lpstr>
      <vt:lpstr>В параллельном сумматоре </vt:lpstr>
      <vt:lpstr>В параллельно-последовательном многоразрядном сумматоре </vt:lpstr>
      <vt:lpstr>По способу организации цепей переноса между разрядами различают сумматоры с </vt:lpstr>
      <vt:lpstr>При построении комбинационных сумматоров необходимо выполнять два основных требования:</vt:lpstr>
      <vt:lpstr>СУММАТОР ПО МОДУЛЮ 2</vt:lpstr>
      <vt:lpstr>СУММАТОР ПО МОДУЛЮ 2 - ЭТО КОМБИНАЦИОННАЯ ЛОГИЧЕСКАЯ СХЕМА С ДВУМЯ И БОЛЕЕ ВХОДАМИ, ОДНИМ ВЫХОДОМ, ФУНКЦИОНИРУЮЩАЯ СОГЛАСНО ТАБЛИЦЕ</vt:lpstr>
      <vt:lpstr>Сумматор по модулю 2 на два входа реализует функцию неравнозначности. Функция неравнозначности истинна, когда один ее аргумент истинный, а второй - ложный.</vt:lpstr>
      <vt:lpstr>Для трех переменных таблица истинности и функциональное обозначение суммы по модулю 2</vt:lpstr>
      <vt:lpstr>Примеры построения двухвходовых сумматоров по модулю 2 на элементах  И-ИЛИ (рис. а) ) , И-ИЛИ-НЕ (рис. б)  )</vt:lpstr>
      <vt:lpstr>Примеры построения двухвходовых сумматоров по модулю 2  И-НЕ  (рис. в) )  и  на двух ЛЭ НЕ, двух ЛЭ И, одной ИЛИ (рис. г) )</vt:lpstr>
      <vt:lpstr>схема, реализующая эту функцию на двухвходовых сумматорах по модулю 2</vt:lpstr>
      <vt:lpstr>Сумма по модулю 2 от n аргументов представляет собой функцию, которая истинна, если истинно нечетное число ее аргументов (функция нечетности).</vt:lpstr>
      <vt:lpstr>параллельно-последовательное включение сумматоров по модулю 2</vt:lpstr>
      <vt:lpstr>          Полусумматор   на примере  одноразрядного двоичного сумматора на два входа </vt:lpstr>
      <vt:lpstr>Полусумматором    называется комбинационная схема, осуществляющая сложение двумя переменных без учета переноса из младшего разряда </vt:lpstr>
      <vt:lpstr>Условное обозначение и функциональные схемы полусумматора</vt:lpstr>
      <vt:lpstr>Уменьшим количества логических элементов</vt:lpstr>
      <vt:lpstr>переключательная функция Si выражена через функцию Рi</vt:lpstr>
      <vt:lpstr>Уравнения для схем полусумматоров на элементах И-ИЛИ-НЕ и И-НЕ</vt:lpstr>
      <vt:lpstr>Комбинационный одноразрядный двоичный сумматор</vt:lpstr>
      <vt:lpstr>определение</vt:lpstr>
      <vt:lpstr>Закон функционирования такого сумматора при сложении трех цифр приведен в таблице истинности для функций Si и Рi:</vt:lpstr>
      <vt:lpstr>Условное графическое обозначение сумматора</vt:lpstr>
      <vt:lpstr>Переключательную функцию для суммы, в которой отсутствуют инверсные значения слагаемых, можно представить в виде</vt:lpstr>
      <vt:lpstr>схема комбинационного одноразрядного сумматора на элементах   И-ИЛИ-НЕ   Значения суммы и переноса в следующий разряд на выходе этой схемы инверсны. </vt:lpstr>
      <vt:lpstr>Комбинационный одноразрядный сумматор можно построить на основе применения двух полусумматоров и одной схемы ИЛИ</vt:lpstr>
      <vt:lpstr>схема сумматора, построенная в соответствии с полученными выражениями для Si  и Pi,на двух полусумматорах и схемы ИЛИ имеет вид</vt:lpstr>
      <vt:lpstr>Выражения для реализации сумматора использованием элементов И-ИЛИ-НЕ, И-НЕ:</vt:lpstr>
      <vt:lpstr>Выражения для реализации сумматора использованием элементов И-ИЛИ-НЕ, И-НЕ: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СХЕМОТЕХНИКА ЭВМ</dc:title>
  <dc:creator>IRONMANN (AKA SHAMAN)</dc:creator>
  <cp:lastModifiedBy>Sascha</cp:lastModifiedBy>
  <cp:revision>269</cp:revision>
  <dcterms:created xsi:type="dcterms:W3CDTF">2013-09-08T11:57:49Z</dcterms:created>
  <dcterms:modified xsi:type="dcterms:W3CDTF">2022-10-26T06:48:22Z</dcterms:modified>
</cp:coreProperties>
</file>