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0" r:id="rId4"/>
    <p:sldId id="258"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77"/>
    <p:restoredTop sz="83265"/>
  </p:normalViewPr>
  <p:slideViewPr>
    <p:cSldViewPr snapToGrid="0">
      <p:cViewPr varScale="1">
        <p:scale>
          <a:sx n="84" d="100"/>
          <a:sy n="84" d="100"/>
        </p:scale>
        <p:origin x="20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4180B-107C-FD42-82F3-49E9BB9A0BC5}" type="datetimeFigureOut">
              <a:rPr lang="en-US" smtClean="0"/>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51E81-7F41-EB4B-84E5-4C7A20D67119}" type="slidenum">
              <a:rPr lang="en-US" smtClean="0"/>
              <a:t>‹#›</a:t>
            </a:fld>
            <a:endParaRPr lang="en-US"/>
          </a:p>
        </p:txBody>
      </p:sp>
    </p:spTree>
    <p:extLst>
      <p:ext uri="{BB962C8B-B14F-4D97-AF65-F5344CB8AC3E}">
        <p14:creationId xmlns:p14="http://schemas.microsoft.com/office/powerpoint/2010/main" val="176019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3</a:t>
            </a:fld>
            <a:endParaRPr lang="en-US"/>
          </a:p>
        </p:txBody>
      </p:sp>
    </p:spTree>
    <p:extLst>
      <p:ext uri="{BB962C8B-B14F-4D97-AF65-F5344CB8AC3E}">
        <p14:creationId xmlns:p14="http://schemas.microsoft.com/office/powerpoint/2010/main" val="41616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understanding in unfamiliar business domains, </a:t>
            </a:r>
            <a:endParaRPr lang="en-GB" dirty="0"/>
          </a:p>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4</a:t>
            </a:fld>
            <a:endParaRPr lang="en-US"/>
          </a:p>
        </p:txBody>
      </p:sp>
    </p:spTree>
    <p:extLst>
      <p:ext uri="{BB962C8B-B14F-4D97-AF65-F5344CB8AC3E}">
        <p14:creationId xmlns:p14="http://schemas.microsoft.com/office/powerpoint/2010/main" val="46972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GB" sz="1800" dirty="0">
                <a:effectLst/>
                <a:latin typeface="Calibri" panose="020F0502020204030204" pitchFamily="34" charset="0"/>
              </a:rPr>
              <a:t>To assist in keeping the functionality as simple as possible the unit tests do not need to cover all possible scenarios, simply that they pass for the scenario they cover in your code e.g., if you only have code which works for a certain price range of house then only this needs to be covered in the tests. </a:t>
            </a:r>
            <a:endParaRPr lang="en-GB" sz="2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2. For the pair programming to be achievable in a small-time frame we ask you do not move far beyond this minimum e.g., adding a UI or other ancillary capabilities. The pair programming will focus on adding more logic to the LBTT calculation. Anything extra will be a wasted effort on your part or could get in the way of achieving the task. </a:t>
            </a: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5</a:t>
            </a:fld>
            <a:endParaRPr lang="en-US"/>
          </a:p>
        </p:txBody>
      </p:sp>
    </p:spTree>
    <p:extLst>
      <p:ext uri="{BB962C8B-B14F-4D97-AF65-F5344CB8AC3E}">
        <p14:creationId xmlns:p14="http://schemas.microsoft.com/office/powerpoint/2010/main" val="266573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B4851E81-7F41-EB4B-84E5-4C7A20D67119}" type="slidenum">
              <a:rPr lang="en-US" smtClean="0"/>
              <a:t>6</a:t>
            </a:fld>
            <a:endParaRPr lang="en-US"/>
          </a:p>
        </p:txBody>
      </p:sp>
    </p:spTree>
    <p:extLst>
      <p:ext uri="{BB962C8B-B14F-4D97-AF65-F5344CB8AC3E}">
        <p14:creationId xmlns:p14="http://schemas.microsoft.com/office/powerpoint/2010/main" val="92020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0969-88E4-9634-6C85-ADCB8C6CD2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755BEC-4C4C-C5FF-674E-95DDE2F62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E58768-CB79-D400-E8C1-4D7F8F0C0FA7}"/>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5" name="Footer Placeholder 4">
            <a:extLst>
              <a:ext uri="{FF2B5EF4-FFF2-40B4-BE49-F238E27FC236}">
                <a16:creationId xmlns:a16="http://schemas.microsoft.com/office/drawing/2014/main" id="{D949BB35-7C2F-F541-8182-CF981AB2E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A564A-74D5-0DCD-187A-C33F8650DD3A}"/>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24464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23E7-3B2B-6B24-7EEC-EFFE083DFD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B90453-BD5D-91D0-AFB7-A599F5C2A3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1756D4-DA99-8DCF-F28A-23B1FDB45271}"/>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5" name="Footer Placeholder 4">
            <a:extLst>
              <a:ext uri="{FF2B5EF4-FFF2-40B4-BE49-F238E27FC236}">
                <a16:creationId xmlns:a16="http://schemas.microsoft.com/office/drawing/2014/main" id="{F61C6718-6FFF-1CC9-6C9D-AB100A99C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8B92F-ECA7-CB3F-05A9-EBF5BCC2746B}"/>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99468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7BAFC-A3A6-8D49-28C3-B4602C3827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676E3C-1371-EE88-3FDE-BD8B7BFF8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EED7DB-B09A-853A-F539-5CAACBCF5A50}"/>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5" name="Footer Placeholder 4">
            <a:extLst>
              <a:ext uri="{FF2B5EF4-FFF2-40B4-BE49-F238E27FC236}">
                <a16:creationId xmlns:a16="http://schemas.microsoft.com/office/drawing/2014/main" id="{9272D82B-CE9F-D1FD-FBAA-EAEC32DE5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B1F4F-D597-20A4-89E1-8ECD1F118C89}"/>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5778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CDBB-4A5E-031C-2EF1-6020172CA5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435008-BB3D-B609-ACC9-BA1186028D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E65E44-8180-E813-0EB4-4D5AF3F73783}"/>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5" name="Footer Placeholder 4">
            <a:extLst>
              <a:ext uri="{FF2B5EF4-FFF2-40B4-BE49-F238E27FC236}">
                <a16:creationId xmlns:a16="http://schemas.microsoft.com/office/drawing/2014/main" id="{85571F3B-B999-7BB1-2676-8BFE1289B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A06A-C978-B531-4F91-5C1EDCA92FE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71311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CEDA-7690-68A1-8FF0-1FECB2801A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8678C4-FE66-E758-ADD3-86806BC5E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20D017-9C64-51EB-8B17-DA325B41445F}"/>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5" name="Footer Placeholder 4">
            <a:extLst>
              <a:ext uri="{FF2B5EF4-FFF2-40B4-BE49-F238E27FC236}">
                <a16:creationId xmlns:a16="http://schemas.microsoft.com/office/drawing/2014/main" id="{E0F41BA8-CED4-F284-C154-1C28825BA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B5FB9-C8E4-358E-A415-CDC310C3E26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395025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F9AA-F1C9-B53C-7422-5EC2620DFC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E90FA0-3339-AD9E-8C8B-2CF4299FAB3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0C58BE-E7A2-1890-529A-20D84E35B9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CC8422C-8F6C-83A9-08EE-C93E995D4956}"/>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6" name="Footer Placeholder 5">
            <a:extLst>
              <a:ext uri="{FF2B5EF4-FFF2-40B4-BE49-F238E27FC236}">
                <a16:creationId xmlns:a16="http://schemas.microsoft.com/office/drawing/2014/main" id="{C9DB709C-4005-8BBD-7357-427886169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1B290-96B0-D3CA-B69A-A38B5C2B192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4043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FB03-397E-A824-7C43-362D8DB090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0C3B54-196E-1AD2-66AE-63F49B578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5A1AC4-00DD-C9DF-D31E-69DF0013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2D778-6CEA-4CF0-716A-E56450C1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56EE75-13C5-B6BE-EA4D-69FC3858E9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7B38C6-62E7-6DFF-F21B-07363C05F2F6}"/>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8" name="Footer Placeholder 7">
            <a:extLst>
              <a:ext uri="{FF2B5EF4-FFF2-40B4-BE49-F238E27FC236}">
                <a16:creationId xmlns:a16="http://schemas.microsoft.com/office/drawing/2014/main" id="{3F97EA45-7498-4C5D-B486-293C019001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187601-8A17-F96F-B388-09FFB261BCA6}"/>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6843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30F-B776-FDD4-D1C3-0931A2A05A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D7F2D6-14FB-BCEE-27D6-E9FE74482401}"/>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4" name="Footer Placeholder 3">
            <a:extLst>
              <a:ext uri="{FF2B5EF4-FFF2-40B4-BE49-F238E27FC236}">
                <a16:creationId xmlns:a16="http://schemas.microsoft.com/office/drawing/2014/main" id="{10388A9E-CC43-2652-415D-36420EBDA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678490-9DFC-C64F-8ACD-9AEB751D5CEF}"/>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04901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5A69C-1A47-0AE0-7653-D9B6797411EF}"/>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3" name="Footer Placeholder 2">
            <a:extLst>
              <a:ext uri="{FF2B5EF4-FFF2-40B4-BE49-F238E27FC236}">
                <a16:creationId xmlns:a16="http://schemas.microsoft.com/office/drawing/2014/main" id="{AA3B4E5C-2182-FA48-A363-565236D357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18083-37CC-A54B-C61D-6B0EA135EB74}"/>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12053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8B4-026D-E845-9CDF-D7275D8F39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C8D0E3-6F61-0E3E-A953-2C37AA4DA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F185278-3BD1-8D37-4CDF-C1BAAD3C9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DB75CE-E8B8-2598-14FD-83D838A9DE68}"/>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6" name="Footer Placeholder 5">
            <a:extLst>
              <a:ext uri="{FF2B5EF4-FFF2-40B4-BE49-F238E27FC236}">
                <a16:creationId xmlns:a16="http://schemas.microsoft.com/office/drawing/2014/main" id="{184574A9-2667-DCD9-76F9-97D10E742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FDF94-5F08-3531-4ECB-C5BAB0F39DA2}"/>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223302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A09A-9D49-27A7-8093-71D3410A7C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4FD6D16-DFE9-3AA8-95AA-46B57AAD3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4746C-A995-D84A-9B84-AFD0B5FB4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3B8A5-B76F-3BA1-BA71-243C1EC9A2C1}"/>
              </a:ext>
            </a:extLst>
          </p:cNvPr>
          <p:cNvSpPr>
            <a:spLocks noGrp="1"/>
          </p:cNvSpPr>
          <p:nvPr>
            <p:ph type="dt" sz="half" idx="10"/>
          </p:nvPr>
        </p:nvSpPr>
        <p:spPr/>
        <p:txBody>
          <a:bodyPr/>
          <a:lstStyle/>
          <a:p>
            <a:fld id="{F5C5F3B5-3541-5945-82E3-5D02619EBC1D}" type="datetimeFigureOut">
              <a:rPr lang="en-US" smtClean="0"/>
              <a:t>2/20/23</a:t>
            </a:fld>
            <a:endParaRPr lang="en-US"/>
          </a:p>
        </p:txBody>
      </p:sp>
      <p:sp>
        <p:nvSpPr>
          <p:cNvPr id="6" name="Footer Placeholder 5">
            <a:extLst>
              <a:ext uri="{FF2B5EF4-FFF2-40B4-BE49-F238E27FC236}">
                <a16:creationId xmlns:a16="http://schemas.microsoft.com/office/drawing/2014/main" id="{932FD948-E2CD-0E74-306C-D9A13B3B4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8B0D-4BD8-F07B-7A32-8064DBF38A3A}"/>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83805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08E67-A89C-D2F6-2E5E-0015E34F2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C47019-D4B8-D04F-1389-BD8A79DBD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AFE460-75B0-DCD9-652B-ADD2786AB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5F3B5-3541-5945-82E3-5D02619EBC1D}" type="datetimeFigureOut">
              <a:rPr lang="en-US" smtClean="0"/>
              <a:t>2/20/23</a:t>
            </a:fld>
            <a:endParaRPr lang="en-US"/>
          </a:p>
        </p:txBody>
      </p:sp>
      <p:sp>
        <p:nvSpPr>
          <p:cNvPr id="5" name="Footer Placeholder 4">
            <a:extLst>
              <a:ext uri="{FF2B5EF4-FFF2-40B4-BE49-F238E27FC236}">
                <a16:creationId xmlns:a16="http://schemas.microsoft.com/office/drawing/2014/main" id="{00DDB7F1-587E-FB12-2CEA-04AB4DBCB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8F25C5-A953-0BA2-A2D6-690A6AF9D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DAB62-FD96-974D-9BD7-0A98B116EE44}" type="slidenum">
              <a:rPr lang="en-US" smtClean="0"/>
              <a:t>‹#›</a:t>
            </a:fld>
            <a:endParaRPr lang="en-US"/>
          </a:p>
        </p:txBody>
      </p:sp>
    </p:spTree>
    <p:extLst>
      <p:ext uri="{BB962C8B-B14F-4D97-AF65-F5344CB8AC3E}">
        <p14:creationId xmlns:p14="http://schemas.microsoft.com/office/powerpoint/2010/main" val="341768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venue.scot/calculate-tax/calculate-property-transactions#calculat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95A68-35E0-D37A-A04D-991F174D0F3E}"/>
              </a:ext>
            </a:extLst>
          </p:cNvPr>
          <p:cNvSpPr>
            <a:spLocks noGrp="1"/>
          </p:cNvSpPr>
          <p:nvPr>
            <p:ph type="ctrTitle"/>
          </p:nvPr>
        </p:nvSpPr>
        <p:spPr>
          <a:xfrm>
            <a:off x="838199" y="702563"/>
            <a:ext cx="10512552" cy="1497788"/>
          </a:xfrm>
        </p:spPr>
        <p:txBody>
          <a:bodyPr anchor="b">
            <a:normAutofit/>
          </a:bodyPr>
          <a:lstStyle/>
          <a:p>
            <a:pPr algn="l"/>
            <a:r>
              <a:rPr lang="en-US" sz="6600" dirty="0"/>
              <a:t>BJSS Pair Programming</a:t>
            </a:r>
          </a:p>
        </p:txBody>
      </p:sp>
      <p:sp>
        <p:nvSpPr>
          <p:cNvPr id="3" name="Subtitle 2">
            <a:extLst>
              <a:ext uri="{FF2B5EF4-FFF2-40B4-BE49-F238E27FC236}">
                <a16:creationId xmlns:a16="http://schemas.microsoft.com/office/drawing/2014/main" id="{A79062C3-04E0-EF85-AD04-ADA72A6D0C5D}"/>
              </a:ext>
            </a:extLst>
          </p:cNvPr>
          <p:cNvSpPr>
            <a:spLocks noGrp="1"/>
          </p:cNvSpPr>
          <p:nvPr>
            <p:ph type="subTitle" idx="1"/>
          </p:nvPr>
        </p:nvSpPr>
        <p:spPr>
          <a:xfrm>
            <a:off x="838199" y="4983276"/>
            <a:ext cx="10512552" cy="1126680"/>
          </a:xfrm>
        </p:spPr>
        <p:txBody>
          <a:bodyPr>
            <a:normAutofit/>
          </a:bodyPr>
          <a:lstStyle/>
          <a:p>
            <a:pPr algn="l"/>
            <a:r>
              <a:rPr lang="en-US" dirty="0"/>
              <a:t>23 February 2023</a:t>
            </a:r>
          </a:p>
        </p:txBody>
      </p:sp>
      <p:sp>
        <p:nvSpPr>
          <p:cNvPr id="3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562663-4637-871E-025C-38149CBBF6BC}"/>
              </a:ext>
            </a:extLst>
          </p:cNvPr>
          <p:cNvSpPr txBox="1"/>
          <p:nvPr/>
        </p:nvSpPr>
        <p:spPr>
          <a:xfrm>
            <a:off x="994953" y="3115067"/>
            <a:ext cx="6330478" cy="2031325"/>
          </a:xfrm>
          <a:prstGeom prst="rect">
            <a:avLst/>
          </a:prstGeom>
          <a:noFill/>
        </p:spPr>
        <p:txBody>
          <a:bodyPr wrap="square" rtlCol="0">
            <a:spAutoFit/>
          </a:bodyPr>
          <a:lstStyle/>
          <a:p>
            <a:r>
              <a:rPr lang="en-US" sz="4200" b="1" spc="700" dirty="0">
                <a:solidFill>
                  <a:srgbClr val="0070C0"/>
                </a:solidFill>
              </a:rPr>
              <a:t>KSENIA GERMANOVICH</a:t>
            </a:r>
          </a:p>
          <a:p>
            <a:endParaRPr lang="en-US" sz="4200" b="1" spc="700" dirty="0">
              <a:solidFill>
                <a:srgbClr val="0070C0"/>
              </a:solidFill>
            </a:endParaRPr>
          </a:p>
        </p:txBody>
      </p:sp>
    </p:spTree>
    <p:extLst>
      <p:ext uri="{BB962C8B-B14F-4D97-AF65-F5344CB8AC3E}">
        <p14:creationId xmlns:p14="http://schemas.microsoft.com/office/powerpoint/2010/main" val="23479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Buying a house in the UK</a:t>
            </a:r>
          </a:p>
        </p:txBody>
      </p:sp>
      <p:sp>
        <p:nvSpPr>
          <p:cNvPr id="3" name="Content Placeholder 2">
            <a:extLst>
              <a:ext uri="{FF2B5EF4-FFF2-40B4-BE49-F238E27FC236}">
                <a16:creationId xmlns:a16="http://schemas.microsoft.com/office/drawing/2014/main" id="{FF36F9E2-4C75-04E9-F920-2DF490630B89}"/>
              </a:ext>
            </a:extLst>
          </p:cNvPr>
          <p:cNvSpPr>
            <a:spLocks noGrp="1"/>
          </p:cNvSpPr>
          <p:nvPr>
            <p:ph idx="1"/>
          </p:nvPr>
        </p:nvSpPr>
        <p:spPr>
          <a:xfrm>
            <a:off x="1367624" y="2490436"/>
            <a:ext cx="9708995" cy="3567173"/>
          </a:xfrm>
        </p:spPr>
        <p:txBody>
          <a:bodyPr anchor="ctr">
            <a:normAutofit fontScale="92500" lnSpcReduction="20000"/>
          </a:bodyPr>
          <a:lstStyle/>
          <a:p>
            <a:pPr marL="0" indent="0">
              <a:buNone/>
            </a:pPr>
            <a:r>
              <a:rPr lang="en-US" sz="1900" b="1" dirty="0"/>
              <a:t>Region</a:t>
            </a:r>
          </a:p>
          <a:p>
            <a:r>
              <a:rPr lang="en-US" sz="1900" b="1" dirty="0"/>
              <a:t>Scotland – Land Buildings Transaction Tax (LBTT)</a:t>
            </a:r>
          </a:p>
          <a:p>
            <a:r>
              <a:rPr lang="en-US" sz="1900" dirty="0">
                <a:solidFill>
                  <a:schemeClr val="tx1">
                    <a:lumMod val="50000"/>
                    <a:lumOff val="50000"/>
                  </a:schemeClr>
                </a:solidFill>
              </a:rPr>
              <a:t>England – Stamp Duty</a:t>
            </a:r>
          </a:p>
          <a:p>
            <a:r>
              <a:rPr lang="en-US" sz="1900" dirty="0">
                <a:solidFill>
                  <a:schemeClr val="tx1">
                    <a:lumMod val="50000"/>
                    <a:lumOff val="50000"/>
                  </a:schemeClr>
                </a:solidFill>
              </a:rPr>
              <a:t>Wales</a:t>
            </a:r>
          </a:p>
          <a:p>
            <a:r>
              <a:rPr lang="en-US" sz="1900" dirty="0">
                <a:solidFill>
                  <a:schemeClr val="tx1">
                    <a:lumMod val="50000"/>
                    <a:lumOff val="50000"/>
                  </a:schemeClr>
                </a:solidFill>
              </a:rPr>
              <a:t>Northern Ireland</a:t>
            </a:r>
          </a:p>
          <a:p>
            <a:endParaRPr lang="en-US" sz="1900" dirty="0"/>
          </a:p>
          <a:p>
            <a:pPr marL="0" indent="0">
              <a:buNone/>
            </a:pPr>
            <a:r>
              <a:rPr lang="en-US" sz="1900" b="1" dirty="0"/>
              <a:t>Variables</a:t>
            </a:r>
          </a:p>
          <a:p>
            <a:r>
              <a:rPr lang="en-US" sz="1900" dirty="0"/>
              <a:t>Purchase price</a:t>
            </a:r>
          </a:p>
          <a:p>
            <a:r>
              <a:rPr lang="en-US" sz="1900" dirty="0"/>
              <a:t>First time buyer relief</a:t>
            </a:r>
          </a:p>
          <a:p>
            <a:r>
              <a:rPr lang="en-US" sz="1900" dirty="0"/>
              <a:t>Additional dwelling Supplement (ADS)</a:t>
            </a:r>
          </a:p>
          <a:p>
            <a:r>
              <a:rPr lang="en-US" sz="1900" dirty="0"/>
              <a:t>Linked transactions</a:t>
            </a:r>
          </a:p>
        </p:txBody>
      </p:sp>
    </p:spTree>
    <p:extLst>
      <p:ext uri="{BB962C8B-B14F-4D97-AF65-F5344CB8AC3E}">
        <p14:creationId xmlns:p14="http://schemas.microsoft.com/office/powerpoint/2010/main" val="330819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1252800" y="662399"/>
            <a:ext cx="5995987" cy="1494000"/>
          </a:xfrm>
        </p:spPr>
        <p:txBody>
          <a:bodyPr anchor="t">
            <a:normAutofit/>
          </a:bodyPr>
          <a:lstStyle/>
          <a:p>
            <a:r>
              <a:rPr lang="en-US"/>
              <a:t>Land Buildings Transaction Tax (LBTT)</a:t>
            </a:r>
          </a:p>
        </p:txBody>
      </p:sp>
      <p:grpSp>
        <p:nvGrpSpPr>
          <p:cNvPr id="25" name="Group 24">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1"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FF36F9E2-4C75-04E9-F920-2DF490630B89}"/>
              </a:ext>
            </a:extLst>
          </p:cNvPr>
          <p:cNvSpPr>
            <a:spLocks noGrp="1"/>
          </p:cNvSpPr>
          <p:nvPr>
            <p:ph idx="1"/>
          </p:nvPr>
        </p:nvSpPr>
        <p:spPr>
          <a:xfrm>
            <a:off x="1251678" y="2286000"/>
            <a:ext cx="6459762" cy="3844800"/>
          </a:xfrm>
        </p:spPr>
        <p:txBody>
          <a:bodyPr>
            <a:normAutofit/>
          </a:bodyPr>
          <a:lstStyle/>
          <a:p>
            <a:pPr marL="0" indent="0">
              <a:buNone/>
            </a:pPr>
            <a:r>
              <a:rPr lang="en-US" sz="2000" dirty="0">
                <a:solidFill>
                  <a:schemeClr val="tx1">
                    <a:alpha val="60000"/>
                  </a:schemeClr>
                </a:solidFill>
              </a:rPr>
              <a:t>Tax on purchase of land or property purchased in Scotland, administered by Revenue Scotland since 2015 (replaced UK Stamp Duty)</a:t>
            </a:r>
          </a:p>
          <a:p>
            <a:pPr marL="0" indent="0">
              <a:buNone/>
            </a:pPr>
            <a:endParaRPr lang="en-US" sz="2000" dirty="0">
              <a:solidFill>
                <a:schemeClr val="tx1">
                  <a:alpha val="60000"/>
                </a:schemeClr>
              </a:solidFill>
            </a:endParaRPr>
          </a:p>
          <a:p>
            <a:pPr>
              <a:buFontTx/>
              <a:buChar char="-"/>
            </a:pPr>
            <a:r>
              <a:rPr lang="en-US" sz="2000" dirty="0">
                <a:solidFill>
                  <a:schemeClr val="tx1">
                    <a:alpha val="60000"/>
                  </a:schemeClr>
                </a:solidFill>
              </a:rPr>
              <a:t>Applies to purchase of residential and non-residential land or property, including the purchase of a new home</a:t>
            </a:r>
          </a:p>
          <a:p>
            <a:pPr>
              <a:buFontTx/>
              <a:buChar char="-"/>
            </a:pPr>
            <a:r>
              <a:rPr lang="en-US" sz="2000" dirty="0">
                <a:solidFill>
                  <a:schemeClr val="tx1">
                    <a:alpha val="60000"/>
                  </a:schemeClr>
                </a:solidFill>
              </a:rPr>
              <a:t>Tax payable at different rate on each portion of purchase price within specified ta bands</a:t>
            </a:r>
          </a:p>
          <a:p>
            <a:pPr>
              <a:buFontTx/>
              <a:buChar char="-"/>
            </a:pPr>
            <a:r>
              <a:rPr lang="en-US" sz="2000" dirty="0">
                <a:solidFill>
                  <a:schemeClr val="tx1">
                    <a:alpha val="60000"/>
                  </a:schemeClr>
                </a:solidFill>
              </a:rPr>
              <a:t>In addition to LBTT, the 6% Additional Dwelling Supplement may apply </a:t>
            </a:r>
          </a:p>
          <a:p>
            <a:pPr>
              <a:buFontTx/>
              <a:buChar char="-"/>
            </a:pPr>
            <a:r>
              <a:rPr lang="en-US" sz="2000" dirty="0">
                <a:solidFill>
                  <a:schemeClr val="tx1">
                    <a:alpha val="60000"/>
                  </a:schemeClr>
                </a:solidFill>
              </a:rPr>
              <a:t>Reliefs and exemptions</a:t>
            </a:r>
          </a:p>
        </p:txBody>
      </p:sp>
      <p:sp>
        <p:nvSpPr>
          <p:cNvPr id="6" name="TextBox 5">
            <a:extLst>
              <a:ext uri="{FF2B5EF4-FFF2-40B4-BE49-F238E27FC236}">
                <a16:creationId xmlns:a16="http://schemas.microsoft.com/office/drawing/2014/main" id="{3073D808-710F-6DA0-7935-1C6932CD27A1}"/>
              </a:ext>
            </a:extLst>
          </p:cNvPr>
          <p:cNvSpPr txBox="1"/>
          <p:nvPr/>
        </p:nvSpPr>
        <p:spPr>
          <a:xfrm>
            <a:off x="10675310" y="6351599"/>
            <a:ext cx="1336500" cy="369332"/>
          </a:xfrm>
          <a:prstGeom prst="rect">
            <a:avLst/>
          </a:prstGeom>
          <a:noFill/>
        </p:spPr>
        <p:txBody>
          <a:bodyPr wrap="square">
            <a:spAutoFit/>
          </a:bodyPr>
          <a:lstStyle/>
          <a:p>
            <a:r>
              <a:rPr lang="en-US" dirty="0">
                <a:hlinkClick r:id="rId3"/>
              </a:rPr>
              <a:t>calculator</a:t>
            </a:r>
            <a:endParaRPr lang="en-US" dirty="0"/>
          </a:p>
        </p:txBody>
      </p:sp>
      <p:pic>
        <p:nvPicPr>
          <p:cNvPr id="7" name="Picture 6">
            <a:extLst>
              <a:ext uri="{FF2B5EF4-FFF2-40B4-BE49-F238E27FC236}">
                <a16:creationId xmlns:a16="http://schemas.microsoft.com/office/drawing/2014/main" id="{13B2C3D1-C42E-9B7D-AD07-9E1D30883D39}"/>
              </a:ext>
            </a:extLst>
          </p:cNvPr>
          <p:cNvPicPr>
            <a:picLocks noChangeAspect="1"/>
          </p:cNvPicPr>
          <p:nvPr/>
        </p:nvPicPr>
        <p:blipFill>
          <a:blip r:embed="rId4"/>
          <a:stretch>
            <a:fillRect/>
          </a:stretch>
        </p:blipFill>
        <p:spPr>
          <a:xfrm>
            <a:off x="7929899" y="363600"/>
            <a:ext cx="2745411" cy="6130800"/>
          </a:xfrm>
          <a:prstGeom prst="rect">
            <a:avLst/>
          </a:prstGeom>
        </p:spPr>
      </p:pic>
    </p:spTree>
    <p:extLst>
      <p:ext uri="{BB962C8B-B14F-4D97-AF65-F5344CB8AC3E}">
        <p14:creationId xmlns:p14="http://schemas.microsoft.com/office/powerpoint/2010/main" val="282525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9607-77A8-67DE-243F-E6E4DF8AC32D}"/>
              </a:ext>
            </a:extLst>
          </p:cNvPr>
          <p:cNvSpPr>
            <a:spLocks noGrp="1"/>
          </p:cNvSpPr>
          <p:nvPr>
            <p:ph type="title"/>
          </p:nvPr>
        </p:nvSpPr>
        <p:spPr>
          <a:xfrm>
            <a:off x="4965430" y="629268"/>
            <a:ext cx="6586491" cy="1286160"/>
          </a:xfrm>
        </p:spPr>
        <p:txBody>
          <a:bodyPr anchor="b">
            <a:normAutofit/>
          </a:bodyPr>
          <a:lstStyle/>
          <a:p>
            <a:r>
              <a:rPr lang="en-US"/>
              <a:t>Assumptions</a:t>
            </a:r>
            <a:endParaRPr lang="en-US" dirty="0"/>
          </a:p>
        </p:txBody>
      </p:sp>
      <p:sp>
        <p:nvSpPr>
          <p:cNvPr id="15" name="Content Placeholder 2">
            <a:extLst>
              <a:ext uri="{FF2B5EF4-FFF2-40B4-BE49-F238E27FC236}">
                <a16:creationId xmlns:a16="http://schemas.microsoft.com/office/drawing/2014/main" id="{020E4701-66E3-1FB4-ABED-9B4E4C19FF7E}"/>
              </a:ext>
            </a:extLst>
          </p:cNvPr>
          <p:cNvSpPr>
            <a:spLocks noGrp="1"/>
          </p:cNvSpPr>
          <p:nvPr>
            <p:ph idx="1"/>
          </p:nvPr>
        </p:nvSpPr>
        <p:spPr>
          <a:xfrm>
            <a:off x="4965431" y="2438400"/>
            <a:ext cx="6586489" cy="3785419"/>
          </a:xfrm>
        </p:spPr>
        <p:txBody>
          <a:bodyPr>
            <a:normAutofit fontScale="92500" lnSpcReduction="20000"/>
          </a:bodyPr>
          <a:lstStyle/>
          <a:p>
            <a:r>
              <a:rPr lang="en-US" sz="2000" dirty="0"/>
              <a:t>Buyer owns a property and lives in it as main residence</a:t>
            </a:r>
          </a:p>
          <a:p>
            <a:pPr marL="0" indent="0">
              <a:buNone/>
            </a:pPr>
            <a:r>
              <a:rPr lang="en-US" sz="2000" dirty="0">
                <a:solidFill>
                  <a:srgbClr val="0070C0"/>
                </a:solidFill>
                <a:sym typeface="Wingdings" pitchFamily="2" charset="2"/>
              </a:rPr>
              <a:t>	 no relief for first-time buyers</a:t>
            </a:r>
          </a:p>
          <a:p>
            <a:pPr marL="0" indent="0">
              <a:buNone/>
            </a:pPr>
            <a:endParaRPr lang="en-US" sz="2000" dirty="0"/>
          </a:p>
          <a:p>
            <a:r>
              <a:rPr lang="en-US" sz="2000" dirty="0"/>
              <a:t>No business activity conducted from house (personal use)</a:t>
            </a:r>
          </a:p>
          <a:p>
            <a:pPr marL="0" indent="0">
              <a:buNone/>
            </a:pPr>
            <a:r>
              <a:rPr lang="en-US" sz="2000" dirty="0">
                <a:sym typeface="Wingdings" pitchFamily="2" charset="2"/>
              </a:rPr>
              <a:t>	</a:t>
            </a:r>
            <a:r>
              <a:rPr lang="en-US" sz="2000" dirty="0">
                <a:solidFill>
                  <a:srgbClr val="0070C0"/>
                </a:solidFill>
                <a:sym typeface="Wingdings" pitchFamily="2" charset="2"/>
              </a:rPr>
              <a:t> residential LBTT rates</a:t>
            </a:r>
          </a:p>
          <a:p>
            <a:pPr marL="0" indent="0">
              <a:buNone/>
            </a:pPr>
            <a:endParaRPr lang="en-US" sz="2000" dirty="0"/>
          </a:p>
          <a:p>
            <a:r>
              <a:rPr lang="en-US" sz="2000" dirty="0"/>
              <a:t>Buyer does not own any other properties</a:t>
            </a:r>
          </a:p>
          <a:p>
            <a:pPr marL="0" indent="0">
              <a:buNone/>
            </a:pPr>
            <a:r>
              <a:rPr lang="en-US" sz="2000" dirty="0">
                <a:sym typeface="Wingdings" pitchFamily="2" charset="2"/>
              </a:rPr>
              <a:t>	</a:t>
            </a:r>
            <a:r>
              <a:rPr lang="en-US" sz="2000" dirty="0">
                <a:solidFill>
                  <a:srgbClr val="0070C0"/>
                </a:solidFill>
                <a:sym typeface="Wingdings" pitchFamily="2" charset="2"/>
              </a:rPr>
              <a:t> no Additional Dwelling Supplement</a:t>
            </a:r>
          </a:p>
          <a:p>
            <a:pPr marL="0" indent="0">
              <a:buNone/>
            </a:pPr>
            <a:endParaRPr lang="en-US" sz="2000" dirty="0"/>
          </a:p>
          <a:p>
            <a:r>
              <a:rPr lang="en-US" sz="2000" dirty="0"/>
              <a:t>Buyer will only own one home as they sell current home</a:t>
            </a:r>
          </a:p>
          <a:p>
            <a:pPr marL="0" indent="0">
              <a:buNone/>
            </a:pPr>
            <a:r>
              <a:rPr lang="en-US" sz="2000" dirty="0">
                <a:solidFill>
                  <a:srgbClr val="0070C0"/>
                </a:solidFill>
                <a:sym typeface="Wingdings" pitchFamily="2" charset="2"/>
              </a:rPr>
              <a:t>	 no Additional Dwelling Supplement</a:t>
            </a:r>
          </a:p>
          <a:p>
            <a:pPr marL="0" indent="0">
              <a:buNone/>
            </a:pPr>
            <a:endParaRPr lang="en-US" sz="2000" dirty="0"/>
          </a:p>
        </p:txBody>
      </p:sp>
      <p:pic>
        <p:nvPicPr>
          <p:cNvPr id="5" name="Picture 4" descr="Keys to a home">
            <a:extLst>
              <a:ext uri="{FF2B5EF4-FFF2-40B4-BE49-F238E27FC236}">
                <a16:creationId xmlns:a16="http://schemas.microsoft.com/office/drawing/2014/main" id="{4CAC6F51-1FA2-7E90-B030-63A64888279B}"/>
              </a:ext>
            </a:extLst>
          </p:cNvPr>
          <p:cNvPicPr>
            <a:picLocks noChangeAspect="1"/>
          </p:cNvPicPr>
          <p:nvPr/>
        </p:nvPicPr>
        <p:blipFill rotWithShape="1">
          <a:blip r:embed="rId3"/>
          <a:srcRect l="41236" r="1364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8C4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C844B-6753-8736-33F6-650AA4CB515F}"/>
              </a:ext>
            </a:extLst>
          </p:cNvPr>
          <p:cNvSpPr>
            <a:spLocks noGrp="1"/>
          </p:cNvSpPr>
          <p:nvPr>
            <p:ph type="title"/>
          </p:nvPr>
        </p:nvSpPr>
        <p:spPr>
          <a:xfrm>
            <a:off x="630936" y="639520"/>
            <a:ext cx="3429000" cy="1719072"/>
          </a:xfrm>
        </p:spPr>
        <p:txBody>
          <a:bodyPr anchor="b">
            <a:normAutofit fontScale="90000"/>
          </a:bodyPr>
          <a:lstStyle/>
          <a:p>
            <a:r>
              <a:rPr lang="en-US" sz="5000" dirty="0"/>
              <a:t>LBTT </a:t>
            </a:r>
            <a:br>
              <a:rPr lang="en-US" sz="5000" dirty="0"/>
            </a:br>
            <a:r>
              <a:rPr lang="en-US" sz="5000" dirty="0"/>
              <a:t>current bands</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37D29D-9523-66AC-DD0D-665C8248193C}"/>
              </a:ext>
            </a:extLst>
          </p:cNvPr>
          <p:cNvPicPr>
            <a:picLocks noChangeAspect="1"/>
          </p:cNvPicPr>
          <p:nvPr/>
        </p:nvPicPr>
        <p:blipFill>
          <a:blip r:embed="rId3"/>
          <a:stretch>
            <a:fillRect/>
          </a:stretch>
        </p:blipFill>
        <p:spPr>
          <a:xfrm>
            <a:off x="4654296" y="1237069"/>
            <a:ext cx="6903720" cy="4383861"/>
          </a:xfrm>
          <a:prstGeom prst="rect">
            <a:avLst/>
          </a:prstGeom>
        </p:spPr>
      </p:pic>
      <p:sp>
        <p:nvSpPr>
          <p:cNvPr id="7" name="TextBox 6">
            <a:extLst>
              <a:ext uri="{FF2B5EF4-FFF2-40B4-BE49-F238E27FC236}">
                <a16:creationId xmlns:a16="http://schemas.microsoft.com/office/drawing/2014/main" id="{D8A276A8-A6F0-B3F3-4305-351AC5003EEC}"/>
              </a:ext>
            </a:extLst>
          </p:cNvPr>
          <p:cNvSpPr txBox="1"/>
          <p:nvPr/>
        </p:nvSpPr>
        <p:spPr>
          <a:xfrm>
            <a:off x="2568725" y="4935130"/>
            <a:ext cx="2085571" cy="369332"/>
          </a:xfrm>
          <a:prstGeom prst="rect">
            <a:avLst/>
          </a:prstGeom>
          <a:noFill/>
        </p:spPr>
        <p:txBody>
          <a:bodyPr wrap="none" rtlCol="0">
            <a:spAutoFit/>
          </a:bodyPr>
          <a:lstStyle/>
          <a:p>
            <a:r>
              <a:rPr lang="en-US" dirty="0"/>
              <a:t>Residential property</a:t>
            </a:r>
          </a:p>
        </p:txBody>
      </p:sp>
    </p:spTree>
    <p:extLst>
      <p:ext uri="{BB962C8B-B14F-4D97-AF65-F5344CB8AC3E}">
        <p14:creationId xmlns:p14="http://schemas.microsoft.com/office/powerpoint/2010/main" val="295161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D26-55FF-68D1-8461-19B477772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03F0E-3EA1-EC88-60F8-8931438793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87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6820-625A-CE8D-EB7F-C4349391AD63}"/>
              </a:ext>
            </a:extLst>
          </p:cNvPr>
          <p:cNvSpPr>
            <a:spLocks noGrp="1"/>
          </p:cNvSpPr>
          <p:nvPr>
            <p:ph type="title"/>
          </p:nvPr>
        </p:nvSpPr>
        <p:spPr/>
        <p:txBody>
          <a:bodyPr/>
          <a:lstStyle/>
          <a:p>
            <a:pPr marL="0" indent="0">
              <a:buFont typeface="Arial" panose="020B0604020202020204" pitchFamily="34" charset="0"/>
              <a:buNone/>
            </a:pPr>
            <a:r>
              <a:rPr lang="en-GB" sz="4400" dirty="0">
                <a:latin typeface="Calibri" panose="020F0502020204030204" pitchFamily="34" charset="0"/>
              </a:rPr>
              <a:t>Code requirements</a:t>
            </a:r>
          </a:p>
        </p:txBody>
      </p:sp>
      <p:sp>
        <p:nvSpPr>
          <p:cNvPr id="3" name="Content Placeholder 2">
            <a:extLst>
              <a:ext uri="{FF2B5EF4-FFF2-40B4-BE49-F238E27FC236}">
                <a16:creationId xmlns:a16="http://schemas.microsoft.com/office/drawing/2014/main" id="{F7E502BA-D894-7155-FA73-DB3441BFF1AD}"/>
              </a:ext>
            </a:extLst>
          </p:cNvPr>
          <p:cNvSpPr>
            <a:spLocks noGrp="1"/>
          </p:cNvSpPr>
          <p:nvPr>
            <p:ph idx="1"/>
          </p:nvPr>
        </p:nvSpPr>
        <p:spPr>
          <a:xfrm>
            <a:off x="6690360" y="1825625"/>
            <a:ext cx="4663440" cy="4351338"/>
          </a:xfrm>
        </p:spPr>
        <p:txBody>
          <a:bodyPr>
            <a:normAutofit fontScale="62500" lnSpcReduction="20000"/>
          </a:bodyPr>
          <a:lstStyle/>
          <a:p>
            <a:pPr marL="0" indent="0">
              <a:buNone/>
            </a:pPr>
            <a:r>
              <a:rPr lang="en-US" dirty="0"/>
              <a:t>Test runner</a:t>
            </a:r>
          </a:p>
          <a:p>
            <a:r>
              <a:rPr lang="en-US" dirty="0" err="1"/>
              <a:t>unittest</a:t>
            </a:r>
            <a:r>
              <a:rPr lang="en-US" dirty="0"/>
              <a:t> – testing framework + test runner</a:t>
            </a:r>
          </a:p>
          <a:p>
            <a:pPr lvl="1"/>
            <a:r>
              <a:rPr lang="en-US" dirty="0"/>
              <a:t>Put tests into classes as methods</a:t>
            </a:r>
          </a:p>
          <a:p>
            <a:pPr lvl="1"/>
            <a:r>
              <a:rPr lang="en-US" dirty="0"/>
              <a:t>Use series of special assertion methods in </a:t>
            </a:r>
            <a:r>
              <a:rPr lang="en-US" dirty="0" err="1"/>
              <a:t>unittest.TestCase</a:t>
            </a:r>
            <a:r>
              <a:rPr lang="en-US" dirty="0"/>
              <a:t> class instead of built-in assert statements</a:t>
            </a:r>
          </a:p>
          <a:p>
            <a:r>
              <a:rPr lang="en-US" dirty="0"/>
              <a:t>nose or nose2</a:t>
            </a:r>
          </a:p>
          <a:p>
            <a:r>
              <a:rPr lang="en-US" dirty="0" err="1"/>
              <a:t>pytest</a:t>
            </a:r>
            <a:r>
              <a:rPr lang="en-US" dirty="0"/>
              <a:t> </a:t>
            </a:r>
            <a:r>
              <a:rPr lang="en-GB" b="0" i="0" u="none" strike="noStrike" dirty="0">
                <a:solidFill>
                  <a:srgbClr val="222222"/>
                </a:solidFill>
                <a:effectLst/>
                <a:latin typeface="source sans pro" panose="020B0503030403020204" pitchFamily="34" charset="0"/>
              </a:rPr>
              <a:t>test cases are a series of functions in a .</a:t>
            </a:r>
            <a:r>
              <a:rPr lang="en-GB" b="0" i="0" u="none" strike="noStrike" dirty="0" err="1">
                <a:solidFill>
                  <a:srgbClr val="222222"/>
                </a:solidFill>
                <a:effectLst/>
                <a:latin typeface="source sans pro" panose="020B0503030403020204" pitchFamily="34" charset="0"/>
              </a:rPr>
              <a:t>py</a:t>
            </a:r>
            <a:r>
              <a:rPr lang="en-GB" b="0" i="0" u="none" strike="noStrike" dirty="0">
                <a:solidFill>
                  <a:srgbClr val="222222"/>
                </a:solidFill>
                <a:effectLst/>
                <a:latin typeface="source sans pro" panose="020B0503030403020204" pitchFamily="34" charset="0"/>
              </a:rPr>
              <a:t> file starting with the name </a:t>
            </a:r>
            <a:r>
              <a:rPr lang="en-GB" dirty="0"/>
              <a:t>test_</a:t>
            </a:r>
            <a:r>
              <a:rPr lang="en-GB" b="0" i="0" u="none" strike="noStrike" dirty="0">
                <a:solidFill>
                  <a:srgbClr val="222222"/>
                </a:solidFill>
                <a:effectLst/>
                <a:latin typeface="source sans pro" panose="020B0503030403020204" pitchFamily="34" charset="0"/>
              </a:rPr>
              <a:t>.</a:t>
            </a:r>
          </a:p>
          <a:p>
            <a:pPr lvl="1"/>
            <a:r>
              <a:rPr lang="en-GB" b="0" i="0" u="none" strike="noStrike" dirty="0">
                <a:solidFill>
                  <a:srgbClr val="222222"/>
                </a:solidFill>
                <a:effectLst/>
                <a:latin typeface="source sans pro" panose="020B0503030403020204" pitchFamily="34" charset="0"/>
              </a:rPr>
              <a:t>has some other great features:</a:t>
            </a:r>
          </a:p>
          <a:p>
            <a:pPr lvl="1"/>
            <a:r>
              <a:rPr lang="en-GB" b="0" i="0" u="none" strike="noStrike" dirty="0">
                <a:solidFill>
                  <a:srgbClr val="222222"/>
                </a:solidFill>
                <a:effectLst/>
                <a:latin typeface="source sans pro" panose="020B0503030403020204" pitchFamily="34" charset="0"/>
              </a:rPr>
              <a:t>Support for the built-in assert statement instead of using special </a:t>
            </a:r>
            <a:r>
              <a:rPr lang="en-GB" b="0" i="0" u="none" strike="noStrike" dirty="0" err="1">
                <a:solidFill>
                  <a:srgbClr val="222222"/>
                </a:solidFill>
                <a:effectLst/>
                <a:latin typeface="source sans pro" panose="020B0503030403020204" pitchFamily="34" charset="0"/>
              </a:rPr>
              <a:t>self.assert</a:t>
            </a:r>
            <a:r>
              <a:rPr lang="en-GB" b="0" i="0" u="none" strike="noStrike" dirty="0">
                <a:solidFill>
                  <a:srgbClr val="222222"/>
                </a:solidFill>
                <a:effectLst/>
                <a:latin typeface="source sans pro" panose="020B0503030403020204" pitchFamily="34" charset="0"/>
              </a:rPr>
              <a:t>*() methods</a:t>
            </a:r>
          </a:p>
          <a:p>
            <a:pPr lvl="1"/>
            <a:r>
              <a:rPr lang="en-GB" b="0" i="0" u="none" strike="noStrike" dirty="0">
                <a:solidFill>
                  <a:srgbClr val="222222"/>
                </a:solidFill>
                <a:effectLst/>
                <a:latin typeface="source sans pro" panose="020B0503030403020204" pitchFamily="34" charset="0"/>
              </a:rPr>
              <a:t>Support for filtering for test cases</a:t>
            </a:r>
          </a:p>
          <a:p>
            <a:pPr lvl="1"/>
            <a:r>
              <a:rPr lang="en-GB" b="0" i="0" u="none" strike="noStrike" dirty="0">
                <a:solidFill>
                  <a:srgbClr val="222222"/>
                </a:solidFill>
                <a:effectLst/>
                <a:latin typeface="source sans pro" panose="020B0503030403020204" pitchFamily="34" charset="0"/>
              </a:rPr>
              <a:t>Ability to rerun from the last failing test</a:t>
            </a:r>
          </a:p>
          <a:p>
            <a:pPr lvl="1"/>
            <a:r>
              <a:rPr lang="en-GB" b="0" i="0" u="none" strike="noStrike" dirty="0">
                <a:solidFill>
                  <a:srgbClr val="222222"/>
                </a:solidFill>
                <a:effectLst/>
                <a:latin typeface="source sans pro" panose="020B0503030403020204" pitchFamily="34" charset="0"/>
              </a:rPr>
              <a:t>An ecosystem of hundreds of plugins to extend the functionality</a:t>
            </a:r>
          </a:p>
          <a:p>
            <a:endParaRPr lang="en-US" dirty="0"/>
          </a:p>
        </p:txBody>
      </p:sp>
      <p:sp>
        <p:nvSpPr>
          <p:cNvPr id="4" name="Content Placeholder 2">
            <a:extLst>
              <a:ext uri="{FF2B5EF4-FFF2-40B4-BE49-F238E27FC236}">
                <a16:creationId xmlns:a16="http://schemas.microsoft.com/office/drawing/2014/main" id="{A296ABB1-FA54-7ED1-DEF0-470C84408512}"/>
              </a:ext>
            </a:extLst>
          </p:cNvPr>
          <p:cNvSpPr txBox="1">
            <a:spLocks/>
          </p:cNvSpPr>
          <p:nvPr/>
        </p:nvSpPr>
        <p:spPr>
          <a:xfrm>
            <a:off x="838200" y="1825625"/>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700" dirty="0">
              <a:latin typeface="Calibri" panose="020F0502020204030204" pitchFamily="34" charset="0"/>
            </a:endParaRPr>
          </a:p>
          <a:p>
            <a:pPr marL="0" indent="0">
              <a:buFont typeface="Arial" panose="020B0604020202020204" pitchFamily="34" charset="0"/>
              <a:buNone/>
            </a:pPr>
            <a:r>
              <a:rPr lang="en-GB" sz="1700" dirty="0">
                <a:latin typeface="Calibri" panose="020F0502020204030204" pitchFamily="34" charset="0"/>
              </a:rPr>
              <a:t>At a minimum the code should: </a:t>
            </a:r>
            <a:endParaRPr lang="en-GB" sz="1700" dirty="0"/>
          </a:p>
          <a:p>
            <a:r>
              <a:rPr lang="en-GB" sz="1700" dirty="0">
                <a:latin typeface="Calibri" panose="020F0502020204030204" pitchFamily="34" charset="0"/>
              </a:rPr>
              <a:t>Compile without errors </a:t>
            </a:r>
            <a:endParaRPr lang="en-GB" sz="1700" dirty="0">
              <a:latin typeface="SymbolMT"/>
            </a:endParaRPr>
          </a:p>
          <a:p>
            <a:r>
              <a:rPr lang="en-GB" sz="1700" dirty="0">
                <a:latin typeface="Calibri" panose="020F0502020204030204" pitchFamily="34" charset="0"/>
              </a:rPr>
              <a:t>Include unit tests which are runnable (either via an IDE or command line) </a:t>
            </a:r>
            <a:endParaRPr lang="en-GB" sz="1700" dirty="0">
              <a:latin typeface="SymbolMT"/>
            </a:endParaRPr>
          </a:p>
          <a:p>
            <a:r>
              <a:rPr lang="en-GB" sz="1700" dirty="0">
                <a:latin typeface="Calibri" panose="020F0502020204030204" pitchFamily="34" charset="0"/>
              </a:rPr>
              <a:t>Include unit tests which pass </a:t>
            </a:r>
            <a:endParaRPr lang="en-GB" sz="1700" dirty="0">
              <a:latin typeface="SymbolMT"/>
            </a:endParaRPr>
          </a:p>
          <a:p>
            <a:endParaRPr lang="en-US" sz="1700" dirty="0"/>
          </a:p>
        </p:txBody>
      </p:sp>
    </p:spTree>
    <p:extLst>
      <p:ext uri="{BB962C8B-B14F-4D97-AF65-F5344CB8AC3E}">
        <p14:creationId xmlns:p14="http://schemas.microsoft.com/office/powerpoint/2010/main" val="10159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470</Words>
  <Application>Microsoft Macintosh PowerPoint</Application>
  <PresentationFormat>Widescreen</PresentationFormat>
  <Paragraphs>63</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source sans pro</vt:lpstr>
      <vt:lpstr>SymbolMT</vt:lpstr>
      <vt:lpstr>Office Theme</vt:lpstr>
      <vt:lpstr>BJSS Pair Programming</vt:lpstr>
      <vt:lpstr>Buying a house in the UK</vt:lpstr>
      <vt:lpstr>Land Buildings Transaction Tax (LBTT)</vt:lpstr>
      <vt:lpstr>Assumptions</vt:lpstr>
      <vt:lpstr>LBTT  current bands</vt:lpstr>
      <vt:lpstr>PowerPoint Presentation</vt:lpstr>
      <vt:lpstr>Code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BJSS Pair Programming</dc:title>
  <dc:creator>k k</dc:creator>
  <cp:lastModifiedBy>k k</cp:lastModifiedBy>
  <cp:revision>7</cp:revision>
  <dcterms:created xsi:type="dcterms:W3CDTF">2023-02-19T16:29:24Z</dcterms:created>
  <dcterms:modified xsi:type="dcterms:W3CDTF">2023-02-20T14:43:27Z</dcterms:modified>
</cp:coreProperties>
</file>