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1" r:id="rId6"/>
    <p:sldId id="288" r:id="rId7"/>
    <p:sldId id="265" r:id="rId8"/>
    <p:sldId id="289" r:id="rId9"/>
    <p:sldId id="290" r:id="rId10"/>
    <p:sldId id="291" r:id="rId11"/>
    <p:sldId id="272" r:id="rId12"/>
    <p:sldId id="267" r:id="rId13"/>
    <p:sldId id="292" r:id="rId14"/>
    <p:sldId id="293" r:id="rId15"/>
    <p:sldId id="294" r:id="rId16"/>
    <p:sldId id="295" r:id="rId17"/>
    <p:sldId id="296" r:id="rId18"/>
    <p:sldId id="277" r:id="rId19"/>
    <p:sldId id="297" r:id="rId20"/>
    <p:sldId id="298" r:id="rId21"/>
    <p:sldId id="299" r:id="rId22"/>
    <p:sldId id="300" r:id="rId23"/>
    <p:sldId id="301" r:id="rId24"/>
    <p:sldId id="285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07" autoAdjust="0"/>
  </p:normalViewPr>
  <p:slideViewPr>
    <p:cSldViewPr snapToGrid="0">
      <p:cViewPr varScale="1">
        <p:scale>
          <a:sx n="91" d="100"/>
          <a:sy n="91" d="100"/>
        </p:scale>
        <p:origin x="492" y="66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1/17/2021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37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099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227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525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119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276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405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01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186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07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264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63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9275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418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09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0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7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4867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111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296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48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92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 smtClean="0"/>
              <a:t>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FE1F4E8-B411-4807-9D24-A045EE06CF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8C3F648E-45E5-403C-973E-2BEED634B2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31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84" r:id="rId8"/>
    <p:sldLayoutId id="2147483668" r:id="rId9"/>
    <p:sldLayoutId id="2147483670" r:id="rId10"/>
    <p:sldLayoutId id="2147483653" r:id="rId11"/>
    <p:sldLayoutId id="2147483673" r:id="rId12"/>
    <p:sldLayoutId id="2147483674" r:id="rId13"/>
    <p:sldLayoutId id="2147483676" r:id="rId14"/>
    <p:sldLayoutId id="2147483677" r:id="rId15"/>
    <p:sldLayoutId id="2147483654" r:id="rId16"/>
    <p:sldLayoutId id="2147483660" r:id="rId17"/>
    <p:sldLayoutId id="2147483661" r:id="rId18"/>
    <p:sldLayoutId id="2147483678" r:id="rId19"/>
    <p:sldLayoutId id="2147483686" r:id="rId20"/>
    <p:sldLayoutId id="2147483687" r:id="rId21"/>
    <p:sldLayoutId id="2147483689" r:id="rId22"/>
    <p:sldLayoutId id="2147483690" r:id="rId23"/>
    <p:sldLayoutId id="2147483688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37.sv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37.sv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37.sv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37.sv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37.sv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37.sv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4" b="8824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Management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System &amp; Personal Bank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Ksenia</a:t>
            </a:r>
            <a:r>
              <a:rPr lang="en-US" dirty="0" smtClean="0"/>
              <a:t> </a:t>
            </a:r>
            <a:r>
              <a:rPr lang="en-US" dirty="0" err="1" smtClean="0"/>
              <a:t>Studilina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Saulo</a:t>
            </a:r>
            <a:r>
              <a:rPr lang="en-US" dirty="0" smtClean="0"/>
              <a:t> Moreira da Silva</a:t>
            </a:r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6D0B8EE-8E06-4051-87BF-62C153F3FB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4308689">
            <a:off x="5269765" y="1275138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8" y="1558215"/>
            <a:ext cx="1353537" cy="13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pic>
        <p:nvPicPr>
          <p:cNvPr id="9" name="Graphic 8" descr="Bullseye" title="Placeholder Icon">
            <a:extLst>
              <a:ext uri="{FF2B5EF4-FFF2-40B4-BE49-F238E27FC236}">
                <a16:creationId xmlns:a16="http://schemas.microsoft.com/office/drawing/2014/main" id="{FE3C0AD7-AC2C-4BF6-9B04-D74540297E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168" y="3694452"/>
            <a:ext cx="753719" cy="80661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9629" y="1384686"/>
            <a:ext cx="4522787" cy="885825"/>
          </a:xfrm>
        </p:spPr>
        <p:txBody>
          <a:bodyPr/>
          <a:lstStyle/>
          <a:p>
            <a:r>
              <a:rPr lang="en-US" sz="4000" dirty="0" smtClean="0"/>
              <a:t>Sending E-mail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6F7-3678-4EB1-9653-A3E4DAC4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29" y="2417839"/>
            <a:ext cx="4495857" cy="27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send generated PDF by E-mail 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A641-190C-4E8A-B694-3EA9C4DCD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455" y="4648397"/>
            <a:ext cx="4522407" cy="2762250"/>
          </a:xfrm>
        </p:spPr>
        <p:txBody>
          <a:bodyPr/>
          <a:lstStyle/>
          <a:p>
            <a:r>
              <a:rPr lang="en-US" dirty="0"/>
              <a:t>Allows applications to send email by using the Simple Mail Transfer </a:t>
            </a:r>
            <a:r>
              <a:rPr lang="en-US" dirty="0" smtClean="0"/>
              <a:t>Protocol</a:t>
            </a:r>
          </a:p>
          <a:p>
            <a:r>
              <a:rPr lang="en-US" b="1" dirty="0"/>
              <a:t>Attachment </a:t>
            </a:r>
            <a:r>
              <a:rPr lang="en-US" b="1" dirty="0" smtClean="0"/>
              <a:t>Class </a:t>
            </a:r>
            <a:r>
              <a:rPr lang="en-US" dirty="0" smtClean="0"/>
              <a:t>allows to attach existing file to email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6" y="1473952"/>
            <a:ext cx="707291" cy="707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6" y="3205820"/>
            <a:ext cx="454572" cy="454572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2332" y="3607616"/>
            <a:ext cx="4522787" cy="885825"/>
          </a:xfrm>
        </p:spPr>
        <p:txBody>
          <a:bodyPr/>
          <a:lstStyle/>
          <a:p>
            <a:r>
              <a:rPr lang="en-US" sz="4000" dirty="0" err="1" smtClean="0"/>
              <a:t>SmtpClient</a:t>
            </a:r>
            <a:r>
              <a:rPr lang="en-US" sz="4000" dirty="0" smtClean="0"/>
              <a:t> Class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58" y="1384686"/>
            <a:ext cx="3501456" cy="455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pic>
        <p:nvPicPr>
          <p:cNvPr id="9" name="Graphic 8" descr="Bullseye" title="Placeholder Icon">
            <a:extLst>
              <a:ext uri="{FF2B5EF4-FFF2-40B4-BE49-F238E27FC236}">
                <a16:creationId xmlns:a16="http://schemas.microsoft.com/office/drawing/2014/main" id="{FE3C0AD7-AC2C-4BF6-9B04-D74540297E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168" y="3694452"/>
            <a:ext cx="753719" cy="80661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9629" y="1384686"/>
            <a:ext cx="4522787" cy="885825"/>
          </a:xfrm>
        </p:spPr>
        <p:txBody>
          <a:bodyPr/>
          <a:lstStyle/>
          <a:p>
            <a:r>
              <a:rPr lang="en-US" sz="2700" dirty="0" smtClean="0"/>
              <a:t>Adding customer with the help of wizard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6F7-3678-4EB1-9653-A3E4DAC4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064" y="2417839"/>
            <a:ext cx="4495857" cy="27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create a wizard that will require to enter new customer information step by step?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A641-190C-4E8A-B694-3EA9C4DCD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455" y="4648397"/>
            <a:ext cx="4522407" cy="2762250"/>
          </a:xfrm>
        </p:spPr>
        <p:txBody>
          <a:bodyPr/>
          <a:lstStyle/>
          <a:p>
            <a:r>
              <a:rPr lang="en-US" dirty="0" smtClean="0"/>
              <a:t>Allows to create multipage wizard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6" y="1473952"/>
            <a:ext cx="707291" cy="707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6" y="3205820"/>
            <a:ext cx="454572" cy="454572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2332" y="3607616"/>
            <a:ext cx="4522787" cy="885825"/>
          </a:xfrm>
        </p:spPr>
        <p:txBody>
          <a:bodyPr/>
          <a:lstStyle/>
          <a:p>
            <a:r>
              <a:rPr lang="en-US" sz="2700" dirty="0" smtClean="0"/>
              <a:t>WFP Extended Toolkit</a:t>
            </a:r>
            <a:endParaRPr lang="en-US" sz="2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55" y="2114606"/>
            <a:ext cx="583011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pic>
        <p:nvPicPr>
          <p:cNvPr id="9" name="Graphic 8" descr="Bullseye" title="Placeholder Icon">
            <a:extLst>
              <a:ext uri="{FF2B5EF4-FFF2-40B4-BE49-F238E27FC236}">
                <a16:creationId xmlns:a16="http://schemas.microsoft.com/office/drawing/2014/main" id="{FE3C0AD7-AC2C-4BF6-9B04-D74540297E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168" y="3694452"/>
            <a:ext cx="753719" cy="80661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9629" y="1384686"/>
            <a:ext cx="4522787" cy="885825"/>
          </a:xfrm>
        </p:spPr>
        <p:txBody>
          <a:bodyPr/>
          <a:lstStyle/>
          <a:p>
            <a:r>
              <a:rPr lang="en-US" sz="2700" dirty="0" smtClean="0"/>
              <a:t>Visualize data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6F7-3678-4EB1-9653-A3E4DAC4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064" y="2417839"/>
            <a:ext cx="4495857" cy="27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create a graph that will visually represent information about transactions?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A641-190C-4E8A-B694-3EA9C4DCD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455" y="4648397"/>
            <a:ext cx="4522407" cy="2762250"/>
          </a:xfrm>
        </p:spPr>
        <p:txBody>
          <a:bodyPr/>
          <a:lstStyle/>
          <a:p>
            <a:r>
              <a:rPr lang="en-US" dirty="0" smtClean="0"/>
              <a:t>Allows to create various types of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6" y="1473952"/>
            <a:ext cx="707291" cy="707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6" y="3205820"/>
            <a:ext cx="454572" cy="454572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2332" y="3607616"/>
            <a:ext cx="3553530" cy="885825"/>
          </a:xfrm>
        </p:spPr>
        <p:txBody>
          <a:bodyPr/>
          <a:lstStyle/>
          <a:p>
            <a:r>
              <a:rPr lang="en-US" sz="2100" dirty="0" err="1" smtClean="0"/>
              <a:t>System.Windows.Controls.DataVisualization.Toolkit</a:t>
            </a:r>
            <a:endParaRPr lang="en-US" sz="2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39" y="1760621"/>
            <a:ext cx="4844847" cy="33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pic>
        <p:nvPicPr>
          <p:cNvPr id="9" name="Graphic 8" descr="Bullseye" title="Placeholder Icon">
            <a:extLst>
              <a:ext uri="{FF2B5EF4-FFF2-40B4-BE49-F238E27FC236}">
                <a16:creationId xmlns:a16="http://schemas.microsoft.com/office/drawing/2014/main" id="{FE3C0AD7-AC2C-4BF6-9B04-D74540297E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168" y="3694452"/>
            <a:ext cx="753719" cy="80661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9629" y="1384686"/>
            <a:ext cx="4522787" cy="885825"/>
          </a:xfrm>
        </p:spPr>
        <p:txBody>
          <a:bodyPr/>
          <a:lstStyle/>
          <a:p>
            <a:r>
              <a:rPr lang="en-US" sz="2700" dirty="0" smtClean="0"/>
              <a:t>Entities validation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6F7-3678-4EB1-9653-A3E4DAC4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064" y="2417839"/>
            <a:ext cx="4495857" cy="27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validate data before inserting it to database?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A641-190C-4E8A-B694-3EA9C4DCD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455" y="4648397"/>
            <a:ext cx="4522407" cy="2762250"/>
          </a:xfrm>
        </p:spPr>
        <p:txBody>
          <a:bodyPr/>
          <a:lstStyle/>
          <a:p>
            <a:r>
              <a:rPr lang="en-US" dirty="0"/>
              <a:t>Provides a way for an object to be </a:t>
            </a:r>
            <a:r>
              <a:rPr lang="en-US" dirty="0" smtClean="0"/>
              <a:t>validated when method </a:t>
            </a:r>
            <a:r>
              <a:rPr lang="en-US" dirty="0" err="1" smtClean="0"/>
              <a:t>SaveChanges</a:t>
            </a:r>
            <a:r>
              <a:rPr lang="en-US" dirty="0" smtClean="0"/>
              <a:t>() is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6" y="1473952"/>
            <a:ext cx="707291" cy="707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6" y="3205820"/>
            <a:ext cx="454572" cy="454572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2332" y="3607616"/>
            <a:ext cx="3553530" cy="885825"/>
          </a:xfrm>
        </p:spPr>
        <p:txBody>
          <a:bodyPr/>
          <a:lstStyle/>
          <a:p>
            <a:r>
              <a:rPr lang="en-US" sz="2100" dirty="0" err="1" smtClean="0"/>
              <a:t>IValidatableObject</a:t>
            </a:r>
            <a:r>
              <a:rPr lang="en-US" sz="2100" dirty="0" smtClean="0"/>
              <a:t> Interface</a:t>
            </a:r>
            <a:endParaRPr lang="en-US" sz="2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28" y="1473952"/>
            <a:ext cx="4141203" cy="3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pic>
        <p:nvPicPr>
          <p:cNvPr id="9" name="Graphic 8" descr="Bullseye" title="Placeholder Icon">
            <a:extLst>
              <a:ext uri="{FF2B5EF4-FFF2-40B4-BE49-F238E27FC236}">
                <a16:creationId xmlns:a16="http://schemas.microsoft.com/office/drawing/2014/main" id="{FE3C0AD7-AC2C-4BF6-9B04-D74540297E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168" y="3694452"/>
            <a:ext cx="753719" cy="80661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9629" y="1384686"/>
            <a:ext cx="4522787" cy="885825"/>
          </a:xfrm>
        </p:spPr>
        <p:txBody>
          <a:bodyPr/>
          <a:lstStyle/>
          <a:p>
            <a:r>
              <a:rPr lang="en-US" sz="2700" dirty="0" smtClean="0"/>
              <a:t>Installer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6F7-3678-4EB1-9653-A3E4DAC4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064" y="2417839"/>
            <a:ext cx="4495857" cy="27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create an installer for the program?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A641-190C-4E8A-B694-3EA9C4DCD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455" y="4648397"/>
            <a:ext cx="4522407" cy="2762250"/>
          </a:xfrm>
        </p:spPr>
        <p:txBody>
          <a:bodyPr/>
          <a:lstStyle/>
          <a:p>
            <a:r>
              <a:rPr lang="en-US" dirty="0" smtClean="0"/>
              <a:t>Official Microsoft extension for Visual Studio that allows to create WPF Setup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6" y="1473952"/>
            <a:ext cx="707291" cy="707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6" y="3205820"/>
            <a:ext cx="454572" cy="454572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2332" y="3607616"/>
            <a:ext cx="3553530" cy="885825"/>
          </a:xfrm>
        </p:spPr>
        <p:txBody>
          <a:bodyPr/>
          <a:lstStyle/>
          <a:p>
            <a:r>
              <a:rPr lang="en-US" sz="2100" dirty="0" smtClean="0"/>
              <a:t>MS Visual Studio Installer Projects</a:t>
            </a:r>
            <a:endParaRPr lang="en-US" sz="2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9" y="1473952"/>
            <a:ext cx="462979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Details: How to create PDF</a:t>
            </a:r>
            <a:endParaRPr lang="en-US" dirty="0"/>
          </a:p>
        </p:txBody>
      </p:sp>
      <p:sp>
        <p:nvSpPr>
          <p:cNvPr id="12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32000" y="1406031"/>
            <a:ext cx="2391394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Pdfsharp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library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32000" y="2002492"/>
            <a:ext cx="2350949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an empty PDF document and add first page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2901765"/>
            <a:ext cx="3319321" cy="588085"/>
          </a:xfrm>
          <a:prstGeom prst="rect">
            <a:avLst/>
          </a:prstGeom>
        </p:spPr>
      </p:pic>
      <p:sp>
        <p:nvSpPr>
          <p:cNvPr id="28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32000" y="3847901"/>
            <a:ext cx="3707687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font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32000" y="5563993"/>
            <a:ext cx="3707687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Drawing is done with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XGraphics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object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227332"/>
            <a:ext cx="4772691" cy="8573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6246387"/>
            <a:ext cx="4766609" cy="435729"/>
          </a:xfrm>
          <a:prstGeom prst="rect">
            <a:avLst/>
          </a:prstGeom>
        </p:spPr>
      </p:pic>
      <p:sp>
        <p:nvSpPr>
          <p:cNvPr id="31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6413341" y="4519636"/>
            <a:ext cx="4645985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Draw string or line with the help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XGraphics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font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306" y="5246105"/>
            <a:ext cx="6673063" cy="325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61" y="5530165"/>
            <a:ext cx="2724530" cy="409632"/>
          </a:xfrm>
          <a:prstGeom prst="rect">
            <a:avLst/>
          </a:prstGeom>
        </p:spPr>
      </p:pic>
      <p:sp>
        <p:nvSpPr>
          <p:cNvPr id="33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5711723" y="1243042"/>
            <a:ext cx="4645985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Draw a table with the help of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XGraphics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font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23" y="1948174"/>
            <a:ext cx="6049219" cy="14289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89" y="1755145"/>
            <a:ext cx="286847" cy="28684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88" y="3549759"/>
            <a:ext cx="286847" cy="28684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92" y="5256332"/>
            <a:ext cx="286847" cy="28684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64336">
            <a:off x="5487938" y="6107399"/>
            <a:ext cx="286847" cy="3060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06498" y="3840858"/>
            <a:ext cx="286847" cy="286847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81" y="2482995"/>
            <a:ext cx="1083081" cy="13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Details: How to create a pie chart</a:t>
            </a:r>
            <a:endParaRPr lang="en-US" dirty="0"/>
          </a:p>
        </p:txBody>
      </p:sp>
      <p:sp>
        <p:nvSpPr>
          <p:cNvPr id="12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31999" y="1406031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System.Windows.Controls.DataVisualization.Toolkit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21" y="1713189"/>
            <a:ext cx="286847" cy="286847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1" b="22788"/>
          <a:stretch/>
        </p:blipFill>
        <p:spPr>
          <a:xfrm>
            <a:off x="360359" y="2407700"/>
            <a:ext cx="10479611" cy="1019503"/>
          </a:xfrm>
          <a:prstGeom prst="rect">
            <a:avLst/>
          </a:prstGeom>
        </p:spPr>
      </p:pic>
      <p:sp>
        <p:nvSpPr>
          <p:cNvPr id="24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26746" y="2020884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XAML add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Series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(depend on the type of desired chart)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46" y="4217875"/>
            <a:ext cx="5096586" cy="2276793"/>
          </a:xfrm>
          <a:prstGeom prst="rect">
            <a:avLst/>
          </a:prstGeom>
        </p:spPr>
      </p:pic>
      <p:sp>
        <p:nvSpPr>
          <p:cNvPr id="26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442511" y="3854938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To load data to pie chart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92" y="3560982"/>
            <a:ext cx="286847" cy="286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49" y="4813270"/>
            <a:ext cx="6020640" cy="10860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00165" y="5206695"/>
            <a:ext cx="286847" cy="286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7" t="33647" r="2237" b="17820"/>
          <a:stretch/>
        </p:blipFill>
        <p:spPr>
          <a:xfrm>
            <a:off x="7693280" y="471170"/>
            <a:ext cx="3668110" cy="169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Details: How to validate entities</a:t>
            </a:r>
            <a:endParaRPr lang="en-US" dirty="0"/>
          </a:p>
        </p:txBody>
      </p:sp>
      <p:sp>
        <p:nvSpPr>
          <p:cNvPr id="12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2020990" y="1447819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Ivalidatable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Object Interface to class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90" y="1952394"/>
            <a:ext cx="7508594" cy="36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Details: How to validate entities</a:t>
            </a:r>
            <a:endParaRPr lang="en-US" dirty="0"/>
          </a:p>
        </p:txBody>
      </p:sp>
      <p:sp>
        <p:nvSpPr>
          <p:cNvPr id="12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833321" y="1476741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Catch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DbEntityValidationException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1" y="1961745"/>
            <a:ext cx="6166137" cy="3857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9"/>
          <a:stretch/>
        </p:blipFill>
        <p:spPr>
          <a:xfrm>
            <a:off x="7945819" y="1718430"/>
            <a:ext cx="311672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Details: How to create a program installer</a:t>
            </a:r>
            <a:endParaRPr lang="en-US" dirty="0"/>
          </a:p>
        </p:txBody>
      </p:sp>
      <p:sp>
        <p:nvSpPr>
          <p:cNvPr id="12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833321" y="1476741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US" dirty="0" smtClean="0">
                <a:solidFill>
                  <a:srgbClr val="333333"/>
                </a:solidFill>
              </a:rPr>
              <a:t>Install MS </a:t>
            </a:r>
            <a:r>
              <a:rPr lang="en-US" dirty="0">
                <a:solidFill>
                  <a:srgbClr val="333333"/>
                </a:solidFill>
              </a:rPr>
              <a:t>Visual Studio Installer Projects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828067" y="2091596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new WPF Project of type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 Installer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7" y="2435816"/>
            <a:ext cx="6523809" cy="3038095"/>
          </a:xfrm>
          <a:prstGeom prst="rect">
            <a:avLst/>
          </a:prstGeom>
        </p:spPr>
      </p:pic>
      <p:sp>
        <p:nvSpPr>
          <p:cNvPr id="10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828067" y="5770217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project output and include all files and dependencies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/>
          <a:lstStyle/>
          <a:p>
            <a:pPr algn="ctr"/>
            <a:r>
              <a:rPr lang="en-US" sz="2800" dirty="0" smtClean="0"/>
              <a:t>Customer relationship management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oftware solutions for businesses </a:t>
            </a:r>
            <a:r>
              <a:rPr lang="en-US" dirty="0"/>
              <a:t>that </a:t>
            </a:r>
            <a:r>
              <a:rPr lang="en-US" dirty="0" smtClean="0"/>
              <a:t>facilitate interaction </a:t>
            </a:r>
            <a:r>
              <a:rPr lang="en-US" dirty="0"/>
              <a:t>with </a:t>
            </a:r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Bank CRM</a:t>
            </a:r>
            <a:endParaRPr lang="en-US" sz="4400" dirty="0"/>
          </a:p>
          <a:p>
            <a:r>
              <a:rPr lang="en-US" dirty="0" smtClean="0"/>
              <a:t>Manage customers data</a:t>
            </a:r>
          </a:p>
          <a:p>
            <a:r>
              <a:rPr lang="en-US" dirty="0" smtClean="0"/>
              <a:t>Manage accounts</a:t>
            </a:r>
          </a:p>
          <a:p>
            <a:r>
              <a:rPr lang="en-US" dirty="0" smtClean="0"/>
              <a:t>Keep track of transactions</a:t>
            </a:r>
          </a:p>
          <a:p>
            <a:r>
              <a:rPr lang="en-US" dirty="0" smtClean="0"/>
              <a:t>Generate reports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" y="132431"/>
            <a:ext cx="6003441" cy="3959904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Details: How to create a program installer</a:t>
            </a:r>
            <a:endParaRPr lang="en-US" dirty="0"/>
          </a:p>
        </p:txBody>
      </p:sp>
      <p:sp>
        <p:nvSpPr>
          <p:cNvPr id="12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833321" y="1476741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smtClean="0">
                <a:solidFill>
                  <a:srgbClr val="333333"/>
                </a:solidFill>
              </a:rPr>
              <a:t>Press ‘Batch Build’ To build the installer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Text Placeholder 80">
            <a:extLst>
              <a:ext uri="{FF2B5EF4-FFF2-40B4-BE49-F238E27FC236}">
                <a16:creationId xmlns:a16="http://schemas.microsoft.com/office/drawing/2014/main" id="{90281C71-0600-4FA5-BF84-8F72BE03A85D}"/>
              </a:ext>
            </a:extLst>
          </p:cNvPr>
          <p:cNvSpPr txBox="1">
            <a:spLocks/>
          </p:cNvSpPr>
          <p:nvPr/>
        </p:nvSpPr>
        <p:spPr>
          <a:xfrm>
            <a:off x="828067" y="2091596"/>
            <a:ext cx="6567891" cy="27276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 .exe file and install 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7" y="2566126"/>
            <a:ext cx="4006187" cy="1364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29" y="2011314"/>
            <a:ext cx="462979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926334"/>
            <a:ext cx="2160000" cy="504001"/>
          </a:xfrm>
        </p:spPr>
        <p:txBody>
          <a:bodyPr/>
          <a:lstStyle/>
          <a:p>
            <a:r>
              <a:rPr lang="en-US" dirty="0"/>
              <a:t>Banking </a:t>
            </a:r>
            <a:r>
              <a:rPr lang="en-US" dirty="0" err="1" smtClean="0"/>
              <a:t>Automatization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Issue loans and credit cards</a:t>
            </a:r>
          </a:p>
          <a:p>
            <a:r>
              <a:rPr lang="en-US" dirty="0" smtClean="0"/>
              <a:t>Implement interest charge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Banking  </a:t>
            </a:r>
            <a:r>
              <a:rPr lang="en-US" dirty="0"/>
              <a:t>standards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ccount </a:t>
            </a:r>
            <a:r>
              <a:rPr lang="en-US" dirty="0"/>
              <a:t>number, branch number, institution number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r="25625"/>
          <a:stretch>
            <a:fillRect/>
          </a:stretch>
        </p:blipFill>
        <p:spPr/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9490840" y="6230972"/>
            <a:ext cx="1870549" cy="26369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 Placeholder 2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Fees, Interest, Dividends</a:t>
            </a:r>
            <a:endParaRPr lang="en-US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93451" y="3926334"/>
            <a:ext cx="2160000" cy="504001"/>
          </a:xfrm>
        </p:spPr>
        <p:txBody>
          <a:bodyPr/>
          <a:lstStyle/>
          <a:p>
            <a:r>
              <a:rPr lang="en-US" dirty="0" smtClean="0"/>
              <a:t>Loans and       Credit</a:t>
            </a:r>
            <a:endParaRPr lang="en-US" dirty="0"/>
          </a:p>
        </p:txBody>
      </p:sp>
      <p:pic>
        <p:nvPicPr>
          <p:cNvPr id="29" name="Picture Placeholder 28"/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4" name="Picture Placeholder 63"/>
          <p:cNvPicPr>
            <a:picLocks noGrp="1" noChangeAspect="1"/>
          </p:cNvPicPr>
          <p:nvPr>
            <p:ph type="pic" sz="quarter" idx="29"/>
          </p:nvPr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" b="27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83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3307695"/>
            <a:ext cx="6012000" cy="14097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2706-50AC-4B17-A704-143D94A79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717394"/>
            <a:ext cx="6012000" cy="184574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" y="346520"/>
            <a:ext cx="6012000" cy="29611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 txBox="1">
            <a:spLocks/>
          </p:cNvSpPr>
          <p:nvPr/>
        </p:nvSpPr>
        <p:spPr>
          <a:xfrm>
            <a:off x="6487538" y="767593"/>
            <a:ext cx="4180461" cy="112426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Bank Management System</a:t>
            </a:r>
            <a:endParaRPr lang="en-US" sz="2400" b="1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 txBox="1">
            <a:spLocks/>
          </p:cNvSpPr>
          <p:nvPr/>
        </p:nvSpPr>
        <p:spPr>
          <a:xfrm>
            <a:off x="6536589" y="1287854"/>
            <a:ext cx="4180461" cy="112426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Clients</a:t>
            </a:r>
          </a:p>
          <a:p>
            <a:r>
              <a:rPr lang="en-US" dirty="0" smtClean="0"/>
              <a:t>Accounts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Reports</a:t>
            </a:r>
          </a:p>
          <a:p>
            <a:r>
              <a:rPr lang="en-US" dirty="0" smtClean="0"/>
              <a:t>Statements</a:t>
            </a:r>
          </a:p>
          <a:p>
            <a:r>
              <a:rPr lang="en-US" dirty="0" smtClean="0"/>
              <a:t>Receipts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 txBox="1">
            <a:spLocks/>
          </p:cNvSpPr>
          <p:nvPr/>
        </p:nvSpPr>
        <p:spPr>
          <a:xfrm>
            <a:off x="6536588" y="3834863"/>
            <a:ext cx="4180461" cy="112426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Client Personal Banking</a:t>
            </a:r>
            <a:endParaRPr lang="en-US" sz="2400" b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 txBox="1">
            <a:spLocks/>
          </p:cNvSpPr>
          <p:nvPr/>
        </p:nvSpPr>
        <p:spPr>
          <a:xfrm>
            <a:off x="6487538" y="4355124"/>
            <a:ext cx="4180461" cy="112426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Accounts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Personal data</a:t>
            </a:r>
          </a:p>
          <a:p>
            <a:r>
              <a:rPr lang="en-US" dirty="0" smtClean="0"/>
              <a:t>Spending reports</a:t>
            </a:r>
          </a:p>
          <a:p>
            <a:r>
              <a:rPr lang="en-US" dirty="0" smtClean="0"/>
              <a:t>Monthly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9" b="828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710291"/>
            <a:ext cx="7202786" cy="14497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885088"/>
            <a:ext cx="0" cy="110019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1" b="9078"/>
          <a:stretch/>
        </p:blipFill>
        <p:spPr>
          <a:xfrm>
            <a:off x="8065008" y="2987143"/>
            <a:ext cx="1344168" cy="901682"/>
          </a:xfrm>
        </p:spPr>
      </p:pic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/>
          <a:lstStyle/>
          <a:p>
            <a:pPr algn="ctr"/>
            <a:r>
              <a:rPr lang="en-US" sz="2800" dirty="0" smtClean="0"/>
              <a:t>Customer personal systems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oftware solutions for customers </a:t>
            </a:r>
            <a:r>
              <a:rPr lang="en-US" dirty="0"/>
              <a:t>that </a:t>
            </a:r>
            <a:r>
              <a:rPr lang="en-US" dirty="0" smtClean="0"/>
              <a:t>help to keep track of personal information and use business services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Personal banking</a:t>
            </a:r>
            <a:endParaRPr lang="en-US" sz="4400" dirty="0"/>
          </a:p>
          <a:p>
            <a:r>
              <a:rPr lang="en-US" dirty="0" smtClean="0"/>
              <a:t>Keep track of finances</a:t>
            </a:r>
          </a:p>
          <a:p>
            <a:r>
              <a:rPr lang="en-US" dirty="0" smtClean="0"/>
              <a:t>Perform transactions</a:t>
            </a:r>
          </a:p>
          <a:p>
            <a:r>
              <a:rPr lang="en-US" dirty="0" smtClean="0"/>
              <a:t>Update personal data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0910" y="106795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5" r="12914"/>
          <a:stretch/>
        </p:blipFill>
        <p:spPr>
          <a:xfrm flipH="1">
            <a:off x="84083" y="157656"/>
            <a:ext cx="6011918" cy="3906344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45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Management System Functionality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046924" cy="2196235"/>
          </a:xfrm>
        </p:spPr>
        <p:txBody>
          <a:bodyPr/>
          <a:lstStyle/>
          <a:p>
            <a:r>
              <a:rPr lang="en-US" dirty="0" smtClean="0"/>
              <a:t>Managing customers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3047124" cy="2322709"/>
          </a:xfrm>
        </p:spPr>
        <p:txBody>
          <a:bodyPr/>
          <a:lstStyle/>
          <a:p>
            <a:r>
              <a:rPr lang="en-US" sz="1700" dirty="0" smtClean="0"/>
              <a:t>Add new customers</a:t>
            </a:r>
            <a:endParaRPr lang="en-US" sz="1700" dirty="0"/>
          </a:p>
          <a:p>
            <a:r>
              <a:rPr lang="en-US" sz="1700" dirty="0" smtClean="0"/>
              <a:t>Update existing customers</a:t>
            </a:r>
          </a:p>
          <a:p>
            <a:r>
              <a:rPr lang="en-US" sz="1700" dirty="0" smtClean="0"/>
              <a:t>Gather customers’ information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" b="25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Management System Functionality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046924" cy="2196235"/>
          </a:xfrm>
        </p:spPr>
        <p:txBody>
          <a:bodyPr/>
          <a:lstStyle/>
          <a:p>
            <a:r>
              <a:rPr lang="en-US" dirty="0" smtClean="0"/>
              <a:t>Managing accounts and transactions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3047124" cy="2322709"/>
          </a:xfrm>
        </p:spPr>
        <p:txBody>
          <a:bodyPr/>
          <a:lstStyle/>
          <a:p>
            <a:r>
              <a:rPr lang="en-US" sz="1700" dirty="0" smtClean="0"/>
              <a:t>Add/Update/Close account</a:t>
            </a:r>
            <a:endParaRPr lang="en-US" sz="1700" dirty="0"/>
          </a:p>
          <a:p>
            <a:r>
              <a:rPr lang="en-US" sz="1700" dirty="0" smtClean="0"/>
              <a:t>Perform and keep record of transactions</a:t>
            </a:r>
          </a:p>
          <a:p>
            <a:r>
              <a:rPr lang="en-US" sz="1700" dirty="0" smtClean="0"/>
              <a:t>Generate receipts</a:t>
            </a:r>
          </a:p>
          <a:p>
            <a:r>
              <a:rPr lang="en-US" sz="1700" dirty="0" smtClean="0"/>
              <a:t>Generate monthly statements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6" t="4695" r="1752" b="2133"/>
          <a:stretch/>
        </p:blipFill>
        <p:spPr/>
      </p:pic>
    </p:spTree>
    <p:extLst>
      <p:ext uri="{BB962C8B-B14F-4D97-AF65-F5344CB8AC3E}">
        <p14:creationId xmlns:p14="http://schemas.microsoft.com/office/powerpoint/2010/main" val="39095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Bank Functionality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046924" cy="2196235"/>
          </a:xfrm>
        </p:spPr>
        <p:txBody>
          <a:bodyPr/>
          <a:lstStyle/>
          <a:p>
            <a:r>
              <a:rPr lang="en-US" dirty="0" smtClean="0"/>
              <a:t>Perform account functions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3047124" cy="2322709"/>
          </a:xfrm>
        </p:spPr>
        <p:txBody>
          <a:bodyPr/>
          <a:lstStyle/>
          <a:p>
            <a:r>
              <a:rPr lang="en-US" sz="1700" dirty="0" smtClean="0"/>
              <a:t>View balance</a:t>
            </a:r>
          </a:p>
          <a:p>
            <a:r>
              <a:rPr lang="en-US" sz="1700" dirty="0" smtClean="0"/>
              <a:t>Make transactions</a:t>
            </a:r>
          </a:p>
          <a:p>
            <a:r>
              <a:rPr lang="en-US" sz="1700" dirty="0" smtClean="0"/>
              <a:t>Generate receipts</a:t>
            </a:r>
            <a:endParaRPr lang="en-US" sz="1700" dirty="0"/>
          </a:p>
          <a:p>
            <a:endParaRPr lang="en-US" sz="1700" dirty="0"/>
          </a:p>
          <a:p>
            <a:endParaRPr lang="en-US" sz="17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 t="-15166" r="5903" b="-13822"/>
          <a:stretch/>
        </p:blipFill>
        <p:spPr/>
      </p:pic>
    </p:spTree>
    <p:extLst>
      <p:ext uri="{BB962C8B-B14F-4D97-AF65-F5344CB8AC3E}">
        <p14:creationId xmlns:p14="http://schemas.microsoft.com/office/powerpoint/2010/main" val="30138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Bank Functionality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046924" cy="2196235"/>
          </a:xfrm>
        </p:spPr>
        <p:txBody>
          <a:bodyPr/>
          <a:lstStyle/>
          <a:p>
            <a:r>
              <a:rPr lang="en-US" dirty="0" smtClean="0"/>
              <a:t>Keep track of spending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3047124" cy="2322709"/>
          </a:xfrm>
        </p:spPr>
        <p:txBody>
          <a:bodyPr/>
          <a:lstStyle/>
          <a:p>
            <a:r>
              <a:rPr lang="en-US" sz="1700" dirty="0" smtClean="0"/>
              <a:t>Visual spending representation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over any time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" t="-10890" r="5974" b="-14999"/>
          <a:stretch/>
        </p:blipFill>
        <p:spPr/>
      </p:pic>
    </p:spTree>
    <p:extLst>
      <p:ext uri="{BB962C8B-B14F-4D97-AF65-F5344CB8AC3E}">
        <p14:creationId xmlns:p14="http://schemas.microsoft.com/office/powerpoint/2010/main" val="17278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B7435-FDC7-403C-A171-B7EF270C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57985-EFB2-47B6-8166-144FEAEC1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0" b="3105"/>
          <a:stretch/>
        </p:blipFill>
        <p:spPr>
          <a:xfrm>
            <a:off x="651641" y="1008992"/>
            <a:ext cx="10511090" cy="53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pic>
        <p:nvPicPr>
          <p:cNvPr id="9" name="Graphic 8" descr="Bullseye" title="Placeholder Icon">
            <a:extLst>
              <a:ext uri="{FF2B5EF4-FFF2-40B4-BE49-F238E27FC236}">
                <a16:creationId xmlns:a16="http://schemas.microsoft.com/office/drawing/2014/main" id="{FE3C0AD7-AC2C-4BF6-9B04-D74540297E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168" y="3694452"/>
            <a:ext cx="753719" cy="80661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DD47F-D181-45CD-A525-14A14AF4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9629" y="1384686"/>
            <a:ext cx="4522787" cy="885825"/>
          </a:xfrm>
        </p:spPr>
        <p:txBody>
          <a:bodyPr/>
          <a:lstStyle/>
          <a:p>
            <a:r>
              <a:rPr lang="en-US" sz="4000" dirty="0" smtClean="0"/>
              <a:t>PDF creation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C6F7-3678-4EB1-9653-A3E4DAC4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005" y="2417839"/>
            <a:ext cx="4495857" cy="27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turn a </a:t>
            </a:r>
            <a:r>
              <a:rPr lang="en-US" dirty="0" err="1" smtClean="0"/>
              <a:t>ListView</a:t>
            </a:r>
            <a:r>
              <a:rPr lang="en-US" dirty="0" smtClean="0"/>
              <a:t> of transactions with a </a:t>
            </a:r>
            <a:r>
              <a:rPr lang="en-US" dirty="0" err="1" smtClean="0"/>
              <a:t>GridView</a:t>
            </a:r>
            <a:r>
              <a:rPr lang="en-US" dirty="0" smtClean="0"/>
              <a:t> into a PDF document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6196-87DB-406C-9904-8B1F6B13B4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9213" y="3694452"/>
            <a:ext cx="4522787" cy="885825"/>
          </a:xfrm>
        </p:spPr>
        <p:txBody>
          <a:bodyPr/>
          <a:lstStyle/>
          <a:p>
            <a:r>
              <a:rPr lang="en-US" sz="4000" dirty="0" err="1" smtClean="0"/>
              <a:t>PDFSharp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A641-190C-4E8A-B694-3EA9C4DCD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455" y="4648397"/>
            <a:ext cx="4522407" cy="2762250"/>
          </a:xfrm>
        </p:spPr>
        <p:txBody>
          <a:bodyPr/>
          <a:lstStyle/>
          <a:p>
            <a:r>
              <a:rPr lang="en-US" dirty="0" smtClean="0"/>
              <a:t>PDF library creates empty PDF document</a:t>
            </a:r>
            <a:endParaRPr lang="en-US" dirty="0"/>
          </a:p>
          <a:p>
            <a:r>
              <a:rPr lang="en-US" dirty="0" smtClean="0"/>
              <a:t>Offers solutions to draw graphical elements on 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6" y="1473952"/>
            <a:ext cx="707291" cy="7072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 txBox="1">
            <a:spLocks/>
          </p:cNvSpPr>
          <p:nvPr/>
        </p:nvSpPr>
        <p:spPr>
          <a:xfrm>
            <a:off x="8793860" y="6230972"/>
            <a:ext cx="2567530" cy="263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288000" tIns="0" rIns="432000" bIns="14400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86" y="3205820"/>
            <a:ext cx="454572" cy="454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99" y="2212211"/>
            <a:ext cx="6781170" cy="22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490261-1200-4EC7-95B0-2241EE54AA3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pitch deck</Template>
  <TotalTime>0</TotalTime>
  <Words>648</Words>
  <Application>Microsoft Office PowerPoint</Application>
  <PresentationFormat>Widescreen</PresentationFormat>
  <Paragraphs>182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Rockwell</vt:lpstr>
      <vt:lpstr>Times New Roman</vt:lpstr>
      <vt:lpstr>Office Theme</vt:lpstr>
      <vt:lpstr>Bank Management  System &amp; Personal Bank</vt:lpstr>
      <vt:lpstr>Customer relationship management</vt:lpstr>
      <vt:lpstr>Customer personal systems</vt:lpstr>
      <vt:lpstr>Bank Management System Functionality Overview</vt:lpstr>
      <vt:lpstr>Bank Management System Functionality Overview</vt:lpstr>
      <vt:lpstr>Personal Bank Functionality Overview</vt:lpstr>
      <vt:lpstr>Personal Bank Functionality Overview</vt:lpstr>
      <vt:lpstr>Database structure</vt:lpstr>
      <vt:lpstr>Challenges and Solutions</vt:lpstr>
      <vt:lpstr>Challenges and Solutions</vt:lpstr>
      <vt:lpstr>Challenges and Solutions</vt:lpstr>
      <vt:lpstr>Challenges and Solutions</vt:lpstr>
      <vt:lpstr>Challenges and Solutions</vt:lpstr>
      <vt:lpstr>Challenges and Solutions</vt:lpstr>
      <vt:lpstr>In Details: How to create PDF</vt:lpstr>
      <vt:lpstr>In Details: How to create a pie chart</vt:lpstr>
      <vt:lpstr>In Details: How to validate entities</vt:lpstr>
      <vt:lpstr>In Details: How to validate entities</vt:lpstr>
      <vt:lpstr>In Details: How to create a program installer</vt:lpstr>
      <vt:lpstr>In Details: How to create a program installer</vt:lpstr>
      <vt:lpstr>Future development</vt:lpstr>
      <vt:lpstr>Summary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2021-01-17T15:09:14Z</dcterms:created>
  <dcterms:modified xsi:type="dcterms:W3CDTF">2021-01-18T04:26:42Z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