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Default Extension="gif" ContentType="image/gif"/>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sldIdLst>
    <p:sldId id="286" r:id="rId5"/>
    <p:sldId id="287" r:id="rId6"/>
    <p:sldId id="300" r:id="rId7"/>
    <p:sldId id="301" r:id="rId8"/>
    <p:sldId id="302" r:id="rId9"/>
    <p:sldId id="303" r:id="rId10"/>
    <p:sldId id="304" r:id="rId11"/>
    <p:sldId id="305" r:id="rId12"/>
    <p:sldId id="306" r:id="rId13"/>
    <p:sldId id="307" r:id="rId14"/>
    <p:sldId id="308" r:id="rId15"/>
    <p:sldId id="316" r:id="rId16"/>
    <p:sldId id="310" r:id="rId17"/>
    <p:sldId id="311" r:id="rId18"/>
    <p:sldId id="312" r:id="rId19"/>
    <p:sldId id="313" r:id="rId20"/>
    <p:sldId id="315" r:id="rId21"/>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2" pos="325" userDrawn="1">
          <p15:clr>
            <a:srgbClr val="A4A3A4"/>
          </p15:clr>
        </p15:guide>
        <p15:guide id="4" pos="1209" userDrawn="1">
          <p15:clr>
            <a:srgbClr val="A4A3A4"/>
          </p15:clr>
        </p15:guide>
        <p15:guide id="5" pos="2955" userDrawn="1">
          <p15:clr>
            <a:srgbClr val="A4A3A4"/>
          </p15:clr>
        </p15:guide>
        <p15:guide id="6" pos="2071" userDrawn="1">
          <p15:clr>
            <a:srgbClr val="A4A3A4"/>
          </p15:clr>
        </p15:guide>
        <p15:guide id="9" pos="3840" userDrawn="1">
          <p15:clr>
            <a:srgbClr val="A4A3A4"/>
          </p15:clr>
        </p15:guide>
        <p15:guide id="10" pos="4702" userDrawn="1">
          <p15:clr>
            <a:srgbClr val="A4A3A4"/>
          </p15:clr>
        </p15:guide>
        <p15:guide id="11" pos="5586" userDrawn="1">
          <p15:clr>
            <a:srgbClr val="A4A3A4"/>
          </p15:clr>
        </p15:guide>
        <p15:guide id="12" pos="7333" userDrawn="1">
          <p15:clr>
            <a:srgbClr val="A4A3A4"/>
          </p15:clr>
        </p15:guide>
        <p15:guide id="13" orient="horz" pos="3952" userDrawn="1">
          <p15:clr>
            <a:srgbClr val="A4A3A4"/>
          </p15:clr>
        </p15:guide>
        <p15:guide id="15" pos="6471" userDrawn="1">
          <p15:clr>
            <a:srgbClr val="A4A3A4"/>
          </p15:clr>
        </p15:guide>
        <p15:guide id="16" orient="horz" pos="913" userDrawn="1">
          <p15:clr>
            <a:srgbClr val="A4A3A4"/>
          </p15:clr>
        </p15:guide>
      </p15:sldGuideLst>
    </p:ext>
    <p:ext uri="{2D200454-40CA-4A62-9FC3-DE9A4176ACB9}">
      <p15:notesGuideLst xmlns=""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утьков Юрий Юрьевич" initials="КЮЮ" lastIdx="4" clrIdx="0">
    <p:extLst>
      <p:ext uri="{19B8F6BF-5375-455C-9EA6-DF929625EA0E}">
        <p15:presenceInfo xmlns="" xmlns:p15="http://schemas.microsoft.com/office/powerpoint/2012/main" userId="S::ykutkov@hse.ru::45dbd1ed-eea1-4925-9fa4-5001421b4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E2D69"/>
    <a:srgbClr val="D9D9D9"/>
    <a:srgbClr val="029C63"/>
    <a:srgbClr val="96628C"/>
    <a:srgbClr val="11A0D7"/>
    <a:srgbClr val="E61F3D"/>
    <a:srgbClr val="CD5A5A"/>
    <a:srgbClr val="FFD746"/>
    <a:srgbClr val="EB681F"/>
    <a:srgbClr val="234A9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C21501-8AC7-D24B-9BD4-4AB280FA19DE}" v="6" dt="2021-11-26T18:08:21.5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59" autoAdjust="0"/>
    <p:restoredTop sz="94638" autoAdjust="0"/>
  </p:normalViewPr>
  <p:slideViewPr>
    <p:cSldViewPr snapToGrid="0" snapToObjects="1">
      <p:cViewPr varScale="1">
        <p:scale>
          <a:sx n="86" d="100"/>
          <a:sy n="86" d="100"/>
        </p:scale>
        <p:origin x="-822" y="-90"/>
      </p:cViewPr>
      <p:guideLst>
        <p:guide orient="horz" pos="3952"/>
        <p:guide orient="horz" pos="913"/>
        <p:guide pos="325"/>
        <p:guide pos="1209"/>
        <p:guide pos="2955"/>
        <p:guide pos="2071"/>
        <p:guide pos="3840"/>
        <p:guide pos="4702"/>
        <p:guide pos="5586"/>
        <p:guide pos="7333"/>
        <p:guide pos="6471"/>
      </p:guideLst>
    </p:cSldViewPr>
  </p:slideViewPr>
  <p:outlineViewPr>
    <p:cViewPr>
      <p:scale>
        <a:sx n="33" d="100"/>
        <a:sy n="33" d="100"/>
      </p:scale>
      <p:origin x="0" y="243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34" d="100"/>
          <a:sy n="134" d="100"/>
        </p:scale>
        <p:origin x="3648" y="1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11ACE5-352B-4F35-AB8F-5B78B3E8B260}" type="doc">
      <dgm:prSet loTypeId="urn:microsoft.com/office/officeart/2005/8/layout/process1" loCatId="process" qsTypeId="urn:microsoft.com/office/officeart/2005/8/quickstyle/simple1" qsCatId="simple" csTypeId="urn:microsoft.com/office/officeart/2005/8/colors/accent0_3" csCatId="mainScheme" phldr="1"/>
      <dgm:spPr/>
    </dgm:pt>
    <dgm:pt modelId="{7DFEDADA-D9BD-4EDF-B6B9-B9C532025A13}">
      <dgm:prSet phldrT="[Текст]"/>
      <dgm:spPr/>
      <dgm:t>
        <a:bodyPr/>
        <a:lstStyle/>
        <a:p>
          <a:r>
            <a:rPr lang="en-US" dirty="0" smtClean="0"/>
            <a:t>Connectome graph</a:t>
          </a:r>
          <a:endParaRPr lang="ru-RU" dirty="0"/>
        </a:p>
      </dgm:t>
    </dgm:pt>
    <dgm:pt modelId="{79E0BC69-853E-4C59-A880-8B7A6D2F12F2}" type="parTrans" cxnId="{550ADAFC-DB0E-45BF-916E-195B59BCAF32}">
      <dgm:prSet/>
      <dgm:spPr/>
      <dgm:t>
        <a:bodyPr/>
        <a:lstStyle/>
        <a:p>
          <a:endParaRPr lang="ru-RU"/>
        </a:p>
      </dgm:t>
    </dgm:pt>
    <dgm:pt modelId="{29C6CE2A-E588-46D6-B877-A2E983DA3CA9}" type="sibTrans" cxnId="{550ADAFC-DB0E-45BF-916E-195B59BCAF32}">
      <dgm:prSet/>
      <dgm:spPr/>
      <dgm:t>
        <a:bodyPr/>
        <a:lstStyle/>
        <a:p>
          <a:endParaRPr lang="ru-RU"/>
        </a:p>
      </dgm:t>
    </dgm:pt>
    <dgm:pt modelId="{1745FC04-0805-4B53-A7C1-1F0188F89186}">
      <dgm:prSet phldrT="[Текст]"/>
      <dgm:spPr/>
      <dgm:t>
        <a:bodyPr/>
        <a:lstStyle/>
        <a:p>
          <a:r>
            <a:rPr lang="en-US" dirty="0" smtClean="0"/>
            <a:t>Random graph based on connectome</a:t>
          </a:r>
          <a:r>
            <a:rPr lang="ru-RU" dirty="0" smtClean="0"/>
            <a:t> </a:t>
          </a:r>
          <a:r>
            <a:rPr lang="en-US" dirty="0" smtClean="0"/>
            <a:t>parameters</a:t>
          </a:r>
          <a:endParaRPr lang="ru-RU" dirty="0"/>
        </a:p>
      </dgm:t>
    </dgm:pt>
    <dgm:pt modelId="{85B11A63-4356-4598-B9F4-8913784DC4A4}" type="parTrans" cxnId="{DAEC1F22-F848-402A-8199-FD5EB36C42F0}">
      <dgm:prSet/>
      <dgm:spPr/>
      <dgm:t>
        <a:bodyPr/>
        <a:lstStyle/>
        <a:p>
          <a:endParaRPr lang="ru-RU"/>
        </a:p>
      </dgm:t>
    </dgm:pt>
    <dgm:pt modelId="{DA794970-1B8F-4543-8EA6-554163DF4534}" type="sibTrans" cxnId="{DAEC1F22-F848-402A-8199-FD5EB36C42F0}">
      <dgm:prSet/>
      <dgm:spPr/>
      <dgm:t>
        <a:bodyPr/>
        <a:lstStyle/>
        <a:p>
          <a:endParaRPr lang="ru-RU"/>
        </a:p>
      </dgm:t>
    </dgm:pt>
    <dgm:pt modelId="{91555742-766F-48DD-A304-91AA57864231}">
      <dgm:prSet phldrT="[Текст]"/>
      <dgm:spPr/>
      <dgm:t>
        <a:bodyPr/>
        <a:lstStyle/>
        <a:p>
          <a:r>
            <a:rPr lang="en-US" dirty="0" smtClean="0"/>
            <a:t>Dynamic process or static properties comparing</a:t>
          </a:r>
          <a:endParaRPr lang="ru-RU" dirty="0"/>
        </a:p>
      </dgm:t>
    </dgm:pt>
    <dgm:pt modelId="{222B63E0-F861-4C67-B19C-205B62EB8779}" type="parTrans" cxnId="{4ED31A15-3152-4395-BC5A-A977BC380284}">
      <dgm:prSet/>
      <dgm:spPr/>
      <dgm:t>
        <a:bodyPr/>
        <a:lstStyle/>
        <a:p>
          <a:endParaRPr lang="ru-RU"/>
        </a:p>
      </dgm:t>
    </dgm:pt>
    <dgm:pt modelId="{B448CBD7-AB5A-4425-B7CA-E2E05F1AF122}" type="sibTrans" cxnId="{4ED31A15-3152-4395-BC5A-A977BC380284}">
      <dgm:prSet/>
      <dgm:spPr/>
      <dgm:t>
        <a:bodyPr/>
        <a:lstStyle/>
        <a:p>
          <a:endParaRPr lang="ru-RU"/>
        </a:p>
      </dgm:t>
    </dgm:pt>
    <dgm:pt modelId="{159D8A1D-F0EA-4858-AE98-26B29A4AF0E6}" type="pres">
      <dgm:prSet presAssocID="{5A11ACE5-352B-4F35-AB8F-5B78B3E8B260}" presName="Name0" presStyleCnt="0">
        <dgm:presLayoutVars>
          <dgm:dir/>
          <dgm:resizeHandles val="exact"/>
        </dgm:presLayoutVars>
      </dgm:prSet>
      <dgm:spPr/>
    </dgm:pt>
    <dgm:pt modelId="{8952DD45-951C-4280-97B3-F8E265DC0712}" type="pres">
      <dgm:prSet presAssocID="{7DFEDADA-D9BD-4EDF-B6B9-B9C532025A13}" presName="node" presStyleLbl="node1" presStyleIdx="0" presStyleCnt="3">
        <dgm:presLayoutVars>
          <dgm:bulletEnabled val="1"/>
        </dgm:presLayoutVars>
      </dgm:prSet>
      <dgm:spPr/>
    </dgm:pt>
    <dgm:pt modelId="{072C039E-4EF8-47AB-AD0C-7C766F96445C}" type="pres">
      <dgm:prSet presAssocID="{29C6CE2A-E588-46D6-B877-A2E983DA3CA9}" presName="sibTrans" presStyleLbl="sibTrans2D1" presStyleIdx="0" presStyleCnt="2"/>
      <dgm:spPr/>
    </dgm:pt>
    <dgm:pt modelId="{7E13C31E-1CBE-42F2-A418-B9B9FE718FD2}" type="pres">
      <dgm:prSet presAssocID="{29C6CE2A-E588-46D6-B877-A2E983DA3CA9}" presName="connectorText" presStyleLbl="sibTrans2D1" presStyleIdx="0" presStyleCnt="2"/>
      <dgm:spPr/>
    </dgm:pt>
    <dgm:pt modelId="{961D959E-B995-4F10-B59C-674A3F9EED34}" type="pres">
      <dgm:prSet presAssocID="{1745FC04-0805-4B53-A7C1-1F0188F89186}" presName="node" presStyleLbl="node1" presStyleIdx="1" presStyleCnt="3">
        <dgm:presLayoutVars>
          <dgm:bulletEnabled val="1"/>
        </dgm:presLayoutVars>
      </dgm:prSet>
      <dgm:spPr/>
    </dgm:pt>
    <dgm:pt modelId="{C8B720D2-B20C-425F-9E7D-45F1BA550397}" type="pres">
      <dgm:prSet presAssocID="{DA794970-1B8F-4543-8EA6-554163DF4534}" presName="sibTrans" presStyleLbl="sibTrans2D1" presStyleIdx="1" presStyleCnt="2"/>
      <dgm:spPr/>
    </dgm:pt>
    <dgm:pt modelId="{1807B921-CA8B-40FA-BB9B-C4624ADEC93D}" type="pres">
      <dgm:prSet presAssocID="{DA794970-1B8F-4543-8EA6-554163DF4534}" presName="connectorText" presStyleLbl="sibTrans2D1" presStyleIdx="1" presStyleCnt="2"/>
      <dgm:spPr/>
    </dgm:pt>
    <dgm:pt modelId="{F53B8CFC-ECC0-4498-A0E2-32AD03905CB3}" type="pres">
      <dgm:prSet presAssocID="{91555742-766F-48DD-A304-91AA57864231}" presName="node" presStyleLbl="node1" presStyleIdx="2" presStyleCnt="3">
        <dgm:presLayoutVars>
          <dgm:bulletEnabled val="1"/>
        </dgm:presLayoutVars>
      </dgm:prSet>
      <dgm:spPr/>
      <dgm:t>
        <a:bodyPr/>
        <a:lstStyle/>
        <a:p>
          <a:endParaRPr lang="ru-RU"/>
        </a:p>
      </dgm:t>
    </dgm:pt>
  </dgm:ptLst>
  <dgm:cxnLst>
    <dgm:cxn modelId="{550ADAFC-DB0E-45BF-916E-195B59BCAF32}" srcId="{5A11ACE5-352B-4F35-AB8F-5B78B3E8B260}" destId="{7DFEDADA-D9BD-4EDF-B6B9-B9C532025A13}" srcOrd="0" destOrd="0" parTransId="{79E0BC69-853E-4C59-A880-8B7A6D2F12F2}" sibTransId="{29C6CE2A-E588-46D6-B877-A2E983DA3CA9}"/>
    <dgm:cxn modelId="{29D9005E-BCA1-4B53-B454-A6F1BDEB4CAD}" type="presOf" srcId="{1745FC04-0805-4B53-A7C1-1F0188F89186}" destId="{961D959E-B995-4F10-B59C-674A3F9EED34}" srcOrd="0" destOrd="0" presId="urn:microsoft.com/office/officeart/2005/8/layout/process1"/>
    <dgm:cxn modelId="{5CEF7AE0-8630-431C-9A8F-64BB30327718}" type="presOf" srcId="{29C6CE2A-E588-46D6-B877-A2E983DA3CA9}" destId="{7E13C31E-1CBE-42F2-A418-B9B9FE718FD2}" srcOrd="1" destOrd="0" presId="urn:microsoft.com/office/officeart/2005/8/layout/process1"/>
    <dgm:cxn modelId="{FC43977E-93F8-4C29-8CF3-1B4EC776DE64}" type="presOf" srcId="{29C6CE2A-E588-46D6-B877-A2E983DA3CA9}" destId="{072C039E-4EF8-47AB-AD0C-7C766F96445C}" srcOrd="0" destOrd="0" presId="urn:microsoft.com/office/officeart/2005/8/layout/process1"/>
    <dgm:cxn modelId="{98545EC8-F6D2-4A7C-893F-891FE211C95A}" type="presOf" srcId="{DA794970-1B8F-4543-8EA6-554163DF4534}" destId="{1807B921-CA8B-40FA-BB9B-C4624ADEC93D}" srcOrd="1" destOrd="0" presId="urn:microsoft.com/office/officeart/2005/8/layout/process1"/>
    <dgm:cxn modelId="{343930F8-E379-455B-89DE-F60D7D6D568D}" type="presOf" srcId="{5A11ACE5-352B-4F35-AB8F-5B78B3E8B260}" destId="{159D8A1D-F0EA-4858-AE98-26B29A4AF0E6}" srcOrd="0" destOrd="0" presId="urn:microsoft.com/office/officeart/2005/8/layout/process1"/>
    <dgm:cxn modelId="{4ED31A15-3152-4395-BC5A-A977BC380284}" srcId="{5A11ACE5-352B-4F35-AB8F-5B78B3E8B260}" destId="{91555742-766F-48DD-A304-91AA57864231}" srcOrd="2" destOrd="0" parTransId="{222B63E0-F861-4C67-B19C-205B62EB8779}" sibTransId="{B448CBD7-AB5A-4425-B7CA-E2E05F1AF122}"/>
    <dgm:cxn modelId="{C30AD1AA-A1E6-4102-BD09-938FBC921485}" type="presOf" srcId="{DA794970-1B8F-4543-8EA6-554163DF4534}" destId="{C8B720D2-B20C-425F-9E7D-45F1BA550397}" srcOrd="0" destOrd="0" presId="urn:microsoft.com/office/officeart/2005/8/layout/process1"/>
    <dgm:cxn modelId="{CC36AA3E-5BD8-49D9-A4AE-DD959EB81975}" type="presOf" srcId="{91555742-766F-48DD-A304-91AA57864231}" destId="{F53B8CFC-ECC0-4498-A0E2-32AD03905CB3}" srcOrd="0" destOrd="0" presId="urn:microsoft.com/office/officeart/2005/8/layout/process1"/>
    <dgm:cxn modelId="{466E2F09-DDC8-456F-9900-345A72188D4D}" type="presOf" srcId="{7DFEDADA-D9BD-4EDF-B6B9-B9C532025A13}" destId="{8952DD45-951C-4280-97B3-F8E265DC0712}" srcOrd="0" destOrd="0" presId="urn:microsoft.com/office/officeart/2005/8/layout/process1"/>
    <dgm:cxn modelId="{DAEC1F22-F848-402A-8199-FD5EB36C42F0}" srcId="{5A11ACE5-352B-4F35-AB8F-5B78B3E8B260}" destId="{1745FC04-0805-4B53-A7C1-1F0188F89186}" srcOrd="1" destOrd="0" parTransId="{85B11A63-4356-4598-B9F4-8913784DC4A4}" sibTransId="{DA794970-1B8F-4543-8EA6-554163DF4534}"/>
    <dgm:cxn modelId="{761AA214-4148-493B-9278-6958A468BDBD}" type="presParOf" srcId="{159D8A1D-F0EA-4858-AE98-26B29A4AF0E6}" destId="{8952DD45-951C-4280-97B3-F8E265DC0712}" srcOrd="0" destOrd="0" presId="urn:microsoft.com/office/officeart/2005/8/layout/process1"/>
    <dgm:cxn modelId="{D93C59D3-6951-403F-B0DE-F590B168129B}" type="presParOf" srcId="{159D8A1D-F0EA-4858-AE98-26B29A4AF0E6}" destId="{072C039E-4EF8-47AB-AD0C-7C766F96445C}" srcOrd="1" destOrd="0" presId="urn:microsoft.com/office/officeart/2005/8/layout/process1"/>
    <dgm:cxn modelId="{8B66811E-B00F-42B2-B64D-62DF98585097}" type="presParOf" srcId="{072C039E-4EF8-47AB-AD0C-7C766F96445C}" destId="{7E13C31E-1CBE-42F2-A418-B9B9FE718FD2}" srcOrd="0" destOrd="0" presId="urn:microsoft.com/office/officeart/2005/8/layout/process1"/>
    <dgm:cxn modelId="{311342D6-5CBE-494E-9623-AEADF3DBFC99}" type="presParOf" srcId="{159D8A1D-F0EA-4858-AE98-26B29A4AF0E6}" destId="{961D959E-B995-4F10-B59C-674A3F9EED34}" srcOrd="2" destOrd="0" presId="urn:microsoft.com/office/officeart/2005/8/layout/process1"/>
    <dgm:cxn modelId="{FE6D7DD8-0E94-4BD8-80ED-CC397A59A947}" type="presParOf" srcId="{159D8A1D-F0EA-4858-AE98-26B29A4AF0E6}" destId="{C8B720D2-B20C-425F-9E7D-45F1BA550397}" srcOrd="3" destOrd="0" presId="urn:microsoft.com/office/officeart/2005/8/layout/process1"/>
    <dgm:cxn modelId="{6FF4A386-712A-4FEB-8EF3-654E3B2AE6CF}" type="presParOf" srcId="{C8B720D2-B20C-425F-9E7D-45F1BA550397}" destId="{1807B921-CA8B-40FA-BB9B-C4624ADEC93D}" srcOrd="0" destOrd="0" presId="urn:microsoft.com/office/officeart/2005/8/layout/process1"/>
    <dgm:cxn modelId="{D1E9D686-5E84-433C-A5E9-F6FC2387F3EC}" type="presParOf" srcId="{159D8A1D-F0EA-4858-AE98-26B29A4AF0E6}" destId="{F53B8CFC-ECC0-4498-A0E2-32AD03905CB3}" srcOrd="4"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C5B1D4-69CC-4C25-B9CA-F0694BB39520}" type="doc">
      <dgm:prSet loTypeId="urn:microsoft.com/office/officeart/2005/8/layout/default" loCatId="list" qsTypeId="urn:microsoft.com/office/officeart/2005/8/quickstyle/simple1" qsCatId="simple" csTypeId="urn:microsoft.com/office/officeart/2005/8/colors/accent0_1" csCatId="mainScheme" phldr="1"/>
      <dgm:spPr/>
      <dgm:t>
        <a:bodyPr/>
        <a:lstStyle/>
        <a:p>
          <a:endParaRPr lang="ru-RU"/>
        </a:p>
      </dgm:t>
    </dgm:pt>
    <dgm:pt modelId="{AA5D6016-5841-4609-8502-18E8FDFEBBE4}">
      <dgm:prSet phldrT="[Текст]" custT="1"/>
      <dgm:spPr/>
      <dgm:t>
        <a:bodyPr/>
        <a:lstStyle/>
        <a:p>
          <a:pPr algn="ctr"/>
          <a:r>
            <a:rPr lang="en-US" sz="1600" b="1" dirty="0" err="1" smtClean="0">
              <a:latin typeface="HSE Sans"/>
            </a:rPr>
            <a:t>Erdos-Renyi</a:t>
          </a:r>
          <a:endParaRPr lang="en-US" sz="1600" b="1" dirty="0" smtClean="0">
            <a:latin typeface="HSE Sans"/>
          </a:endParaRPr>
        </a:p>
      </dgm:t>
    </dgm:pt>
    <dgm:pt modelId="{B74A41DF-4755-4DEB-A2A2-592D8EC11B7D}" type="parTrans" cxnId="{E2956597-DE25-45AB-9DF0-3BE8DBEA0B2A}">
      <dgm:prSet/>
      <dgm:spPr/>
      <dgm:t>
        <a:bodyPr/>
        <a:lstStyle/>
        <a:p>
          <a:endParaRPr lang="ru-RU"/>
        </a:p>
      </dgm:t>
    </dgm:pt>
    <dgm:pt modelId="{A6852391-B30F-421A-881E-7700EE058B57}" type="sibTrans" cxnId="{E2956597-DE25-45AB-9DF0-3BE8DBEA0B2A}">
      <dgm:prSet/>
      <dgm:spPr/>
      <dgm:t>
        <a:bodyPr/>
        <a:lstStyle/>
        <a:p>
          <a:endParaRPr lang="ru-RU"/>
        </a:p>
      </dgm:t>
    </dgm:pt>
    <dgm:pt modelId="{3850C35A-7231-4FAB-80B1-936E6167A1DA}">
      <dgm:prSet phldrT="[Текст]" custT="1"/>
      <dgm:spPr/>
      <dgm:t>
        <a:bodyPr/>
        <a:lstStyle/>
        <a:p>
          <a:pPr algn="ctr"/>
          <a:r>
            <a:rPr lang="en-US" sz="1600" b="1" dirty="0" smtClean="0">
              <a:latin typeface="HSE Sans"/>
            </a:rPr>
            <a:t>Geometric</a:t>
          </a:r>
          <a:endParaRPr lang="ru-RU" sz="1600" b="1" dirty="0" smtClean="0"/>
        </a:p>
      </dgm:t>
    </dgm:pt>
    <dgm:pt modelId="{86D31C1F-D5CA-4B29-9C11-214C9C4D7A26}" type="parTrans" cxnId="{3FF39EB7-BD89-4E15-9495-09B185CFF547}">
      <dgm:prSet/>
      <dgm:spPr/>
      <dgm:t>
        <a:bodyPr/>
        <a:lstStyle/>
        <a:p>
          <a:endParaRPr lang="ru-RU"/>
        </a:p>
      </dgm:t>
    </dgm:pt>
    <dgm:pt modelId="{6E9D67C1-1663-46B1-9F0A-262BCFF102D5}" type="sibTrans" cxnId="{3FF39EB7-BD89-4E15-9495-09B185CFF547}">
      <dgm:prSet/>
      <dgm:spPr/>
      <dgm:t>
        <a:bodyPr/>
        <a:lstStyle/>
        <a:p>
          <a:endParaRPr lang="ru-RU"/>
        </a:p>
      </dgm:t>
    </dgm:pt>
    <dgm:pt modelId="{408BF4D0-A44D-497A-B312-D3B1078FEDC2}">
      <dgm:prSet phldrT="[Текст]" custT="1"/>
      <dgm:spPr/>
      <dgm:t>
        <a:bodyPr/>
        <a:lstStyle/>
        <a:p>
          <a:pPr algn="ctr"/>
          <a:r>
            <a:rPr lang="en-US" sz="1600" b="1" dirty="0" err="1" smtClean="0">
              <a:latin typeface="HSE Sans"/>
            </a:rPr>
            <a:t>Barabasi</a:t>
          </a:r>
          <a:r>
            <a:rPr lang="en-US" sz="1600" b="1" dirty="0" smtClean="0">
              <a:latin typeface="HSE Sans"/>
            </a:rPr>
            <a:t>-Albert</a:t>
          </a:r>
          <a:r>
            <a:rPr lang="en-US" sz="1600" dirty="0" smtClean="0">
              <a:latin typeface="HSE Sans"/>
            </a:rPr>
            <a:t> </a:t>
          </a:r>
          <a:endParaRPr lang="ru-RU" sz="1600" dirty="0"/>
        </a:p>
      </dgm:t>
    </dgm:pt>
    <dgm:pt modelId="{CFB5A283-7CD9-4135-9246-59188BCBC9AC}" type="parTrans" cxnId="{161E3EEA-0600-4A6F-9860-D411382D2C66}">
      <dgm:prSet/>
      <dgm:spPr/>
      <dgm:t>
        <a:bodyPr/>
        <a:lstStyle/>
        <a:p>
          <a:endParaRPr lang="ru-RU"/>
        </a:p>
      </dgm:t>
    </dgm:pt>
    <dgm:pt modelId="{33F36A72-E1E9-462A-933D-A666A990DE73}" type="sibTrans" cxnId="{161E3EEA-0600-4A6F-9860-D411382D2C66}">
      <dgm:prSet/>
      <dgm:spPr/>
      <dgm:t>
        <a:bodyPr/>
        <a:lstStyle/>
        <a:p>
          <a:endParaRPr lang="ru-RU"/>
        </a:p>
      </dgm:t>
    </dgm:pt>
    <dgm:pt modelId="{11A48E96-F63D-4121-9914-68F7E7663F61}">
      <dgm:prSet phldrT="[Текст]" custT="1"/>
      <dgm:spPr/>
      <dgm:t>
        <a:bodyPr/>
        <a:lstStyle/>
        <a:p>
          <a:pPr algn="ctr"/>
          <a:r>
            <a:rPr lang="en-US" sz="1600" b="1" dirty="0" smtClean="0">
              <a:latin typeface="HSE Sans"/>
            </a:rPr>
            <a:t>Chung Lu </a:t>
          </a:r>
          <a:endParaRPr lang="ru-RU" sz="1600" b="1" dirty="0"/>
        </a:p>
      </dgm:t>
    </dgm:pt>
    <dgm:pt modelId="{94215353-01EE-492D-803E-DFAD8234C32C}" type="parTrans" cxnId="{AA38EAB0-21FF-4D73-BF0D-190B752564B3}">
      <dgm:prSet/>
      <dgm:spPr/>
      <dgm:t>
        <a:bodyPr/>
        <a:lstStyle/>
        <a:p>
          <a:endParaRPr lang="ru-RU"/>
        </a:p>
      </dgm:t>
    </dgm:pt>
    <dgm:pt modelId="{900080C8-FAD8-46C4-9B2A-72F019E3483A}" type="sibTrans" cxnId="{AA38EAB0-21FF-4D73-BF0D-190B752564B3}">
      <dgm:prSet/>
      <dgm:spPr/>
      <dgm:t>
        <a:bodyPr/>
        <a:lstStyle/>
        <a:p>
          <a:endParaRPr lang="ru-RU"/>
        </a:p>
      </dgm:t>
    </dgm:pt>
    <dgm:pt modelId="{3A772F38-88A8-438A-8FDD-443D93DF1E56}">
      <dgm:prSet phldrT="[Текст]" custT="1"/>
      <dgm:spPr/>
      <dgm:t>
        <a:bodyPr/>
        <a:lstStyle/>
        <a:p>
          <a:pPr algn="ctr"/>
          <a:r>
            <a:rPr lang="en-US" sz="1600" b="1" dirty="0" smtClean="0">
              <a:latin typeface="HSE Sans"/>
            </a:rPr>
            <a:t>Geometric Chung Lu </a:t>
          </a:r>
          <a:endParaRPr lang="ru-RU" sz="1600" b="1" dirty="0"/>
        </a:p>
      </dgm:t>
    </dgm:pt>
    <dgm:pt modelId="{8FB56631-885A-4436-A08B-4D5717DA4EDA}" type="parTrans" cxnId="{A7E5DD87-D1EF-452E-99E1-8F796A9113EE}">
      <dgm:prSet/>
      <dgm:spPr/>
      <dgm:t>
        <a:bodyPr/>
        <a:lstStyle/>
        <a:p>
          <a:endParaRPr lang="ru-RU"/>
        </a:p>
      </dgm:t>
    </dgm:pt>
    <dgm:pt modelId="{EEFDCAB0-FE0E-4E4F-9857-C1CDF400BC58}" type="sibTrans" cxnId="{A7E5DD87-D1EF-452E-99E1-8F796A9113EE}">
      <dgm:prSet/>
      <dgm:spPr/>
      <dgm:t>
        <a:bodyPr/>
        <a:lstStyle/>
        <a:p>
          <a:endParaRPr lang="ru-RU"/>
        </a:p>
      </dgm:t>
    </dgm:pt>
    <dgm:pt modelId="{088D991F-DCFF-4A66-85FF-2152CC85D3AC}">
      <dgm:prSet phldrT="[Текст]" custT="1"/>
      <dgm:spPr/>
      <dgm:t>
        <a:bodyPr/>
        <a:lstStyle/>
        <a:p>
          <a:pPr algn="ctr"/>
          <a:r>
            <a:rPr lang="en-US" sz="1600" dirty="0" smtClean="0">
              <a:latin typeface="HSE Sans"/>
            </a:rPr>
            <a:t>edge density</a:t>
          </a:r>
        </a:p>
      </dgm:t>
    </dgm:pt>
    <dgm:pt modelId="{A1F2DB70-8A85-4DF1-9DF3-71820DE69280}" type="parTrans" cxnId="{6CEF1D94-3515-439E-A673-3CCDF9DEC4FB}">
      <dgm:prSet/>
      <dgm:spPr/>
      <dgm:t>
        <a:bodyPr/>
        <a:lstStyle/>
        <a:p>
          <a:endParaRPr lang="ru-RU"/>
        </a:p>
      </dgm:t>
    </dgm:pt>
    <dgm:pt modelId="{0A0D3C9E-3F10-4F15-9309-DC85BB0AEBB0}" type="sibTrans" cxnId="{6CEF1D94-3515-439E-A673-3CCDF9DEC4FB}">
      <dgm:prSet/>
      <dgm:spPr/>
      <dgm:t>
        <a:bodyPr/>
        <a:lstStyle/>
        <a:p>
          <a:endParaRPr lang="ru-RU"/>
        </a:p>
      </dgm:t>
    </dgm:pt>
    <dgm:pt modelId="{D76778E1-3E80-4A92-822B-CB3D7E6FC5E6}">
      <dgm:prSet phldrT="[Текст]" custT="1"/>
      <dgm:spPr/>
      <dgm:t>
        <a:bodyPr/>
        <a:lstStyle/>
        <a:p>
          <a:pPr algn="ctr"/>
          <a:r>
            <a:rPr lang="en-US" sz="1600" dirty="0" smtClean="0">
              <a:latin typeface="HSE Sans"/>
            </a:rPr>
            <a:t>maximum distance between nodes</a:t>
          </a:r>
          <a:endParaRPr lang="ru-RU" sz="1600" dirty="0" smtClean="0"/>
        </a:p>
      </dgm:t>
    </dgm:pt>
    <dgm:pt modelId="{593D7264-3F38-417D-9FCB-59C34BDE3950}" type="parTrans" cxnId="{C4460A9E-D98F-4D79-AFC4-0E8B02C10275}">
      <dgm:prSet/>
      <dgm:spPr/>
      <dgm:t>
        <a:bodyPr/>
        <a:lstStyle/>
        <a:p>
          <a:endParaRPr lang="ru-RU"/>
        </a:p>
      </dgm:t>
    </dgm:pt>
    <dgm:pt modelId="{D032A3BB-C2F5-43ED-B26C-F0A1B3F77E38}" type="sibTrans" cxnId="{C4460A9E-D98F-4D79-AFC4-0E8B02C10275}">
      <dgm:prSet/>
      <dgm:spPr/>
      <dgm:t>
        <a:bodyPr/>
        <a:lstStyle/>
        <a:p>
          <a:endParaRPr lang="ru-RU"/>
        </a:p>
      </dgm:t>
    </dgm:pt>
    <dgm:pt modelId="{D3E954DB-6277-4D6B-87A5-281838AD2E28}">
      <dgm:prSet phldrT="[Текст]" custT="1"/>
      <dgm:spPr/>
      <dgm:t>
        <a:bodyPr/>
        <a:lstStyle/>
        <a:p>
          <a:pPr algn="ctr"/>
          <a:r>
            <a:rPr lang="en-US" sz="1600" dirty="0" smtClean="0">
              <a:latin typeface="HSE Sans"/>
            </a:rPr>
            <a:t>number of nodes</a:t>
          </a:r>
          <a:endParaRPr lang="ru-RU" sz="1600" dirty="0"/>
        </a:p>
      </dgm:t>
    </dgm:pt>
    <dgm:pt modelId="{F774FA80-2105-438C-A09C-332F43DDC7F6}" type="parTrans" cxnId="{48E47CDC-D83E-497A-ABF5-B846B73A96C8}">
      <dgm:prSet/>
      <dgm:spPr/>
      <dgm:t>
        <a:bodyPr/>
        <a:lstStyle/>
        <a:p>
          <a:endParaRPr lang="ru-RU"/>
        </a:p>
      </dgm:t>
    </dgm:pt>
    <dgm:pt modelId="{78E8A4FD-7AEB-4F86-88E5-89ACE6165B3D}" type="sibTrans" cxnId="{48E47CDC-D83E-497A-ABF5-B846B73A96C8}">
      <dgm:prSet/>
      <dgm:spPr/>
      <dgm:t>
        <a:bodyPr/>
        <a:lstStyle/>
        <a:p>
          <a:endParaRPr lang="ru-RU"/>
        </a:p>
      </dgm:t>
    </dgm:pt>
    <dgm:pt modelId="{69DAAF7B-7A1E-45EC-8476-D7AF800AC107}">
      <dgm:prSet phldrT="[Текст]" custT="1"/>
      <dgm:spPr/>
      <dgm:t>
        <a:bodyPr/>
        <a:lstStyle/>
        <a:p>
          <a:pPr algn="ctr"/>
          <a:r>
            <a:rPr lang="en-US" sz="1600" dirty="0" smtClean="0">
              <a:latin typeface="HSE Sans"/>
            </a:rPr>
            <a:t>number of nodes</a:t>
          </a:r>
        </a:p>
      </dgm:t>
    </dgm:pt>
    <dgm:pt modelId="{4433B487-C825-4E39-80C7-2B4D37E7A872}" type="parTrans" cxnId="{FF76E38F-83D3-4962-A4FE-09ADF05BE25B}">
      <dgm:prSet/>
      <dgm:spPr/>
      <dgm:t>
        <a:bodyPr/>
        <a:lstStyle/>
        <a:p>
          <a:endParaRPr lang="ru-RU"/>
        </a:p>
      </dgm:t>
    </dgm:pt>
    <dgm:pt modelId="{0B744DB9-D5C2-4D5F-88E6-8184DC41DFEE}" type="sibTrans" cxnId="{FF76E38F-83D3-4962-A4FE-09ADF05BE25B}">
      <dgm:prSet/>
      <dgm:spPr/>
      <dgm:t>
        <a:bodyPr/>
        <a:lstStyle/>
        <a:p>
          <a:endParaRPr lang="ru-RU"/>
        </a:p>
      </dgm:t>
    </dgm:pt>
    <dgm:pt modelId="{AE1D40B7-1E0C-4E9F-95C5-237F976F9E3F}">
      <dgm:prSet phldrT="[Текст]" custT="1"/>
      <dgm:spPr/>
      <dgm:t>
        <a:bodyPr/>
        <a:lstStyle/>
        <a:p>
          <a:pPr algn="ctr"/>
          <a:r>
            <a:rPr lang="en-US" sz="1600" dirty="0" smtClean="0">
              <a:latin typeface="HSE Sans"/>
            </a:rPr>
            <a:t>number of nodes</a:t>
          </a:r>
          <a:endParaRPr lang="ru-RU" sz="1600" dirty="0" smtClean="0"/>
        </a:p>
      </dgm:t>
    </dgm:pt>
    <dgm:pt modelId="{AA8EE802-DE98-4777-8ADD-0B4C7ACA1E47}" type="parTrans" cxnId="{6E7542A9-171F-4637-BAEB-D06064B81C21}">
      <dgm:prSet/>
      <dgm:spPr/>
      <dgm:t>
        <a:bodyPr/>
        <a:lstStyle/>
        <a:p>
          <a:endParaRPr lang="ru-RU"/>
        </a:p>
      </dgm:t>
    </dgm:pt>
    <dgm:pt modelId="{5D4BD428-A57C-4C69-A9DF-29FBBE655993}" type="sibTrans" cxnId="{6E7542A9-171F-4637-BAEB-D06064B81C21}">
      <dgm:prSet/>
      <dgm:spPr/>
      <dgm:t>
        <a:bodyPr/>
        <a:lstStyle/>
        <a:p>
          <a:endParaRPr lang="ru-RU"/>
        </a:p>
      </dgm:t>
    </dgm:pt>
    <dgm:pt modelId="{B091B09B-075E-41B4-BA2F-BBD2E1D09B9E}">
      <dgm:prSet phldrT="[Текст]" custT="1"/>
      <dgm:spPr/>
      <dgm:t>
        <a:bodyPr/>
        <a:lstStyle/>
        <a:p>
          <a:pPr algn="ctr"/>
          <a:r>
            <a:rPr lang="en-US" sz="1600" dirty="0" smtClean="0">
              <a:latin typeface="HSE Sans"/>
            </a:rPr>
            <a:t>expected nodes degrees vector</a:t>
          </a:r>
          <a:endParaRPr lang="ru-RU" sz="1600" dirty="0"/>
        </a:p>
      </dgm:t>
    </dgm:pt>
    <dgm:pt modelId="{6DB031D4-2600-443B-9DD8-F85804D931DE}" type="parTrans" cxnId="{931928E0-4630-42AD-96C1-271423514F0B}">
      <dgm:prSet/>
      <dgm:spPr/>
      <dgm:t>
        <a:bodyPr/>
        <a:lstStyle/>
        <a:p>
          <a:endParaRPr lang="ru-RU"/>
        </a:p>
      </dgm:t>
    </dgm:pt>
    <dgm:pt modelId="{7D8AAF98-2C39-47C8-80E8-F8238B7B4FB1}" type="sibTrans" cxnId="{931928E0-4630-42AD-96C1-271423514F0B}">
      <dgm:prSet/>
      <dgm:spPr/>
      <dgm:t>
        <a:bodyPr/>
        <a:lstStyle/>
        <a:p>
          <a:endParaRPr lang="ru-RU"/>
        </a:p>
      </dgm:t>
    </dgm:pt>
    <dgm:pt modelId="{22218A81-1BC7-40DA-A0BD-C67E603DDD84}">
      <dgm:prSet phldrT="[Текст]" custT="1"/>
      <dgm:spPr/>
      <dgm:t>
        <a:bodyPr/>
        <a:lstStyle/>
        <a:p>
          <a:pPr algn="ctr"/>
          <a:r>
            <a:rPr lang="en-US" sz="1600" dirty="0" smtClean="0">
              <a:latin typeface="HSE Sans"/>
            </a:rPr>
            <a:t>expected nodes degrees vector</a:t>
          </a:r>
          <a:endParaRPr lang="ru-RU" sz="1600" dirty="0"/>
        </a:p>
      </dgm:t>
    </dgm:pt>
    <dgm:pt modelId="{C9A90E5F-850C-4DE5-A179-DB50D7336AC0}" type="parTrans" cxnId="{7A5B8376-72E6-471B-9162-8FC6AA65D808}">
      <dgm:prSet/>
      <dgm:spPr/>
      <dgm:t>
        <a:bodyPr/>
        <a:lstStyle/>
        <a:p>
          <a:endParaRPr lang="ru-RU"/>
        </a:p>
      </dgm:t>
    </dgm:pt>
    <dgm:pt modelId="{5F9E2929-4209-4197-9153-5F30F2DC31C2}" type="sibTrans" cxnId="{7A5B8376-72E6-471B-9162-8FC6AA65D808}">
      <dgm:prSet/>
      <dgm:spPr/>
      <dgm:t>
        <a:bodyPr/>
        <a:lstStyle/>
        <a:p>
          <a:endParaRPr lang="ru-RU"/>
        </a:p>
      </dgm:t>
    </dgm:pt>
    <dgm:pt modelId="{E9F43837-ECA8-4003-BC94-0E18C6D2022F}" type="pres">
      <dgm:prSet presAssocID="{9BC5B1D4-69CC-4C25-B9CA-F0694BB39520}" presName="diagram" presStyleCnt="0">
        <dgm:presLayoutVars>
          <dgm:dir/>
          <dgm:resizeHandles val="exact"/>
        </dgm:presLayoutVars>
      </dgm:prSet>
      <dgm:spPr/>
    </dgm:pt>
    <dgm:pt modelId="{725C2004-7C66-497D-BBB6-9C2E2CC47FA6}" type="pres">
      <dgm:prSet presAssocID="{AA5D6016-5841-4609-8502-18E8FDFEBBE4}" presName="node" presStyleLbl="node1" presStyleIdx="0" presStyleCnt="5">
        <dgm:presLayoutVars>
          <dgm:bulletEnabled val="1"/>
        </dgm:presLayoutVars>
      </dgm:prSet>
      <dgm:spPr/>
      <dgm:t>
        <a:bodyPr/>
        <a:lstStyle/>
        <a:p>
          <a:endParaRPr lang="ru-RU"/>
        </a:p>
      </dgm:t>
    </dgm:pt>
    <dgm:pt modelId="{2D9DCDE2-E498-4BC7-A781-302176F3C318}" type="pres">
      <dgm:prSet presAssocID="{A6852391-B30F-421A-881E-7700EE058B57}" presName="sibTrans" presStyleCnt="0"/>
      <dgm:spPr/>
    </dgm:pt>
    <dgm:pt modelId="{EEB1BC27-BE1E-4E5F-95E6-BA936A9FFB05}" type="pres">
      <dgm:prSet presAssocID="{3850C35A-7231-4FAB-80B1-936E6167A1DA}" presName="node" presStyleLbl="node1" presStyleIdx="1" presStyleCnt="5">
        <dgm:presLayoutVars>
          <dgm:bulletEnabled val="1"/>
        </dgm:presLayoutVars>
      </dgm:prSet>
      <dgm:spPr/>
      <dgm:t>
        <a:bodyPr/>
        <a:lstStyle/>
        <a:p>
          <a:endParaRPr lang="ru-RU"/>
        </a:p>
      </dgm:t>
    </dgm:pt>
    <dgm:pt modelId="{3DF65FEF-A4A9-40C4-9CF2-9D8474DBD5E2}" type="pres">
      <dgm:prSet presAssocID="{6E9D67C1-1663-46B1-9F0A-262BCFF102D5}" presName="sibTrans" presStyleCnt="0"/>
      <dgm:spPr/>
    </dgm:pt>
    <dgm:pt modelId="{B0F3963D-C906-48A2-A88E-CA08C6D3821D}" type="pres">
      <dgm:prSet presAssocID="{408BF4D0-A44D-497A-B312-D3B1078FEDC2}" presName="node" presStyleLbl="node1" presStyleIdx="2" presStyleCnt="5">
        <dgm:presLayoutVars>
          <dgm:bulletEnabled val="1"/>
        </dgm:presLayoutVars>
      </dgm:prSet>
      <dgm:spPr/>
      <dgm:t>
        <a:bodyPr/>
        <a:lstStyle/>
        <a:p>
          <a:endParaRPr lang="ru-RU"/>
        </a:p>
      </dgm:t>
    </dgm:pt>
    <dgm:pt modelId="{9E543FA9-9FB0-4BDE-BC8A-111AA1B2E8C2}" type="pres">
      <dgm:prSet presAssocID="{33F36A72-E1E9-462A-933D-A666A990DE73}" presName="sibTrans" presStyleCnt="0"/>
      <dgm:spPr/>
    </dgm:pt>
    <dgm:pt modelId="{554B7232-C357-4643-9503-6910D6FB4B85}" type="pres">
      <dgm:prSet presAssocID="{11A48E96-F63D-4121-9914-68F7E7663F61}" presName="node" presStyleLbl="node1" presStyleIdx="3" presStyleCnt="5">
        <dgm:presLayoutVars>
          <dgm:bulletEnabled val="1"/>
        </dgm:presLayoutVars>
      </dgm:prSet>
      <dgm:spPr/>
      <dgm:t>
        <a:bodyPr/>
        <a:lstStyle/>
        <a:p>
          <a:endParaRPr lang="ru-RU"/>
        </a:p>
      </dgm:t>
    </dgm:pt>
    <dgm:pt modelId="{5912143C-EED5-455F-A2BA-BEAE072596FD}" type="pres">
      <dgm:prSet presAssocID="{900080C8-FAD8-46C4-9B2A-72F019E3483A}" presName="sibTrans" presStyleCnt="0"/>
      <dgm:spPr/>
    </dgm:pt>
    <dgm:pt modelId="{D64FD38A-3AB2-400C-A532-7AC68AD64B73}" type="pres">
      <dgm:prSet presAssocID="{3A772F38-88A8-438A-8FDD-443D93DF1E56}" presName="node" presStyleLbl="node1" presStyleIdx="4" presStyleCnt="5">
        <dgm:presLayoutVars>
          <dgm:bulletEnabled val="1"/>
        </dgm:presLayoutVars>
      </dgm:prSet>
      <dgm:spPr/>
      <dgm:t>
        <a:bodyPr/>
        <a:lstStyle/>
        <a:p>
          <a:endParaRPr lang="ru-RU"/>
        </a:p>
      </dgm:t>
    </dgm:pt>
  </dgm:ptLst>
  <dgm:cxnLst>
    <dgm:cxn modelId="{E2956597-DE25-45AB-9DF0-3BE8DBEA0B2A}" srcId="{9BC5B1D4-69CC-4C25-B9CA-F0694BB39520}" destId="{AA5D6016-5841-4609-8502-18E8FDFEBBE4}" srcOrd="0" destOrd="0" parTransId="{B74A41DF-4755-4DEB-A2A2-592D8EC11B7D}" sibTransId="{A6852391-B30F-421A-881E-7700EE058B57}"/>
    <dgm:cxn modelId="{BE86F1EA-739B-4E09-B476-0081C160E26E}" type="presOf" srcId="{AA5D6016-5841-4609-8502-18E8FDFEBBE4}" destId="{725C2004-7C66-497D-BBB6-9C2E2CC47FA6}" srcOrd="0" destOrd="0" presId="urn:microsoft.com/office/officeart/2005/8/layout/default"/>
    <dgm:cxn modelId="{7A5B8376-72E6-471B-9162-8FC6AA65D808}" srcId="{3A772F38-88A8-438A-8FDD-443D93DF1E56}" destId="{22218A81-1BC7-40DA-A0BD-C67E603DDD84}" srcOrd="0" destOrd="0" parTransId="{C9A90E5F-850C-4DE5-A179-DB50D7336AC0}" sibTransId="{5F9E2929-4209-4197-9153-5F30F2DC31C2}"/>
    <dgm:cxn modelId="{64BA81BA-BD65-467D-9B1D-FDA0D44128C6}" type="presOf" srcId="{22218A81-1BC7-40DA-A0BD-C67E603DDD84}" destId="{D64FD38A-3AB2-400C-A532-7AC68AD64B73}" srcOrd="0" destOrd="1" presId="urn:microsoft.com/office/officeart/2005/8/layout/default"/>
    <dgm:cxn modelId="{161E3EEA-0600-4A6F-9860-D411382D2C66}" srcId="{9BC5B1D4-69CC-4C25-B9CA-F0694BB39520}" destId="{408BF4D0-A44D-497A-B312-D3B1078FEDC2}" srcOrd="2" destOrd="0" parTransId="{CFB5A283-7CD9-4135-9246-59188BCBC9AC}" sibTransId="{33F36A72-E1E9-462A-933D-A666A990DE73}"/>
    <dgm:cxn modelId="{3FF39EB7-BD89-4E15-9495-09B185CFF547}" srcId="{9BC5B1D4-69CC-4C25-B9CA-F0694BB39520}" destId="{3850C35A-7231-4FAB-80B1-936E6167A1DA}" srcOrd="1" destOrd="0" parTransId="{86D31C1F-D5CA-4B29-9C11-214C9C4D7A26}" sibTransId="{6E9D67C1-1663-46B1-9F0A-262BCFF102D5}"/>
    <dgm:cxn modelId="{6CEF1D94-3515-439E-A673-3CCDF9DEC4FB}" srcId="{AA5D6016-5841-4609-8502-18E8FDFEBBE4}" destId="{088D991F-DCFF-4A66-85FF-2152CC85D3AC}" srcOrd="1" destOrd="0" parTransId="{A1F2DB70-8A85-4DF1-9DF3-71820DE69280}" sibTransId="{0A0D3C9E-3F10-4F15-9309-DC85BB0AEBB0}"/>
    <dgm:cxn modelId="{62F57E5D-B584-46BB-8F27-F239F095B8AF}" type="presOf" srcId="{D76778E1-3E80-4A92-822B-CB3D7E6FC5E6}" destId="{EEB1BC27-BE1E-4E5F-95E6-BA936A9FFB05}" srcOrd="0" destOrd="2" presId="urn:microsoft.com/office/officeart/2005/8/layout/default"/>
    <dgm:cxn modelId="{007F8393-02FC-45D8-B7C5-582D19596C00}" type="presOf" srcId="{B091B09B-075E-41B4-BA2F-BBD2E1D09B9E}" destId="{554B7232-C357-4643-9503-6910D6FB4B85}" srcOrd="0" destOrd="1" presId="urn:microsoft.com/office/officeart/2005/8/layout/default"/>
    <dgm:cxn modelId="{6E73FE63-E9B9-4E7F-804A-FF7AC92FD8B0}" type="presOf" srcId="{11A48E96-F63D-4121-9914-68F7E7663F61}" destId="{554B7232-C357-4643-9503-6910D6FB4B85}" srcOrd="0" destOrd="0" presId="urn:microsoft.com/office/officeart/2005/8/layout/default"/>
    <dgm:cxn modelId="{27A28E37-CEFC-430A-9AD4-B5B54E06564D}" type="presOf" srcId="{3850C35A-7231-4FAB-80B1-936E6167A1DA}" destId="{EEB1BC27-BE1E-4E5F-95E6-BA936A9FFB05}" srcOrd="0" destOrd="0" presId="urn:microsoft.com/office/officeart/2005/8/layout/default"/>
    <dgm:cxn modelId="{A7E5DD87-D1EF-452E-99E1-8F796A9113EE}" srcId="{9BC5B1D4-69CC-4C25-B9CA-F0694BB39520}" destId="{3A772F38-88A8-438A-8FDD-443D93DF1E56}" srcOrd="4" destOrd="0" parTransId="{8FB56631-885A-4436-A08B-4D5717DA4EDA}" sibTransId="{EEFDCAB0-FE0E-4E4F-9857-C1CDF400BC58}"/>
    <dgm:cxn modelId="{BA468F27-76C6-48E6-A39D-79E9DB5FC671}" type="presOf" srcId="{AE1D40B7-1E0C-4E9F-95C5-237F976F9E3F}" destId="{EEB1BC27-BE1E-4E5F-95E6-BA936A9FFB05}" srcOrd="0" destOrd="1" presId="urn:microsoft.com/office/officeart/2005/8/layout/default"/>
    <dgm:cxn modelId="{7055AAC4-F6F7-48BB-9A04-6B089EDCD567}" type="presOf" srcId="{408BF4D0-A44D-497A-B312-D3B1078FEDC2}" destId="{B0F3963D-C906-48A2-A88E-CA08C6D3821D}" srcOrd="0" destOrd="0" presId="urn:microsoft.com/office/officeart/2005/8/layout/default"/>
    <dgm:cxn modelId="{48E47CDC-D83E-497A-ABF5-B846B73A96C8}" srcId="{408BF4D0-A44D-497A-B312-D3B1078FEDC2}" destId="{D3E954DB-6277-4D6B-87A5-281838AD2E28}" srcOrd="0" destOrd="0" parTransId="{F774FA80-2105-438C-A09C-332F43DDC7F6}" sibTransId="{78E8A4FD-7AEB-4F86-88E5-89ACE6165B3D}"/>
    <dgm:cxn modelId="{931928E0-4630-42AD-96C1-271423514F0B}" srcId="{11A48E96-F63D-4121-9914-68F7E7663F61}" destId="{B091B09B-075E-41B4-BA2F-BBD2E1D09B9E}" srcOrd="0" destOrd="0" parTransId="{6DB031D4-2600-443B-9DD8-F85804D931DE}" sibTransId="{7D8AAF98-2C39-47C8-80E8-F8238B7B4FB1}"/>
    <dgm:cxn modelId="{FF76E38F-83D3-4962-A4FE-09ADF05BE25B}" srcId="{AA5D6016-5841-4609-8502-18E8FDFEBBE4}" destId="{69DAAF7B-7A1E-45EC-8476-D7AF800AC107}" srcOrd="0" destOrd="0" parTransId="{4433B487-C825-4E39-80C7-2B4D37E7A872}" sibTransId="{0B744DB9-D5C2-4D5F-88E6-8184DC41DFEE}"/>
    <dgm:cxn modelId="{AB7F40ED-DC40-429E-994C-01E394A99432}" type="presOf" srcId="{69DAAF7B-7A1E-45EC-8476-D7AF800AC107}" destId="{725C2004-7C66-497D-BBB6-9C2E2CC47FA6}" srcOrd="0" destOrd="1" presId="urn:microsoft.com/office/officeart/2005/8/layout/default"/>
    <dgm:cxn modelId="{6E7542A9-171F-4637-BAEB-D06064B81C21}" srcId="{3850C35A-7231-4FAB-80B1-936E6167A1DA}" destId="{AE1D40B7-1E0C-4E9F-95C5-237F976F9E3F}" srcOrd="0" destOrd="0" parTransId="{AA8EE802-DE98-4777-8ADD-0B4C7ACA1E47}" sibTransId="{5D4BD428-A57C-4C69-A9DF-29FBBE655993}"/>
    <dgm:cxn modelId="{368C2F4F-9FA8-43BA-AC13-8715BAA61BBE}" type="presOf" srcId="{088D991F-DCFF-4A66-85FF-2152CC85D3AC}" destId="{725C2004-7C66-497D-BBB6-9C2E2CC47FA6}" srcOrd="0" destOrd="2" presId="urn:microsoft.com/office/officeart/2005/8/layout/default"/>
    <dgm:cxn modelId="{229B3FDB-BB6E-4B8C-AB5A-90AEA5B743E0}" type="presOf" srcId="{3A772F38-88A8-438A-8FDD-443D93DF1E56}" destId="{D64FD38A-3AB2-400C-A532-7AC68AD64B73}" srcOrd="0" destOrd="0" presId="urn:microsoft.com/office/officeart/2005/8/layout/default"/>
    <dgm:cxn modelId="{E46CE8E7-C0CA-4DBD-8950-F551AC9FB51A}" type="presOf" srcId="{D3E954DB-6277-4D6B-87A5-281838AD2E28}" destId="{B0F3963D-C906-48A2-A88E-CA08C6D3821D}" srcOrd="0" destOrd="1" presId="urn:microsoft.com/office/officeart/2005/8/layout/default"/>
    <dgm:cxn modelId="{D159B11E-A848-45C9-AA4D-81305832AFC4}" type="presOf" srcId="{9BC5B1D4-69CC-4C25-B9CA-F0694BB39520}" destId="{E9F43837-ECA8-4003-BC94-0E18C6D2022F}" srcOrd="0" destOrd="0" presId="urn:microsoft.com/office/officeart/2005/8/layout/default"/>
    <dgm:cxn modelId="{AA38EAB0-21FF-4D73-BF0D-190B752564B3}" srcId="{9BC5B1D4-69CC-4C25-B9CA-F0694BB39520}" destId="{11A48E96-F63D-4121-9914-68F7E7663F61}" srcOrd="3" destOrd="0" parTransId="{94215353-01EE-492D-803E-DFAD8234C32C}" sibTransId="{900080C8-FAD8-46C4-9B2A-72F019E3483A}"/>
    <dgm:cxn modelId="{C4460A9E-D98F-4D79-AFC4-0E8B02C10275}" srcId="{3850C35A-7231-4FAB-80B1-936E6167A1DA}" destId="{D76778E1-3E80-4A92-822B-CB3D7E6FC5E6}" srcOrd="1" destOrd="0" parTransId="{593D7264-3F38-417D-9FCB-59C34BDE3950}" sibTransId="{D032A3BB-C2F5-43ED-B26C-F0A1B3F77E38}"/>
    <dgm:cxn modelId="{CD763669-CC9B-4D4A-BA44-413E8A708473}" type="presParOf" srcId="{E9F43837-ECA8-4003-BC94-0E18C6D2022F}" destId="{725C2004-7C66-497D-BBB6-9C2E2CC47FA6}" srcOrd="0" destOrd="0" presId="urn:microsoft.com/office/officeart/2005/8/layout/default"/>
    <dgm:cxn modelId="{6BC22827-56D2-47CD-8F85-19C199448324}" type="presParOf" srcId="{E9F43837-ECA8-4003-BC94-0E18C6D2022F}" destId="{2D9DCDE2-E498-4BC7-A781-302176F3C318}" srcOrd="1" destOrd="0" presId="urn:microsoft.com/office/officeart/2005/8/layout/default"/>
    <dgm:cxn modelId="{032CC9C2-80EE-4737-A558-3B4251707723}" type="presParOf" srcId="{E9F43837-ECA8-4003-BC94-0E18C6D2022F}" destId="{EEB1BC27-BE1E-4E5F-95E6-BA936A9FFB05}" srcOrd="2" destOrd="0" presId="urn:microsoft.com/office/officeart/2005/8/layout/default"/>
    <dgm:cxn modelId="{2BBC58B2-F296-42A4-9A86-C40996751965}" type="presParOf" srcId="{E9F43837-ECA8-4003-BC94-0E18C6D2022F}" destId="{3DF65FEF-A4A9-40C4-9CF2-9D8474DBD5E2}" srcOrd="3" destOrd="0" presId="urn:microsoft.com/office/officeart/2005/8/layout/default"/>
    <dgm:cxn modelId="{42808126-53E8-4D83-864E-45C22C2B1556}" type="presParOf" srcId="{E9F43837-ECA8-4003-BC94-0E18C6D2022F}" destId="{B0F3963D-C906-48A2-A88E-CA08C6D3821D}" srcOrd="4" destOrd="0" presId="urn:microsoft.com/office/officeart/2005/8/layout/default"/>
    <dgm:cxn modelId="{DF113DE2-C869-4E7F-ACAE-8480BA1556DA}" type="presParOf" srcId="{E9F43837-ECA8-4003-BC94-0E18C6D2022F}" destId="{9E543FA9-9FB0-4BDE-BC8A-111AA1B2E8C2}" srcOrd="5" destOrd="0" presId="urn:microsoft.com/office/officeart/2005/8/layout/default"/>
    <dgm:cxn modelId="{831A293F-F46A-41C3-B1E2-8D26EFFF26AE}" type="presParOf" srcId="{E9F43837-ECA8-4003-BC94-0E18C6D2022F}" destId="{554B7232-C357-4643-9503-6910D6FB4B85}" srcOrd="6" destOrd="0" presId="urn:microsoft.com/office/officeart/2005/8/layout/default"/>
    <dgm:cxn modelId="{E8C449B9-C18B-47F1-B9E6-97C035A1FE1D}" type="presParOf" srcId="{E9F43837-ECA8-4003-BC94-0E18C6D2022F}" destId="{5912143C-EED5-455F-A2BA-BEAE072596FD}" srcOrd="7" destOrd="0" presId="urn:microsoft.com/office/officeart/2005/8/layout/default"/>
    <dgm:cxn modelId="{5487E4F2-AFB9-4F23-AFFD-7584770E834D}" type="presParOf" srcId="{E9F43837-ECA8-4003-BC94-0E18C6D2022F}" destId="{D64FD38A-3AB2-400C-A532-7AC68AD64B73}" srcOrd="8"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C5B1D4-69CC-4C25-B9CA-F0694BB39520}" type="doc">
      <dgm:prSet loTypeId="urn:microsoft.com/office/officeart/2005/8/layout/default" loCatId="list" qsTypeId="urn:microsoft.com/office/officeart/2005/8/quickstyle/simple1" qsCatId="simple" csTypeId="urn:microsoft.com/office/officeart/2005/8/colors/accent0_1" csCatId="mainScheme" phldr="1"/>
      <dgm:spPr/>
      <dgm:t>
        <a:bodyPr/>
        <a:lstStyle/>
        <a:p>
          <a:endParaRPr lang="ru-RU"/>
        </a:p>
      </dgm:t>
    </dgm:pt>
    <dgm:pt modelId="{3850C35A-7231-4FAB-80B1-936E6167A1DA}">
      <dgm:prSet phldrT="[Текст]" custT="1"/>
      <dgm:spPr/>
      <dgm:t>
        <a:bodyPr/>
        <a:lstStyle/>
        <a:p>
          <a:r>
            <a:rPr lang="en-US" sz="1600" b="1" dirty="0" smtClean="0">
              <a:latin typeface="HSE Sans"/>
            </a:rPr>
            <a:t>Edge density</a:t>
          </a:r>
          <a:endParaRPr lang="ru-RU" sz="1600" b="1" dirty="0" smtClean="0"/>
        </a:p>
      </dgm:t>
    </dgm:pt>
    <dgm:pt modelId="{86D31C1F-D5CA-4B29-9C11-214C9C4D7A26}" type="parTrans" cxnId="{3FF39EB7-BD89-4E15-9495-09B185CFF547}">
      <dgm:prSet/>
      <dgm:spPr/>
      <dgm:t>
        <a:bodyPr/>
        <a:lstStyle/>
        <a:p>
          <a:endParaRPr lang="ru-RU"/>
        </a:p>
      </dgm:t>
    </dgm:pt>
    <dgm:pt modelId="{6E9D67C1-1663-46B1-9F0A-262BCFF102D5}" type="sibTrans" cxnId="{3FF39EB7-BD89-4E15-9495-09B185CFF547}">
      <dgm:prSet/>
      <dgm:spPr/>
      <dgm:t>
        <a:bodyPr/>
        <a:lstStyle/>
        <a:p>
          <a:endParaRPr lang="ru-RU"/>
        </a:p>
      </dgm:t>
    </dgm:pt>
    <dgm:pt modelId="{0E5601C4-0951-4678-A6CD-1ED894552690}">
      <dgm:prSet phldrT="[Текст]" custT="1"/>
      <dgm:spPr/>
      <dgm:t>
        <a:bodyPr/>
        <a:lstStyle/>
        <a:p>
          <a:r>
            <a:rPr lang="en-US" sz="1600" b="1" dirty="0" smtClean="0">
              <a:latin typeface="HSE Sans"/>
            </a:rPr>
            <a:t>Connected Components amount</a:t>
          </a:r>
          <a:endParaRPr lang="ru-RU" sz="1600" b="1" dirty="0" smtClean="0"/>
        </a:p>
      </dgm:t>
    </dgm:pt>
    <dgm:pt modelId="{C3BB155A-647A-43A8-A507-865EA0AB0008}" type="parTrans" cxnId="{F4F9DAAD-0FEA-4E9E-8C36-049FD1474609}">
      <dgm:prSet/>
      <dgm:spPr/>
      <dgm:t>
        <a:bodyPr/>
        <a:lstStyle/>
        <a:p>
          <a:endParaRPr lang="ru-RU"/>
        </a:p>
      </dgm:t>
    </dgm:pt>
    <dgm:pt modelId="{040F6517-96FB-4ABE-8AF4-E00F970F0F83}" type="sibTrans" cxnId="{F4F9DAAD-0FEA-4E9E-8C36-049FD1474609}">
      <dgm:prSet/>
      <dgm:spPr/>
      <dgm:t>
        <a:bodyPr/>
        <a:lstStyle/>
        <a:p>
          <a:endParaRPr lang="ru-RU"/>
        </a:p>
      </dgm:t>
    </dgm:pt>
    <dgm:pt modelId="{D9C2BE99-C6EE-4D02-855F-C252D32E25ED}">
      <dgm:prSet phldrT="[Текст]" custT="1"/>
      <dgm:spPr/>
      <dgm:t>
        <a:bodyPr/>
        <a:lstStyle/>
        <a:p>
          <a:r>
            <a:rPr lang="en-US" sz="1600" b="1" dirty="0" smtClean="0">
              <a:latin typeface="HSE Sans"/>
            </a:rPr>
            <a:t>Degrees vector</a:t>
          </a:r>
          <a:endParaRPr lang="ru-RU" sz="1600" b="1" dirty="0" smtClean="0"/>
        </a:p>
      </dgm:t>
    </dgm:pt>
    <dgm:pt modelId="{23129C6E-CE13-4F79-A7F1-1D5271DA78EB}" type="parTrans" cxnId="{051A1E44-5E91-42C2-8474-844201EAECE7}">
      <dgm:prSet/>
      <dgm:spPr/>
      <dgm:t>
        <a:bodyPr/>
        <a:lstStyle/>
        <a:p>
          <a:endParaRPr lang="ru-RU"/>
        </a:p>
      </dgm:t>
    </dgm:pt>
    <dgm:pt modelId="{3D193A9B-CF49-4AEB-9D76-0DCC147ED1DD}" type="sibTrans" cxnId="{051A1E44-5E91-42C2-8474-844201EAECE7}">
      <dgm:prSet/>
      <dgm:spPr/>
      <dgm:t>
        <a:bodyPr/>
        <a:lstStyle/>
        <a:p>
          <a:endParaRPr lang="ru-RU"/>
        </a:p>
      </dgm:t>
    </dgm:pt>
    <dgm:pt modelId="{76B1CDEC-8674-4F7C-9C50-C0A482F85465}">
      <dgm:prSet phldrT="[Текст]" custT="1"/>
      <dgm:spPr/>
      <dgm:t>
        <a:bodyPr/>
        <a:lstStyle/>
        <a:p>
          <a:r>
            <a:rPr lang="en-US" sz="1600" b="1" dirty="0" smtClean="0">
              <a:latin typeface="HSE Sans"/>
            </a:rPr>
            <a:t>Triangles amount</a:t>
          </a:r>
          <a:endParaRPr lang="ru-RU" sz="1600" b="1" dirty="0" smtClean="0"/>
        </a:p>
      </dgm:t>
    </dgm:pt>
    <dgm:pt modelId="{9EA050F7-B045-43BB-9314-BE9795ECBE40}" type="parTrans" cxnId="{EC06F986-92E1-475E-A071-F0C0F9C1330B}">
      <dgm:prSet/>
      <dgm:spPr/>
      <dgm:t>
        <a:bodyPr/>
        <a:lstStyle/>
        <a:p>
          <a:endParaRPr lang="ru-RU"/>
        </a:p>
      </dgm:t>
    </dgm:pt>
    <dgm:pt modelId="{7B8F4722-E577-4669-B199-A02A3C9F2B4F}" type="sibTrans" cxnId="{EC06F986-92E1-475E-A071-F0C0F9C1330B}">
      <dgm:prSet/>
      <dgm:spPr/>
      <dgm:t>
        <a:bodyPr/>
        <a:lstStyle/>
        <a:p>
          <a:endParaRPr lang="ru-RU"/>
        </a:p>
      </dgm:t>
    </dgm:pt>
    <dgm:pt modelId="{67833D10-67EE-4098-ADCB-91742CC235B1}">
      <dgm:prSet phldrT="[Текст]" custT="1"/>
      <dgm:spPr/>
      <dgm:t>
        <a:bodyPr/>
        <a:lstStyle/>
        <a:p>
          <a:r>
            <a:rPr lang="en-US" sz="1600" b="1" dirty="0" smtClean="0">
              <a:latin typeface="HSE Sans"/>
            </a:rPr>
            <a:t>Clustering coefficient</a:t>
          </a:r>
          <a:endParaRPr lang="ru-RU" sz="1600" b="1" dirty="0" smtClean="0"/>
        </a:p>
      </dgm:t>
    </dgm:pt>
    <dgm:pt modelId="{AFD27637-4600-4CF9-8205-F5D38A340B10}" type="parTrans" cxnId="{A08F8895-7337-4A09-8B62-5D024B61CAEA}">
      <dgm:prSet/>
      <dgm:spPr/>
      <dgm:t>
        <a:bodyPr/>
        <a:lstStyle/>
        <a:p>
          <a:endParaRPr lang="ru-RU"/>
        </a:p>
      </dgm:t>
    </dgm:pt>
    <dgm:pt modelId="{5513C299-DBE8-4B79-9F2E-8ADC955054A6}" type="sibTrans" cxnId="{A08F8895-7337-4A09-8B62-5D024B61CAEA}">
      <dgm:prSet/>
      <dgm:spPr/>
      <dgm:t>
        <a:bodyPr/>
        <a:lstStyle/>
        <a:p>
          <a:endParaRPr lang="ru-RU"/>
        </a:p>
      </dgm:t>
    </dgm:pt>
    <dgm:pt modelId="{04DA7A2C-F89B-4994-BC83-97C15E44E4E3}">
      <dgm:prSet phldrT="[Текст]" custT="1"/>
      <dgm:spPr/>
      <dgm:t>
        <a:bodyPr/>
        <a:lstStyle/>
        <a:p>
          <a:r>
            <a:rPr lang="en-US" sz="1600" b="1" dirty="0" err="1" smtClean="0">
              <a:latin typeface="HSE Sans"/>
            </a:rPr>
            <a:t>PageRank</a:t>
          </a:r>
          <a:r>
            <a:rPr lang="en-US" sz="1600" b="1" dirty="0" smtClean="0">
              <a:latin typeface="HSE Sans"/>
            </a:rPr>
            <a:t> vector</a:t>
          </a:r>
          <a:endParaRPr lang="ru-RU" sz="1600" b="1" dirty="0" smtClean="0"/>
        </a:p>
      </dgm:t>
    </dgm:pt>
    <dgm:pt modelId="{7A7AA84B-FC7D-44E9-BD39-4778651E6C2F}" type="parTrans" cxnId="{1F76AAA5-7E7F-47B2-B34A-03C0BBE13DE1}">
      <dgm:prSet/>
      <dgm:spPr/>
      <dgm:t>
        <a:bodyPr/>
        <a:lstStyle/>
        <a:p>
          <a:endParaRPr lang="ru-RU"/>
        </a:p>
      </dgm:t>
    </dgm:pt>
    <dgm:pt modelId="{DDAE0F98-1BC3-4CC9-9F46-437CB1745EDF}" type="sibTrans" cxnId="{1F76AAA5-7E7F-47B2-B34A-03C0BBE13DE1}">
      <dgm:prSet/>
      <dgm:spPr/>
      <dgm:t>
        <a:bodyPr/>
        <a:lstStyle/>
        <a:p>
          <a:endParaRPr lang="ru-RU"/>
        </a:p>
      </dgm:t>
    </dgm:pt>
    <dgm:pt modelId="{52149D76-3CD5-4D22-94B3-E4439023E25A}">
      <dgm:prSet phldrT="[Текст]" custT="1"/>
      <dgm:spPr/>
      <dgm:t>
        <a:bodyPr/>
        <a:lstStyle/>
        <a:p>
          <a:r>
            <a:rPr lang="en-US" sz="1600" b="1" dirty="0" err="1" smtClean="0">
              <a:latin typeface="HSE Sans"/>
            </a:rPr>
            <a:t>Eigenvalues</a:t>
          </a:r>
          <a:r>
            <a:rPr lang="en-US" sz="1600" b="1" dirty="0" smtClean="0">
              <a:latin typeface="HSE Sans"/>
            </a:rPr>
            <a:t>  of adjacency matrix</a:t>
          </a:r>
          <a:endParaRPr lang="ru-RU" sz="1600" b="1" dirty="0" smtClean="0"/>
        </a:p>
      </dgm:t>
    </dgm:pt>
    <dgm:pt modelId="{BCBC471D-5369-491A-BED6-D9F99D12098A}" type="parTrans" cxnId="{EDEEA895-7D3D-453B-9A0B-16C816389A63}">
      <dgm:prSet/>
      <dgm:spPr/>
      <dgm:t>
        <a:bodyPr/>
        <a:lstStyle/>
        <a:p>
          <a:endParaRPr lang="ru-RU"/>
        </a:p>
      </dgm:t>
    </dgm:pt>
    <dgm:pt modelId="{FBEC8E87-A631-4138-8B8F-0E47C8A962CF}" type="sibTrans" cxnId="{EDEEA895-7D3D-453B-9A0B-16C816389A63}">
      <dgm:prSet/>
      <dgm:spPr/>
      <dgm:t>
        <a:bodyPr/>
        <a:lstStyle/>
        <a:p>
          <a:endParaRPr lang="ru-RU"/>
        </a:p>
      </dgm:t>
    </dgm:pt>
    <dgm:pt modelId="{AB98C82B-7773-4503-A9A2-6A8C6BEC9CD1}">
      <dgm:prSet phldrT="[Текст]" custT="1"/>
      <dgm:spPr/>
      <dgm:t>
        <a:bodyPr/>
        <a:lstStyle/>
        <a:p>
          <a:r>
            <a:rPr lang="en-US" sz="1600" b="1" dirty="0" smtClean="0">
              <a:latin typeface="HSE Sans"/>
            </a:rPr>
            <a:t>Weights vector</a:t>
          </a:r>
          <a:endParaRPr lang="ru-RU" sz="1600" b="1" dirty="0" smtClean="0"/>
        </a:p>
      </dgm:t>
    </dgm:pt>
    <dgm:pt modelId="{DDDE6BD3-99A6-40E0-B411-FCD971C7E6B0}" type="parTrans" cxnId="{BB69CC96-08D6-44A1-B57A-C55559E7A1C0}">
      <dgm:prSet/>
      <dgm:spPr/>
      <dgm:t>
        <a:bodyPr/>
        <a:lstStyle/>
        <a:p>
          <a:endParaRPr lang="ru-RU"/>
        </a:p>
      </dgm:t>
    </dgm:pt>
    <dgm:pt modelId="{F28CB8F9-EB88-4329-B6F9-4B497A694831}" type="sibTrans" cxnId="{BB69CC96-08D6-44A1-B57A-C55559E7A1C0}">
      <dgm:prSet/>
      <dgm:spPr/>
      <dgm:t>
        <a:bodyPr/>
        <a:lstStyle/>
        <a:p>
          <a:endParaRPr lang="ru-RU"/>
        </a:p>
      </dgm:t>
    </dgm:pt>
    <dgm:pt modelId="{E9F43837-ECA8-4003-BC94-0E18C6D2022F}" type="pres">
      <dgm:prSet presAssocID="{9BC5B1D4-69CC-4C25-B9CA-F0694BB39520}" presName="diagram" presStyleCnt="0">
        <dgm:presLayoutVars>
          <dgm:dir/>
          <dgm:resizeHandles val="exact"/>
        </dgm:presLayoutVars>
      </dgm:prSet>
      <dgm:spPr/>
    </dgm:pt>
    <dgm:pt modelId="{EEB1BC27-BE1E-4E5F-95E6-BA936A9FFB05}" type="pres">
      <dgm:prSet presAssocID="{3850C35A-7231-4FAB-80B1-936E6167A1DA}" presName="node" presStyleLbl="node1" presStyleIdx="0" presStyleCnt="8">
        <dgm:presLayoutVars>
          <dgm:bulletEnabled val="1"/>
        </dgm:presLayoutVars>
      </dgm:prSet>
      <dgm:spPr/>
      <dgm:t>
        <a:bodyPr/>
        <a:lstStyle/>
        <a:p>
          <a:endParaRPr lang="ru-RU"/>
        </a:p>
      </dgm:t>
    </dgm:pt>
    <dgm:pt modelId="{3DF65FEF-A4A9-40C4-9CF2-9D8474DBD5E2}" type="pres">
      <dgm:prSet presAssocID="{6E9D67C1-1663-46B1-9F0A-262BCFF102D5}" presName="sibTrans" presStyleCnt="0"/>
      <dgm:spPr/>
    </dgm:pt>
    <dgm:pt modelId="{2C52882D-FDC4-4068-A3CE-D1809F5658B5}" type="pres">
      <dgm:prSet presAssocID="{0E5601C4-0951-4678-A6CD-1ED894552690}" presName="node" presStyleLbl="node1" presStyleIdx="1" presStyleCnt="8">
        <dgm:presLayoutVars>
          <dgm:bulletEnabled val="1"/>
        </dgm:presLayoutVars>
      </dgm:prSet>
      <dgm:spPr/>
      <dgm:t>
        <a:bodyPr/>
        <a:lstStyle/>
        <a:p>
          <a:endParaRPr lang="ru-RU"/>
        </a:p>
      </dgm:t>
    </dgm:pt>
    <dgm:pt modelId="{4A828EF8-957B-4D9F-A5C4-AED2A5A2C493}" type="pres">
      <dgm:prSet presAssocID="{040F6517-96FB-4ABE-8AF4-E00F970F0F83}" presName="sibTrans" presStyleCnt="0"/>
      <dgm:spPr/>
    </dgm:pt>
    <dgm:pt modelId="{0200475E-2306-4027-96C6-D991359E2295}" type="pres">
      <dgm:prSet presAssocID="{D9C2BE99-C6EE-4D02-855F-C252D32E25ED}" presName="node" presStyleLbl="node1" presStyleIdx="2" presStyleCnt="8">
        <dgm:presLayoutVars>
          <dgm:bulletEnabled val="1"/>
        </dgm:presLayoutVars>
      </dgm:prSet>
      <dgm:spPr/>
      <dgm:t>
        <a:bodyPr/>
        <a:lstStyle/>
        <a:p>
          <a:endParaRPr lang="ru-RU"/>
        </a:p>
      </dgm:t>
    </dgm:pt>
    <dgm:pt modelId="{AFAA422E-1100-4BB0-AA6C-8264CC185E6F}" type="pres">
      <dgm:prSet presAssocID="{3D193A9B-CF49-4AEB-9D76-0DCC147ED1DD}" presName="sibTrans" presStyleCnt="0"/>
      <dgm:spPr/>
    </dgm:pt>
    <dgm:pt modelId="{A68CA67A-CFE7-4B0E-A79D-554093BFB180}" type="pres">
      <dgm:prSet presAssocID="{76B1CDEC-8674-4F7C-9C50-C0A482F85465}" presName="node" presStyleLbl="node1" presStyleIdx="3" presStyleCnt="8">
        <dgm:presLayoutVars>
          <dgm:bulletEnabled val="1"/>
        </dgm:presLayoutVars>
      </dgm:prSet>
      <dgm:spPr/>
    </dgm:pt>
    <dgm:pt modelId="{AAF9D114-5708-4014-A3C2-EB421DB77F87}" type="pres">
      <dgm:prSet presAssocID="{7B8F4722-E577-4669-B199-A02A3C9F2B4F}" presName="sibTrans" presStyleCnt="0"/>
      <dgm:spPr/>
    </dgm:pt>
    <dgm:pt modelId="{B722AACD-006F-4021-8961-E892F9E4F546}" type="pres">
      <dgm:prSet presAssocID="{67833D10-67EE-4098-ADCB-91742CC235B1}" presName="node" presStyleLbl="node1" presStyleIdx="4" presStyleCnt="8">
        <dgm:presLayoutVars>
          <dgm:bulletEnabled val="1"/>
        </dgm:presLayoutVars>
      </dgm:prSet>
      <dgm:spPr/>
    </dgm:pt>
    <dgm:pt modelId="{77AE4503-695D-4C79-9A38-D63202B9FB7E}" type="pres">
      <dgm:prSet presAssocID="{5513C299-DBE8-4B79-9F2E-8ADC955054A6}" presName="sibTrans" presStyleCnt="0"/>
      <dgm:spPr/>
    </dgm:pt>
    <dgm:pt modelId="{B602D795-753C-40D4-BE58-D377C685BE24}" type="pres">
      <dgm:prSet presAssocID="{04DA7A2C-F89B-4994-BC83-97C15E44E4E3}" presName="node" presStyleLbl="node1" presStyleIdx="5" presStyleCnt="8">
        <dgm:presLayoutVars>
          <dgm:bulletEnabled val="1"/>
        </dgm:presLayoutVars>
      </dgm:prSet>
      <dgm:spPr/>
      <dgm:t>
        <a:bodyPr/>
        <a:lstStyle/>
        <a:p>
          <a:endParaRPr lang="ru-RU"/>
        </a:p>
      </dgm:t>
    </dgm:pt>
    <dgm:pt modelId="{FCAE0D78-6D7B-45D8-BFCF-5F2CBF16A76D}" type="pres">
      <dgm:prSet presAssocID="{DDAE0F98-1BC3-4CC9-9F46-437CB1745EDF}" presName="sibTrans" presStyleCnt="0"/>
      <dgm:spPr/>
    </dgm:pt>
    <dgm:pt modelId="{35FCFBDA-FCD4-4C5E-8A45-27120CCA6535}" type="pres">
      <dgm:prSet presAssocID="{52149D76-3CD5-4D22-94B3-E4439023E25A}" presName="node" presStyleLbl="node1" presStyleIdx="6" presStyleCnt="8">
        <dgm:presLayoutVars>
          <dgm:bulletEnabled val="1"/>
        </dgm:presLayoutVars>
      </dgm:prSet>
      <dgm:spPr/>
    </dgm:pt>
    <dgm:pt modelId="{F2963219-70FE-418D-84EF-BC8C421A18CF}" type="pres">
      <dgm:prSet presAssocID="{FBEC8E87-A631-4138-8B8F-0E47C8A962CF}" presName="sibTrans" presStyleCnt="0"/>
      <dgm:spPr/>
    </dgm:pt>
    <dgm:pt modelId="{32F18932-13CA-46BD-983C-48D129CCB99F}" type="pres">
      <dgm:prSet presAssocID="{AB98C82B-7773-4503-A9A2-6A8C6BEC9CD1}" presName="node" presStyleLbl="node1" presStyleIdx="7" presStyleCnt="8">
        <dgm:presLayoutVars>
          <dgm:bulletEnabled val="1"/>
        </dgm:presLayoutVars>
      </dgm:prSet>
      <dgm:spPr/>
    </dgm:pt>
  </dgm:ptLst>
  <dgm:cxnLst>
    <dgm:cxn modelId="{3FF39EB7-BD89-4E15-9495-09B185CFF547}" srcId="{9BC5B1D4-69CC-4C25-B9CA-F0694BB39520}" destId="{3850C35A-7231-4FAB-80B1-936E6167A1DA}" srcOrd="0" destOrd="0" parTransId="{86D31C1F-D5CA-4B29-9C11-214C9C4D7A26}" sibTransId="{6E9D67C1-1663-46B1-9F0A-262BCFF102D5}"/>
    <dgm:cxn modelId="{051A1E44-5E91-42C2-8474-844201EAECE7}" srcId="{9BC5B1D4-69CC-4C25-B9CA-F0694BB39520}" destId="{D9C2BE99-C6EE-4D02-855F-C252D32E25ED}" srcOrd="2" destOrd="0" parTransId="{23129C6E-CE13-4F79-A7F1-1D5271DA78EB}" sibTransId="{3D193A9B-CF49-4AEB-9D76-0DCC147ED1DD}"/>
    <dgm:cxn modelId="{F524A2E7-C00F-452C-9AC5-E9955F8565AB}" type="presOf" srcId="{67833D10-67EE-4098-ADCB-91742CC235B1}" destId="{B722AACD-006F-4021-8961-E892F9E4F546}" srcOrd="0" destOrd="0" presId="urn:microsoft.com/office/officeart/2005/8/layout/default"/>
    <dgm:cxn modelId="{00079672-43F6-41FB-A38F-BD92129BB832}" type="presOf" srcId="{D9C2BE99-C6EE-4D02-855F-C252D32E25ED}" destId="{0200475E-2306-4027-96C6-D991359E2295}" srcOrd="0" destOrd="0" presId="urn:microsoft.com/office/officeart/2005/8/layout/default"/>
    <dgm:cxn modelId="{45149F35-B657-459A-A6DD-8F9F847B56AF}" type="presOf" srcId="{0E5601C4-0951-4678-A6CD-1ED894552690}" destId="{2C52882D-FDC4-4068-A3CE-D1809F5658B5}" srcOrd="0" destOrd="0" presId="urn:microsoft.com/office/officeart/2005/8/layout/default"/>
    <dgm:cxn modelId="{A08F8895-7337-4A09-8B62-5D024B61CAEA}" srcId="{9BC5B1D4-69CC-4C25-B9CA-F0694BB39520}" destId="{67833D10-67EE-4098-ADCB-91742CC235B1}" srcOrd="4" destOrd="0" parTransId="{AFD27637-4600-4CF9-8205-F5D38A340B10}" sibTransId="{5513C299-DBE8-4B79-9F2E-8ADC955054A6}"/>
    <dgm:cxn modelId="{F4F9DAAD-0FEA-4E9E-8C36-049FD1474609}" srcId="{9BC5B1D4-69CC-4C25-B9CA-F0694BB39520}" destId="{0E5601C4-0951-4678-A6CD-1ED894552690}" srcOrd="1" destOrd="0" parTransId="{C3BB155A-647A-43A8-A507-865EA0AB0008}" sibTransId="{040F6517-96FB-4ABE-8AF4-E00F970F0F83}"/>
    <dgm:cxn modelId="{BB69CC96-08D6-44A1-B57A-C55559E7A1C0}" srcId="{9BC5B1D4-69CC-4C25-B9CA-F0694BB39520}" destId="{AB98C82B-7773-4503-A9A2-6A8C6BEC9CD1}" srcOrd="7" destOrd="0" parTransId="{DDDE6BD3-99A6-40E0-B411-FCD971C7E6B0}" sibTransId="{F28CB8F9-EB88-4329-B6F9-4B497A694831}"/>
    <dgm:cxn modelId="{1F76AAA5-7E7F-47B2-B34A-03C0BBE13DE1}" srcId="{9BC5B1D4-69CC-4C25-B9CA-F0694BB39520}" destId="{04DA7A2C-F89B-4994-BC83-97C15E44E4E3}" srcOrd="5" destOrd="0" parTransId="{7A7AA84B-FC7D-44E9-BD39-4778651E6C2F}" sibTransId="{DDAE0F98-1BC3-4CC9-9F46-437CB1745EDF}"/>
    <dgm:cxn modelId="{08C9F15F-943E-4EB4-904B-4D6B22E72AEB}" type="presOf" srcId="{3850C35A-7231-4FAB-80B1-936E6167A1DA}" destId="{EEB1BC27-BE1E-4E5F-95E6-BA936A9FFB05}" srcOrd="0" destOrd="0" presId="urn:microsoft.com/office/officeart/2005/8/layout/default"/>
    <dgm:cxn modelId="{EC06F986-92E1-475E-A071-F0C0F9C1330B}" srcId="{9BC5B1D4-69CC-4C25-B9CA-F0694BB39520}" destId="{76B1CDEC-8674-4F7C-9C50-C0A482F85465}" srcOrd="3" destOrd="0" parTransId="{9EA050F7-B045-43BB-9314-BE9795ECBE40}" sibTransId="{7B8F4722-E577-4669-B199-A02A3C9F2B4F}"/>
    <dgm:cxn modelId="{1984B725-D0DB-4289-B050-EDF3316A8B32}" type="presOf" srcId="{04DA7A2C-F89B-4994-BC83-97C15E44E4E3}" destId="{B602D795-753C-40D4-BE58-D377C685BE24}" srcOrd="0" destOrd="0" presId="urn:microsoft.com/office/officeart/2005/8/layout/default"/>
    <dgm:cxn modelId="{EDEEA895-7D3D-453B-9A0B-16C816389A63}" srcId="{9BC5B1D4-69CC-4C25-B9CA-F0694BB39520}" destId="{52149D76-3CD5-4D22-94B3-E4439023E25A}" srcOrd="6" destOrd="0" parTransId="{BCBC471D-5369-491A-BED6-D9F99D12098A}" sibTransId="{FBEC8E87-A631-4138-8B8F-0E47C8A962CF}"/>
    <dgm:cxn modelId="{A6CC2C59-16E9-43B5-B71F-EC8F6D2F266E}" type="presOf" srcId="{AB98C82B-7773-4503-A9A2-6A8C6BEC9CD1}" destId="{32F18932-13CA-46BD-983C-48D129CCB99F}" srcOrd="0" destOrd="0" presId="urn:microsoft.com/office/officeart/2005/8/layout/default"/>
    <dgm:cxn modelId="{10E0A6D4-DDCB-4BC3-A537-64DF8B5A0E07}" type="presOf" srcId="{76B1CDEC-8674-4F7C-9C50-C0A482F85465}" destId="{A68CA67A-CFE7-4B0E-A79D-554093BFB180}" srcOrd="0" destOrd="0" presId="urn:microsoft.com/office/officeart/2005/8/layout/default"/>
    <dgm:cxn modelId="{E7B1FE34-6C07-4294-A39B-F3ECAD2926CF}" type="presOf" srcId="{9BC5B1D4-69CC-4C25-B9CA-F0694BB39520}" destId="{E9F43837-ECA8-4003-BC94-0E18C6D2022F}" srcOrd="0" destOrd="0" presId="urn:microsoft.com/office/officeart/2005/8/layout/default"/>
    <dgm:cxn modelId="{1BD43D3C-C38F-4477-A40C-463E0B769C59}" type="presOf" srcId="{52149D76-3CD5-4D22-94B3-E4439023E25A}" destId="{35FCFBDA-FCD4-4C5E-8A45-27120CCA6535}" srcOrd="0" destOrd="0" presId="urn:microsoft.com/office/officeart/2005/8/layout/default"/>
    <dgm:cxn modelId="{A4297AF9-12C6-4150-935D-75F5BD50F0F3}" type="presParOf" srcId="{E9F43837-ECA8-4003-BC94-0E18C6D2022F}" destId="{EEB1BC27-BE1E-4E5F-95E6-BA936A9FFB05}" srcOrd="0" destOrd="0" presId="urn:microsoft.com/office/officeart/2005/8/layout/default"/>
    <dgm:cxn modelId="{72CD032B-2080-4500-9913-3E8BD23FCBAF}" type="presParOf" srcId="{E9F43837-ECA8-4003-BC94-0E18C6D2022F}" destId="{3DF65FEF-A4A9-40C4-9CF2-9D8474DBD5E2}" srcOrd="1" destOrd="0" presId="urn:microsoft.com/office/officeart/2005/8/layout/default"/>
    <dgm:cxn modelId="{AF27ED03-1B3B-4516-9128-9B3DB63AD3A4}" type="presParOf" srcId="{E9F43837-ECA8-4003-BC94-0E18C6D2022F}" destId="{2C52882D-FDC4-4068-A3CE-D1809F5658B5}" srcOrd="2" destOrd="0" presId="urn:microsoft.com/office/officeart/2005/8/layout/default"/>
    <dgm:cxn modelId="{AE204FA4-9D6A-4067-A993-E439C35032DA}" type="presParOf" srcId="{E9F43837-ECA8-4003-BC94-0E18C6D2022F}" destId="{4A828EF8-957B-4D9F-A5C4-AED2A5A2C493}" srcOrd="3" destOrd="0" presId="urn:microsoft.com/office/officeart/2005/8/layout/default"/>
    <dgm:cxn modelId="{B0F3BD14-D19A-4747-A5E9-14B3DD54E505}" type="presParOf" srcId="{E9F43837-ECA8-4003-BC94-0E18C6D2022F}" destId="{0200475E-2306-4027-96C6-D991359E2295}" srcOrd="4" destOrd="0" presId="urn:microsoft.com/office/officeart/2005/8/layout/default"/>
    <dgm:cxn modelId="{788D4332-4236-437F-9388-81B3908A69A4}" type="presParOf" srcId="{E9F43837-ECA8-4003-BC94-0E18C6D2022F}" destId="{AFAA422E-1100-4BB0-AA6C-8264CC185E6F}" srcOrd="5" destOrd="0" presId="urn:microsoft.com/office/officeart/2005/8/layout/default"/>
    <dgm:cxn modelId="{3371BEC9-8A00-4EDD-B41D-CC19605AF383}" type="presParOf" srcId="{E9F43837-ECA8-4003-BC94-0E18C6D2022F}" destId="{A68CA67A-CFE7-4B0E-A79D-554093BFB180}" srcOrd="6" destOrd="0" presId="urn:microsoft.com/office/officeart/2005/8/layout/default"/>
    <dgm:cxn modelId="{CC237B95-43E0-43BD-BC1B-370D1AF93BA7}" type="presParOf" srcId="{E9F43837-ECA8-4003-BC94-0E18C6D2022F}" destId="{AAF9D114-5708-4014-A3C2-EB421DB77F87}" srcOrd="7" destOrd="0" presId="urn:microsoft.com/office/officeart/2005/8/layout/default"/>
    <dgm:cxn modelId="{4C50CA0A-C361-493A-8A3B-1E869E9A4828}" type="presParOf" srcId="{E9F43837-ECA8-4003-BC94-0E18C6D2022F}" destId="{B722AACD-006F-4021-8961-E892F9E4F546}" srcOrd="8" destOrd="0" presId="urn:microsoft.com/office/officeart/2005/8/layout/default"/>
    <dgm:cxn modelId="{53005F04-0A53-4FE6-A992-493F28733561}" type="presParOf" srcId="{E9F43837-ECA8-4003-BC94-0E18C6D2022F}" destId="{77AE4503-695D-4C79-9A38-D63202B9FB7E}" srcOrd="9" destOrd="0" presId="urn:microsoft.com/office/officeart/2005/8/layout/default"/>
    <dgm:cxn modelId="{C53A81AD-EA61-4EA3-85B0-00F04AFF2D4D}" type="presParOf" srcId="{E9F43837-ECA8-4003-BC94-0E18C6D2022F}" destId="{B602D795-753C-40D4-BE58-D377C685BE24}" srcOrd="10" destOrd="0" presId="urn:microsoft.com/office/officeart/2005/8/layout/default"/>
    <dgm:cxn modelId="{D608C384-16A9-4DCA-83AE-688E2852403A}" type="presParOf" srcId="{E9F43837-ECA8-4003-BC94-0E18C6D2022F}" destId="{FCAE0D78-6D7B-45D8-BFCF-5F2CBF16A76D}" srcOrd="11" destOrd="0" presId="urn:microsoft.com/office/officeart/2005/8/layout/default"/>
    <dgm:cxn modelId="{B4A7EEE5-2784-4F53-B7E6-EA060A975C54}" type="presParOf" srcId="{E9F43837-ECA8-4003-BC94-0E18C6D2022F}" destId="{35FCFBDA-FCD4-4C5E-8A45-27120CCA6535}" srcOrd="12" destOrd="0" presId="urn:microsoft.com/office/officeart/2005/8/layout/default"/>
    <dgm:cxn modelId="{44FB678D-4435-4E70-B643-7FBA0AA8243C}" type="presParOf" srcId="{E9F43837-ECA8-4003-BC94-0E18C6D2022F}" destId="{F2963219-70FE-418D-84EF-BC8C421A18CF}" srcOrd="13" destOrd="0" presId="urn:microsoft.com/office/officeart/2005/8/layout/default"/>
    <dgm:cxn modelId="{4C805064-1512-49AC-BE14-574D71FCB2E0}" type="presParOf" srcId="{E9F43837-ECA8-4003-BC94-0E18C6D2022F}" destId="{32F18932-13CA-46BD-983C-48D129CCB99F}" srcOrd="14"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952DD45-951C-4280-97B3-F8E265DC0712}">
      <dsp:nvSpPr>
        <dsp:cNvPr id="0" name=""/>
        <dsp:cNvSpPr/>
      </dsp:nvSpPr>
      <dsp:spPr>
        <a:xfrm>
          <a:off x="7896" y="694781"/>
          <a:ext cx="2360282" cy="141616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Connectome graph</a:t>
          </a:r>
          <a:endParaRPr lang="ru-RU" sz="2100" kern="1200" dirty="0"/>
        </a:p>
      </dsp:txBody>
      <dsp:txXfrm>
        <a:off x="7896" y="694781"/>
        <a:ext cx="2360282" cy="1416169"/>
      </dsp:txXfrm>
    </dsp:sp>
    <dsp:sp modelId="{072C039E-4EF8-47AB-AD0C-7C766F96445C}">
      <dsp:nvSpPr>
        <dsp:cNvPr id="0" name=""/>
        <dsp:cNvSpPr/>
      </dsp:nvSpPr>
      <dsp:spPr>
        <a:xfrm>
          <a:off x="2604207" y="1110190"/>
          <a:ext cx="500379" cy="585350"/>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ru-RU" sz="1700" kern="1200"/>
        </a:p>
      </dsp:txBody>
      <dsp:txXfrm>
        <a:off x="2604207" y="1110190"/>
        <a:ext cx="500379" cy="585350"/>
      </dsp:txXfrm>
    </dsp:sp>
    <dsp:sp modelId="{961D959E-B995-4F10-B59C-674A3F9EED34}">
      <dsp:nvSpPr>
        <dsp:cNvPr id="0" name=""/>
        <dsp:cNvSpPr/>
      </dsp:nvSpPr>
      <dsp:spPr>
        <a:xfrm>
          <a:off x="3312292" y="694781"/>
          <a:ext cx="2360282" cy="141616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Random graph based on connectome</a:t>
          </a:r>
          <a:r>
            <a:rPr lang="ru-RU" sz="2100" kern="1200" dirty="0" smtClean="0"/>
            <a:t> </a:t>
          </a:r>
          <a:r>
            <a:rPr lang="en-US" sz="2100" kern="1200" dirty="0" smtClean="0"/>
            <a:t>parameters</a:t>
          </a:r>
          <a:endParaRPr lang="ru-RU" sz="2100" kern="1200" dirty="0"/>
        </a:p>
      </dsp:txBody>
      <dsp:txXfrm>
        <a:off x="3312292" y="694781"/>
        <a:ext cx="2360282" cy="1416169"/>
      </dsp:txXfrm>
    </dsp:sp>
    <dsp:sp modelId="{C8B720D2-B20C-425F-9E7D-45F1BA550397}">
      <dsp:nvSpPr>
        <dsp:cNvPr id="0" name=""/>
        <dsp:cNvSpPr/>
      </dsp:nvSpPr>
      <dsp:spPr>
        <a:xfrm>
          <a:off x="5908602" y="1110190"/>
          <a:ext cx="500379" cy="585350"/>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ru-RU" sz="1700" kern="1200"/>
        </a:p>
      </dsp:txBody>
      <dsp:txXfrm>
        <a:off x="5908602" y="1110190"/>
        <a:ext cx="500379" cy="585350"/>
      </dsp:txXfrm>
    </dsp:sp>
    <dsp:sp modelId="{F53B8CFC-ECC0-4498-A0E2-32AD03905CB3}">
      <dsp:nvSpPr>
        <dsp:cNvPr id="0" name=""/>
        <dsp:cNvSpPr/>
      </dsp:nvSpPr>
      <dsp:spPr>
        <a:xfrm>
          <a:off x="6616687" y="694781"/>
          <a:ext cx="2360282" cy="141616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Dynamic process or static properties comparing</a:t>
          </a:r>
          <a:endParaRPr lang="ru-RU" sz="2100" kern="1200" dirty="0"/>
        </a:p>
      </dsp:txBody>
      <dsp:txXfrm>
        <a:off x="6616687" y="694781"/>
        <a:ext cx="2360282" cy="141616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25C2004-7C66-497D-BBB6-9C2E2CC47FA6}">
      <dsp:nvSpPr>
        <dsp:cNvPr id="0" name=""/>
        <dsp:cNvSpPr/>
      </dsp:nvSpPr>
      <dsp:spPr>
        <a:xfrm>
          <a:off x="789941" y="1940"/>
          <a:ext cx="2302538" cy="1381523"/>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b="1" kern="1200" dirty="0" err="1" smtClean="0">
              <a:latin typeface="HSE Sans"/>
            </a:rPr>
            <a:t>Erdos-Renyi</a:t>
          </a:r>
          <a:endParaRPr lang="en-US" sz="1600" b="1" kern="1200" dirty="0" smtClean="0">
            <a:latin typeface="HSE Sans"/>
          </a:endParaRPr>
        </a:p>
        <a:p>
          <a:pPr marL="171450" lvl="1" indent="-171450" algn="ctr" defTabSz="711200">
            <a:lnSpc>
              <a:spcPct val="90000"/>
            </a:lnSpc>
            <a:spcBef>
              <a:spcPct val="0"/>
            </a:spcBef>
            <a:spcAft>
              <a:spcPct val="15000"/>
            </a:spcAft>
            <a:buChar char="••"/>
          </a:pPr>
          <a:r>
            <a:rPr lang="en-US" sz="1600" kern="1200" dirty="0" smtClean="0">
              <a:latin typeface="HSE Sans"/>
            </a:rPr>
            <a:t>number of nodes</a:t>
          </a:r>
        </a:p>
        <a:p>
          <a:pPr marL="171450" lvl="1" indent="-171450" algn="ctr" defTabSz="711200">
            <a:lnSpc>
              <a:spcPct val="90000"/>
            </a:lnSpc>
            <a:spcBef>
              <a:spcPct val="0"/>
            </a:spcBef>
            <a:spcAft>
              <a:spcPct val="15000"/>
            </a:spcAft>
            <a:buChar char="••"/>
          </a:pPr>
          <a:r>
            <a:rPr lang="en-US" sz="1600" kern="1200" dirty="0" smtClean="0">
              <a:latin typeface="HSE Sans"/>
            </a:rPr>
            <a:t>edge density</a:t>
          </a:r>
        </a:p>
      </dsp:txBody>
      <dsp:txXfrm>
        <a:off x="789941" y="1940"/>
        <a:ext cx="2302538" cy="1381523"/>
      </dsp:txXfrm>
    </dsp:sp>
    <dsp:sp modelId="{EEB1BC27-BE1E-4E5F-95E6-BA936A9FFB05}">
      <dsp:nvSpPr>
        <dsp:cNvPr id="0" name=""/>
        <dsp:cNvSpPr/>
      </dsp:nvSpPr>
      <dsp:spPr>
        <a:xfrm>
          <a:off x="3322733" y="1940"/>
          <a:ext cx="2302538" cy="1381523"/>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b="1" kern="1200" dirty="0" smtClean="0">
              <a:latin typeface="HSE Sans"/>
            </a:rPr>
            <a:t>Geometric</a:t>
          </a:r>
          <a:endParaRPr lang="ru-RU" sz="1600" b="1" kern="1200" dirty="0" smtClean="0"/>
        </a:p>
        <a:p>
          <a:pPr marL="171450" lvl="1" indent="-171450" algn="ctr" defTabSz="711200">
            <a:lnSpc>
              <a:spcPct val="90000"/>
            </a:lnSpc>
            <a:spcBef>
              <a:spcPct val="0"/>
            </a:spcBef>
            <a:spcAft>
              <a:spcPct val="15000"/>
            </a:spcAft>
            <a:buChar char="••"/>
          </a:pPr>
          <a:r>
            <a:rPr lang="en-US" sz="1600" kern="1200" dirty="0" smtClean="0">
              <a:latin typeface="HSE Sans"/>
            </a:rPr>
            <a:t>number of nodes</a:t>
          </a:r>
          <a:endParaRPr lang="ru-RU" sz="1600" kern="1200" dirty="0" smtClean="0"/>
        </a:p>
        <a:p>
          <a:pPr marL="171450" lvl="1" indent="-171450" algn="ctr" defTabSz="711200">
            <a:lnSpc>
              <a:spcPct val="90000"/>
            </a:lnSpc>
            <a:spcBef>
              <a:spcPct val="0"/>
            </a:spcBef>
            <a:spcAft>
              <a:spcPct val="15000"/>
            </a:spcAft>
            <a:buChar char="••"/>
          </a:pPr>
          <a:r>
            <a:rPr lang="en-US" sz="1600" kern="1200" dirty="0" smtClean="0">
              <a:latin typeface="HSE Sans"/>
            </a:rPr>
            <a:t>maximum distance between nodes</a:t>
          </a:r>
          <a:endParaRPr lang="ru-RU" sz="1600" kern="1200" dirty="0" smtClean="0"/>
        </a:p>
      </dsp:txBody>
      <dsp:txXfrm>
        <a:off x="3322733" y="1940"/>
        <a:ext cx="2302538" cy="1381523"/>
      </dsp:txXfrm>
    </dsp:sp>
    <dsp:sp modelId="{B0F3963D-C906-48A2-A88E-CA08C6D3821D}">
      <dsp:nvSpPr>
        <dsp:cNvPr id="0" name=""/>
        <dsp:cNvSpPr/>
      </dsp:nvSpPr>
      <dsp:spPr>
        <a:xfrm>
          <a:off x="5855526" y="1940"/>
          <a:ext cx="2302538" cy="1381523"/>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b="1" kern="1200" dirty="0" err="1" smtClean="0">
              <a:latin typeface="HSE Sans"/>
            </a:rPr>
            <a:t>Barabasi</a:t>
          </a:r>
          <a:r>
            <a:rPr lang="en-US" sz="1600" b="1" kern="1200" dirty="0" smtClean="0">
              <a:latin typeface="HSE Sans"/>
            </a:rPr>
            <a:t>-Albert</a:t>
          </a:r>
          <a:r>
            <a:rPr lang="en-US" sz="1600" kern="1200" dirty="0" smtClean="0">
              <a:latin typeface="HSE Sans"/>
            </a:rPr>
            <a:t> </a:t>
          </a:r>
          <a:endParaRPr lang="ru-RU" sz="1600" kern="1200" dirty="0"/>
        </a:p>
        <a:p>
          <a:pPr marL="171450" lvl="1" indent="-171450" algn="ctr" defTabSz="711200">
            <a:lnSpc>
              <a:spcPct val="90000"/>
            </a:lnSpc>
            <a:spcBef>
              <a:spcPct val="0"/>
            </a:spcBef>
            <a:spcAft>
              <a:spcPct val="15000"/>
            </a:spcAft>
            <a:buChar char="••"/>
          </a:pPr>
          <a:r>
            <a:rPr lang="en-US" sz="1600" kern="1200" dirty="0" smtClean="0">
              <a:latin typeface="HSE Sans"/>
            </a:rPr>
            <a:t>number of nodes</a:t>
          </a:r>
          <a:endParaRPr lang="ru-RU" sz="1600" kern="1200" dirty="0"/>
        </a:p>
      </dsp:txBody>
      <dsp:txXfrm>
        <a:off x="5855526" y="1940"/>
        <a:ext cx="2302538" cy="1381523"/>
      </dsp:txXfrm>
    </dsp:sp>
    <dsp:sp modelId="{554B7232-C357-4643-9503-6910D6FB4B85}">
      <dsp:nvSpPr>
        <dsp:cNvPr id="0" name=""/>
        <dsp:cNvSpPr/>
      </dsp:nvSpPr>
      <dsp:spPr>
        <a:xfrm>
          <a:off x="2056337" y="1613717"/>
          <a:ext cx="2302538" cy="1381523"/>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b="1" kern="1200" dirty="0" smtClean="0">
              <a:latin typeface="HSE Sans"/>
            </a:rPr>
            <a:t>Chung Lu </a:t>
          </a:r>
          <a:endParaRPr lang="ru-RU" sz="1600" b="1" kern="1200" dirty="0"/>
        </a:p>
        <a:p>
          <a:pPr marL="171450" lvl="1" indent="-171450" algn="ctr" defTabSz="711200">
            <a:lnSpc>
              <a:spcPct val="90000"/>
            </a:lnSpc>
            <a:spcBef>
              <a:spcPct val="0"/>
            </a:spcBef>
            <a:spcAft>
              <a:spcPct val="15000"/>
            </a:spcAft>
            <a:buChar char="••"/>
          </a:pPr>
          <a:r>
            <a:rPr lang="en-US" sz="1600" kern="1200" dirty="0" smtClean="0">
              <a:latin typeface="HSE Sans"/>
            </a:rPr>
            <a:t>expected nodes degrees vector</a:t>
          </a:r>
          <a:endParaRPr lang="ru-RU" sz="1600" kern="1200" dirty="0"/>
        </a:p>
      </dsp:txBody>
      <dsp:txXfrm>
        <a:off x="2056337" y="1613717"/>
        <a:ext cx="2302538" cy="1381523"/>
      </dsp:txXfrm>
    </dsp:sp>
    <dsp:sp modelId="{D64FD38A-3AB2-400C-A532-7AC68AD64B73}">
      <dsp:nvSpPr>
        <dsp:cNvPr id="0" name=""/>
        <dsp:cNvSpPr/>
      </dsp:nvSpPr>
      <dsp:spPr>
        <a:xfrm>
          <a:off x="4589129" y="1613717"/>
          <a:ext cx="2302538" cy="1381523"/>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b="1" kern="1200" dirty="0" smtClean="0">
              <a:latin typeface="HSE Sans"/>
            </a:rPr>
            <a:t>Geometric Chung Lu </a:t>
          </a:r>
          <a:endParaRPr lang="ru-RU" sz="1600" b="1" kern="1200" dirty="0"/>
        </a:p>
        <a:p>
          <a:pPr marL="171450" lvl="1" indent="-171450" algn="ctr" defTabSz="711200">
            <a:lnSpc>
              <a:spcPct val="90000"/>
            </a:lnSpc>
            <a:spcBef>
              <a:spcPct val="0"/>
            </a:spcBef>
            <a:spcAft>
              <a:spcPct val="15000"/>
            </a:spcAft>
            <a:buChar char="••"/>
          </a:pPr>
          <a:r>
            <a:rPr lang="en-US" sz="1600" kern="1200" dirty="0" smtClean="0">
              <a:latin typeface="HSE Sans"/>
            </a:rPr>
            <a:t>expected nodes degrees vector</a:t>
          </a:r>
          <a:endParaRPr lang="ru-RU" sz="1600" kern="1200" dirty="0"/>
        </a:p>
      </dsp:txBody>
      <dsp:txXfrm>
        <a:off x="4589129" y="1613717"/>
        <a:ext cx="2302538" cy="1381523"/>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EB1BC27-BE1E-4E5F-95E6-BA936A9FFB05}">
      <dsp:nvSpPr>
        <dsp:cNvPr id="0" name=""/>
        <dsp:cNvSpPr/>
      </dsp:nvSpPr>
      <dsp:spPr>
        <a:xfrm>
          <a:off x="2621" y="146777"/>
          <a:ext cx="2079712" cy="124782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latin typeface="HSE Sans"/>
            </a:rPr>
            <a:t>Edge density</a:t>
          </a:r>
          <a:endParaRPr lang="ru-RU" sz="1600" b="1" kern="1200" dirty="0" smtClean="0"/>
        </a:p>
      </dsp:txBody>
      <dsp:txXfrm>
        <a:off x="2621" y="146777"/>
        <a:ext cx="2079712" cy="1247827"/>
      </dsp:txXfrm>
    </dsp:sp>
    <dsp:sp modelId="{2C52882D-FDC4-4068-A3CE-D1809F5658B5}">
      <dsp:nvSpPr>
        <dsp:cNvPr id="0" name=""/>
        <dsp:cNvSpPr/>
      </dsp:nvSpPr>
      <dsp:spPr>
        <a:xfrm>
          <a:off x="2290305" y="146777"/>
          <a:ext cx="2079712" cy="124782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latin typeface="HSE Sans"/>
            </a:rPr>
            <a:t>Connected Components amount</a:t>
          </a:r>
          <a:endParaRPr lang="ru-RU" sz="1600" b="1" kern="1200" dirty="0" smtClean="0"/>
        </a:p>
      </dsp:txBody>
      <dsp:txXfrm>
        <a:off x="2290305" y="146777"/>
        <a:ext cx="2079712" cy="1247827"/>
      </dsp:txXfrm>
    </dsp:sp>
    <dsp:sp modelId="{0200475E-2306-4027-96C6-D991359E2295}">
      <dsp:nvSpPr>
        <dsp:cNvPr id="0" name=""/>
        <dsp:cNvSpPr/>
      </dsp:nvSpPr>
      <dsp:spPr>
        <a:xfrm>
          <a:off x="4577988" y="146777"/>
          <a:ext cx="2079712" cy="124782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latin typeface="HSE Sans"/>
            </a:rPr>
            <a:t>Degrees vector</a:t>
          </a:r>
          <a:endParaRPr lang="ru-RU" sz="1600" b="1" kern="1200" dirty="0" smtClean="0"/>
        </a:p>
      </dsp:txBody>
      <dsp:txXfrm>
        <a:off x="4577988" y="146777"/>
        <a:ext cx="2079712" cy="1247827"/>
      </dsp:txXfrm>
    </dsp:sp>
    <dsp:sp modelId="{A68CA67A-CFE7-4B0E-A79D-554093BFB180}">
      <dsp:nvSpPr>
        <dsp:cNvPr id="0" name=""/>
        <dsp:cNvSpPr/>
      </dsp:nvSpPr>
      <dsp:spPr>
        <a:xfrm>
          <a:off x="6865672" y="146777"/>
          <a:ext cx="2079712" cy="124782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latin typeface="HSE Sans"/>
            </a:rPr>
            <a:t>Triangles amount</a:t>
          </a:r>
          <a:endParaRPr lang="ru-RU" sz="1600" b="1" kern="1200" dirty="0" smtClean="0"/>
        </a:p>
      </dsp:txBody>
      <dsp:txXfrm>
        <a:off x="6865672" y="146777"/>
        <a:ext cx="2079712" cy="1247827"/>
      </dsp:txXfrm>
    </dsp:sp>
    <dsp:sp modelId="{B722AACD-006F-4021-8961-E892F9E4F546}">
      <dsp:nvSpPr>
        <dsp:cNvPr id="0" name=""/>
        <dsp:cNvSpPr/>
      </dsp:nvSpPr>
      <dsp:spPr>
        <a:xfrm>
          <a:off x="2621" y="1602576"/>
          <a:ext cx="2079712" cy="124782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latin typeface="HSE Sans"/>
            </a:rPr>
            <a:t>Clustering coefficient</a:t>
          </a:r>
          <a:endParaRPr lang="ru-RU" sz="1600" b="1" kern="1200" dirty="0" smtClean="0"/>
        </a:p>
      </dsp:txBody>
      <dsp:txXfrm>
        <a:off x="2621" y="1602576"/>
        <a:ext cx="2079712" cy="1247827"/>
      </dsp:txXfrm>
    </dsp:sp>
    <dsp:sp modelId="{B602D795-753C-40D4-BE58-D377C685BE24}">
      <dsp:nvSpPr>
        <dsp:cNvPr id="0" name=""/>
        <dsp:cNvSpPr/>
      </dsp:nvSpPr>
      <dsp:spPr>
        <a:xfrm>
          <a:off x="2290305" y="1602576"/>
          <a:ext cx="2079712" cy="124782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err="1" smtClean="0">
              <a:latin typeface="HSE Sans"/>
            </a:rPr>
            <a:t>PageRank</a:t>
          </a:r>
          <a:r>
            <a:rPr lang="en-US" sz="1600" b="1" kern="1200" dirty="0" smtClean="0">
              <a:latin typeface="HSE Sans"/>
            </a:rPr>
            <a:t> vector</a:t>
          </a:r>
          <a:endParaRPr lang="ru-RU" sz="1600" b="1" kern="1200" dirty="0" smtClean="0"/>
        </a:p>
      </dsp:txBody>
      <dsp:txXfrm>
        <a:off x="2290305" y="1602576"/>
        <a:ext cx="2079712" cy="1247827"/>
      </dsp:txXfrm>
    </dsp:sp>
    <dsp:sp modelId="{35FCFBDA-FCD4-4C5E-8A45-27120CCA6535}">
      <dsp:nvSpPr>
        <dsp:cNvPr id="0" name=""/>
        <dsp:cNvSpPr/>
      </dsp:nvSpPr>
      <dsp:spPr>
        <a:xfrm>
          <a:off x="4577988" y="1602576"/>
          <a:ext cx="2079712" cy="124782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err="1" smtClean="0">
              <a:latin typeface="HSE Sans"/>
            </a:rPr>
            <a:t>Eigenvalues</a:t>
          </a:r>
          <a:r>
            <a:rPr lang="en-US" sz="1600" b="1" kern="1200" dirty="0" smtClean="0">
              <a:latin typeface="HSE Sans"/>
            </a:rPr>
            <a:t>  of adjacency matrix</a:t>
          </a:r>
          <a:endParaRPr lang="ru-RU" sz="1600" b="1" kern="1200" dirty="0" smtClean="0"/>
        </a:p>
      </dsp:txBody>
      <dsp:txXfrm>
        <a:off x="4577988" y="1602576"/>
        <a:ext cx="2079712" cy="1247827"/>
      </dsp:txXfrm>
    </dsp:sp>
    <dsp:sp modelId="{32F18932-13CA-46BD-983C-48D129CCB99F}">
      <dsp:nvSpPr>
        <dsp:cNvPr id="0" name=""/>
        <dsp:cNvSpPr/>
      </dsp:nvSpPr>
      <dsp:spPr>
        <a:xfrm>
          <a:off x="6865672" y="1602576"/>
          <a:ext cx="2079712" cy="124782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latin typeface="HSE Sans"/>
            </a:rPr>
            <a:t>Weights vector</a:t>
          </a:r>
          <a:endParaRPr lang="ru-RU" sz="1600" b="1" kern="1200" dirty="0" smtClean="0"/>
        </a:p>
      </dsp:txBody>
      <dsp:txXfrm>
        <a:off x="6865672" y="1602576"/>
        <a:ext cx="2079712" cy="124782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61BF4-8B2C-784B-9959-B59A059012C3}" type="datetimeFigureOut">
              <a:rPr lang="x-none" smtClean="0"/>
              <a:pPr/>
              <a:t>07.02.2022</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48903-8EB5-294E-A216-6B54B0368783}" type="slidenum">
              <a:rPr lang="x-none" smtClean="0"/>
              <a:pPr/>
              <a:t>‹#›</a:t>
            </a:fld>
            <a:endParaRPr lang="x-none"/>
          </a:p>
        </p:txBody>
      </p:sp>
    </p:spTree>
    <p:extLst>
      <p:ext uri="{BB962C8B-B14F-4D97-AF65-F5344CB8AC3E}">
        <p14:creationId xmlns="" xmlns:p14="http://schemas.microsoft.com/office/powerpoint/2010/main" val="173168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Обложк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8" descr="A blue circle with white text&#10;&#10;Description automatically generated with low confidence">
            <a:extLst>
              <a:ext uri="{FF2B5EF4-FFF2-40B4-BE49-F238E27FC236}">
                <a16:creationId xmlns="" xmlns:a16="http://schemas.microsoft.com/office/drawing/2014/main" id="{BA292C80-0DA8-194A-9A66-279048FA2A54}"/>
              </a:ext>
            </a:extLst>
          </p:cNvPr>
          <p:cNvPicPr>
            <a:picLocks noChangeAspect="1"/>
          </p:cNvPicPr>
          <p:nvPr userDrawn="1"/>
        </p:nvPicPr>
        <p:blipFill>
          <a:blip r:embed="rId3"/>
          <a:stretch>
            <a:fillRect/>
          </a:stretch>
        </p:blipFill>
        <p:spPr>
          <a:xfrm>
            <a:off x="1013859" y="962173"/>
            <a:ext cx="886499" cy="886499"/>
          </a:xfrm>
          <a:prstGeom prst="rect">
            <a:avLst/>
          </a:prstGeom>
        </p:spPr>
      </p:pic>
      <p:cxnSp>
        <p:nvCxnSpPr>
          <p:cNvPr id="11" name="Straight Connector 48">
            <a:extLst>
              <a:ext uri="{FF2B5EF4-FFF2-40B4-BE49-F238E27FC236}">
                <a16:creationId xmlns="" xmlns:a16="http://schemas.microsoft.com/office/drawing/2014/main" id="{313EF906-5BAC-0141-A198-076E155DF9E2}"/>
              </a:ext>
            </a:extLst>
          </p:cNvPr>
          <p:cNvCxnSpPr>
            <a:cxnSpLocks/>
          </p:cNvCxnSpPr>
          <p:nvPr userDrawn="1"/>
        </p:nvCxnSpPr>
        <p:spPr>
          <a:xfrm>
            <a:off x="6090212"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50">
            <a:extLst>
              <a:ext uri="{FF2B5EF4-FFF2-40B4-BE49-F238E27FC236}">
                <a16:creationId xmlns="" xmlns:a16="http://schemas.microsoft.com/office/drawing/2014/main" id="{61206A97-26F2-E646-8775-9928FEF465B5}"/>
              </a:ext>
            </a:extLst>
          </p:cNvPr>
          <p:cNvCxnSpPr>
            <a:cxnSpLocks/>
          </p:cNvCxnSpPr>
          <p:nvPr userDrawn="1"/>
        </p:nvCxnSpPr>
        <p:spPr>
          <a:xfrm>
            <a:off x="8642581"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51">
            <a:extLst>
              <a:ext uri="{FF2B5EF4-FFF2-40B4-BE49-F238E27FC236}">
                <a16:creationId xmlns="" xmlns:a16="http://schemas.microsoft.com/office/drawing/2014/main" id="{28E0E5F6-C1CA-9B41-B1DB-6E4FB509084D}"/>
              </a:ext>
            </a:extLst>
          </p:cNvPr>
          <p:cNvCxnSpPr>
            <a:cxnSpLocks/>
          </p:cNvCxnSpPr>
          <p:nvPr userDrawn="1"/>
        </p:nvCxnSpPr>
        <p:spPr>
          <a:xfrm>
            <a:off x="11179047"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15">
            <a:extLst>
              <a:ext uri="{FF2B5EF4-FFF2-40B4-BE49-F238E27FC236}">
                <a16:creationId xmlns="" xmlns:a16="http://schemas.microsoft.com/office/drawing/2014/main" id="{6007C52F-2E27-E24A-B9DC-AAAB052DBD59}"/>
              </a:ext>
            </a:extLst>
          </p:cNvPr>
          <p:cNvSpPr>
            <a:spLocks noGrp="1"/>
          </p:cNvSpPr>
          <p:nvPr>
            <p:ph type="title" hasCustomPrompt="1"/>
          </p:nvPr>
        </p:nvSpPr>
        <p:spPr>
          <a:xfrm>
            <a:off x="1027967" y="2404670"/>
            <a:ext cx="7634059" cy="1978323"/>
          </a:xfrm>
          <a:prstGeom prst="rect">
            <a:avLst/>
          </a:prstGeom>
        </p:spPr>
        <p:txBody>
          <a:bodyPr lIns="0" tIns="0" rIns="0" bIns="0" anchor="t">
            <a:normAutofit/>
          </a:bodyPr>
          <a:lstStyle>
            <a:lvl1pPr>
              <a:lnSpc>
                <a:spcPct val="100000"/>
              </a:lnSpc>
              <a:defRPr sz="4300" b="0" i="0" baseline="0">
                <a:solidFill>
                  <a:srgbClr val="0E2D69"/>
                </a:solidFill>
                <a:latin typeface="HSE Sans" panose="02000000000000000000" pitchFamily="2" charset="0"/>
              </a:defRPr>
            </a:lvl1pPr>
          </a:lstStyle>
          <a:p>
            <a:r>
              <a:rPr lang="en-US" sz="4400" dirty="0">
                <a:solidFill>
                  <a:srgbClr val="102D69"/>
                </a:solidFill>
                <a:latin typeface="HSE Sans" panose="02000000000000000000" pitchFamily="2" charset="0"/>
              </a:rPr>
              <a:t>Name of presentation can be specified in two or three lines </a:t>
            </a:r>
            <a:r>
              <a:rPr lang="ru-RU" sz="4400" dirty="0">
                <a:solidFill>
                  <a:srgbClr val="102D69"/>
                </a:solidFill>
                <a:latin typeface="HSE Sans" panose="02000000000000000000" pitchFamily="2" charset="0"/>
              </a:rPr>
              <a:t> (43 </a:t>
            </a:r>
            <a:r>
              <a:rPr lang="en-GB" sz="4400" dirty="0" err="1">
                <a:solidFill>
                  <a:srgbClr val="102D69"/>
                </a:solidFill>
                <a:latin typeface="HSE Sans" panose="02000000000000000000" pitchFamily="2" charset="0"/>
              </a:rPr>
              <a:t>pt</a:t>
            </a:r>
            <a:r>
              <a:rPr lang="en-GB" sz="4400" dirty="0">
                <a:solidFill>
                  <a:srgbClr val="102D69"/>
                </a:solidFill>
                <a:latin typeface="HSE Sans" panose="02000000000000000000" pitchFamily="2" charset="0"/>
              </a:rPr>
              <a:t>)</a:t>
            </a:r>
            <a:endParaRPr lang="ru-RU" sz="4400" dirty="0">
              <a:solidFill>
                <a:srgbClr val="102D69"/>
              </a:solidFill>
              <a:latin typeface="HSE Sans" panose="02000000000000000000" pitchFamily="2" charset="0"/>
            </a:endParaRPr>
          </a:p>
        </p:txBody>
      </p:sp>
      <p:sp>
        <p:nvSpPr>
          <p:cNvPr id="20" name="Текст 19">
            <a:extLst>
              <a:ext uri="{FF2B5EF4-FFF2-40B4-BE49-F238E27FC236}">
                <a16:creationId xmlns="" xmlns:a16="http://schemas.microsoft.com/office/drawing/2014/main" id="{18109844-C2E7-354F-9C01-8834E4DCE373}"/>
              </a:ext>
            </a:extLst>
          </p:cNvPr>
          <p:cNvSpPr>
            <a:spLocks noGrp="1"/>
          </p:cNvSpPr>
          <p:nvPr>
            <p:ph type="body" sz="quarter" idx="10" hasCustomPrompt="1"/>
          </p:nvPr>
        </p:nvSpPr>
        <p:spPr>
          <a:xfrm>
            <a:off x="2074947" y="1187841"/>
            <a:ext cx="3848717" cy="435163"/>
          </a:xfrm>
          <a:prstGeom prst="rect">
            <a:avLst/>
          </a:prstGeom>
        </p:spPr>
        <p:txBody>
          <a:bodyPr lIns="0" tIns="0" rIns="0" bIns="0" anchor="t">
            <a:noAutofit/>
          </a:bodyPr>
          <a:lstStyle>
            <a:lvl1pPr marL="0" indent="0" algn="l">
              <a:lnSpc>
                <a:spcPct val="100000"/>
              </a:lnSpc>
              <a:spcBef>
                <a:spcPts val="0"/>
              </a:spcBef>
              <a:buNone/>
              <a:defRPr sz="1600" b="0" i="0">
                <a:latin typeface="HSE Sans" panose="02000000000000000000" pitchFamily="2" charset="0"/>
              </a:defRPr>
            </a:lvl1pPr>
            <a:lvl2pPr marL="457200" indent="0" algn="l">
              <a:buNone/>
              <a:defRPr sz="1600" b="0" i="0">
                <a:latin typeface="HSE Sans" panose="02000000000000000000" pitchFamily="2" charset="0"/>
              </a:defRPr>
            </a:lvl2pPr>
            <a:lvl3pPr marL="914400" indent="0" algn="l">
              <a:buNone/>
              <a:defRPr sz="1600" b="0" i="0">
                <a:latin typeface="HSE Sans" panose="02000000000000000000" pitchFamily="2" charset="0"/>
              </a:defRPr>
            </a:lvl3pPr>
            <a:lvl4pPr marL="1371600" indent="0" algn="l">
              <a:buNone/>
              <a:defRPr sz="1600" b="0" i="0">
                <a:latin typeface="HSE Sans" panose="02000000000000000000" pitchFamily="2" charset="0"/>
              </a:defRPr>
            </a:lvl4pPr>
            <a:lvl5pPr marL="1828800" indent="0" algn="l">
              <a:buNone/>
              <a:defRPr sz="1600" b="0" i="0">
                <a:latin typeface="HSE Sans" panose="02000000000000000000" pitchFamily="2" charset="0"/>
              </a:defRPr>
            </a:lvl5pPr>
          </a:lstStyle>
          <a:p>
            <a:r>
              <a:rPr lang="en-GB" sz="1600" dirty="0">
                <a:latin typeface="HSE Sans" panose="02000000000000000000" pitchFamily="2" charset="0"/>
              </a:rPr>
              <a:t>Name of faculty in two lines (16 </a:t>
            </a:r>
            <a:r>
              <a:rPr lang="en-GB" sz="1600" dirty="0" err="1">
                <a:latin typeface="HSE Sans" panose="02000000000000000000" pitchFamily="2" charset="0"/>
              </a:rPr>
              <a:t>pt</a:t>
            </a:r>
            <a:r>
              <a:rPr lang="en-GB" sz="1600" dirty="0">
                <a:latin typeface="HSE Sans" panose="02000000000000000000" pitchFamily="2" charset="0"/>
              </a:rPr>
              <a:t>)</a:t>
            </a:r>
            <a:endParaRPr lang="ru-RU" sz="1600" dirty="0">
              <a:latin typeface="HSE Sans" panose="02000000000000000000" pitchFamily="2" charset="0"/>
            </a:endParaRPr>
          </a:p>
        </p:txBody>
      </p:sp>
      <p:sp>
        <p:nvSpPr>
          <p:cNvPr id="25" name="Текст 24">
            <a:extLst>
              <a:ext uri="{FF2B5EF4-FFF2-40B4-BE49-F238E27FC236}">
                <a16:creationId xmlns="" xmlns:a16="http://schemas.microsoft.com/office/drawing/2014/main" id="{40A04329-C800-BB42-BFE0-7E3C68848DA7}"/>
              </a:ext>
            </a:extLst>
          </p:cNvPr>
          <p:cNvSpPr>
            <a:spLocks noGrp="1"/>
          </p:cNvSpPr>
          <p:nvPr>
            <p:ph type="body" sz="quarter" idx="11" hasCustomPrompt="1"/>
          </p:nvPr>
        </p:nvSpPr>
        <p:spPr>
          <a:xfrm>
            <a:off x="6259420" y="1173829"/>
            <a:ext cx="2278063"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GB" sz="1200" dirty="0">
                <a:latin typeface="HSE Sans" panose="02000000000000000000" pitchFamily="2" charset="0"/>
              </a:rPr>
              <a:t>Name of subdivision in two or three lines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7" name="Текст 26">
            <a:extLst>
              <a:ext uri="{FF2B5EF4-FFF2-40B4-BE49-F238E27FC236}">
                <a16:creationId xmlns="" xmlns:a16="http://schemas.microsoft.com/office/drawing/2014/main" id="{98337931-3EC2-F348-99EA-860F4FFDC188}"/>
              </a:ext>
            </a:extLst>
          </p:cNvPr>
          <p:cNvSpPr>
            <a:spLocks noGrp="1"/>
          </p:cNvSpPr>
          <p:nvPr>
            <p:ph type="body" idx="12" hasCustomPrompt="1"/>
          </p:nvPr>
        </p:nvSpPr>
        <p:spPr>
          <a:xfrm>
            <a:off x="8786720" y="1173829"/>
            <a:ext cx="2217738"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US" sz="1200" dirty="0">
                <a:latin typeface="HSE Sans" panose="02000000000000000000" pitchFamily="2" charset="0"/>
              </a:rPr>
              <a:t>Moscow</a:t>
            </a:r>
            <a:r>
              <a:rPr lang="ru-RU" sz="1200" dirty="0">
                <a:latin typeface="HSE Sans" panose="02000000000000000000" pitchFamily="2" charset="0"/>
              </a:rPr>
              <a:t/>
            </a:r>
            <a:br>
              <a:rPr lang="ru-RU" sz="1200" dirty="0">
                <a:latin typeface="HSE Sans" panose="02000000000000000000" pitchFamily="2" charset="0"/>
              </a:rPr>
            </a:br>
            <a:r>
              <a:rPr lang="ru-RU" sz="1200" dirty="0">
                <a:latin typeface="HSE Sans" panose="02000000000000000000" pitchFamily="2" charset="0"/>
              </a:rPr>
              <a:t>2022</a:t>
            </a:r>
            <a:r>
              <a:rPr lang="en-GB" sz="1200" dirty="0">
                <a:latin typeface="HSE Sans" panose="02000000000000000000" pitchFamily="2" charset="0"/>
              </a:rPr>
              <a:t>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9" name="Текст 28">
            <a:extLst>
              <a:ext uri="{FF2B5EF4-FFF2-40B4-BE49-F238E27FC236}">
                <a16:creationId xmlns="" xmlns:a16="http://schemas.microsoft.com/office/drawing/2014/main" id="{EEA7A79B-D410-B44F-BF32-C3EAEFC20A6E}"/>
              </a:ext>
            </a:extLst>
          </p:cNvPr>
          <p:cNvSpPr>
            <a:spLocks noGrp="1"/>
          </p:cNvSpPr>
          <p:nvPr>
            <p:ph type="body" sz="quarter" idx="13" hasCustomPrompt="1"/>
          </p:nvPr>
        </p:nvSpPr>
        <p:spPr>
          <a:xfrm>
            <a:off x="1027967" y="4824914"/>
            <a:ext cx="7625267" cy="652860"/>
          </a:xfrm>
          <a:prstGeom prst="rect">
            <a:avLst/>
          </a:prstGeo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600" b="0" i="0">
                <a:solidFill>
                  <a:srgbClr val="0E2D69"/>
                </a:solidFill>
                <a:latin typeface="HSE Sans" panose="02000000000000000000" pitchFamily="2" charset="0"/>
              </a:defRPr>
            </a:lvl1pPr>
          </a:lstStyle>
          <a:p>
            <a:r>
              <a:rPr lang="en-US" sz="1600" dirty="0">
                <a:latin typeface="HSE Sans" panose="02000000000000000000" pitchFamily="2" charset="0"/>
              </a:rPr>
              <a:t>If you need more space, please use a subheading (16 </a:t>
            </a:r>
            <a:r>
              <a:rPr lang="en-US" sz="1600" dirty="0" err="1">
                <a:latin typeface="HSE Sans" panose="02000000000000000000" pitchFamily="2" charset="0"/>
              </a:rPr>
              <a:t>pt</a:t>
            </a:r>
            <a:r>
              <a:rPr lang="en-US" sz="1600" dirty="0">
                <a:latin typeface="HSE Sans" panose="02000000000000000000" pitchFamily="2" charset="0"/>
              </a:rPr>
              <a:t>)</a:t>
            </a:r>
            <a:endParaRPr lang="ru-RU" sz="1600" dirty="0">
              <a:latin typeface="HSE Sans" panose="02000000000000000000" pitchFamily="2" charset="0"/>
            </a:endParaRPr>
          </a:p>
        </p:txBody>
      </p:sp>
    </p:spTree>
    <p:extLst>
      <p:ext uri="{BB962C8B-B14F-4D97-AF65-F5344CB8AC3E}">
        <p14:creationId xmlns="" xmlns:p14="http://schemas.microsoft.com/office/powerpoint/2010/main" val="4182895918"/>
      </p:ext>
    </p:extLst>
  </p:cSld>
  <p:clrMapOvr>
    <a:masterClrMapping/>
  </p:clrMapOvr>
  <p:extLst>
    <p:ext uri="{DCECCB84-F9BA-43D5-87BE-67443E8EF086}">
      <p15:sldGuideLst xmlns=""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цве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 xmlns:a16="http://schemas.microsoft.com/office/drawing/2014/main" id="{9328428E-0D3D-6E4B-BAC0-3F63BAF7DB7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 xmlns:a16="http://schemas.microsoft.com/office/drawing/2014/main" id="{86CF47C6-D972-9E44-A717-6848F348939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 xmlns:a16="http://schemas.microsoft.com/office/drawing/2014/main" id="{412FEF63-77C0-7C4A-B9BE-4BC0EEEEB78C}"/>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 xmlns:a16="http://schemas.microsoft.com/office/drawing/2014/main" id="{C4F550E9-E979-284D-B65F-44E092DD9D0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 xmlns:a16="http://schemas.microsoft.com/office/drawing/2014/main" id="{3A39D099-B515-F343-BF7A-A95468DA3860}"/>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p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 xmlns:a16="http://schemas.microsoft.com/office/drawing/2014/main" id="{396B1F99-9711-C64F-A7C9-4F1D89E7F11D}"/>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9" name="Заголовок 31">
            <a:extLst>
              <a:ext uri="{FF2B5EF4-FFF2-40B4-BE49-F238E27FC236}">
                <a16:creationId xmlns="" xmlns:a16="http://schemas.microsoft.com/office/drawing/2014/main" id="{1C20890C-BC1C-0745-9AF3-46700BA27C4A}"/>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More </a:t>
            </a:r>
            <a:r>
              <a:rPr lang="en-US" sz="2400" dirty="0" err="1">
                <a:solidFill>
                  <a:srgbClr val="102D69"/>
                </a:solidFill>
                <a:latin typeface="HSE Sans" panose="02000000000000000000" pitchFamily="2" charset="0"/>
              </a:rPr>
              <a:t>colours</a:t>
            </a:r>
            <a:r>
              <a:rPr lang="en-US" sz="2400" dirty="0">
                <a:solidFill>
                  <a:srgbClr val="102D69"/>
                </a:solidFill>
                <a:latin typeface="HSE Sans" panose="02000000000000000000" pitchFamily="2" charset="0"/>
              </a:rPr>
              <a:t>: palette</a:t>
            </a:r>
            <a:endParaRPr lang="ru-RU" sz="2400" dirty="0">
              <a:solidFill>
                <a:srgbClr val="102D69"/>
              </a:solidFill>
              <a:latin typeface="HSE Sans" panose="02000000000000000000" pitchFamily="2" charset="0"/>
            </a:endParaRPr>
          </a:p>
        </p:txBody>
      </p:sp>
      <p:sp>
        <p:nvSpPr>
          <p:cNvPr id="20" name="Текст 35">
            <a:extLst>
              <a:ext uri="{FF2B5EF4-FFF2-40B4-BE49-F238E27FC236}">
                <a16:creationId xmlns="" xmlns:a16="http://schemas.microsoft.com/office/drawing/2014/main" id="{CA2589F7-4500-024F-8E07-D726629A599C}"/>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For tables, graphs , charts and diagrams, you may need to use additional </a:t>
            </a:r>
            <a:r>
              <a:rPr lang="en-US" sz="1300" dirty="0" err="1">
                <a:latin typeface="HSE Sans" panose="02000000000000000000" pitchFamily="2" charset="0"/>
              </a:rPr>
              <a:t>colours</a:t>
            </a:r>
            <a:r>
              <a:rPr lang="en-US" sz="1300" dirty="0">
                <a:latin typeface="HSE Sans" panose="02000000000000000000" pitchFamily="2" charset="0"/>
              </a:rPr>
              <a:t>; you may correctly ask what </a:t>
            </a:r>
            <a:r>
              <a:rPr lang="en-US" sz="1300" dirty="0" err="1">
                <a:latin typeface="HSE Sans" panose="02000000000000000000" pitchFamily="2" charset="0"/>
              </a:rPr>
              <a:t>colours</a:t>
            </a:r>
            <a:r>
              <a:rPr lang="en-US" sz="1300" dirty="0">
                <a:latin typeface="HSE Sans" panose="02000000000000000000" pitchFamily="2" charset="0"/>
              </a:rPr>
              <a:t> can be used and where to find them. We advise using HSE University’s official </a:t>
            </a:r>
            <a:r>
              <a:rPr lang="en-US" sz="1300" dirty="0" err="1">
                <a:latin typeface="HSE Sans" panose="02000000000000000000" pitchFamily="2" charset="0"/>
              </a:rPr>
              <a:t>colour</a:t>
            </a:r>
            <a:r>
              <a:rPr lang="en-US" sz="1300" dirty="0">
                <a:latin typeface="HSE Sans" panose="02000000000000000000" pitchFamily="2" charset="0"/>
              </a:rPr>
              <a:t> scheme for such purposes.</a:t>
            </a:r>
            <a:endParaRPr lang="ru-RU" sz="1300" dirty="0">
              <a:latin typeface="HSE Sans" panose="02000000000000000000" pitchFamily="2" charset="0"/>
            </a:endParaRPr>
          </a:p>
        </p:txBody>
      </p:sp>
      <p:sp>
        <p:nvSpPr>
          <p:cNvPr id="21" name="Oval 5">
            <a:extLst>
              <a:ext uri="{FF2B5EF4-FFF2-40B4-BE49-F238E27FC236}">
                <a16:creationId xmlns="" xmlns:a16="http://schemas.microsoft.com/office/drawing/2014/main" id="{D2CA403A-98E7-6C42-8F44-30AB6622C802}"/>
              </a:ext>
            </a:extLst>
          </p:cNvPr>
          <p:cNvSpPr/>
          <p:nvPr userDrawn="1"/>
        </p:nvSpPr>
        <p:spPr>
          <a:xfrm>
            <a:off x="5392982" y="1447790"/>
            <a:ext cx="830997" cy="830997"/>
          </a:xfrm>
          <a:prstGeom prst="ellipse">
            <a:avLst/>
          </a:prstGeom>
          <a:solidFill>
            <a:srgbClr val="0E2D6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2" name="Oval 20">
            <a:extLst>
              <a:ext uri="{FF2B5EF4-FFF2-40B4-BE49-F238E27FC236}">
                <a16:creationId xmlns="" xmlns:a16="http://schemas.microsoft.com/office/drawing/2014/main" id="{42ABAA5D-E7AB-6E48-9D43-A48178C9BDD4}"/>
              </a:ext>
            </a:extLst>
          </p:cNvPr>
          <p:cNvSpPr/>
          <p:nvPr userDrawn="1"/>
        </p:nvSpPr>
        <p:spPr>
          <a:xfrm>
            <a:off x="6742925" y="1447790"/>
            <a:ext cx="830997" cy="830997"/>
          </a:xfrm>
          <a:prstGeom prst="ellipse">
            <a:avLst/>
          </a:prstGeom>
          <a:solidFill>
            <a:srgbClr val="234A9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3" name="Oval 22">
            <a:extLst>
              <a:ext uri="{FF2B5EF4-FFF2-40B4-BE49-F238E27FC236}">
                <a16:creationId xmlns="" xmlns:a16="http://schemas.microsoft.com/office/drawing/2014/main" id="{209F185A-8F67-9C42-A7C5-87E483F4FC19}"/>
              </a:ext>
            </a:extLst>
          </p:cNvPr>
          <p:cNvSpPr/>
          <p:nvPr userDrawn="1"/>
        </p:nvSpPr>
        <p:spPr>
          <a:xfrm>
            <a:off x="8092868" y="1447790"/>
            <a:ext cx="830997" cy="830997"/>
          </a:xfrm>
          <a:prstGeom prst="ellipse">
            <a:avLst/>
          </a:prstGeom>
          <a:solidFill>
            <a:srgbClr val="11A0D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4" name="Oval 23">
            <a:extLst>
              <a:ext uri="{FF2B5EF4-FFF2-40B4-BE49-F238E27FC236}">
                <a16:creationId xmlns="" xmlns:a16="http://schemas.microsoft.com/office/drawing/2014/main" id="{279AE0F6-4E37-6C4D-AF45-824EEE489A15}"/>
              </a:ext>
            </a:extLst>
          </p:cNvPr>
          <p:cNvSpPr/>
          <p:nvPr userDrawn="1"/>
        </p:nvSpPr>
        <p:spPr>
          <a:xfrm>
            <a:off x="9442811" y="1447790"/>
            <a:ext cx="830997" cy="830997"/>
          </a:xfrm>
          <a:prstGeom prst="ellipse">
            <a:avLst/>
          </a:prstGeom>
          <a:solidFill>
            <a:srgbClr val="029C6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5" name="Oval 26">
            <a:extLst>
              <a:ext uri="{FF2B5EF4-FFF2-40B4-BE49-F238E27FC236}">
                <a16:creationId xmlns="" xmlns:a16="http://schemas.microsoft.com/office/drawing/2014/main" id="{330C0EA4-7FD1-CE4D-AC95-8C484C5AC790}"/>
              </a:ext>
            </a:extLst>
          </p:cNvPr>
          <p:cNvSpPr/>
          <p:nvPr userDrawn="1"/>
        </p:nvSpPr>
        <p:spPr>
          <a:xfrm>
            <a:off x="10792754" y="1447790"/>
            <a:ext cx="830997" cy="830997"/>
          </a:xfrm>
          <a:prstGeom prst="ellipse">
            <a:avLst/>
          </a:prstGeom>
          <a:solidFill>
            <a:srgbClr val="EB681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6" name="Oval 29">
            <a:extLst>
              <a:ext uri="{FF2B5EF4-FFF2-40B4-BE49-F238E27FC236}">
                <a16:creationId xmlns="" xmlns:a16="http://schemas.microsoft.com/office/drawing/2014/main" id="{4C53CF3D-7EFB-DF4F-8EA6-5644574E9AFB}"/>
              </a:ext>
            </a:extLst>
          </p:cNvPr>
          <p:cNvSpPr/>
          <p:nvPr userDrawn="1"/>
        </p:nvSpPr>
        <p:spPr>
          <a:xfrm>
            <a:off x="5392982" y="2708699"/>
            <a:ext cx="830997" cy="830997"/>
          </a:xfrm>
          <a:prstGeom prst="ellipse">
            <a:avLst/>
          </a:prstGeom>
          <a:solidFill>
            <a:srgbClr val="7D4EB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7" name="Oval 33">
            <a:extLst>
              <a:ext uri="{FF2B5EF4-FFF2-40B4-BE49-F238E27FC236}">
                <a16:creationId xmlns="" xmlns:a16="http://schemas.microsoft.com/office/drawing/2014/main" id="{B42CE88A-E9A3-2A4E-BD50-EB37311F39EC}"/>
              </a:ext>
            </a:extLst>
          </p:cNvPr>
          <p:cNvSpPr/>
          <p:nvPr userDrawn="1"/>
        </p:nvSpPr>
        <p:spPr>
          <a:xfrm>
            <a:off x="6742925" y="2708699"/>
            <a:ext cx="830997" cy="830997"/>
          </a:xfrm>
          <a:prstGeom prst="ellipse">
            <a:avLst/>
          </a:prstGeom>
          <a:solidFill>
            <a:srgbClr val="E61F3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8" name="Oval 34">
            <a:extLst>
              <a:ext uri="{FF2B5EF4-FFF2-40B4-BE49-F238E27FC236}">
                <a16:creationId xmlns="" xmlns:a16="http://schemas.microsoft.com/office/drawing/2014/main" id="{B699EFDF-DB9D-3C4F-9D1F-461508017BDA}"/>
              </a:ext>
            </a:extLst>
          </p:cNvPr>
          <p:cNvSpPr/>
          <p:nvPr userDrawn="1"/>
        </p:nvSpPr>
        <p:spPr>
          <a:xfrm>
            <a:off x="8092868" y="2708699"/>
            <a:ext cx="830997" cy="830997"/>
          </a:xfrm>
          <a:prstGeom prst="ellipse">
            <a:avLst/>
          </a:prstGeom>
          <a:solidFill>
            <a:srgbClr val="FBBA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9" name="Oval 35">
            <a:extLst>
              <a:ext uri="{FF2B5EF4-FFF2-40B4-BE49-F238E27FC236}">
                <a16:creationId xmlns="" xmlns:a16="http://schemas.microsoft.com/office/drawing/2014/main" id="{5DF3131C-EEA1-5446-B567-C9DA0A2A1AFF}"/>
              </a:ext>
            </a:extLst>
          </p:cNvPr>
          <p:cNvSpPr/>
          <p:nvPr userDrawn="1"/>
        </p:nvSpPr>
        <p:spPr>
          <a:xfrm>
            <a:off x="9442811" y="2708699"/>
            <a:ext cx="830997" cy="830997"/>
          </a:xfrm>
          <a:prstGeom prst="ellipse">
            <a:avLst/>
          </a:prstGeom>
          <a:solidFill>
            <a:srgbClr val="7DA0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0" name="Oval 36">
            <a:extLst>
              <a:ext uri="{FF2B5EF4-FFF2-40B4-BE49-F238E27FC236}">
                <a16:creationId xmlns="" xmlns:a16="http://schemas.microsoft.com/office/drawing/2014/main" id="{6D03B317-B61D-2945-8C0A-A6EBD87ACD07}"/>
              </a:ext>
            </a:extLst>
          </p:cNvPr>
          <p:cNvSpPr/>
          <p:nvPr userDrawn="1"/>
        </p:nvSpPr>
        <p:spPr>
          <a:xfrm>
            <a:off x="10792754" y="2708699"/>
            <a:ext cx="830997" cy="830997"/>
          </a:xfrm>
          <a:prstGeom prst="ellipse">
            <a:avLst/>
          </a:prstGeom>
          <a:solidFill>
            <a:srgbClr val="47A0A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1" name="Oval 37">
            <a:extLst>
              <a:ext uri="{FF2B5EF4-FFF2-40B4-BE49-F238E27FC236}">
                <a16:creationId xmlns="" xmlns:a16="http://schemas.microsoft.com/office/drawing/2014/main" id="{9C0266F1-C0B7-624A-A873-5F2C8801E766}"/>
              </a:ext>
            </a:extLst>
          </p:cNvPr>
          <p:cNvSpPr/>
          <p:nvPr userDrawn="1"/>
        </p:nvSpPr>
        <p:spPr>
          <a:xfrm>
            <a:off x="5392982" y="3969609"/>
            <a:ext cx="830997" cy="830997"/>
          </a:xfrm>
          <a:prstGeom prst="ellipse">
            <a:avLst/>
          </a:prstGeom>
          <a:solidFill>
            <a:srgbClr val="EB8C3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2" name="Oval 38">
            <a:extLst>
              <a:ext uri="{FF2B5EF4-FFF2-40B4-BE49-F238E27FC236}">
                <a16:creationId xmlns="" xmlns:a16="http://schemas.microsoft.com/office/drawing/2014/main" id="{30C0C10E-388C-9843-8270-19D471BD3756}"/>
              </a:ext>
            </a:extLst>
          </p:cNvPr>
          <p:cNvSpPr/>
          <p:nvPr userDrawn="1"/>
        </p:nvSpPr>
        <p:spPr>
          <a:xfrm>
            <a:off x="6742925" y="3969609"/>
            <a:ext cx="830997" cy="830997"/>
          </a:xfrm>
          <a:prstGeom prst="ellipse">
            <a:avLst/>
          </a:prstGeom>
          <a:solidFill>
            <a:srgbClr val="96628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3" name="Oval 39">
            <a:extLst>
              <a:ext uri="{FF2B5EF4-FFF2-40B4-BE49-F238E27FC236}">
                <a16:creationId xmlns="" xmlns:a16="http://schemas.microsoft.com/office/drawing/2014/main" id="{87047EA3-79D2-8644-A568-E64AA1D7D370}"/>
              </a:ext>
            </a:extLst>
          </p:cNvPr>
          <p:cNvSpPr/>
          <p:nvPr userDrawn="1"/>
        </p:nvSpPr>
        <p:spPr>
          <a:xfrm>
            <a:off x="8092868" y="3969609"/>
            <a:ext cx="830997" cy="830997"/>
          </a:xfrm>
          <a:prstGeom prst="ellipse">
            <a:avLst/>
          </a:prstGeom>
          <a:solidFill>
            <a:srgbClr val="CD5A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4" name="Oval 40">
            <a:extLst>
              <a:ext uri="{FF2B5EF4-FFF2-40B4-BE49-F238E27FC236}">
                <a16:creationId xmlns="" xmlns:a16="http://schemas.microsoft.com/office/drawing/2014/main" id="{7F5D1C6B-4E6B-0346-A5DC-C511DB14EFD6}"/>
              </a:ext>
            </a:extLst>
          </p:cNvPr>
          <p:cNvSpPr/>
          <p:nvPr userDrawn="1"/>
        </p:nvSpPr>
        <p:spPr>
          <a:xfrm>
            <a:off x="9442811" y="3969609"/>
            <a:ext cx="830997" cy="830997"/>
          </a:xfrm>
          <a:prstGeom prst="ellipse">
            <a:avLst/>
          </a:prstGeom>
          <a:solidFill>
            <a:srgbClr val="FFD74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5" name="Oval 41">
            <a:extLst>
              <a:ext uri="{FF2B5EF4-FFF2-40B4-BE49-F238E27FC236}">
                <a16:creationId xmlns="" xmlns:a16="http://schemas.microsoft.com/office/drawing/2014/main" id="{EB421DBA-35DE-2C4F-A89E-27F0998EF4E8}"/>
              </a:ext>
            </a:extLst>
          </p:cNvPr>
          <p:cNvSpPr/>
          <p:nvPr userDrawn="1"/>
        </p:nvSpPr>
        <p:spPr>
          <a:xfrm>
            <a:off x="10792754" y="3969609"/>
            <a:ext cx="830997" cy="830997"/>
          </a:xfrm>
          <a:prstGeom prst="ellipse">
            <a:avLst/>
          </a:prstGeom>
          <a:solidFill>
            <a:srgbClr val="CDDDF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6" name="Oval 42">
            <a:extLst>
              <a:ext uri="{FF2B5EF4-FFF2-40B4-BE49-F238E27FC236}">
                <a16:creationId xmlns="" xmlns:a16="http://schemas.microsoft.com/office/drawing/2014/main" id="{081BD842-A9A1-5B44-81ED-A97BA390032B}"/>
              </a:ext>
            </a:extLst>
          </p:cNvPr>
          <p:cNvSpPr/>
          <p:nvPr userDrawn="1"/>
        </p:nvSpPr>
        <p:spPr>
          <a:xfrm>
            <a:off x="5392982" y="5249769"/>
            <a:ext cx="830997" cy="830997"/>
          </a:xfrm>
          <a:prstGeom prst="ellipse">
            <a:avLst/>
          </a:prstGeom>
          <a:solidFill>
            <a:srgbClr val="D7EBB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7" name="Oval 43">
            <a:extLst>
              <a:ext uri="{FF2B5EF4-FFF2-40B4-BE49-F238E27FC236}">
                <a16:creationId xmlns="" xmlns:a16="http://schemas.microsoft.com/office/drawing/2014/main" id="{036EE7D2-A33A-434C-B272-C82E2CDD4D4D}"/>
              </a:ext>
            </a:extLst>
          </p:cNvPr>
          <p:cNvSpPr/>
          <p:nvPr userDrawn="1"/>
        </p:nvSpPr>
        <p:spPr>
          <a:xfrm>
            <a:off x="6742925" y="5249769"/>
            <a:ext cx="830997" cy="830997"/>
          </a:xfrm>
          <a:prstGeom prst="ellipse">
            <a:avLst/>
          </a:prstGeom>
          <a:solidFill>
            <a:srgbClr val="FFDC9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8" name="Oval 44">
            <a:extLst>
              <a:ext uri="{FF2B5EF4-FFF2-40B4-BE49-F238E27FC236}">
                <a16:creationId xmlns="" xmlns:a16="http://schemas.microsoft.com/office/drawing/2014/main" id="{7DD65DA4-F076-C242-813E-8C17DCABCCFB}"/>
              </a:ext>
            </a:extLst>
          </p:cNvPr>
          <p:cNvSpPr/>
          <p:nvPr userDrawn="1"/>
        </p:nvSpPr>
        <p:spPr>
          <a:xfrm>
            <a:off x="8092868" y="5249769"/>
            <a:ext cx="830997" cy="830997"/>
          </a:xfrm>
          <a:prstGeom prst="ellipse">
            <a:avLst/>
          </a:prstGeom>
          <a:solidFill>
            <a:srgbClr val="D7C3F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9" name="Oval 45">
            <a:extLst>
              <a:ext uri="{FF2B5EF4-FFF2-40B4-BE49-F238E27FC236}">
                <a16:creationId xmlns="" xmlns:a16="http://schemas.microsoft.com/office/drawing/2014/main" id="{8A44D99D-BF66-2848-B460-F59D8ECF5690}"/>
              </a:ext>
            </a:extLst>
          </p:cNvPr>
          <p:cNvSpPr/>
          <p:nvPr userDrawn="1"/>
        </p:nvSpPr>
        <p:spPr>
          <a:xfrm>
            <a:off x="9442811" y="5249769"/>
            <a:ext cx="830997" cy="830997"/>
          </a:xfrm>
          <a:prstGeom prst="ellipse">
            <a:avLst/>
          </a:prstGeom>
          <a:solidFill>
            <a:srgbClr val="F6C3C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0" name="Oval 46">
            <a:extLst>
              <a:ext uri="{FF2B5EF4-FFF2-40B4-BE49-F238E27FC236}">
                <a16:creationId xmlns="" xmlns:a16="http://schemas.microsoft.com/office/drawing/2014/main" id="{9B130CEB-3D74-B647-BA6B-32F7D70FD354}"/>
              </a:ext>
            </a:extLst>
          </p:cNvPr>
          <p:cNvSpPr/>
          <p:nvPr userDrawn="1"/>
        </p:nvSpPr>
        <p:spPr>
          <a:xfrm>
            <a:off x="10792754" y="5249769"/>
            <a:ext cx="830997" cy="830997"/>
          </a:xfrm>
          <a:prstGeom prst="ellipse">
            <a:avLst/>
          </a:prstGeom>
          <a:solidFill>
            <a:srgbClr val="FFF07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1" name="Текст 37">
            <a:extLst>
              <a:ext uri="{FF2B5EF4-FFF2-40B4-BE49-F238E27FC236}">
                <a16:creationId xmlns="" xmlns:a16="http://schemas.microsoft.com/office/drawing/2014/main" id="{800F6957-CEFF-924E-B258-5B51A5196DEB}"/>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2" name="Текст 39">
            <a:extLst>
              <a:ext uri="{FF2B5EF4-FFF2-40B4-BE49-F238E27FC236}">
                <a16:creationId xmlns="" xmlns:a16="http://schemas.microsoft.com/office/drawing/2014/main" id="{8FD4982C-EBD6-6D4D-A16B-212CB048938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3" name="Текст 39">
            <a:extLst>
              <a:ext uri="{FF2B5EF4-FFF2-40B4-BE49-F238E27FC236}">
                <a16:creationId xmlns="" xmlns:a16="http://schemas.microsoft.com/office/drawing/2014/main" id="{733D5CDE-163B-C148-A20F-A808E0652336}"/>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 xmlns:p14="http://schemas.microsoft.com/office/powerpoint/2010/main" val="386705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чист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 xmlns:a16="http://schemas.microsoft.com/office/drawing/2014/main" id="{A7FA04E4-3213-8F41-B068-4DC28144142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 xmlns:a16="http://schemas.microsoft.com/office/drawing/2014/main" id="{938052A0-3DF0-DC47-B7E0-C20EF981C230}"/>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 xmlns:a16="http://schemas.microsoft.com/office/drawing/2014/main" id="{8C6147F0-3CA1-264C-B2B2-F88597196943}"/>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 xmlns:a16="http://schemas.microsoft.com/office/drawing/2014/main" id="{62CDF50E-4D58-AF4A-ABFD-140AF88B3681}"/>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 xmlns:a16="http://schemas.microsoft.com/office/drawing/2014/main" id="{C62171D1-2A5B-7A4A-9760-17CCE51B980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p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 xmlns:a16="http://schemas.microsoft.com/office/drawing/2014/main" id="{3C71A0C3-CD3E-0748-98E5-6B2507CAB296}"/>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7">
            <a:extLst>
              <a:ext uri="{FF2B5EF4-FFF2-40B4-BE49-F238E27FC236}">
                <a16:creationId xmlns="" xmlns:a16="http://schemas.microsoft.com/office/drawing/2014/main" id="{C0A1CB46-D6D6-5E48-B4F7-CCED4525C46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1" name="Текст 39">
            <a:extLst>
              <a:ext uri="{FF2B5EF4-FFF2-40B4-BE49-F238E27FC236}">
                <a16:creationId xmlns="" xmlns:a16="http://schemas.microsoft.com/office/drawing/2014/main" id="{25D35A19-1AA8-204A-BFCA-83B65D59CFF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 xmlns:a16="http://schemas.microsoft.com/office/drawing/2014/main" id="{3557077C-F503-0B4A-82A2-54D21547E589}"/>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 xmlns:p14="http://schemas.microsoft.com/office/powerpoint/2010/main" val="319520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чис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38706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екст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4" descr="Icon&#10;&#10;Description automatically generated">
            <a:extLst>
              <a:ext uri="{FF2B5EF4-FFF2-40B4-BE49-F238E27FC236}">
                <a16:creationId xmlns="" xmlns:a16="http://schemas.microsoft.com/office/drawing/2014/main" id="{4A1436AC-5F96-2A4F-BFC7-B3442083EBE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11" name="Straight Connector 19">
            <a:extLst>
              <a:ext uri="{FF2B5EF4-FFF2-40B4-BE49-F238E27FC236}">
                <a16:creationId xmlns="" xmlns:a16="http://schemas.microsoft.com/office/drawing/2014/main" id="{067DD2ED-246D-7D41-B51F-FED98BF873F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21">
            <a:extLst>
              <a:ext uri="{FF2B5EF4-FFF2-40B4-BE49-F238E27FC236}">
                <a16:creationId xmlns="" xmlns:a16="http://schemas.microsoft.com/office/drawing/2014/main" id="{68E8C250-D449-A743-8975-B5BFB04D9744}"/>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25">
            <a:extLst>
              <a:ext uri="{FF2B5EF4-FFF2-40B4-BE49-F238E27FC236}">
                <a16:creationId xmlns="" xmlns:a16="http://schemas.microsoft.com/office/drawing/2014/main" id="{DD1C71CA-B883-AF42-959D-BCA5690AAA4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 xmlns:a16="http://schemas.microsoft.com/office/drawing/2014/main" id="{24D3A12E-0E10-C441-81D2-C3C1EB6A053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pPr/>
              <a:t>‹#›</a:t>
            </a:fld>
            <a:endParaRPr lang="ru-RU" sz="2000" dirty="0">
              <a:solidFill>
                <a:srgbClr val="102D69"/>
              </a:solidFill>
              <a:latin typeface="HSE Sans" panose="02000000000000000000" pitchFamily="2" charset="0"/>
            </a:endParaRPr>
          </a:p>
        </p:txBody>
      </p:sp>
      <p:cxnSp>
        <p:nvCxnSpPr>
          <p:cNvPr id="19" name="Straight Connector 59">
            <a:extLst>
              <a:ext uri="{FF2B5EF4-FFF2-40B4-BE49-F238E27FC236}">
                <a16:creationId xmlns="" xmlns:a16="http://schemas.microsoft.com/office/drawing/2014/main" id="{3447008E-4F3B-FC4E-B96D-3927FAE1ED1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4" name="Рисунок 23">
            <a:extLst>
              <a:ext uri="{FF2B5EF4-FFF2-40B4-BE49-F238E27FC236}">
                <a16:creationId xmlns="" xmlns:a16="http://schemas.microsoft.com/office/drawing/2014/main" id="{61115A7A-23E5-E442-9551-F72F1CDA57B9}"/>
              </a:ext>
            </a:extLst>
          </p:cNvPr>
          <p:cNvSpPr>
            <a:spLocks noGrp="1"/>
          </p:cNvSpPr>
          <p:nvPr>
            <p:ph type="pic" sz="quarter" idx="10" hasCustomPrompt="1"/>
          </p:nvPr>
        </p:nvSpPr>
        <p:spPr>
          <a:xfrm>
            <a:off x="6684653" y="1447790"/>
            <a:ext cx="4325167" cy="4325107"/>
          </a:xfrm>
          <a:prstGeom prst="rect">
            <a:avLst/>
          </a:prstGeom>
          <a:solidFill>
            <a:srgbClr val="D9D9D9"/>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10000"/>
                  </a:schemeClr>
                </a:solidFill>
              </a:defRPr>
            </a:lvl1pPr>
          </a:lstStyle>
          <a:p>
            <a:pPr algn="ctr"/>
            <a:r>
              <a:rPr lang="en-US" sz="2800" dirty="0">
                <a:solidFill>
                  <a:schemeClr val="tx1"/>
                </a:solidFill>
                <a:latin typeface="HSE Sans" panose="02000000000000000000" pitchFamily="2" charset="0"/>
              </a:rPr>
              <a:t>You can place an illustration or photograph here so that your slide doesn’t look empty</a:t>
            </a:r>
            <a:endParaRPr lang="x-none" sz="2800" dirty="0">
              <a:solidFill>
                <a:schemeClr val="tx1"/>
              </a:solidFill>
              <a:latin typeface="HSE Sans" panose="02000000000000000000" pitchFamily="2" charset="0"/>
            </a:endParaRPr>
          </a:p>
        </p:txBody>
      </p:sp>
      <p:sp>
        <p:nvSpPr>
          <p:cNvPr id="32" name="Заголовок 31">
            <a:extLst>
              <a:ext uri="{FF2B5EF4-FFF2-40B4-BE49-F238E27FC236}">
                <a16:creationId xmlns="" xmlns:a16="http://schemas.microsoft.com/office/drawing/2014/main" id="{9ED7AA97-D972-DF4F-B662-A65F2A544CC5}"/>
              </a:ext>
            </a:extLst>
          </p:cNvPr>
          <p:cNvSpPr>
            <a:spLocks noGrp="1"/>
          </p:cNvSpPr>
          <p:nvPr>
            <p:ph type="title" hasCustomPrompt="1"/>
          </p:nvPr>
        </p:nvSpPr>
        <p:spPr>
          <a:xfrm>
            <a:off x="585898" y="1447790"/>
            <a:ext cx="524556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36" name="Текст 35">
            <a:extLst>
              <a:ext uri="{FF2B5EF4-FFF2-40B4-BE49-F238E27FC236}">
                <a16:creationId xmlns="" xmlns:a16="http://schemas.microsoft.com/office/drawing/2014/main" id="{69E35E54-2B19-7441-876F-1C6A84F4F156}"/>
              </a:ext>
            </a:extLst>
          </p:cNvPr>
          <p:cNvSpPr>
            <a:spLocks noGrp="1"/>
          </p:cNvSpPr>
          <p:nvPr>
            <p:ph type="body" sz="quarter" idx="12" hasCustomPrompt="1"/>
          </p:nvPr>
        </p:nvSpPr>
        <p:spPr>
          <a:xfrm>
            <a:off x="585897" y="2379663"/>
            <a:ext cx="5245561" cy="3393234"/>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Moderately sized bits of text can be presented in a single column, but they shouldn’t take up the whole screen. A text that is arranged in a long line might be too hard to read; always bear in mind the perspective of those who will be viewing your presentation. Try to limit each line to seven to 10 words. More than that might put your audience to sleep. </a:t>
            </a:r>
            <a:r>
              <a:rPr lang="en-US" sz="1300" i="1" dirty="0">
                <a:latin typeface="HSE Sans" panose="02000000000000000000" pitchFamily="2" charset="0"/>
              </a:rPr>
              <a:t>If you have space left and wish to make your slide more visual, you can include a small image nearby, which should illustrate or supplement your text.</a:t>
            </a:r>
            <a:endParaRPr lang="ru-RU" sz="1300" i="1" dirty="0">
              <a:latin typeface="HSE Sans" panose="02000000000000000000" pitchFamily="2" charset="0"/>
            </a:endParaRPr>
          </a:p>
        </p:txBody>
      </p:sp>
      <p:sp>
        <p:nvSpPr>
          <p:cNvPr id="38" name="Текст 37">
            <a:extLst>
              <a:ext uri="{FF2B5EF4-FFF2-40B4-BE49-F238E27FC236}">
                <a16:creationId xmlns="" xmlns:a16="http://schemas.microsoft.com/office/drawing/2014/main" id="{7FB4A275-856E-364D-8AA4-2071AADC6AAA}"/>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0" name="Текст 39">
            <a:extLst>
              <a:ext uri="{FF2B5EF4-FFF2-40B4-BE49-F238E27FC236}">
                <a16:creationId xmlns="" xmlns:a16="http://schemas.microsoft.com/office/drawing/2014/main" id="{58FBA0EA-8BE0-A643-B258-4E5C34467172}"/>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1" name="Текст 39">
            <a:extLst>
              <a:ext uri="{FF2B5EF4-FFF2-40B4-BE49-F238E27FC236}">
                <a16:creationId xmlns="" xmlns:a16="http://schemas.microsoft.com/office/drawing/2014/main" id="{0BEC062F-1BEB-DE4C-B7EE-C552C9D45F13}"/>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 xmlns:p14="http://schemas.microsoft.com/office/powerpoint/2010/main" val="1341287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екст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 xmlns:a16="http://schemas.microsoft.com/office/drawing/2014/main" id="{FDC66DB8-29BC-5940-A721-40F10021456A}"/>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 xmlns:a16="http://schemas.microsoft.com/office/drawing/2014/main" id="{DE27C859-478F-3648-8A9D-2C85DBDCAC0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 xmlns:a16="http://schemas.microsoft.com/office/drawing/2014/main" id="{58EA1144-CFD8-1D47-B430-7014F576043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 xmlns:a16="http://schemas.microsoft.com/office/drawing/2014/main" id="{96EDC73C-5A3C-014E-8E52-04CAFCA9B20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 xmlns:a16="http://schemas.microsoft.com/office/drawing/2014/main" id="{55E88681-53A8-3B45-B80A-372EDFB53883}"/>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p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 xmlns:a16="http://schemas.microsoft.com/office/drawing/2014/main" id="{EDA7D8BF-DF37-704F-B77F-7E40752ACE25}"/>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31">
            <a:extLst>
              <a:ext uri="{FF2B5EF4-FFF2-40B4-BE49-F238E27FC236}">
                <a16:creationId xmlns="" xmlns:a16="http://schemas.microsoft.com/office/drawing/2014/main" id="{76942483-EB13-0A4B-8060-DB65024C294E}"/>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7" name="Текст 35">
            <a:extLst>
              <a:ext uri="{FF2B5EF4-FFF2-40B4-BE49-F238E27FC236}">
                <a16:creationId xmlns="" xmlns:a16="http://schemas.microsoft.com/office/drawing/2014/main" id="{66FAD63B-F743-0F47-BBE3-D7731766705A}"/>
              </a:ext>
            </a:extLst>
          </p:cNvPr>
          <p:cNvSpPr>
            <a:spLocks noGrp="1"/>
          </p:cNvSpPr>
          <p:nvPr>
            <p:ph type="body" sz="quarter" idx="12" hasCustomPrompt="1"/>
          </p:nvPr>
        </p:nvSpPr>
        <p:spPr>
          <a:xfrm>
            <a:off x="585897" y="2379663"/>
            <a:ext cx="11057971" cy="3745092"/>
          </a:xfrm>
          <a:prstGeom prst="rect">
            <a:avLst/>
          </a:prstGeom>
        </p:spPr>
        <p:txBody>
          <a:bodyPr lIns="0" tIns="0" rIns="0" numCol="3" spcCol="25200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a:t>
            </a:r>
          </a:p>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a:t>
            </a:r>
            <a:endParaRPr lang="ru-RU" sz="1300" dirty="0">
              <a:latin typeface="HSE Sans" panose="02000000000000000000" pitchFamily="2" charset="0"/>
            </a:endParaRPr>
          </a:p>
        </p:txBody>
      </p:sp>
      <p:sp>
        <p:nvSpPr>
          <p:cNvPr id="21" name="Текст 37">
            <a:extLst>
              <a:ext uri="{FF2B5EF4-FFF2-40B4-BE49-F238E27FC236}">
                <a16:creationId xmlns="" xmlns:a16="http://schemas.microsoft.com/office/drawing/2014/main" id="{45421580-30B9-AE44-9576-3890C98F5E8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 xmlns:a16="http://schemas.microsoft.com/office/drawing/2014/main" id="{778A6943-08BD-8C4D-A524-728A4340014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 xmlns:a16="http://schemas.microsoft.com/office/drawing/2014/main" id="{EB90A960-EE54-5742-BBB0-8536917AD4C0}"/>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 xmlns:p14="http://schemas.microsoft.com/office/powerpoint/2010/main" val="3527183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екст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 xmlns:a16="http://schemas.microsoft.com/office/drawing/2014/main" id="{0E78CA68-7A0C-CF41-9AC6-A547FB9EC3B0}"/>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 xmlns:a16="http://schemas.microsoft.com/office/drawing/2014/main" id="{45DC512A-A23B-B24D-A1F6-6793976867CF}"/>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 xmlns:a16="http://schemas.microsoft.com/office/drawing/2014/main" id="{21F91649-DF0F-5F45-A43B-2CED9ACDD04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 xmlns:a16="http://schemas.microsoft.com/office/drawing/2014/main" id="{3137B760-1A50-1845-B7F2-1EF31C71C72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 xmlns:a16="http://schemas.microsoft.com/office/drawing/2014/main" id="{05ECCF8F-5855-7943-B503-5573887A534D}"/>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p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 xmlns:a16="http://schemas.microsoft.com/office/drawing/2014/main" id="{FB81B23D-CDD8-E64C-9887-3540F7EE1C4B}"/>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Текст 35">
            <a:extLst>
              <a:ext uri="{FF2B5EF4-FFF2-40B4-BE49-F238E27FC236}">
                <a16:creationId xmlns="" xmlns:a16="http://schemas.microsoft.com/office/drawing/2014/main" id="{5163BE0A-A745-414A-AF21-D968BD69D2DA}"/>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300"/>
              </a:spcBef>
            </a:pPr>
            <a:r>
              <a:rPr lang="en-US" sz="1300" dirty="0">
                <a:latin typeface="HSE Sans" panose="02000000000000000000" pitchFamily="2" charset="0"/>
              </a:rPr>
              <a:t>Here I am, a regular text as seen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 Here I am, a regular text as described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a:t>
            </a:r>
            <a:endParaRPr lang="ru-RU" sz="1300" dirty="0">
              <a:latin typeface="HSE Sans" panose="02000000000000000000" pitchFamily="2" charset="0"/>
            </a:endParaRPr>
          </a:p>
        </p:txBody>
      </p:sp>
      <p:sp>
        <p:nvSpPr>
          <p:cNvPr id="20" name="Текст 35">
            <a:extLst>
              <a:ext uri="{FF2B5EF4-FFF2-40B4-BE49-F238E27FC236}">
                <a16:creationId xmlns="" xmlns:a16="http://schemas.microsoft.com/office/drawing/2014/main" id="{B3D47CF6-5FC1-2346-8894-A7CC39063DE3}"/>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3" name="Текст 22">
            <a:extLst>
              <a:ext uri="{FF2B5EF4-FFF2-40B4-BE49-F238E27FC236}">
                <a16:creationId xmlns="" xmlns:a16="http://schemas.microsoft.com/office/drawing/2014/main" id="{CD14B8F3-89C2-9F45-809E-D1EAF85AC566}"/>
              </a:ext>
            </a:extLst>
          </p:cNvPr>
          <p:cNvSpPr>
            <a:spLocks noGrp="1"/>
          </p:cNvSpPr>
          <p:nvPr>
            <p:ph type="body" sz="quarter" idx="18" hasCustomPrompt="1"/>
          </p:nvPr>
        </p:nvSpPr>
        <p:spPr>
          <a:xfrm>
            <a:off x="6259892" y="2379663"/>
            <a:ext cx="5383968" cy="3451794"/>
          </a:xfrm>
          <a:prstGeom prst="rect">
            <a:avLst/>
          </a:prstGeo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b="0" i="0">
                <a:solidFill>
                  <a:srgbClr val="0E2D69"/>
                </a:solidFill>
                <a:latin typeface="HSE Sans" panose="02000000000000000000" pitchFamily="2" charset="0"/>
              </a:defRPr>
            </a:lvl1pPr>
          </a:lstStyle>
          <a:p>
            <a:r>
              <a:rPr lang="en-US" sz="3200" dirty="0">
                <a:solidFill>
                  <a:srgbClr val="102D69"/>
                </a:solidFill>
                <a:latin typeface="HSE Sans" panose="02000000000000000000" pitchFamily="2" charset="0"/>
              </a:rPr>
              <a:t>Short phrase with important information can have a larger font size than normal, but we don’t recommend doing this often.</a:t>
            </a:r>
            <a:endParaRPr lang="ru-RU" sz="3200" dirty="0">
              <a:solidFill>
                <a:srgbClr val="102D69"/>
              </a:solidFill>
              <a:latin typeface="HSE Sans" panose="02000000000000000000" pitchFamily="2" charset="0"/>
            </a:endParaRPr>
          </a:p>
        </p:txBody>
      </p:sp>
      <p:sp>
        <p:nvSpPr>
          <p:cNvPr id="25" name="Заголовок 31">
            <a:extLst>
              <a:ext uri="{FF2B5EF4-FFF2-40B4-BE49-F238E27FC236}">
                <a16:creationId xmlns="" xmlns:a16="http://schemas.microsoft.com/office/drawing/2014/main" id="{B32DC3D4-97A5-3E4F-A29B-422D5E3129B7}"/>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5" name="Текст 37">
            <a:extLst>
              <a:ext uri="{FF2B5EF4-FFF2-40B4-BE49-F238E27FC236}">
                <a16:creationId xmlns="" xmlns:a16="http://schemas.microsoft.com/office/drawing/2014/main" id="{87E14987-3496-B241-A4C9-88FACDD837F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6" name="Текст 39">
            <a:extLst>
              <a:ext uri="{FF2B5EF4-FFF2-40B4-BE49-F238E27FC236}">
                <a16:creationId xmlns="" xmlns:a16="http://schemas.microsoft.com/office/drawing/2014/main" id="{3DAEB9AB-245D-774E-9656-B80FCC7A20BB}"/>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 xmlns:a16="http://schemas.microsoft.com/office/drawing/2014/main" id="{98145217-7421-9C4F-9483-5AEA3D2895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 xmlns:p14="http://schemas.microsoft.com/office/powerpoint/2010/main" val="66379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График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 xmlns:a16="http://schemas.microsoft.com/office/drawing/2014/main" id="{9E89D752-CAC6-0943-9A3D-4C52DBF50CE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 xmlns:a16="http://schemas.microsoft.com/office/drawing/2014/main" id="{64D89E64-93BB-044D-B3D4-8F2679C5CA4C}"/>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 xmlns:a16="http://schemas.microsoft.com/office/drawing/2014/main" id="{D0C3B169-866D-C645-AF76-00F8C2A97E9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 xmlns:a16="http://schemas.microsoft.com/office/drawing/2014/main" id="{FDDF48AB-D8AE-0E42-A544-8EA5B8744778}"/>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 xmlns:a16="http://schemas.microsoft.com/office/drawing/2014/main" id="{66DF89EC-1E7C-3B40-85F4-6D19A7D29AC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p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 xmlns:a16="http://schemas.microsoft.com/office/drawing/2014/main" id="{019D6862-BD52-734D-9E19-38C147CA2D2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 xmlns:a16="http://schemas.microsoft.com/office/drawing/2014/main" id="{B3F16318-C9C3-B948-A508-4BC53D0B7716}"/>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8" name="Текст 35">
            <a:extLst>
              <a:ext uri="{FF2B5EF4-FFF2-40B4-BE49-F238E27FC236}">
                <a16:creationId xmlns="" xmlns:a16="http://schemas.microsoft.com/office/drawing/2014/main" id="{23B3E5FB-BBCE-4149-AD9A-8CAB06CC9FCF}"/>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9" name="Текст 35">
            <a:extLst>
              <a:ext uri="{FF2B5EF4-FFF2-40B4-BE49-F238E27FC236}">
                <a16:creationId xmlns="" xmlns:a16="http://schemas.microsoft.com/office/drawing/2014/main" id="{658542D3-7E45-6E46-8039-27C4C43DD617}"/>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1" name="Диаграмма 7">
            <a:extLst>
              <a:ext uri="{FF2B5EF4-FFF2-40B4-BE49-F238E27FC236}">
                <a16:creationId xmlns="" xmlns:a16="http://schemas.microsoft.com/office/drawing/2014/main" id="{57965DCA-4776-7546-97FD-A69317A34CF2}"/>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15" name="Текст 37">
            <a:extLst>
              <a:ext uri="{FF2B5EF4-FFF2-40B4-BE49-F238E27FC236}">
                <a16:creationId xmlns="" xmlns:a16="http://schemas.microsoft.com/office/drawing/2014/main" id="{F0037DB7-9A83-3348-8DAE-CC70560E4099}"/>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 xmlns:a16="http://schemas.microsoft.com/office/drawing/2014/main" id="{4007716A-CF6E-BC4E-83BE-CC4A3F1F2008}"/>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 xmlns:a16="http://schemas.microsoft.com/office/drawing/2014/main" id="{4921AC85-F824-C54B-91ED-6AB495D80D7A}"/>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 xmlns:p14="http://schemas.microsoft.com/office/powerpoint/2010/main" val="250711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График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 xmlns:a16="http://schemas.microsoft.com/office/drawing/2014/main" id="{11D7C3EB-CCEB-E142-9753-8B2D75A0A80D}"/>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 xmlns:a16="http://schemas.microsoft.com/office/drawing/2014/main" id="{527C9F89-51CC-D243-9351-73AB081DB944}"/>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 xmlns:a16="http://schemas.microsoft.com/office/drawing/2014/main" id="{F09EE119-6C80-E846-95F9-BB3907664128}"/>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 xmlns:a16="http://schemas.microsoft.com/office/drawing/2014/main" id="{6C0A681B-44BF-6A46-98D8-483EF13B9114}"/>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 xmlns:a16="http://schemas.microsoft.com/office/drawing/2014/main" id="{C65A5D7C-EB12-9D4D-A99A-4B26C81B738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p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 xmlns:a16="http://schemas.microsoft.com/office/drawing/2014/main" id="{D4C3D74D-BE91-9547-ADCA-ACCE93C1878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5">
            <a:extLst>
              <a:ext uri="{FF2B5EF4-FFF2-40B4-BE49-F238E27FC236}">
                <a16:creationId xmlns="" xmlns:a16="http://schemas.microsoft.com/office/drawing/2014/main" id="{5812BF3C-1D24-3640-84D2-BFFCA525AE5F}"/>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a:extLst>
              <a:ext uri="{FF2B5EF4-FFF2-40B4-BE49-F238E27FC236}">
                <a16:creationId xmlns="" xmlns:a16="http://schemas.microsoft.com/office/drawing/2014/main" id="{BCBBDD44-9DC9-F74E-979F-120A7BBD4EE1}"/>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23" name="Текст 22">
            <a:extLst>
              <a:ext uri="{FF2B5EF4-FFF2-40B4-BE49-F238E27FC236}">
                <a16:creationId xmlns="" xmlns:a16="http://schemas.microsoft.com/office/drawing/2014/main" id="{7C68DF7B-E804-E44B-83DF-5DC36AF76F43}"/>
              </a:ext>
            </a:extLst>
          </p:cNvPr>
          <p:cNvSpPr>
            <a:spLocks noGrp="1"/>
          </p:cNvSpPr>
          <p:nvPr>
            <p:ph type="body" sz="quarter" idx="17" hasCustomPrompt="1"/>
          </p:nvPr>
        </p:nvSpPr>
        <p:spPr>
          <a:xfrm>
            <a:off x="585788" y="1447064"/>
            <a:ext cx="4322762" cy="703205"/>
          </a:xfrm>
          <a:prstGeom prst="rect">
            <a:avLst/>
          </a:prstGeom>
        </p:spPr>
        <p:txBody>
          <a:bodyPr>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GB" sz="1600" dirty="0">
                <a:solidFill>
                  <a:srgbClr val="102D69"/>
                </a:solidFill>
                <a:latin typeface="HSE Sans" panose="02000000000000000000" pitchFamily="2" charset="0"/>
              </a:rPr>
              <a:t>Name of graph. Please note that table titles should be smaller than headlines (16 </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28" name="Текст 35">
            <a:extLst>
              <a:ext uri="{FF2B5EF4-FFF2-40B4-BE49-F238E27FC236}">
                <a16:creationId xmlns="" xmlns:a16="http://schemas.microsoft.com/office/drawing/2014/main" id="{89E931D8-2901-A54D-86EA-096E47B81880}"/>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 xmlns:a16="http://schemas.microsoft.com/office/drawing/2014/main" id="{EB05FE86-9EEC-B64C-A6A4-0EF1E57F548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 xmlns:a16="http://schemas.microsoft.com/office/drawing/2014/main" id="{897B1CBC-D3E1-5F42-9E46-5C5D5982A1A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 xmlns:a16="http://schemas.microsoft.com/office/drawing/2014/main" id="{364269E6-245A-D54E-A8AD-14E29A03FAC1}"/>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 xmlns:p14="http://schemas.microsoft.com/office/powerpoint/2010/main" val="76488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Цифры">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4" descr="Icon&#10;&#10;Description automatically generated">
            <a:extLst>
              <a:ext uri="{FF2B5EF4-FFF2-40B4-BE49-F238E27FC236}">
                <a16:creationId xmlns="" xmlns:a16="http://schemas.microsoft.com/office/drawing/2014/main" id="{E9A64721-E55E-8749-B29E-51DD8955936F}"/>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7" name="Straight Connector 19">
            <a:extLst>
              <a:ext uri="{FF2B5EF4-FFF2-40B4-BE49-F238E27FC236}">
                <a16:creationId xmlns="" xmlns:a16="http://schemas.microsoft.com/office/drawing/2014/main" id="{B0C162B7-B84F-874A-960E-31F512518C6E}"/>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1">
            <a:extLst>
              <a:ext uri="{FF2B5EF4-FFF2-40B4-BE49-F238E27FC236}">
                <a16:creationId xmlns="" xmlns:a16="http://schemas.microsoft.com/office/drawing/2014/main" id="{1CB321BB-9FE3-294F-85D8-AA7DC75CA4AF}"/>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5">
            <a:extLst>
              <a:ext uri="{FF2B5EF4-FFF2-40B4-BE49-F238E27FC236}">
                <a16:creationId xmlns="" xmlns:a16="http://schemas.microsoft.com/office/drawing/2014/main" id="{0A610A45-8712-8A45-AFB3-931CF468EC3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 xmlns:a16="http://schemas.microsoft.com/office/drawing/2014/main" id="{30460EF6-ECAD-8941-8132-1B3E005D606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pPr/>
              <a:t>‹#›</a:t>
            </a:fld>
            <a:endParaRPr lang="ru-RU" sz="2000" dirty="0">
              <a:solidFill>
                <a:srgbClr val="102D69"/>
              </a:solidFill>
              <a:latin typeface="HSE Sans" panose="02000000000000000000" pitchFamily="2" charset="0"/>
            </a:endParaRPr>
          </a:p>
        </p:txBody>
      </p:sp>
      <p:cxnSp>
        <p:nvCxnSpPr>
          <p:cNvPr id="11" name="Straight Connector 59">
            <a:extLst>
              <a:ext uri="{FF2B5EF4-FFF2-40B4-BE49-F238E27FC236}">
                <a16:creationId xmlns="" xmlns:a16="http://schemas.microsoft.com/office/drawing/2014/main" id="{41AE56A2-5FAA-FD44-AE1A-338E1E304184}"/>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 xmlns:a16="http://schemas.microsoft.com/office/drawing/2014/main" id="{3B28B62E-5EE9-834C-9BB6-BD66079B8164}"/>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24" name="Текст 35">
            <a:extLst>
              <a:ext uri="{FF2B5EF4-FFF2-40B4-BE49-F238E27FC236}">
                <a16:creationId xmlns="" xmlns:a16="http://schemas.microsoft.com/office/drawing/2014/main" id="{621215DE-C1FD-2B4C-B236-AF679CF906BE}"/>
              </a:ext>
            </a:extLst>
          </p:cNvPr>
          <p:cNvSpPr>
            <a:spLocks noGrp="1"/>
          </p:cNvSpPr>
          <p:nvPr>
            <p:ph type="body" sz="quarter" idx="12" hasCustomPrompt="1"/>
          </p:nvPr>
        </p:nvSpPr>
        <p:spPr>
          <a:xfrm>
            <a:off x="575076" y="4103994"/>
            <a:ext cx="2758143"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5" name="Текст 35">
            <a:extLst>
              <a:ext uri="{FF2B5EF4-FFF2-40B4-BE49-F238E27FC236}">
                <a16:creationId xmlns="" xmlns:a16="http://schemas.microsoft.com/office/drawing/2014/main" id="{8BC2F90D-0CE0-574C-A7C1-EAA3E6F1AB56}"/>
              </a:ext>
            </a:extLst>
          </p:cNvPr>
          <p:cNvSpPr>
            <a:spLocks noGrp="1"/>
          </p:cNvSpPr>
          <p:nvPr>
            <p:ph type="body" sz="quarter" idx="16" hasCustomPrompt="1"/>
          </p:nvPr>
        </p:nvSpPr>
        <p:spPr>
          <a:xfrm>
            <a:off x="4047007"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6" name="Текст 35">
            <a:extLst>
              <a:ext uri="{FF2B5EF4-FFF2-40B4-BE49-F238E27FC236}">
                <a16:creationId xmlns="" xmlns:a16="http://schemas.microsoft.com/office/drawing/2014/main" id="{239E188B-2696-8A48-9F8A-36223EEF61E9}"/>
              </a:ext>
            </a:extLst>
          </p:cNvPr>
          <p:cNvSpPr>
            <a:spLocks noGrp="1"/>
          </p:cNvSpPr>
          <p:nvPr>
            <p:ph type="body" sz="quarter" idx="17" hasCustomPrompt="1"/>
          </p:nvPr>
        </p:nvSpPr>
        <p:spPr>
          <a:xfrm>
            <a:off x="7518938"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8" name="Текст 27">
            <a:extLst>
              <a:ext uri="{FF2B5EF4-FFF2-40B4-BE49-F238E27FC236}">
                <a16:creationId xmlns="" xmlns:a16="http://schemas.microsoft.com/office/drawing/2014/main" id="{379BF4C6-F899-294C-B88E-8363AFBEEC2A}"/>
              </a:ext>
            </a:extLst>
          </p:cNvPr>
          <p:cNvSpPr>
            <a:spLocks noGrp="1"/>
          </p:cNvSpPr>
          <p:nvPr>
            <p:ph type="body" sz="quarter" idx="18" hasCustomPrompt="1"/>
          </p:nvPr>
        </p:nvSpPr>
        <p:spPr>
          <a:xfrm>
            <a:off x="575076"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152</a:t>
            </a:r>
            <a:endParaRPr lang="ru-RU" dirty="0"/>
          </a:p>
        </p:txBody>
      </p:sp>
      <p:sp>
        <p:nvSpPr>
          <p:cNvPr id="29" name="Текст 27">
            <a:extLst>
              <a:ext uri="{FF2B5EF4-FFF2-40B4-BE49-F238E27FC236}">
                <a16:creationId xmlns="" xmlns:a16="http://schemas.microsoft.com/office/drawing/2014/main" id="{DE7F352B-F6D9-B545-A835-443A55956E74}"/>
              </a:ext>
            </a:extLst>
          </p:cNvPr>
          <p:cNvSpPr>
            <a:spLocks noGrp="1"/>
          </p:cNvSpPr>
          <p:nvPr>
            <p:ph type="body" sz="quarter" idx="19" hasCustomPrompt="1"/>
          </p:nvPr>
        </p:nvSpPr>
        <p:spPr>
          <a:xfrm>
            <a:off x="4047007"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95</a:t>
            </a:r>
            <a:endParaRPr lang="ru-RU" dirty="0"/>
          </a:p>
        </p:txBody>
      </p:sp>
      <p:sp>
        <p:nvSpPr>
          <p:cNvPr id="30" name="Текст 27">
            <a:extLst>
              <a:ext uri="{FF2B5EF4-FFF2-40B4-BE49-F238E27FC236}">
                <a16:creationId xmlns="" xmlns:a16="http://schemas.microsoft.com/office/drawing/2014/main" id="{D1D5AF9F-C1B0-7842-8789-1DB8963D981B}"/>
              </a:ext>
            </a:extLst>
          </p:cNvPr>
          <p:cNvSpPr>
            <a:spLocks noGrp="1"/>
          </p:cNvSpPr>
          <p:nvPr>
            <p:ph type="body" sz="quarter" idx="20" hasCustomPrompt="1"/>
          </p:nvPr>
        </p:nvSpPr>
        <p:spPr>
          <a:xfrm>
            <a:off x="7518938"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284</a:t>
            </a:r>
            <a:endParaRPr lang="ru-RU" dirty="0"/>
          </a:p>
        </p:txBody>
      </p:sp>
      <p:sp>
        <p:nvSpPr>
          <p:cNvPr id="18" name="Текст 37">
            <a:extLst>
              <a:ext uri="{FF2B5EF4-FFF2-40B4-BE49-F238E27FC236}">
                <a16:creationId xmlns="" xmlns:a16="http://schemas.microsoft.com/office/drawing/2014/main" id="{37B4962B-A5BA-AB4F-AFB3-5BF3A0AD0352}"/>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 xmlns:a16="http://schemas.microsoft.com/office/drawing/2014/main" id="{78AD85C2-6CFD-A94C-8134-2B3392A33196}"/>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 xmlns:a16="http://schemas.microsoft.com/office/drawing/2014/main" id="{C50CF571-E523-5440-B1C9-D74160206AED}"/>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 xmlns:p14="http://schemas.microsoft.com/office/powerpoint/2010/main" val="2057052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аблица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 xmlns:a16="http://schemas.microsoft.com/office/drawing/2014/main" id="{C5425806-16DD-844E-927C-26E7143A9ED8}"/>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6" name="Straight Connector 19">
            <a:extLst>
              <a:ext uri="{FF2B5EF4-FFF2-40B4-BE49-F238E27FC236}">
                <a16:creationId xmlns="" xmlns:a16="http://schemas.microsoft.com/office/drawing/2014/main" id="{479746FF-3282-DF46-9D7C-D80431604A55}"/>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7" name="Straight Connector 21">
            <a:extLst>
              <a:ext uri="{FF2B5EF4-FFF2-40B4-BE49-F238E27FC236}">
                <a16:creationId xmlns="" xmlns:a16="http://schemas.microsoft.com/office/drawing/2014/main" id="{51B44297-B0E7-D74D-B291-D39A0D468B42}"/>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5">
            <a:extLst>
              <a:ext uri="{FF2B5EF4-FFF2-40B4-BE49-F238E27FC236}">
                <a16:creationId xmlns="" xmlns:a16="http://schemas.microsoft.com/office/drawing/2014/main" id="{0EA4A057-F0CB-E04F-B472-4A1ABFB64C66}"/>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 xmlns:a16="http://schemas.microsoft.com/office/drawing/2014/main" id="{764502F5-56EE-354B-A3B1-E79F8B00517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pPr/>
              <a:t>‹#›</a:t>
            </a:fld>
            <a:endParaRPr lang="ru-RU" sz="2000" dirty="0">
              <a:solidFill>
                <a:srgbClr val="102D69"/>
              </a:solidFill>
              <a:latin typeface="HSE Sans" panose="02000000000000000000" pitchFamily="2" charset="0"/>
            </a:endParaRPr>
          </a:p>
        </p:txBody>
      </p:sp>
      <p:cxnSp>
        <p:nvCxnSpPr>
          <p:cNvPr id="10" name="Straight Connector 59">
            <a:extLst>
              <a:ext uri="{FF2B5EF4-FFF2-40B4-BE49-F238E27FC236}">
                <a16:creationId xmlns="" xmlns:a16="http://schemas.microsoft.com/office/drawing/2014/main" id="{A80E0956-5C10-CC40-A426-CBD2E0C4158E}"/>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5" name="Текст 22">
            <a:extLst>
              <a:ext uri="{FF2B5EF4-FFF2-40B4-BE49-F238E27FC236}">
                <a16:creationId xmlns="" xmlns:a16="http://schemas.microsoft.com/office/drawing/2014/main" id="{51340CB4-0355-3640-A212-F684523CDCCF}"/>
              </a:ext>
            </a:extLst>
          </p:cNvPr>
          <p:cNvSpPr>
            <a:spLocks noGrp="1"/>
          </p:cNvSpPr>
          <p:nvPr>
            <p:ph type="body" sz="quarter" idx="17" hasCustomPrompt="1"/>
          </p:nvPr>
        </p:nvSpPr>
        <p:spPr>
          <a:xfrm>
            <a:off x="585787" y="1447065"/>
            <a:ext cx="11058065" cy="307778"/>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7" name="Текст 16">
            <a:extLst>
              <a:ext uri="{FF2B5EF4-FFF2-40B4-BE49-F238E27FC236}">
                <a16:creationId xmlns="" xmlns:a16="http://schemas.microsoft.com/office/drawing/2014/main" id="{8C6F2EA4-CEDC-324C-9C06-8713118041EB}"/>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x-none" sz="1300" b="0" dirty="0">
              <a:ln>
                <a:noFill/>
              </a:ln>
              <a:latin typeface="HSE Sans" panose="02000000000000000000" pitchFamily="2" charset="0"/>
            </a:endParaRPr>
          </a:p>
        </p:txBody>
      </p:sp>
      <p:sp>
        <p:nvSpPr>
          <p:cNvPr id="19" name="Таблица 18">
            <a:extLst>
              <a:ext uri="{FF2B5EF4-FFF2-40B4-BE49-F238E27FC236}">
                <a16:creationId xmlns="" xmlns:a16="http://schemas.microsoft.com/office/drawing/2014/main" id="{7B291085-A9B9-D842-B1A7-96258FAF012C}"/>
              </a:ext>
            </a:extLst>
          </p:cNvPr>
          <p:cNvSpPr>
            <a:spLocks noGrp="1"/>
          </p:cNvSpPr>
          <p:nvPr>
            <p:ph type="tbl" sz="quarter" idx="19"/>
          </p:nvPr>
        </p:nvSpPr>
        <p:spPr>
          <a:xfrm>
            <a:off x="585787" y="1984076"/>
            <a:ext cx="11058527" cy="3519576"/>
          </a:xfrm>
          <a:prstGeom prst="rect">
            <a:avLst/>
          </a:prstGeom>
        </p:spPr>
        <p:txBody>
          <a:bodyPr/>
          <a:lstStyle/>
          <a:p>
            <a:endParaRPr lang="ru-RU"/>
          </a:p>
        </p:txBody>
      </p:sp>
      <p:sp>
        <p:nvSpPr>
          <p:cNvPr id="16" name="Текст 37">
            <a:extLst>
              <a:ext uri="{FF2B5EF4-FFF2-40B4-BE49-F238E27FC236}">
                <a16:creationId xmlns="" xmlns:a16="http://schemas.microsoft.com/office/drawing/2014/main" id="{252B365F-6D89-0045-99CC-0F0D3EF2DA0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 xmlns:a16="http://schemas.microsoft.com/office/drawing/2014/main" id="{C9CC4AE0-EDCC-9A4F-97C4-4CAFF1F1EBCF}"/>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 xmlns:a16="http://schemas.microsoft.com/office/drawing/2014/main" id="{185F6674-A1EC-1846-AEB5-DA4959807147}"/>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 xmlns:p14="http://schemas.microsoft.com/office/powerpoint/2010/main" val="2440160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аблица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 xmlns:a16="http://schemas.microsoft.com/office/drawing/2014/main" id="{259ABC72-D738-1143-BF2A-D85AE9A4F73B}"/>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 xmlns:a16="http://schemas.microsoft.com/office/drawing/2014/main" id="{237A1E42-2FC3-8841-8C41-992C5BC2368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 xmlns:a16="http://schemas.microsoft.com/office/drawing/2014/main" id="{47503EA0-3883-E24D-9EB8-7B617518292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 xmlns:a16="http://schemas.microsoft.com/office/drawing/2014/main" id="{E0144DF2-9891-324D-B34E-AFA025FBCBF9}"/>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 xmlns:a16="http://schemas.microsoft.com/office/drawing/2014/main" id="{F33F65D6-1072-F140-B6A5-758D7B595A9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p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 xmlns:a16="http://schemas.microsoft.com/office/drawing/2014/main" id="{5F1F09D4-22FA-7B4B-9488-F8FDDCC2D44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8" name="Текст 22">
            <a:extLst>
              <a:ext uri="{FF2B5EF4-FFF2-40B4-BE49-F238E27FC236}">
                <a16:creationId xmlns="" xmlns:a16="http://schemas.microsoft.com/office/drawing/2014/main" id="{4D940599-2B77-CE47-91E6-CDB51ADE1840}"/>
              </a:ext>
            </a:extLst>
          </p:cNvPr>
          <p:cNvSpPr>
            <a:spLocks noGrp="1"/>
          </p:cNvSpPr>
          <p:nvPr>
            <p:ph type="body" sz="quarter" idx="17" hasCustomPrompt="1"/>
          </p:nvPr>
        </p:nvSpPr>
        <p:spPr>
          <a:xfrm>
            <a:off x="585787" y="1447064"/>
            <a:ext cx="7617877" cy="537011"/>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9" name="Текст 16">
            <a:extLst>
              <a:ext uri="{FF2B5EF4-FFF2-40B4-BE49-F238E27FC236}">
                <a16:creationId xmlns="" xmlns:a16="http://schemas.microsoft.com/office/drawing/2014/main" id="{A7333712-9DED-4F4B-B209-2F13075EDB3F}"/>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x-none" sz="1300" b="0" dirty="0">
              <a:ln>
                <a:noFill/>
              </a:ln>
              <a:latin typeface="HSE Sans" panose="02000000000000000000" pitchFamily="2" charset="0"/>
            </a:endParaRPr>
          </a:p>
        </p:txBody>
      </p:sp>
      <p:sp>
        <p:nvSpPr>
          <p:cNvPr id="20" name="Таблица 18">
            <a:extLst>
              <a:ext uri="{FF2B5EF4-FFF2-40B4-BE49-F238E27FC236}">
                <a16:creationId xmlns="" xmlns:a16="http://schemas.microsoft.com/office/drawing/2014/main" id="{DD467C42-8209-B740-8419-DBB6A6F7D5EE}"/>
              </a:ext>
            </a:extLst>
          </p:cNvPr>
          <p:cNvSpPr>
            <a:spLocks noGrp="1"/>
          </p:cNvSpPr>
          <p:nvPr>
            <p:ph type="tbl" sz="quarter" idx="19"/>
          </p:nvPr>
        </p:nvSpPr>
        <p:spPr>
          <a:xfrm>
            <a:off x="585787" y="2208362"/>
            <a:ext cx="7617895" cy="3295290"/>
          </a:xfrm>
          <a:prstGeom prst="rect">
            <a:avLst/>
          </a:prstGeom>
        </p:spPr>
        <p:txBody>
          <a:bodyPr/>
          <a:lstStyle/>
          <a:p>
            <a:endParaRPr lang="ru-RU"/>
          </a:p>
        </p:txBody>
      </p:sp>
      <p:sp>
        <p:nvSpPr>
          <p:cNvPr id="21" name="Текст 35">
            <a:extLst>
              <a:ext uri="{FF2B5EF4-FFF2-40B4-BE49-F238E27FC236}">
                <a16:creationId xmlns="" xmlns:a16="http://schemas.microsoft.com/office/drawing/2014/main" id="{B4309850-76EA-224C-A9E2-B6BBDBF99DE2}"/>
              </a:ext>
            </a:extLst>
          </p:cNvPr>
          <p:cNvSpPr>
            <a:spLocks noGrp="1"/>
          </p:cNvSpPr>
          <p:nvPr>
            <p:ph type="body" sz="quarter" idx="12" hasCustomPrompt="1"/>
          </p:nvPr>
        </p:nvSpPr>
        <p:spPr>
          <a:xfrm>
            <a:off x="8686807" y="2208363"/>
            <a:ext cx="2930666" cy="2570672"/>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 xmlns:a16="http://schemas.microsoft.com/office/drawing/2014/main" id="{6809E15B-CD0E-2F47-B500-B457A9CCBB37}"/>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 xmlns:a16="http://schemas.microsoft.com/office/drawing/2014/main" id="{7E0B9771-35DC-D24C-B598-648DE6F8DE6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 xmlns:a16="http://schemas.microsoft.com/office/drawing/2014/main" id="{5B1ACD18-BD14-2B4B-BA0A-46A5167E2C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 xmlns:p14="http://schemas.microsoft.com/office/powerpoint/2010/main" val="32367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57850601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51" r:id="rId5"/>
    <p:sldLayoutId id="2147483652" r:id="rId6"/>
    <p:sldLayoutId id="2147483654" r:id="rId7"/>
    <p:sldLayoutId id="2147483655" r:id="rId8"/>
    <p:sldLayoutId id="2147483656" r:id="rId9"/>
    <p:sldLayoutId id="2147483658" r:id="rId10"/>
    <p:sldLayoutId id="2147483657"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vk.com/away.php?to=https%3A%2F%2Ft.me%2Fshilovashilova3110&amp;cc_key=" TargetMode="External"/><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image" Target="../media/image27.gif"/><Relationship Id="rId5" Type="http://schemas.openxmlformats.org/officeDocument/2006/relationships/image" Target="../media/image26.png"/><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file:///C:\Users\&#1055;&#1086;&#1083;&#1100;&#1079;&#1086;&#1074;&#1072;&#1090;&#1077;&#1083;&#1100;\Desktop\&#1082;&#1089;&#1102;&#1096;&#1072;%20&#1085;&#1080;&#1089;\report\&#1087;&#1088;&#1077;&#1079;&#1077;&#1085;&#1090;&#1072;&#1094;&#1080;&#1103;\pic\EM%20Data%20Fly-Through_Trim.mp4"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98757A51-BBC2-9047-B199-AE90EB17B4D4}"/>
              </a:ext>
            </a:extLst>
          </p:cNvPr>
          <p:cNvSpPr>
            <a:spLocks noGrp="1"/>
          </p:cNvSpPr>
          <p:nvPr>
            <p:ph type="title"/>
          </p:nvPr>
        </p:nvSpPr>
        <p:spPr>
          <a:xfrm>
            <a:off x="1027967" y="2404671"/>
            <a:ext cx="9976491" cy="1704622"/>
          </a:xfrm>
        </p:spPr>
        <p:txBody>
          <a:bodyPr>
            <a:normAutofit/>
          </a:bodyPr>
          <a:lstStyle/>
          <a:p>
            <a:r>
              <a:rPr lang="en-US" dirty="0" smtClean="0"/>
              <a:t>Fuzzy Logic-Based estimation of random graph generation models</a:t>
            </a:r>
            <a:endParaRPr lang="ru-RU" dirty="0"/>
          </a:p>
        </p:txBody>
      </p:sp>
      <p:sp>
        <p:nvSpPr>
          <p:cNvPr id="3" name="Текст 2">
            <a:extLst>
              <a:ext uri="{FF2B5EF4-FFF2-40B4-BE49-F238E27FC236}">
                <a16:creationId xmlns="" xmlns:a16="http://schemas.microsoft.com/office/drawing/2014/main" id="{268EB560-A246-394A-858C-3B1CFBF03B46}"/>
              </a:ext>
            </a:extLst>
          </p:cNvPr>
          <p:cNvSpPr>
            <a:spLocks noGrp="1"/>
          </p:cNvSpPr>
          <p:nvPr>
            <p:ph type="body" sz="quarter" idx="10"/>
          </p:nvPr>
        </p:nvSpPr>
        <p:spPr/>
        <p:txBody>
          <a:bodyPr/>
          <a:lstStyle/>
          <a:p>
            <a:r>
              <a:rPr lang="en-US" dirty="0" smtClean="0"/>
              <a:t>Computer Science</a:t>
            </a:r>
            <a:endParaRPr lang="ru-RU" dirty="0"/>
          </a:p>
        </p:txBody>
      </p:sp>
      <p:sp>
        <p:nvSpPr>
          <p:cNvPr id="4" name="Текст 3">
            <a:extLst>
              <a:ext uri="{FF2B5EF4-FFF2-40B4-BE49-F238E27FC236}">
                <a16:creationId xmlns="" xmlns:a16="http://schemas.microsoft.com/office/drawing/2014/main" id="{83B3283F-BF0F-3744-BA57-1A19F8F76332}"/>
              </a:ext>
            </a:extLst>
          </p:cNvPr>
          <p:cNvSpPr>
            <a:spLocks noGrp="1"/>
          </p:cNvSpPr>
          <p:nvPr>
            <p:ph type="body" sz="quarter" idx="11"/>
          </p:nvPr>
        </p:nvSpPr>
        <p:spPr/>
        <p:txBody>
          <a:bodyPr/>
          <a:lstStyle/>
          <a:p>
            <a:r>
              <a:rPr lang="en-US" dirty="0" smtClean="0"/>
              <a:t>Fuzzy modeling</a:t>
            </a:r>
            <a:endParaRPr lang="ru-RU" dirty="0"/>
          </a:p>
        </p:txBody>
      </p:sp>
      <p:sp>
        <p:nvSpPr>
          <p:cNvPr id="5" name="Текст 4">
            <a:extLst>
              <a:ext uri="{FF2B5EF4-FFF2-40B4-BE49-F238E27FC236}">
                <a16:creationId xmlns="" xmlns:a16="http://schemas.microsoft.com/office/drawing/2014/main" id="{CC6432FC-CD29-4D47-A915-D2737E0BEA33}"/>
              </a:ext>
            </a:extLst>
          </p:cNvPr>
          <p:cNvSpPr>
            <a:spLocks noGrp="1"/>
          </p:cNvSpPr>
          <p:nvPr>
            <p:ph type="body" idx="12"/>
          </p:nvPr>
        </p:nvSpPr>
        <p:spPr/>
        <p:txBody>
          <a:bodyPr/>
          <a:lstStyle/>
          <a:p>
            <a:r>
              <a:rPr lang="en-US" dirty="0" smtClean="0"/>
              <a:t>Moscow, 2022</a:t>
            </a:r>
            <a:endParaRPr lang="ru-RU" dirty="0"/>
          </a:p>
        </p:txBody>
      </p:sp>
      <p:sp>
        <p:nvSpPr>
          <p:cNvPr id="6" name="Текст 5">
            <a:extLst>
              <a:ext uri="{FF2B5EF4-FFF2-40B4-BE49-F238E27FC236}">
                <a16:creationId xmlns="" xmlns:a16="http://schemas.microsoft.com/office/drawing/2014/main" id="{B32B7800-48A3-394E-A464-7BA3AE15CECB}"/>
              </a:ext>
            </a:extLst>
          </p:cNvPr>
          <p:cNvSpPr>
            <a:spLocks noGrp="1"/>
          </p:cNvSpPr>
          <p:nvPr>
            <p:ph type="body" sz="quarter" idx="13"/>
          </p:nvPr>
        </p:nvSpPr>
        <p:spPr>
          <a:xfrm>
            <a:off x="1027967" y="4498484"/>
            <a:ext cx="9735513" cy="652860"/>
          </a:xfrm>
        </p:spPr>
        <p:txBody>
          <a:bodyPr>
            <a:noAutofit/>
          </a:bodyPr>
          <a:lstStyle/>
          <a:p>
            <a:r>
              <a:rPr lang="en-US" sz="2400" dirty="0" smtClean="0"/>
              <a:t>As approximation for drosophila medulla structural connectome</a:t>
            </a:r>
            <a:endParaRPr lang="ru-RU" sz="2400" dirty="0"/>
          </a:p>
        </p:txBody>
      </p:sp>
    </p:spTree>
    <p:extLst>
      <p:ext uri="{BB962C8B-B14F-4D97-AF65-F5344CB8AC3E}">
        <p14:creationId xmlns="" xmlns:p14="http://schemas.microsoft.com/office/powerpoint/2010/main" val="14522106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 xmlns:a16="http://schemas.microsoft.com/office/drawing/2014/main" id="{8219D05C-99A7-9C48-B903-118CF3BA60CA}"/>
              </a:ext>
            </a:extLst>
          </p:cNvPr>
          <p:cNvSpPr>
            <a:spLocks noGrp="1"/>
          </p:cNvSpPr>
          <p:nvPr>
            <p:ph type="title"/>
          </p:nvPr>
        </p:nvSpPr>
        <p:spPr/>
        <p:txBody>
          <a:bodyPr/>
          <a:lstStyle/>
          <a:p>
            <a:r>
              <a:rPr lang="en-US" dirty="0" smtClean="0"/>
              <a:t>Experiment</a:t>
            </a:r>
            <a:endParaRPr lang="ru-RU" dirty="0"/>
          </a:p>
        </p:txBody>
      </p:sp>
      <p:sp>
        <p:nvSpPr>
          <p:cNvPr id="5" name="Текст 4">
            <a:extLst>
              <a:ext uri="{FF2B5EF4-FFF2-40B4-BE49-F238E27FC236}">
                <a16:creationId xmlns="" xmlns:a16="http://schemas.microsoft.com/office/drawing/2014/main" id="{C612FDF3-830C-8745-A254-C8DF29B6C387}"/>
              </a:ext>
            </a:extLst>
          </p:cNvPr>
          <p:cNvSpPr>
            <a:spLocks noGrp="1"/>
          </p:cNvSpPr>
          <p:nvPr>
            <p:ph type="body" sz="quarter" idx="13"/>
          </p:nvPr>
        </p:nvSpPr>
        <p:spPr/>
        <p:txBody>
          <a:bodyPr/>
          <a:lstStyle/>
          <a:p>
            <a:r>
              <a:rPr lang="en-US" dirty="0" smtClean="0"/>
              <a:t>Computer Science</a:t>
            </a:r>
            <a:endParaRPr lang="ru-RU" dirty="0"/>
          </a:p>
        </p:txBody>
      </p:sp>
      <p:sp>
        <p:nvSpPr>
          <p:cNvPr id="6" name="Текст 5">
            <a:extLst>
              <a:ext uri="{FF2B5EF4-FFF2-40B4-BE49-F238E27FC236}">
                <a16:creationId xmlns="" xmlns:a16="http://schemas.microsoft.com/office/drawing/2014/main" id="{40682799-9A38-414D-BD10-45C11B66347C}"/>
              </a:ext>
            </a:extLst>
          </p:cNvPr>
          <p:cNvSpPr>
            <a:spLocks noGrp="1"/>
          </p:cNvSpPr>
          <p:nvPr>
            <p:ph type="body" sz="quarter" idx="14"/>
          </p:nvPr>
        </p:nvSpPr>
        <p:spPr/>
        <p:txBody>
          <a:bodyPr/>
          <a:lstStyle/>
          <a:p>
            <a:r>
              <a:rPr lang="en-US" dirty="0" smtClean="0"/>
              <a:t>Fuzzy modeling</a:t>
            </a:r>
            <a:endParaRPr lang="ru-RU" dirty="0"/>
          </a:p>
        </p:txBody>
      </p:sp>
      <p:sp>
        <p:nvSpPr>
          <p:cNvPr id="7" name="Текст 6">
            <a:extLst>
              <a:ext uri="{FF2B5EF4-FFF2-40B4-BE49-F238E27FC236}">
                <a16:creationId xmlns="" xmlns:a16="http://schemas.microsoft.com/office/drawing/2014/main" id="{35F411B5-8431-CE4A-BEA6-775367101901}"/>
              </a:ext>
            </a:extLst>
          </p:cNvPr>
          <p:cNvSpPr>
            <a:spLocks noGrp="1"/>
          </p:cNvSpPr>
          <p:nvPr>
            <p:ph type="body" sz="quarter" idx="15"/>
          </p:nvPr>
        </p:nvSpPr>
        <p:spPr>
          <a:xfrm>
            <a:off x="6259891" y="548720"/>
            <a:ext cx="3908678" cy="408109"/>
          </a:xfrm>
        </p:spPr>
        <p:txBody>
          <a:bodyPr/>
          <a:lstStyle/>
          <a:p>
            <a:r>
              <a:rPr lang="en-US" dirty="0" smtClean="0"/>
              <a:t>Fuzzy Logic-Based estimation of random graph generation models</a:t>
            </a:r>
            <a:r>
              <a:rPr lang="ru-RU" dirty="0" smtClean="0"/>
              <a:t> </a:t>
            </a:r>
            <a:r>
              <a:rPr lang="en-US" dirty="0" smtClean="0"/>
              <a:t>as approximation for drosophila medulla structural connectome</a:t>
            </a:r>
            <a:endParaRPr lang="ru-RU" dirty="0" smtClean="0"/>
          </a:p>
          <a:p>
            <a:endParaRPr lang="ru-RU" dirty="0"/>
          </a:p>
        </p:txBody>
      </p:sp>
      <p:graphicFrame>
        <p:nvGraphicFramePr>
          <p:cNvPr id="9" name="Table 2">
            <a:extLst>
              <a:ext uri="{FF2B5EF4-FFF2-40B4-BE49-F238E27FC236}">
                <a16:creationId xmlns="" xmlns:a16="http://schemas.microsoft.com/office/drawing/2014/main" id="{E3B67526-CF2E-0E4C-932D-4C45937A8F35}"/>
              </a:ext>
            </a:extLst>
          </p:cNvPr>
          <p:cNvGraphicFramePr>
            <a:graphicFrameLocks noGrp="1"/>
          </p:cNvGraphicFramePr>
          <p:nvPr>
            <p:extLst>
              <p:ext uri="{D42A27DB-BD31-4B8C-83A1-F6EECF244321}">
                <p14:modId xmlns="" xmlns:p14="http://schemas.microsoft.com/office/powerpoint/2010/main" val="1174235772"/>
              </p:ext>
            </p:extLst>
          </p:nvPr>
        </p:nvGraphicFramePr>
        <p:xfrm>
          <a:off x="585898" y="2407652"/>
          <a:ext cx="11200416" cy="3592020"/>
        </p:xfrm>
        <a:graphic>
          <a:graphicData uri="http://schemas.openxmlformats.org/drawingml/2006/table">
            <a:tbl>
              <a:tblPr firstRow="1" bandRow="1">
                <a:effectLst>
                  <a:outerShdw blurRad="50800" dist="50800" dir="5400000" algn="ctr" rotWithShape="0">
                    <a:srgbClr val="D9D9D9"/>
                  </a:outerShdw>
                </a:effectLst>
                <a:tableStyleId>{5C22544A-7EE6-4342-B048-85BDC9FD1C3A}</a:tableStyleId>
              </a:tblPr>
              <a:tblGrid>
                <a:gridCol w="1957264">
                  <a:extLst>
                    <a:ext uri="{9D8B030D-6E8A-4147-A177-3AD203B41FA5}">
                      <a16:colId xmlns="" xmlns:a16="http://schemas.microsoft.com/office/drawing/2014/main" val="3757515663"/>
                    </a:ext>
                  </a:extLst>
                </a:gridCol>
                <a:gridCol w="892367">
                  <a:extLst>
                    <a:ext uri="{9D8B030D-6E8A-4147-A177-3AD203B41FA5}">
                      <a16:colId xmlns="" xmlns:a16="http://schemas.microsoft.com/office/drawing/2014/main" val="1046102616"/>
                    </a:ext>
                  </a:extLst>
                </a:gridCol>
                <a:gridCol w="1553378">
                  <a:extLst>
                    <a:ext uri="{9D8B030D-6E8A-4147-A177-3AD203B41FA5}">
                      <a16:colId xmlns="" xmlns:a16="http://schemas.microsoft.com/office/drawing/2014/main" val="3784908466"/>
                    </a:ext>
                  </a:extLst>
                </a:gridCol>
                <a:gridCol w="1024569">
                  <a:extLst>
                    <a:ext uri="{9D8B030D-6E8A-4147-A177-3AD203B41FA5}">
                      <a16:colId xmlns="" xmlns:a16="http://schemas.microsoft.com/office/drawing/2014/main" val="4180931641"/>
                    </a:ext>
                  </a:extLst>
                </a:gridCol>
                <a:gridCol w="1156771">
                  <a:extLst>
                    <a:ext uri="{9D8B030D-6E8A-4147-A177-3AD203B41FA5}">
                      <a16:colId xmlns="" xmlns:a16="http://schemas.microsoft.com/office/drawing/2014/main" val="1144053917"/>
                    </a:ext>
                  </a:extLst>
                </a:gridCol>
                <a:gridCol w="1178805">
                  <a:extLst>
                    <a:ext uri="{9D8B030D-6E8A-4147-A177-3AD203B41FA5}">
                      <a16:colId xmlns="" xmlns:a16="http://schemas.microsoft.com/office/drawing/2014/main" val="1079961596"/>
                    </a:ext>
                  </a:extLst>
                </a:gridCol>
                <a:gridCol w="1167788"/>
                <a:gridCol w="1311007"/>
                <a:gridCol w="958467"/>
              </a:tblGrid>
              <a:tr h="598670">
                <a:tc>
                  <a:txBody>
                    <a:bodyPr/>
                    <a:lstStyle/>
                    <a:p>
                      <a:pPr algn="ctr"/>
                      <a:r>
                        <a:rPr lang="en-US" sz="1400" dirty="0" smtClean="0">
                          <a:solidFill>
                            <a:srgbClr val="0E2D69"/>
                          </a:solidFill>
                          <a:latin typeface="HSE Sans"/>
                        </a:rPr>
                        <a:t>Model/Parameter</a:t>
                      </a:r>
                      <a:endParaRPr lang="x-none" sz="1400">
                        <a:solidFill>
                          <a:srgbClr val="0E2D69"/>
                        </a:solidFill>
                        <a:latin typeface="HSE Sans"/>
                      </a:endParaRP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0E2D69"/>
                          </a:solidFill>
                          <a:latin typeface="HSE Sans"/>
                        </a:rPr>
                        <a:t>Edge density</a:t>
                      </a:r>
                      <a:endParaRPr lang="x-none" sz="1400">
                        <a:solidFill>
                          <a:srgbClr val="0E2D69"/>
                        </a:solidFill>
                        <a:latin typeface="HSE San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0E2D69"/>
                          </a:solidFill>
                          <a:latin typeface="HSE Sans"/>
                        </a:rPr>
                        <a:t>Connected Components</a:t>
                      </a:r>
                      <a:endParaRPr lang="x-none" sz="1400">
                        <a:solidFill>
                          <a:srgbClr val="0E2D69"/>
                        </a:solidFill>
                        <a:latin typeface="HSE San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0E2D69"/>
                          </a:solidFill>
                          <a:latin typeface="HSE Sans"/>
                        </a:rPr>
                        <a:t>Degrees</a:t>
                      </a:r>
                      <a:endParaRPr lang="x-none" sz="1400">
                        <a:solidFill>
                          <a:srgbClr val="0E2D69"/>
                        </a:solidFill>
                        <a:latin typeface="HSE San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0E2D69"/>
                          </a:solidFill>
                          <a:latin typeface="HSE Sans"/>
                        </a:rPr>
                        <a:t>Triangles</a:t>
                      </a:r>
                      <a:endParaRPr lang="x-none" sz="1400">
                        <a:solidFill>
                          <a:srgbClr val="0E2D69"/>
                        </a:solidFill>
                        <a:latin typeface="HSE San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0E2D69"/>
                          </a:solidFill>
                          <a:latin typeface="HSE Sans"/>
                        </a:rPr>
                        <a:t>Clustering</a:t>
                      </a:r>
                      <a:endParaRPr lang="x-none" sz="1400">
                        <a:solidFill>
                          <a:srgbClr val="0E2D69"/>
                        </a:solidFill>
                        <a:latin typeface="HSE San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smtClean="0">
                          <a:solidFill>
                            <a:srgbClr val="0E2D69"/>
                          </a:solidFill>
                          <a:latin typeface="HSE Sans"/>
                        </a:rPr>
                        <a:t>PageRank</a:t>
                      </a:r>
                      <a:endParaRPr lang="x-none" sz="1400">
                        <a:solidFill>
                          <a:srgbClr val="0E2D69"/>
                        </a:solidFill>
                        <a:latin typeface="HSE San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smtClean="0">
                          <a:solidFill>
                            <a:srgbClr val="0E2D69"/>
                          </a:solidFill>
                          <a:latin typeface="HSE Sans"/>
                        </a:rPr>
                        <a:t>Eigenvalues</a:t>
                      </a:r>
                      <a:endParaRPr lang="x-none" sz="1400">
                        <a:solidFill>
                          <a:srgbClr val="0E2D69"/>
                        </a:solidFill>
                        <a:latin typeface="HSE San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0E2D69"/>
                          </a:solidFill>
                          <a:latin typeface="HSE Sans"/>
                        </a:rPr>
                        <a:t>Weights</a:t>
                      </a:r>
                      <a:endParaRPr lang="x-none" sz="1400">
                        <a:solidFill>
                          <a:srgbClr val="0E2D69"/>
                        </a:solidFill>
                        <a:latin typeface="HSE Sans"/>
                      </a:endParaRPr>
                    </a:p>
                  </a:txBody>
                  <a:tcPr>
                    <a:lnL w="3175" cap="flat" cmpd="sng" algn="ctr">
                      <a:solidFill>
                        <a:schemeClr val="bg1"/>
                      </a:solidFill>
                      <a:prstDash val="solid"/>
                      <a:round/>
                      <a:headEnd type="none" w="med" len="med"/>
                      <a:tailEnd type="none" w="med" len="med"/>
                    </a:lnL>
                    <a:lnR w="12700" cmpd="sng">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029016697"/>
                  </a:ext>
                </a:extLst>
              </a:tr>
              <a:tr h="5986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err="1" smtClean="0">
                          <a:latin typeface="HSE Sans"/>
                        </a:rPr>
                        <a:t>Erdos-Renyi</a:t>
                      </a:r>
                      <a:r>
                        <a:rPr lang="en-US" sz="1400" b="1" dirty="0" smtClean="0">
                          <a:latin typeface="HSE Sans"/>
                        </a:rPr>
                        <a:t> </a:t>
                      </a:r>
                      <a:endParaRPr lang="x-none" sz="1400" b="1">
                        <a:latin typeface="HSE Sans"/>
                      </a:endParaRP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smtClean="0">
                          <a:latin typeface="HSE Sans"/>
                        </a:rPr>
                        <a:t>0.3</a:t>
                      </a:r>
                      <a:endParaRPr lang="ru-RU" sz="1400" dirty="0"/>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HSE Sans"/>
                        </a:rPr>
                        <a:t>0.5</a:t>
                      </a:r>
                      <a:endParaRPr lang="ru-RU" sz="1400" dirty="0"/>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HSE Sans"/>
                        </a:rPr>
                        <a:t>0.47</a:t>
                      </a:r>
                      <a:endParaRPr lang="ru-RU" sz="1400" dirty="0"/>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HSE Sans"/>
                        </a:rPr>
                        <a:t>0.85</a:t>
                      </a:r>
                      <a:endParaRPr lang="ru-RU" sz="1400" dirty="0"/>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HSE Sans"/>
                        </a:rPr>
                        <a:t>0.67</a:t>
                      </a:r>
                      <a:endParaRPr lang="ru-RU" sz="1400" dirty="0"/>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HSE Sans"/>
                        </a:rPr>
                        <a:t>0.19</a:t>
                      </a:r>
                      <a:endParaRPr lang="x-none" sz="1400">
                        <a:latin typeface="HSE San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HSE Sans"/>
                        </a:rPr>
                        <a:t>11.09</a:t>
                      </a:r>
                      <a:endParaRPr lang="x-none" sz="1400">
                        <a:latin typeface="HSE San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HSE Sans"/>
                        </a:rPr>
                        <a:t>11.05</a:t>
                      </a:r>
                      <a:endParaRPr lang="x-none" sz="1400">
                        <a:latin typeface="HSE Sans"/>
                      </a:endParaRPr>
                    </a:p>
                  </a:txBody>
                  <a:tcPr>
                    <a:lnL w="3175" cap="flat" cmpd="sng" algn="ctr">
                      <a:solidFill>
                        <a:schemeClr val="bg1"/>
                      </a:solidFill>
                      <a:prstDash val="solid"/>
                      <a:round/>
                      <a:headEnd type="none" w="med" len="med"/>
                      <a:tailEnd type="none" w="med" len="med"/>
                    </a:lnL>
                    <a:lnR w="12700" cmpd="sng">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029980882"/>
                  </a:ext>
                </a:extLst>
              </a:tr>
              <a:tr h="5986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HSE Sans"/>
                        </a:rPr>
                        <a:t>Geometric </a:t>
                      </a:r>
                      <a:endParaRPr lang="x-none" sz="1400" b="1">
                        <a:latin typeface="HSE Sans"/>
                      </a:endParaRP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smtClean="0">
                          <a:latin typeface="HSE Sans"/>
                        </a:rPr>
                        <a:t>0.75</a:t>
                      </a:r>
                      <a:endParaRPr lang="ru-RU" sz="1400" dirty="0"/>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HSE Sans"/>
                        </a:rPr>
                        <a:t>3.48</a:t>
                      </a:r>
                      <a:endParaRPr lang="ru-RU" sz="1400" dirty="0"/>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HSE Sans"/>
                        </a:rPr>
                        <a:t>0.81</a:t>
                      </a:r>
                      <a:endParaRPr lang="ru-RU" sz="1400" dirty="0"/>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HSE Sans"/>
                        </a:rPr>
                        <a:t>0.97</a:t>
                      </a:r>
                      <a:endParaRPr lang="ru-RU" sz="1400" dirty="0"/>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HSE Sans"/>
                        </a:rPr>
                        <a:t>0.14</a:t>
                      </a:r>
                      <a:endParaRPr lang="ru-RU" sz="1400" dirty="0"/>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HSE Sans"/>
                        </a:rPr>
                        <a:t>0.14</a:t>
                      </a:r>
                      <a:endParaRPr lang="x-none" sz="1400">
                        <a:latin typeface="HSE San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HSE Sans"/>
                        </a:rPr>
                        <a:t>0.47</a:t>
                      </a:r>
                      <a:endParaRPr lang="x-none" sz="1400">
                        <a:latin typeface="HSE San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HSE Sans"/>
                        </a:rPr>
                        <a:t>1.72</a:t>
                      </a:r>
                      <a:endParaRPr lang="x-none" sz="1400">
                        <a:latin typeface="HSE Sans"/>
                      </a:endParaRPr>
                    </a:p>
                  </a:txBody>
                  <a:tcPr>
                    <a:lnL w="3175" cap="flat" cmpd="sng" algn="ctr">
                      <a:solidFill>
                        <a:schemeClr val="bg1"/>
                      </a:solidFill>
                      <a:prstDash val="solid"/>
                      <a:round/>
                      <a:headEnd type="none" w="med" len="med"/>
                      <a:tailEnd type="none" w="med" len="med"/>
                    </a:lnL>
                    <a:lnR w="12700" cmpd="sng">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876854252"/>
                  </a:ext>
                </a:extLst>
              </a:tr>
              <a:tr h="5986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err="1" smtClean="0">
                          <a:latin typeface="HSE Sans"/>
                        </a:rPr>
                        <a:t>Barabasi</a:t>
                      </a:r>
                      <a:r>
                        <a:rPr lang="en-US" sz="1400" b="1" dirty="0" smtClean="0">
                          <a:latin typeface="HSE Sans"/>
                        </a:rPr>
                        <a:t>-Albert </a:t>
                      </a:r>
                      <a:endParaRPr lang="x-none" sz="1400" b="1">
                        <a:latin typeface="HSE Sans"/>
                      </a:endParaRP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smtClean="0">
                          <a:latin typeface="HSE Sans"/>
                        </a:rPr>
                        <a:t>0.7</a:t>
                      </a:r>
                      <a:endParaRPr lang="ru-RU" sz="1400" dirty="0"/>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HSE Sans"/>
                        </a:rPr>
                        <a:t>0.5</a:t>
                      </a:r>
                      <a:endParaRPr lang="ru-RU" sz="1400" dirty="0"/>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HSE Sans"/>
                        </a:rPr>
                        <a:t>0.73</a:t>
                      </a:r>
                      <a:endParaRPr lang="ru-RU" sz="1400" dirty="0"/>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HSE Sans"/>
                        </a:rPr>
                        <a:t>0.99</a:t>
                      </a:r>
                      <a:endParaRPr lang="ru-RU" sz="1400" dirty="0"/>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HSE Sans"/>
                        </a:rPr>
                        <a:t>0.67</a:t>
                      </a:r>
                      <a:endParaRPr lang="ru-RU" sz="1400" dirty="0"/>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HSE Sans"/>
                        </a:rPr>
                        <a:t>0.54</a:t>
                      </a:r>
                      <a:endParaRPr lang="x-none" sz="1400">
                        <a:latin typeface="HSE San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HSE Sans"/>
                        </a:rPr>
                        <a:t>5.55</a:t>
                      </a:r>
                      <a:endParaRPr lang="x-none" sz="1400">
                        <a:latin typeface="HSE San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HSE Sans"/>
                        </a:rPr>
                        <a:t>10.47</a:t>
                      </a:r>
                      <a:endParaRPr lang="x-none" sz="1400">
                        <a:latin typeface="HSE Sans"/>
                      </a:endParaRPr>
                    </a:p>
                  </a:txBody>
                  <a:tcPr>
                    <a:lnL w="3175" cap="flat" cmpd="sng" algn="ctr">
                      <a:solidFill>
                        <a:schemeClr val="bg1"/>
                      </a:solidFill>
                      <a:prstDash val="solid"/>
                      <a:round/>
                      <a:headEnd type="none" w="med" len="med"/>
                      <a:tailEnd type="none" w="med" len="med"/>
                    </a:lnL>
                    <a:lnR w="12700" cmpd="sng">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188144885"/>
                  </a:ext>
                </a:extLst>
              </a:tr>
              <a:tr h="5986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HSE Sans"/>
                        </a:rPr>
                        <a:t>Chung Lu </a:t>
                      </a: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smtClean="0">
                          <a:latin typeface="HSE Sans"/>
                        </a:rPr>
                        <a:t>0.07</a:t>
                      </a:r>
                      <a:endParaRPr lang="ru-RU" sz="1400" dirty="0"/>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HSE Sans"/>
                        </a:rPr>
                        <a:t>0.49</a:t>
                      </a:r>
                      <a:endParaRPr lang="ru-RU" sz="1400" dirty="0"/>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HSE Sans"/>
                        </a:rPr>
                        <a:t>0.09</a:t>
                      </a:r>
                      <a:endParaRPr lang="ru-RU" sz="1400" dirty="0"/>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HSE Sans"/>
                        </a:rPr>
                        <a:t>0.33</a:t>
                      </a:r>
                      <a:endParaRPr lang="ru-RU" sz="1400" dirty="0"/>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HSE Sans"/>
                        </a:rPr>
                        <a:t>0.09</a:t>
                      </a:r>
                      <a:endParaRPr lang="ru-RU" sz="1400" dirty="0"/>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HSE Sans"/>
                        </a:rPr>
                        <a:t>0.3</a:t>
                      </a:r>
                      <a:endParaRPr lang="x-none" sz="1400">
                        <a:latin typeface="HSE San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HSE Sans"/>
                        </a:rPr>
                        <a:t>10.89</a:t>
                      </a:r>
                      <a:endParaRPr lang="x-none" sz="1400">
                        <a:latin typeface="HSE San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HSE Sans"/>
                        </a:rPr>
                        <a:t>11.04</a:t>
                      </a:r>
                      <a:endParaRPr lang="x-none" sz="1400">
                        <a:latin typeface="HSE Sans"/>
                      </a:endParaRPr>
                    </a:p>
                  </a:txBody>
                  <a:tcPr>
                    <a:lnL w="3175" cap="flat" cmpd="sng" algn="ctr">
                      <a:solidFill>
                        <a:schemeClr val="bg1"/>
                      </a:solidFill>
                      <a:prstDash val="solid"/>
                      <a:round/>
                      <a:headEnd type="none" w="med" len="med"/>
                      <a:tailEnd type="none" w="med" len="med"/>
                    </a:lnL>
                    <a:lnR w="12700" cmpd="sng">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86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HSE Sans"/>
                        </a:rPr>
                        <a:t>Geometric Chung Lu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1" dirty="0" smtClean="0">
                        <a:latin typeface="HSE Sans"/>
                      </a:endParaRP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smtClean="0">
                          <a:latin typeface="HSE Sans"/>
                        </a:rPr>
                        <a:t>0.65</a:t>
                      </a:r>
                      <a:endParaRPr lang="ru-RU" sz="1400" dirty="0"/>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HSE Sans"/>
                        </a:rPr>
                        <a:t>0.5</a:t>
                      </a:r>
                      <a:endParaRPr lang="ru-RU" sz="1400" dirty="0"/>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HSE Sans"/>
                        </a:rPr>
                        <a:t>0.57</a:t>
                      </a:r>
                      <a:endParaRPr lang="ru-RU" sz="1400" dirty="0"/>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HSE Sans"/>
                        </a:rPr>
                        <a:t>1.33</a:t>
                      </a:r>
                      <a:endParaRPr lang="ru-RU" sz="1400" dirty="0"/>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HSE Sans"/>
                        </a:rPr>
                        <a:t>0.38</a:t>
                      </a:r>
                      <a:endParaRPr lang="ru-RU" sz="1400" dirty="0"/>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HSE Sans"/>
                        </a:rPr>
                        <a:t>0.25</a:t>
                      </a:r>
                      <a:endParaRPr lang="x-none" sz="1400">
                        <a:latin typeface="HSE San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HSE Sans"/>
                        </a:rPr>
                        <a:t>12.38</a:t>
                      </a:r>
                      <a:endParaRPr lang="x-none" sz="1400">
                        <a:latin typeface="HSE San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HSE Sans"/>
                        </a:rPr>
                        <a:t>10.15</a:t>
                      </a:r>
                      <a:endParaRPr lang="x-none" sz="1400">
                        <a:latin typeface="HSE Sans"/>
                      </a:endParaRPr>
                    </a:p>
                  </a:txBody>
                  <a:tcPr>
                    <a:lnL w="3175" cap="flat" cmpd="sng" algn="ctr">
                      <a:solidFill>
                        <a:schemeClr val="bg1"/>
                      </a:solidFill>
                      <a:prstDash val="solid"/>
                      <a:round/>
                      <a:headEnd type="none" w="med" len="med"/>
                      <a:tailEnd type="none" w="med" len="med"/>
                    </a:lnL>
                    <a:lnR w="12700" cmpd="sng">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962909998"/>
                  </a:ext>
                </a:extLst>
              </a:tr>
            </a:tbl>
          </a:graphicData>
        </a:graphic>
      </p:graphicFrame>
    </p:spTree>
    <p:extLst>
      <p:ext uri="{BB962C8B-B14F-4D97-AF65-F5344CB8AC3E}">
        <p14:creationId xmlns="" xmlns:p14="http://schemas.microsoft.com/office/powerpoint/2010/main" val="26138513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 xmlns:a16="http://schemas.microsoft.com/office/drawing/2014/main" id="{8219D05C-99A7-9C48-B903-118CF3BA60CA}"/>
              </a:ext>
            </a:extLst>
          </p:cNvPr>
          <p:cNvSpPr>
            <a:spLocks noGrp="1"/>
          </p:cNvSpPr>
          <p:nvPr>
            <p:ph type="title"/>
          </p:nvPr>
        </p:nvSpPr>
        <p:spPr/>
        <p:txBody>
          <a:bodyPr/>
          <a:lstStyle/>
          <a:p>
            <a:r>
              <a:rPr lang="en-US" dirty="0" err="1" smtClean="0"/>
              <a:t>Mamdani</a:t>
            </a:r>
            <a:r>
              <a:rPr lang="en-US" dirty="0" smtClean="0"/>
              <a:t> model</a:t>
            </a:r>
            <a:endParaRPr lang="ru-RU" dirty="0"/>
          </a:p>
        </p:txBody>
      </p:sp>
      <p:sp>
        <p:nvSpPr>
          <p:cNvPr id="5" name="Текст 4">
            <a:extLst>
              <a:ext uri="{FF2B5EF4-FFF2-40B4-BE49-F238E27FC236}">
                <a16:creationId xmlns="" xmlns:a16="http://schemas.microsoft.com/office/drawing/2014/main" id="{C612FDF3-830C-8745-A254-C8DF29B6C387}"/>
              </a:ext>
            </a:extLst>
          </p:cNvPr>
          <p:cNvSpPr>
            <a:spLocks noGrp="1"/>
          </p:cNvSpPr>
          <p:nvPr>
            <p:ph type="body" sz="quarter" idx="13"/>
          </p:nvPr>
        </p:nvSpPr>
        <p:spPr/>
        <p:txBody>
          <a:bodyPr/>
          <a:lstStyle/>
          <a:p>
            <a:r>
              <a:rPr lang="en-US" dirty="0" smtClean="0"/>
              <a:t>Computer Science</a:t>
            </a:r>
            <a:endParaRPr lang="ru-RU" dirty="0"/>
          </a:p>
        </p:txBody>
      </p:sp>
      <p:sp>
        <p:nvSpPr>
          <p:cNvPr id="6" name="Текст 5">
            <a:extLst>
              <a:ext uri="{FF2B5EF4-FFF2-40B4-BE49-F238E27FC236}">
                <a16:creationId xmlns="" xmlns:a16="http://schemas.microsoft.com/office/drawing/2014/main" id="{40682799-9A38-414D-BD10-45C11B66347C}"/>
              </a:ext>
            </a:extLst>
          </p:cNvPr>
          <p:cNvSpPr>
            <a:spLocks noGrp="1"/>
          </p:cNvSpPr>
          <p:nvPr>
            <p:ph type="body" sz="quarter" idx="14"/>
          </p:nvPr>
        </p:nvSpPr>
        <p:spPr/>
        <p:txBody>
          <a:bodyPr/>
          <a:lstStyle/>
          <a:p>
            <a:r>
              <a:rPr lang="en-US" dirty="0" smtClean="0"/>
              <a:t>Fuzzy modeling</a:t>
            </a:r>
            <a:endParaRPr lang="ru-RU" dirty="0"/>
          </a:p>
        </p:txBody>
      </p:sp>
      <p:sp>
        <p:nvSpPr>
          <p:cNvPr id="7" name="Текст 6">
            <a:extLst>
              <a:ext uri="{FF2B5EF4-FFF2-40B4-BE49-F238E27FC236}">
                <a16:creationId xmlns="" xmlns:a16="http://schemas.microsoft.com/office/drawing/2014/main" id="{35F411B5-8431-CE4A-BEA6-775367101901}"/>
              </a:ext>
            </a:extLst>
          </p:cNvPr>
          <p:cNvSpPr>
            <a:spLocks noGrp="1"/>
          </p:cNvSpPr>
          <p:nvPr>
            <p:ph type="body" sz="quarter" idx="15"/>
          </p:nvPr>
        </p:nvSpPr>
        <p:spPr>
          <a:xfrm>
            <a:off x="6259891" y="548720"/>
            <a:ext cx="3908678" cy="408109"/>
          </a:xfrm>
        </p:spPr>
        <p:txBody>
          <a:bodyPr/>
          <a:lstStyle/>
          <a:p>
            <a:r>
              <a:rPr lang="en-US" dirty="0" smtClean="0"/>
              <a:t>Fuzzy Logic-Based estimation of random graph generation models</a:t>
            </a:r>
            <a:r>
              <a:rPr lang="ru-RU" dirty="0" smtClean="0"/>
              <a:t> </a:t>
            </a:r>
            <a:r>
              <a:rPr lang="en-US" dirty="0" smtClean="0"/>
              <a:t>as approximation for drosophila medulla structural connectome</a:t>
            </a:r>
            <a:endParaRPr lang="ru-RU" dirty="0" smtClean="0"/>
          </a:p>
          <a:p>
            <a:endParaRPr lang="ru-RU" dirty="0"/>
          </a:p>
        </p:txBody>
      </p:sp>
      <p:pic>
        <p:nvPicPr>
          <p:cNvPr id="34818" name="Picture 2" descr="C:\Users\Пользователь\Desktop\ксюша нис\report\презентация\pic\mamdani fuzzy model.png"/>
          <p:cNvPicPr>
            <a:picLocks noChangeAspect="1" noChangeArrowheads="1"/>
          </p:cNvPicPr>
          <p:nvPr/>
        </p:nvPicPr>
        <p:blipFill>
          <a:blip r:embed="rId2"/>
          <a:srcRect/>
          <a:stretch>
            <a:fillRect/>
          </a:stretch>
        </p:blipFill>
        <p:spPr bwMode="auto">
          <a:xfrm>
            <a:off x="450160" y="1942182"/>
            <a:ext cx="5542900" cy="4340628"/>
          </a:xfrm>
          <a:prstGeom prst="rect">
            <a:avLst/>
          </a:prstGeom>
          <a:noFill/>
        </p:spPr>
      </p:pic>
      <p:pic>
        <p:nvPicPr>
          <p:cNvPr id="34819" name="Picture 3"/>
          <p:cNvPicPr>
            <a:picLocks noChangeAspect="1" noChangeArrowheads="1"/>
          </p:cNvPicPr>
          <p:nvPr/>
        </p:nvPicPr>
        <p:blipFill>
          <a:blip r:embed="rId3"/>
          <a:srcRect/>
          <a:stretch>
            <a:fillRect/>
          </a:stretch>
        </p:blipFill>
        <p:spPr bwMode="auto">
          <a:xfrm>
            <a:off x="6447177" y="4889431"/>
            <a:ext cx="5002232" cy="1393379"/>
          </a:xfrm>
          <a:prstGeom prst="rect">
            <a:avLst/>
          </a:prstGeom>
          <a:noFill/>
          <a:ln w="9525">
            <a:noFill/>
            <a:miter lim="800000"/>
            <a:headEnd/>
            <a:tailEnd/>
          </a:ln>
        </p:spPr>
      </p:pic>
      <p:sp>
        <p:nvSpPr>
          <p:cNvPr id="15" name="Прямоугольник 14"/>
          <p:cNvSpPr/>
          <p:nvPr/>
        </p:nvSpPr>
        <p:spPr>
          <a:xfrm>
            <a:off x="6794018" y="4243100"/>
            <a:ext cx="4454204" cy="646331"/>
          </a:xfrm>
          <a:prstGeom prst="rect">
            <a:avLst/>
          </a:prstGeom>
        </p:spPr>
        <p:txBody>
          <a:bodyPr wrap="square">
            <a:spAutoFit/>
          </a:bodyPr>
          <a:lstStyle/>
          <a:p>
            <a:pPr lvl="0"/>
            <a:r>
              <a:rPr lang="en-US" dirty="0" smtClean="0">
                <a:latin typeface="HSE Sans"/>
              </a:rPr>
              <a:t>Center of Area </a:t>
            </a:r>
            <a:r>
              <a:rPr lang="en-US" dirty="0" err="1" smtClean="0">
                <a:latin typeface="HSE Sans"/>
              </a:rPr>
              <a:t>defuzzification</a:t>
            </a:r>
            <a:r>
              <a:rPr lang="en-US" dirty="0" smtClean="0">
                <a:latin typeface="HSE Sans"/>
              </a:rPr>
              <a:t> method provides crisp result:</a:t>
            </a:r>
            <a:endParaRPr lang="ru-RU" dirty="0"/>
          </a:p>
        </p:txBody>
      </p:sp>
    </p:spTree>
    <p:extLst>
      <p:ext uri="{BB962C8B-B14F-4D97-AF65-F5344CB8AC3E}">
        <p14:creationId xmlns="" xmlns:p14="http://schemas.microsoft.com/office/powerpoint/2010/main" val="26138513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 xmlns:a16="http://schemas.microsoft.com/office/drawing/2014/main" id="{8219D05C-99A7-9C48-B903-118CF3BA60CA}"/>
              </a:ext>
            </a:extLst>
          </p:cNvPr>
          <p:cNvSpPr>
            <a:spLocks noGrp="1"/>
          </p:cNvSpPr>
          <p:nvPr>
            <p:ph type="title"/>
          </p:nvPr>
        </p:nvSpPr>
        <p:spPr/>
        <p:txBody>
          <a:bodyPr/>
          <a:lstStyle/>
          <a:p>
            <a:r>
              <a:rPr lang="en-US" dirty="0" smtClean="0"/>
              <a:t>Results</a:t>
            </a:r>
            <a:endParaRPr lang="ru-RU" dirty="0"/>
          </a:p>
        </p:txBody>
      </p:sp>
      <p:sp>
        <p:nvSpPr>
          <p:cNvPr id="5" name="Текст 4">
            <a:extLst>
              <a:ext uri="{FF2B5EF4-FFF2-40B4-BE49-F238E27FC236}">
                <a16:creationId xmlns="" xmlns:a16="http://schemas.microsoft.com/office/drawing/2014/main" id="{C612FDF3-830C-8745-A254-C8DF29B6C387}"/>
              </a:ext>
            </a:extLst>
          </p:cNvPr>
          <p:cNvSpPr>
            <a:spLocks noGrp="1"/>
          </p:cNvSpPr>
          <p:nvPr>
            <p:ph type="body" sz="quarter" idx="13"/>
          </p:nvPr>
        </p:nvSpPr>
        <p:spPr/>
        <p:txBody>
          <a:bodyPr/>
          <a:lstStyle/>
          <a:p>
            <a:r>
              <a:rPr lang="en-US" dirty="0" smtClean="0"/>
              <a:t>Computer Science</a:t>
            </a:r>
            <a:endParaRPr lang="ru-RU" dirty="0"/>
          </a:p>
        </p:txBody>
      </p:sp>
      <p:sp>
        <p:nvSpPr>
          <p:cNvPr id="6" name="Текст 5">
            <a:extLst>
              <a:ext uri="{FF2B5EF4-FFF2-40B4-BE49-F238E27FC236}">
                <a16:creationId xmlns="" xmlns:a16="http://schemas.microsoft.com/office/drawing/2014/main" id="{40682799-9A38-414D-BD10-45C11B66347C}"/>
              </a:ext>
            </a:extLst>
          </p:cNvPr>
          <p:cNvSpPr>
            <a:spLocks noGrp="1"/>
          </p:cNvSpPr>
          <p:nvPr>
            <p:ph type="body" sz="quarter" idx="14"/>
          </p:nvPr>
        </p:nvSpPr>
        <p:spPr/>
        <p:txBody>
          <a:bodyPr/>
          <a:lstStyle/>
          <a:p>
            <a:r>
              <a:rPr lang="en-US" dirty="0" smtClean="0"/>
              <a:t>Fuzzy modeling</a:t>
            </a:r>
            <a:endParaRPr lang="ru-RU" dirty="0"/>
          </a:p>
        </p:txBody>
      </p:sp>
      <p:sp>
        <p:nvSpPr>
          <p:cNvPr id="7" name="Текст 6">
            <a:extLst>
              <a:ext uri="{FF2B5EF4-FFF2-40B4-BE49-F238E27FC236}">
                <a16:creationId xmlns="" xmlns:a16="http://schemas.microsoft.com/office/drawing/2014/main" id="{35F411B5-8431-CE4A-BEA6-775367101901}"/>
              </a:ext>
            </a:extLst>
          </p:cNvPr>
          <p:cNvSpPr>
            <a:spLocks noGrp="1"/>
          </p:cNvSpPr>
          <p:nvPr>
            <p:ph type="body" sz="quarter" idx="15"/>
          </p:nvPr>
        </p:nvSpPr>
        <p:spPr>
          <a:xfrm>
            <a:off x="6259891" y="548720"/>
            <a:ext cx="3908678" cy="408109"/>
          </a:xfrm>
        </p:spPr>
        <p:txBody>
          <a:bodyPr/>
          <a:lstStyle/>
          <a:p>
            <a:r>
              <a:rPr lang="en-US" dirty="0" smtClean="0"/>
              <a:t>Fuzzy Logic-Based estimation of random graph generation models</a:t>
            </a:r>
            <a:r>
              <a:rPr lang="ru-RU" dirty="0" smtClean="0"/>
              <a:t> </a:t>
            </a:r>
            <a:r>
              <a:rPr lang="en-US" dirty="0" smtClean="0"/>
              <a:t>as approximation for drosophila medulla structural connectome</a:t>
            </a:r>
            <a:endParaRPr lang="ru-RU" dirty="0" smtClean="0"/>
          </a:p>
          <a:p>
            <a:endParaRPr lang="ru-RU" dirty="0"/>
          </a:p>
        </p:txBody>
      </p:sp>
      <p:sp>
        <p:nvSpPr>
          <p:cNvPr id="11" name="Прямоугольник 10"/>
          <p:cNvSpPr/>
          <p:nvPr/>
        </p:nvSpPr>
        <p:spPr>
          <a:xfrm>
            <a:off x="1109431" y="4803354"/>
            <a:ext cx="4699463" cy="646331"/>
          </a:xfrm>
          <a:prstGeom prst="rect">
            <a:avLst/>
          </a:prstGeom>
        </p:spPr>
        <p:txBody>
          <a:bodyPr wrap="square">
            <a:spAutoFit/>
          </a:bodyPr>
          <a:lstStyle/>
          <a:p>
            <a:pPr algn="ctr"/>
            <a:r>
              <a:rPr lang="en-US" b="1" dirty="0" err="1" smtClean="0">
                <a:latin typeface="HSE Sans"/>
              </a:rPr>
              <a:t>Erdos-Renyi</a:t>
            </a:r>
            <a:r>
              <a:rPr lang="en-US" dirty="0" smtClean="0">
                <a:latin typeface="HSE Sans"/>
              </a:rPr>
              <a:t> aggregated relative </a:t>
            </a:r>
            <a:r>
              <a:rPr lang="en-US" dirty="0" smtClean="0">
                <a:latin typeface="HSE Sans"/>
              </a:rPr>
              <a:t>error of </a:t>
            </a:r>
            <a:r>
              <a:rPr lang="en-US" dirty="0" smtClean="0">
                <a:latin typeface="HSE Sans"/>
              </a:rPr>
              <a:t>graph 61%</a:t>
            </a:r>
            <a:endParaRPr lang="ru-RU" dirty="0"/>
          </a:p>
        </p:txBody>
      </p:sp>
      <p:pic>
        <p:nvPicPr>
          <p:cNvPr id="9" name="Рисунок 8" descr="erdos_renyi_res_def.png"/>
          <p:cNvPicPr>
            <a:picLocks noChangeAspect="1"/>
          </p:cNvPicPr>
          <p:nvPr/>
        </p:nvPicPr>
        <p:blipFill>
          <a:blip r:embed="rId2"/>
          <a:stretch>
            <a:fillRect/>
          </a:stretch>
        </p:blipFill>
        <p:spPr>
          <a:xfrm>
            <a:off x="422734" y="2548317"/>
            <a:ext cx="5692188" cy="2077583"/>
          </a:xfrm>
          <a:prstGeom prst="rect">
            <a:avLst/>
          </a:prstGeom>
        </p:spPr>
      </p:pic>
      <p:pic>
        <p:nvPicPr>
          <p:cNvPr id="10" name="Рисунок 9" descr="barabasi_albert_res_def.png"/>
          <p:cNvPicPr>
            <a:picLocks noChangeAspect="1"/>
          </p:cNvPicPr>
          <p:nvPr/>
        </p:nvPicPr>
        <p:blipFill>
          <a:blip r:embed="rId3"/>
          <a:stretch>
            <a:fillRect/>
          </a:stretch>
        </p:blipFill>
        <p:spPr>
          <a:xfrm>
            <a:off x="6259891" y="2548318"/>
            <a:ext cx="5692185" cy="2077583"/>
          </a:xfrm>
          <a:prstGeom prst="rect">
            <a:avLst/>
          </a:prstGeom>
        </p:spPr>
      </p:pic>
      <p:sp>
        <p:nvSpPr>
          <p:cNvPr id="13" name="Прямоугольник 12"/>
          <p:cNvSpPr/>
          <p:nvPr/>
        </p:nvSpPr>
        <p:spPr>
          <a:xfrm>
            <a:off x="6667515" y="4803354"/>
            <a:ext cx="5001658" cy="646331"/>
          </a:xfrm>
          <a:prstGeom prst="rect">
            <a:avLst/>
          </a:prstGeom>
        </p:spPr>
        <p:txBody>
          <a:bodyPr wrap="square">
            <a:spAutoFit/>
          </a:bodyPr>
          <a:lstStyle/>
          <a:p>
            <a:pPr algn="ctr"/>
            <a:r>
              <a:rPr lang="en-US" b="1" dirty="0" err="1" smtClean="0">
                <a:latin typeface="HSE Sans"/>
              </a:rPr>
              <a:t>Barabasi</a:t>
            </a:r>
            <a:r>
              <a:rPr lang="en-US" b="1" dirty="0" smtClean="0">
                <a:latin typeface="HSE Sans"/>
              </a:rPr>
              <a:t>-Albert</a:t>
            </a:r>
            <a:r>
              <a:rPr lang="en-US" dirty="0" smtClean="0">
                <a:latin typeface="HSE Sans"/>
              </a:rPr>
              <a:t> aggregated relative </a:t>
            </a:r>
            <a:r>
              <a:rPr lang="en-US" dirty="0" smtClean="0">
                <a:latin typeface="HSE Sans"/>
              </a:rPr>
              <a:t>error of </a:t>
            </a:r>
            <a:r>
              <a:rPr lang="en-US" dirty="0" smtClean="0">
                <a:latin typeface="HSE Sans"/>
              </a:rPr>
              <a:t>graph 65% </a:t>
            </a:r>
            <a:endParaRPr lang="ru-RU" dirty="0"/>
          </a:p>
        </p:txBody>
      </p:sp>
    </p:spTree>
    <p:extLst>
      <p:ext uri="{BB962C8B-B14F-4D97-AF65-F5344CB8AC3E}">
        <p14:creationId xmlns="" xmlns:p14="http://schemas.microsoft.com/office/powerpoint/2010/main" val="26138513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 xmlns:a16="http://schemas.microsoft.com/office/drawing/2014/main" id="{8219D05C-99A7-9C48-B903-118CF3BA60CA}"/>
              </a:ext>
            </a:extLst>
          </p:cNvPr>
          <p:cNvSpPr>
            <a:spLocks noGrp="1"/>
          </p:cNvSpPr>
          <p:nvPr>
            <p:ph type="title"/>
          </p:nvPr>
        </p:nvSpPr>
        <p:spPr/>
        <p:txBody>
          <a:bodyPr/>
          <a:lstStyle/>
          <a:p>
            <a:r>
              <a:rPr lang="en-US" dirty="0" smtClean="0"/>
              <a:t>Results</a:t>
            </a:r>
            <a:endParaRPr lang="ru-RU" dirty="0"/>
          </a:p>
        </p:txBody>
      </p:sp>
      <p:sp>
        <p:nvSpPr>
          <p:cNvPr id="5" name="Текст 4">
            <a:extLst>
              <a:ext uri="{FF2B5EF4-FFF2-40B4-BE49-F238E27FC236}">
                <a16:creationId xmlns="" xmlns:a16="http://schemas.microsoft.com/office/drawing/2014/main" id="{C612FDF3-830C-8745-A254-C8DF29B6C387}"/>
              </a:ext>
            </a:extLst>
          </p:cNvPr>
          <p:cNvSpPr>
            <a:spLocks noGrp="1"/>
          </p:cNvSpPr>
          <p:nvPr>
            <p:ph type="body" sz="quarter" idx="13"/>
          </p:nvPr>
        </p:nvSpPr>
        <p:spPr/>
        <p:txBody>
          <a:bodyPr/>
          <a:lstStyle/>
          <a:p>
            <a:r>
              <a:rPr lang="en-US" dirty="0" smtClean="0"/>
              <a:t>Computer Science</a:t>
            </a:r>
            <a:endParaRPr lang="ru-RU" dirty="0"/>
          </a:p>
        </p:txBody>
      </p:sp>
      <p:sp>
        <p:nvSpPr>
          <p:cNvPr id="6" name="Текст 5">
            <a:extLst>
              <a:ext uri="{FF2B5EF4-FFF2-40B4-BE49-F238E27FC236}">
                <a16:creationId xmlns="" xmlns:a16="http://schemas.microsoft.com/office/drawing/2014/main" id="{40682799-9A38-414D-BD10-45C11B66347C}"/>
              </a:ext>
            </a:extLst>
          </p:cNvPr>
          <p:cNvSpPr>
            <a:spLocks noGrp="1"/>
          </p:cNvSpPr>
          <p:nvPr>
            <p:ph type="body" sz="quarter" idx="14"/>
          </p:nvPr>
        </p:nvSpPr>
        <p:spPr/>
        <p:txBody>
          <a:bodyPr/>
          <a:lstStyle/>
          <a:p>
            <a:r>
              <a:rPr lang="en-US" dirty="0" smtClean="0"/>
              <a:t>Fuzzy modeling</a:t>
            </a:r>
            <a:endParaRPr lang="ru-RU" dirty="0"/>
          </a:p>
        </p:txBody>
      </p:sp>
      <p:sp>
        <p:nvSpPr>
          <p:cNvPr id="7" name="Текст 6">
            <a:extLst>
              <a:ext uri="{FF2B5EF4-FFF2-40B4-BE49-F238E27FC236}">
                <a16:creationId xmlns="" xmlns:a16="http://schemas.microsoft.com/office/drawing/2014/main" id="{35F411B5-8431-CE4A-BEA6-775367101901}"/>
              </a:ext>
            </a:extLst>
          </p:cNvPr>
          <p:cNvSpPr>
            <a:spLocks noGrp="1"/>
          </p:cNvSpPr>
          <p:nvPr>
            <p:ph type="body" sz="quarter" idx="15"/>
          </p:nvPr>
        </p:nvSpPr>
        <p:spPr>
          <a:xfrm>
            <a:off x="6259891" y="548720"/>
            <a:ext cx="3908678" cy="408109"/>
          </a:xfrm>
        </p:spPr>
        <p:txBody>
          <a:bodyPr/>
          <a:lstStyle/>
          <a:p>
            <a:r>
              <a:rPr lang="en-US" dirty="0" smtClean="0"/>
              <a:t>Fuzzy Logic-Based estimation of random graph generation models</a:t>
            </a:r>
            <a:r>
              <a:rPr lang="ru-RU" dirty="0" smtClean="0"/>
              <a:t> </a:t>
            </a:r>
            <a:r>
              <a:rPr lang="en-US" dirty="0" smtClean="0"/>
              <a:t>as approximation for drosophila medulla structural connectome</a:t>
            </a:r>
            <a:endParaRPr lang="ru-RU" dirty="0" smtClean="0"/>
          </a:p>
          <a:p>
            <a:endParaRPr lang="ru-RU" dirty="0"/>
          </a:p>
        </p:txBody>
      </p:sp>
      <p:sp>
        <p:nvSpPr>
          <p:cNvPr id="11" name="Прямоугольник 10"/>
          <p:cNvSpPr/>
          <p:nvPr/>
        </p:nvSpPr>
        <p:spPr>
          <a:xfrm>
            <a:off x="1109431" y="4803354"/>
            <a:ext cx="4699463" cy="646331"/>
          </a:xfrm>
          <a:prstGeom prst="rect">
            <a:avLst/>
          </a:prstGeom>
        </p:spPr>
        <p:txBody>
          <a:bodyPr wrap="square">
            <a:spAutoFit/>
          </a:bodyPr>
          <a:lstStyle/>
          <a:p>
            <a:pPr algn="ctr"/>
            <a:r>
              <a:rPr lang="en-US" b="1" dirty="0" smtClean="0">
                <a:latin typeface="HSE Sans"/>
              </a:rPr>
              <a:t>Geometric model </a:t>
            </a:r>
            <a:r>
              <a:rPr lang="en-US" dirty="0" smtClean="0">
                <a:latin typeface="HSE Sans"/>
              </a:rPr>
              <a:t>aggregated relative </a:t>
            </a:r>
            <a:r>
              <a:rPr lang="en-US" dirty="0" smtClean="0">
                <a:latin typeface="HSE Sans"/>
              </a:rPr>
              <a:t>error of </a:t>
            </a:r>
            <a:r>
              <a:rPr lang="en-US" dirty="0" smtClean="0">
                <a:latin typeface="HSE Sans"/>
              </a:rPr>
              <a:t>graph </a:t>
            </a:r>
            <a:r>
              <a:rPr lang="ru-RU" dirty="0" smtClean="0">
                <a:latin typeface="HSE Sans"/>
              </a:rPr>
              <a:t>56</a:t>
            </a:r>
            <a:r>
              <a:rPr lang="en-US" dirty="0" smtClean="0">
                <a:latin typeface="HSE Sans"/>
              </a:rPr>
              <a:t>%</a:t>
            </a:r>
            <a:endParaRPr lang="ru-RU" dirty="0"/>
          </a:p>
        </p:txBody>
      </p:sp>
      <p:sp>
        <p:nvSpPr>
          <p:cNvPr id="13" name="Прямоугольник 12"/>
          <p:cNvSpPr/>
          <p:nvPr/>
        </p:nvSpPr>
        <p:spPr>
          <a:xfrm>
            <a:off x="6667515" y="4803354"/>
            <a:ext cx="5001658" cy="646331"/>
          </a:xfrm>
          <a:prstGeom prst="rect">
            <a:avLst/>
          </a:prstGeom>
        </p:spPr>
        <p:txBody>
          <a:bodyPr wrap="square">
            <a:spAutoFit/>
          </a:bodyPr>
          <a:lstStyle/>
          <a:p>
            <a:pPr algn="ctr"/>
            <a:r>
              <a:rPr lang="en-US" b="1" dirty="0" smtClean="0">
                <a:latin typeface="HSE Sans"/>
              </a:rPr>
              <a:t>Geometric Chung Lu </a:t>
            </a:r>
            <a:r>
              <a:rPr lang="en-US" b="1" dirty="0" smtClean="0">
                <a:latin typeface="HSE Sans"/>
              </a:rPr>
              <a:t>model</a:t>
            </a:r>
            <a:r>
              <a:rPr lang="en-US" b="1" dirty="0" smtClean="0">
                <a:latin typeface="HSE Sans"/>
              </a:rPr>
              <a:t> </a:t>
            </a:r>
            <a:r>
              <a:rPr lang="en-US" dirty="0" smtClean="0">
                <a:latin typeface="HSE Sans"/>
              </a:rPr>
              <a:t>aggregated relative </a:t>
            </a:r>
            <a:r>
              <a:rPr lang="en-US" dirty="0" smtClean="0">
                <a:latin typeface="HSE Sans"/>
              </a:rPr>
              <a:t>error of </a:t>
            </a:r>
            <a:r>
              <a:rPr lang="en-US" dirty="0" smtClean="0">
                <a:latin typeface="HSE Sans"/>
              </a:rPr>
              <a:t>graph </a:t>
            </a:r>
            <a:r>
              <a:rPr lang="ru-RU" dirty="0" smtClean="0">
                <a:latin typeface="HSE Sans"/>
              </a:rPr>
              <a:t>57</a:t>
            </a:r>
            <a:r>
              <a:rPr lang="en-US" dirty="0" smtClean="0">
                <a:latin typeface="HSE Sans"/>
              </a:rPr>
              <a:t>% </a:t>
            </a:r>
            <a:endParaRPr lang="ru-RU" dirty="0"/>
          </a:p>
        </p:txBody>
      </p:sp>
      <p:pic>
        <p:nvPicPr>
          <p:cNvPr id="12" name="Рисунок 11" descr="geometric_res_def.png"/>
          <p:cNvPicPr>
            <a:picLocks noChangeAspect="1"/>
          </p:cNvPicPr>
          <p:nvPr/>
        </p:nvPicPr>
        <p:blipFill>
          <a:blip r:embed="rId2"/>
          <a:stretch>
            <a:fillRect/>
          </a:stretch>
        </p:blipFill>
        <p:spPr>
          <a:xfrm>
            <a:off x="319489" y="2550168"/>
            <a:ext cx="5794871" cy="2115062"/>
          </a:xfrm>
          <a:prstGeom prst="rect">
            <a:avLst/>
          </a:prstGeom>
        </p:spPr>
      </p:pic>
      <p:pic>
        <p:nvPicPr>
          <p:cNvPr id="14" name="Рисунок 13" descr="geom_chung_lu_res_def.png"/>
          <p:cNvPicPr>
            <a:picLocks noChangeAspect="1"/>
          </p:cNvPicPr>
          <p:nvPr/>
        </p:nvPicPr>
        <p:blipFill>
          <a:blip r:embed="rId3"/>
          <a:stretch>
            <a:fillRect/>
          </a:stretch>
        </p:blipFill>
        <p:spPr>
          <a:xfrm>
            <a:off x="6114360" y="2550168"/>
            <a:ext cx="5902622" cy="2154389"/>
          </a:xfrm>
          <a:prstGeom prst="rect">
            <a:avLst/>
          </a:prstGeom>
        </p:spPr>
      </p:pic>
    </p:spTree>
    <p:extLst>
      <p:ext uri="{BB962C8B-B14F-4D97-AF65-F5344CB8AC3E}">
        <p14:creationId xmlns="" xmlns:p14="http://schemas.microsoft.com/office/powerpoint/2010/main" val="26138513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 xmlns:a16="http://schemas.microsoft.com/office/drawing/2014/main" id="{8219D05C-99A7-9C48-B903-118CF3BA60CA}"/>
              </a:ext>
            </a:extLst>
          </p:cNvPr>
          <p:cNvSpPr>
            <a:spLocks noGrp="1"/>
          </p:cNvSpPr>
          <p:nvPr>
            <p:ph type="title"/>
          </p:nvPr>
        </p:nvSpPr>
        <p:spPr/>
        <p:txBody>
          <a:bodyPr/>
          <a:lstStyle/>
          <a:p>
            <a:r>
              <a:rPr lang="en-US" dirty="0" smtClean="0"/>
              <a:t>Results</a:t>
            </a:r>
            <a:endParaRPr lang="ru-RU" dirty="0"/>
          </a:p>
        </p:txBody>
      </p:sp>
      <p:sp>
        <p:nvSpPr>
          <p:cNvPr id="5" name="Текст 4">
            <a:extLst>
              <a:ext uri="{FF2B5EF4-FFF2-40B4-BE49-F238E27FC236}">
                <a16:creationId xmlns="" xmlns:a16="http://schemas.microsoft.com/office/drawing/2014/main" id="{C612FDF3-830C-8745-A254-C8DF29B6C387}"/>
              </a:ext>
            </a:extLst>
          </p:cNvPr>
          <p:cNvSpPr>
            <a:spLocks noGrp="1"/>
          </p:cNvSpPr>
          <p:nvPr>
            <p:ph type="body" sz="quarter" idx="13"/>
          </p:nvPr>
        </p:nvSpPr>
        <p:spPr/>
        <p:txBody>
          <a:bodyPr/>
          <a:lstStyle/>
          <a:p>
            <a:r>
              <a:rPr lang="en-US" dirty="0" smtClean="0"/>
              <a:t>Computer Science</a:t>
            </a:r>
            <a:endParaRPr lang="ru-RU" dirty="0"/>
          </a:p>
        </p:txBody>
      </p:sp>
      <p:sp>
        <p:nvSpPr>
          <p:cNvPr id="6" name="Текст 5">
            <a:extLst>
              <a:ext uri="{FF2B5EF4-FFF2-40B4-BE49-F238E27FC236}">
                <a16:creationId xmlns="" xmlns:a16="http://schemas.microsoft.com/office/drawing/2014/main" id="{40682799-9A38-414D-BD10-45C11B66347C}"/>
              </a:ext>
            </a:extLst>
          </p:cNvPr>
          <p:cNvSpPr>
            <a:spLocks noGrp="1"/>
          </p:cNvSpPr>
          <p:nvPr>
            <p:ph type="body" sz="quarter" idx="14"/>
          </p:nvPr>
        </p:nvSpPr>
        <p:spPr/>
        <p:txBody>
          <a:bodyPr/>
          <a:lstStyle/>
          <a:p>
            <a:r>
              <a:rPr lang="en-US" dirty="0" smtClean="0"/>
              <a:t>Fuzzy modeling</a:t>
            </a:r>
            <a:endParaRPr lang="ru-RU" dirty="0"/>
          </a:p>
        </p:txBody>
      </p:sp>
      <p:sp>
        <p:nvSpPr>
          <p:cNvPr id="7" name="Текст 6">
            <a:extLst>
              <a:ext uri="{FF2B5EF4-FFF2-40B4-BE49-F238E27FC236}">
                <a16:creationId xmlns="" xmlns:a16="http://schemas.microsoft.com/office/drawing/2014/main" id="{35F411B5-8431-CE4A-BEA6-775367101901}"/>
              </a:ext>
            </a:extLst>
          </p:cNvPr>
          <p:cNvSpPr>
            <a:spLocks noGrp="1"/>
          </p:cNvSpPr>
          <p:nvPr>
            <p:ph type="body" sz="quarter" idx="15"/>
          </p:nvPr>
        </p:nvSpPr>
        <p:spPr>
          <a:xfrm>
            <a:off x="6259891" y="548720"/>
            <a:ext cx="3908678" cy="408109"/>
          </a:xfrm>
        </p:spPr>
        <p:txBody>
          <a:bodyPr/>
          <a:lstStyle/>
          <a:p>
            <a:r>
              <a:rPr lang="en-US" dirty="0" smtClean="0"/>
              <a:t>Fuzzy Logic-Based estimation of random graph generation models</a:t>
            </a:r>
            <a:r>
              <a:rPr lang="ru-RU" dirty="0" smtClean="0"/>
              <a:t> </a:t>
            </a:r>
            <a:r>
              <a:rPr lang="en-US" dirty="0" smtClean="0"/>
              <a:t>as approximation for drosophila medulla structural connectome</a:t>
            </a:r>
            <a:endParaRPr lang="ru-RU" dirty="0" smtClean="0"/>
          </a:p>
          <a:p>
            <a:endParaRPr lang="ru-RU" dirty="0"/>
          </a:p>
        </p:txBody>
      </p:sp>
      <p:sp>
        <p:nvSpPr>
          <p:cNvPr id="11" name="Прямоугольник 10"/>
          <p:cNvSpPr/>
          <p:nvPr/>
        </p:nvSpPr>
        <p:spPr>
          <a:xfrm>
            <a:off x="3481726" y="4803354"/>
            <a:ext cx="4699463" cy="646331"/>
          </a:xfrm>
          <a:prstGeom prst="rect">
            <a:avLst/>
          </a:prstGeom>
        </p:spPr>
        <p:txBody>
          <a:bodyPr wrap="square">
            <a:spAutoFit/>
          </a:bodyPr>
          <a:lstStyle/>
          <a:p>
            <a:pPr algn="ctr"/>
            <a:r>
              <a:rPr lang="en-US" b="1" dirty="0" smtClean="0">
                <a:latin typeface="HSE Sans"/>
              </a:rPr>
              <a:t>Chung Lu model </a:t>
            </a:r>
            <a:r>
              <a:rPr lang="en-US" dirty="0" smtClean="0">
                <a:latin typeface="HSE Sans"/>
              </a:rPr>
              <a:t>aggregated relative </a:t>
            </a:r>
            <a:r>
              <a:rPr lang="en-US" dirty="0" smtClean="0">
                <a:latin typeface="HSE Sans"/>
              </a:rPr>
              <a:t>error of </a:t>
            </a:r>
            <a:r>
              <a:rPr lang="en-US" dirty="0" smtClean="0">
                <a:latin typeface="HSE Sans"/>
              </a:rPr>
              <a:t>graph 45%</a:t>
            </a:r>
            <a:endParaRPr lang="ru-RU" dirty="0"/>
          </a:p>
        </p:txBody>
      </p:sp>
      <p:pic>
        <p:nvPicPr>
          <p:cNvPr id="10" name="Рисунок 9" descr="chung_lu_res_def.png"/>
          <p:cNvPicPr>
            <a:picLocks noChangeAspect="1"/>
          </p:cNvPicPr>
          <p:nvPr/>
        </p:nvPicPr>
        <p:blipFill>
          <a:blip r:embed="rId2"/>
          <a:stretch>
            <a:fillRect/>
          </a:stretch>
        </p:blipFill>
        <p:spPr>
          <a:xfrm>
            <a:off x="1806142" y="1864966"/>
            <a:ext cx="8050631" cy="2938388"/>
          </a:xfrm>
          <a:prstGeom prst="rect">
            <a:avLst/>
          </a:prstGeom>
        </p:spPr>
      </p:pic>
    </p:spTree>
    <p:extLst>
      <p:ext uri="{BB962C8B-B14F-4D97-AF65-F5344CB8AC3E}">
        <p14:creationId xmlns="" xmlns:p14="http://schemas.microsoft.com/office/powerpoint/2010/main" val="26138513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 xmlns:a16="http://schemas.microsoft.com/office/drawing/2014/main" id="{8219D05C-99A7-9C48-B903-118CF3BA60CA}"/>
              </a:ext>
            </a:extLst>
          </p:cNvPr>
          <p:cNvSpPr>
            <a:spLocks noGrp="1"/>
          </p:cNvSpPr>
          <p:nvPr>
            <p:ph type="title"/>
          </p:nvPr>
        </p:nvSpPr>
        <p:spPr>
          <a:xfrm>
            <a:off x="585897" y="1447790"/>
            <a:ext cx="5980155" cy="777025"/>
          </a:xfrm>
        </p:spPr>
        <p:txBody>
          <a:bodyPr/>
          <a:lstStyle/>
          <a:p>
            <a:r>
              <a:rPr lang="en-US" dirty="0" smtClean="0"/>
              <a:t>Chung Lu model and Medulla connectome</a:t>
            </a:r>
            <a:endParaRPr lang="ru-RU" dirty="0"/>
          </a:p>
        </p:txBody>
      </p:sp>
      <p:sp>
        <p:nvSpPr>
          <p:cNvPr id="5" name="Текст 4">
            <a:extLst>
              <a:ext uri="{FF2B5EF4-FFF2-40B4-BE49-F238E27FC236}">
                <a16:creationId xmlns="" xmlns:a16="http://schemas.microsoft.com/office/drawing/2014/main" id="{C612FDF3-830C-8745-A254-C8DF29B6C387}"/>
              </a:ext>
            </a:extLst>
          </p:cNvPr>
          <p:cNvSpPr>
            <a:spLocks noGrp="1"/>
          </p:cNvSpPr>
          <p:nvPr>
            <p:ph type="body" sz="quarter" idx="13"/>
          </p:nvPr>
        </p:nvSpPr>
        <p:spPr/>
        <p:txBody>
          <a:bodyPr/>
          <a:lstStyle/>
          <a:p>
            <a:r>
              <a:rPr lang="en-US" dirty="0" smtClean="0"/>
              <a:t>Computer Science</a:t>
            </a:r>
            <a:endParaRPr lang="ru-RU" dirty="0"/>
          </a:p>
        </p:txBody>
      </p:sp>
      <p:sp>
        <p:nvSpPr>
          <p:cNvPr id="6" name="Текст 5">
            <a:extLst>
              <a:ext uri="{FF2B5EF4-FFF2-40B4-BE49-F238E27FC236}">
                <a16:creationId xmlns="" xmlns:a16="http://schemas.microsoft.com/office/drawing/2014/main" id="{40682799-9A38-414D-BD10-45C11B66347C}"/>
              </a:ext>
            </a:extLst>
          </p:cNvPr>
          <p:cNvSpPr>
            <a:spLocks noGrp="1"/>
          </p:cNvSpPr>
          <p:nvPr>
            <p:ph type="body" sz="quarter" idx="14"/>
          </p:nvPr>
        </p:nvSpPr>
        <p:spPr/>
        <p:txBody>
          <a:bodyPr/>
          <a:lstStyle/>
          <a:p>
            <a:r>
              <a:rPr lang="en-US" dirty="0" smtClean="0"/>
              <a:t>Fuzzy modeling</a:t>
            </a:r>
            <a:endParaRPr lang="ru-RU" dirty="0"/>
          </a:p>
        </p:txBody>
      </p:sp>
      <p:sp>
        <p:nvSpPr>
          <p:cNvPr id="7" name="Текст 6">
            <a:extLst>
              <a:ext uri="{FF2B5EF4-FFF2-40B4-BE49-F238E27FC236}">
                <a16:creationId xmlns="" xmlns:a16="http://schemas.microsoft.com/office/drawing/2014/main" id="{35F411B5-8431-CE4A-BEA6-775367101901}"/>
              </a:ext>
            </a:extLst>
          </p:cNvPr>
          <p:cNvSpPr>
            <a:spLocks noGrp="1"/>
          </p:cNvSpPr>
          <p:nvPr>
            <p:ph type="body" sz="quarter" idx="15"/>
          </p:nvPr>
        </p:nvSpPr>
        <p:spPr>
          <a:xfrm>
            <a:off x="6259891" y="548720"/>
            <a:ext cx="3908678" cy="408109"/>
          </a:xfrm>
        </p:spPr>
        <p:txBody>
          <a:bodyPr/>
          <a:lstStyle/>
          <a:p>
            <a:r>
              <a:rPr lang="en-US" dirty="0" smtClean="0"/>
              <a:t>Fuzzy Logic-Based estimation of random graph generation models</a:t>
            </a:r>
            <a:r>
              <a:rPr lang="ru-RU" dirty="0" smtClean="0"/>
              <a:t> </a:t>
            </a:r>
            <a:r>
              <a:rPr lang="en-US" dirty="0" smtClean="0"/>
              <a:t>as approximation for drosophila medulla structural connectome</a:t>
            </a:r>
            <a:endParaRPr lang="ru-RU" dirty="0" smtClean="0"/>
          </a:p>
          <a:p>
            <a:endParaRPr lang="ru-RU" dirty="0"/>
          </a:p>
        </p:txBody>
      </p:sp>
      <p:pic>
        <p:nvPicPr>
          <p:cNvPr id="8" name="Рисунок 7" descr="4_Gref.png"/>
          <p:cNvPicPr>
            <a:picLocks noChangeAspect="1"/>
          </p:cNvPicPr>
          <p:nvPr/>
        </p:nvPicPr>
        <p:blipFill>
          <a:blip r:embed="rId2"/>
          <a:stretch>
            <a:fillRect/>
          </a:stretch>
        </p:blipFill>
        <p:spPr>
          <a:xfrm>
            <a:off x="6349181" y="1971615"/>
            <a:ext cx="3819388" cy="2586222"/>
          </a:xfrm>
          <a:prstGeom prst="rect">
            <a:avLst/>
          </a:prstGeom>
        </p:spPr>
      </p:pic>
      <p:pic>
        <p:nvPicPr>
          <p:cNvPr id="9" name="Рисунок 8" descr="5_G.png"/>
          <p:cNvPicPr>
            <a:picLocks noChangeAspect="1"/>
          </p:cNvPicPr>
          <p:nvPr/>
        </p:nvPicPr>
        <p:blipFill>
          <a:blip r:embed="rId3"/>
          <a:stretch>
            <a:fillRect/>
          </a:stretch>
        </p:blipFill>
        <p:spPr>
          <a:xfrm>
            <a:off x="1478263" y="1960410"/>
            <a:ext cx="3835935" cy="2597427"/>
          </a:xfrm>
          <a:prstGeom prst="rect">
            <a:avLst/>
          </a:prstGeom>
        </p:spPr>
      </p:pic>
      <p:graphicFrame>
        <p:nvGraphicFramePr>
          <p:cNvPr id="13" name="Table 2">
            <a:extLst>
              <a:ext uri="{FF2B5EF4-FFF2-40B4-BE49-F238E27FC236}">
                <a16:creationId xmlns="" xmlns:a16="http://schemas.microsoft.com/office/drawing/2014/main" id="{E3B67526-CF2E-0E4C-932D-4C45937A8F35}"/>
              </a:ext>
            </a:extLst>
          </p:cNvPr>
          <p:cNvGraphicFramePr>
            <a:graphicFrameLocks noGrp="1"/>
          </p:cNvGraphicFramePr>
          <p:nvPr>
            <p:extLst>
              <p:ext uri="{D42A27DB-BD31-4B8C-83A1-F6EECF244321}">
                <p14:modId xmlns="" xmlns:p14="http://schemas.microsoft.com/office/powerpoint/2010/main" val="1174235772"/>
              </p:ext>
            </p:extLst>
          </p:nvPr>
        </p:nvGraphicFramePr>
        <p:xfrm>
          <a:off x="585897" y="4935557"/>
          <a:ext cx="11200416" cy="1197340"/>
        </p:xfrm>
        <a:graphic>
          <a:graphicData uri="http://schemas.openxmlformats.org/drawingml/2006/table">
            <a:tbl>
              <a:tblPr firstRow="1" bandRow="1">
                <a:effectLst>
                  <a:outerShdw blurRad="50800" dist="50800" dir="5400000" algn="ctr" rotWithShape="0">
                    <a:srgbClr val="D9D9D9"/>
                  </a:outerShdw>
                </a:effectLst>
                <a:tableStyleId>{5C22544A-7EE6-4342-B048-85BDC9FD1C3A}</a:tableStyleId>
              </a:tblPr>
              <a:tblGrid>
                <a:gridCol w="1957264">
                  <a:extLst>
                    <a:ext uri="{9D8B030D-6E8A-4147-A177-3AD203B41FA5}">
                      <a16:colId xmlns="" xmlns:a16="http://schemas.microsoft.com/office/drawing/2014/main" val="3757515663"/>
                    </a:ext>
                  </a:extLst>
                </a:gridCol>
                <a:gridCol w="892367">
                  <a:extLst>
                    <a:ext uri="{9D8B030D-6E8A-4147-A177-3AD203B41FA5}">
                      <a16:colId xmlns="" xmlns:a16="http://schemas.microsoft.com/office/drawing/2014/main" val="1046102616"/>
                    </a:ext>
                  </a:extLst>
                </a:gridCol>
                <a:gridCol w="1553378">
                  <a:extLst>
                    <a:ext uri="{9D8B030D-6E8A-4147-A177-3AD203B41FA5}">
                      <a16:colId xmlns="" xmlns:a16="http://schemas.microsoft.com/office/drawing/2014/main" val="3784908466"/>
                    </a:ext>
                  </a:extLst>
                </a:gridCol>
                <a:gridCol w="1024569">
                  <a:extLst>
                    <a:ext uri="{9D8B030D-6E8A-4147-A177-3AD203B41FA5}">
                      <a16:colId xmlns="" xmlns:a16="http://schemas.microsoft.com/office/drawing/2014/main" val="4180931641"/>
                    </a:ext>
                  </a:extLst>
                </a:gridCol>
                <a:gridCol w="1156771">
                  <a:extLst>
                    <a:ext uri="{9D8B030D-6E8A-4147-A177-3AD203B41FA5}">
                      <a16:colId xmlns="" xmlns:a16="http://schemas.microsoft.com/office/drawing/2014/main" val="1144053917"/>
                    </a:ext>
                  </a:extLst>
                </a:gridCol>
                <a:gridCol w="1178805">
                  <a:extLst>
                    <a:ext uri="{9D8B030D-6E8A-4147-A177-3AD203B41FA5}">
                      <a16:colId xmlns="" xmlns:a16="http://schemas.microsoft.com/office/drawing/2014/main" val="1079961596"/>
                    </a:ext>
                  </a:extLst>
                </a:gridCol>
                <a:gridCol w="1167788"/>
                <a:gridCol w="1311007"/>
                <a:gridCol w="958467"/>
              </a:tblGrid>
              <a:tr h="598670">
                <a:tc>
                  <a:txBody>
                    <a:bodyPr/>
                    <a:lstStyle/>
                    <a:p>
                      <a:pPr algn="ctr"/>
                      <a:r>
                        <a:rPr lang="en-US" sz="1400" dirty="0" smtClean="0">
                          <a:solidFill>
                            <a:srgbClr val="0E2D69"/>
                          </a:solidFill>
                          <a:latin typeface="HSE Sans"/>
                        </a:rPr>
                        <a:t>Model/Parameter</a:t>
                      </a:r>
                      <a:endParaRPr lang="x-none" sz="1400">
                        <a:solidFill>
                          <a:srgbClr val="0E2D69"/>
                        </a:solidFill>
                        <a:latin typeface="HSE Sans"/>
                      </a:endParaRP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0E2D69"/>
                          </a:solidFill>
                          <a:latin typeface="HSE Sans"/>
                        </a:rPr>
                        <a:t>Edge density</a:t>
                      </a:r>
                      <a:endParaRPr lang="x-none" sz="1400">
                        <a:solidFill>
                          <a:srgbClr val="0E2D69"/>
                        </a:solidFill>
                        <a:latin typeface="HSE San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0E2D69"/>
                          </a:solidFill>
                          <a:latin typeface="HSE Sans"/>
                        </a:rPr>
                        <a:t>Connected Components</a:t>
                      </a:r>
                      <a:endParaRPr lang="x-none" sz="1400">
                        <a:solidFill>
                          <a:srgbClr val="0E2D69"/>
                        </a:solidFill>
                        <a:latin typeface="HSE San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0E2D69"/>
                          </a:solidFill>
                          <a:latin typeface="HSE Sans"/>
                        </a:rPr>
                        <a:t>Degrees</a:t>
                      </a:r>
                      <a:endParaRPr lang="x-none" sz="1400">
                        <a:solidFill>
                          <a:srgbClr val="0E2D69"/>
                        </a:solidFill>
                        <a:latin typeface="HSE San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0E2D69"/>
                          </a:solidFill>
                          <a:latin typeface="HSE Sans"/>
                        </a:rPr>
                        <a:t>Triangles</a:t>
                      </a:r>
                      <a:endParaRPr lang="x-none" sz="1400">
                        <a:solidFill>
                          <a:srgbClr val="0E2D69"/>
                        </a:solidFill>
                        <a:latin typeface="HSE San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0E2D69"/>
                          </a:solidFill>
                          <a:latin typeface="HSE Sans"/>
                        </a:rPr>
                        <a:t>Clustering</a:t>
                      </a:r>
                      <a:endParaRPr lang="x-none" sz="1400">
                        <a:solidFill>
                          <a:srgbClr val="0E2D69"/>
                        </a:solidFill>
                        <a:latin typeface="HSE San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smtClean="0">
                          <a:solidFill>
                            <a:srgbClr val="0E2D69"/>
                          </a:solidFill>
                          <a:latin typeface="HSE Sans"/>
                        </a:rPr>
                        <a:t>PageRank</a:t>
                      </a:r>
                      <a:endParaRPr lang="x-none" sz="1400">
                        <a:solidFill>
                          <a:srgbClr val="0E2D69"/>
                        </a:solidFill>
                        <a:latin typeface="HSE San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smtClean="0">
                          <a:solidFill>
                            <a:srgbClr val="0E2D69"/>
                          </a:solidFill>
                          <a:latin typeface="HSE Sans"/>
                        </a:rPr>
                        <a:t>Eigenvalues</a:t>
                      </a:r>
                      <a:endParaRPr lang="x-none" sz="1400">
                        <a:solidFill>
                          <a:srgbClr val="0E2D69"/>
                        </a:solidFill>
                        <a:latin typeface="HSE San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0E2D69"/>
                          </a:solidFill>
                          <a:latin typeface="HSE Sans"/>
                        </a:rPr>
                        <a:t>Weights</a:t>
                      </a:r>
                      <a:endParaRPr lang="x-none" sz="1400">
                        <a:solidFill>
                          <a:srgbClr val="0E2D69"/>
                        </a:solidFill>
                        <a:latin typeface="HSE Sans"/>
                      </a:endParaRPr>
                    </a:p>
                  </a:txBody>
                  <a:tcPr>
                    <a:lnL w="3175" cap="flat" cmpd="sng" algn="ctr">
                      <a:solidFill>
                        <a:schemeClr val="bg1"/>
                      </a:solidFill>
                      <a:prstDash val="solid"/>
                      <a:round/>
                      <a:headEnd type="none" w="med" len="med"/>
                      <a:tailEnd type="none" w="med" len="med"/>
                    </a:lnL>
                    <a:lnR w="12700" cmpd="sng">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029016697"/>
                  </a:ext>
                </a:extLst>
              </a:tr>
              <a:tr h="5986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HSE Sans"/>
                        </a:rPr>
                        <a:t>Chung Lu </a:t>
                      </a: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smtClean="0">
                          <a:latin typeface="HSE Sans"/>
                        </a:rPr>
                        <a:t>0.07</a:t>
                      </a:r>
                      <a:endParaRPr lang="ru-RU" sz="1400" dirty="0"/>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HSE Sans"/>
                        </a:rPr>
                        <a:t>0.49</a:t>
                      </a:r>
                      <a:endParaRPr lang="ru-RU" sz="1400" dirty="0"/>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HSE Sans"/>
                        </a:rPr>
                        <a:t>0.09</a:t>
                      </a:r>
                      <a:endParaRPr lang="ru-RU" sz="1400" dirty="0"/>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HSE Sans"/>
                        </a:rPr>
                        <a:t>0.33</a:t>
                      </a:r>
                      <a:endParaRPr lang="ru-RU" sz="1400" dirty="0"/>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HSE Sans"/>
                        </a:rPr>
                        <a:t>0.09</a:t>
                      </a:r>
                      <a:endParaRPr lang="ru-RU" sz="1400" dirty="0"/>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HSE Sans"/>
                        </a:rPr>
                        <a:t>0.3</a:t>
                      </a:r>
                      <a:endParaRPr lang="x-none" sz="1400">
                        <a:latin typeface="HSE San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HSE Sans"/>
                        </a:rPr>
                        <a:t>10.89</a:t>
                      </a:r>
                      <a:endParaRPr lang="x-none" sz="1400">
                        <a:latin typeface="HSE San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HSE Sans"/>
                        </a:rPr>
                        <a:t>11.04</a:t>
                      </a:r>
                      <a:endParaRPr lang="x-none" sz="1400">
                        <a:latin typeface="HSE Sans"/>
                      </a:endParaRPr>
                    </a:p>
                  </a:txBody>
                  <a:tcPr>
                    <a:lnL w="3175" cap="flat" cmpd="sng" algn="ctr">
                      <a:solidFill>
                        <a:schemeClr val="bg1"/>
                      </a:solidFill>
                      <a:prstDash val="solid"/>
                      <a:round/>
                      <a:headEnd type="none" w="med" len="med"/>
                      <a:tailEnd type="none" w="med" len="med"/>
                    </a:lnL>
                    <a:lnR w="12700" cmpd="sng">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 name="Заголовок 2">
            <a:extLst>
              <a:ext uri="{FF2B5EF4-FFF2-40B4-BE49-F238E27FC236}">
                <a16:creationId xmlns="" xmlns:a16="http://schemas.microsoft.com/office/drawing/2014/main" id="{8219D05C-99A7-9C48-B903-118CF3BA60CA}"/>
              </a:ext>
            </a:extLst>
          </p:cNvPr>
          <p:cNvSpPr txBox="1">
            <a:spLocks/>
          </p:cNvSpPr>
          <p:nvPr/>
        </p:nvSpPr>
        <p:spPr>
          <a:xfrm>
            <a:off x="1493137" y="4020261"/>
            <a:ext cx="3104754" cy="358384"/>
          </a:xfrm>
          <a:prstGeom prst="rect">
            <a:avLst/>
          </a:prstGeom>
        </p:spPr>
        <p:txBody>
          <a:bodyPr lIns="0" tIns="0" rIns="0" bIns="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HSE Sans" panose="02000000000000000000" pitchFamily="2" charset="0"/>
                <a:ea typeface="+mj-ea"/>
                <a:cs typeface="+mj-cs"/>
              </a:rPr>
              <a:t>Chung Lu random</a:t>
            </a:r>
            <a:r>
              <a:rPr kumimoji="0" lang="en-US" sz="1200" b="0" i="0" u="none" strike="noStrike" kern="1200" cap="none" spc="0" normalizeH="0" noProof="0" dirty="0" smtClean="0">
                <a:ln>
                  <a:noFill/>
                </a:ln>
                <a:solidFill>
                  <a:schemeClr val="tx1"/>
                </a:solidFill>
                <a:effectLst/>
                <a:uLnTx/>
                <a:uFillTx/>
                <a:latin typeface="HSE Sans" panose="02000000000000000000" pitchFamily="2" charset="0"/>
                <a:ea typeface="+mj-ea"/>
                <a:cs typeface="+mj-cs"/>
              </a:rPr>
              <a:t> graph</a:t>
            </a:r>
            <a:endParaRPr kumimoji="0" lang="ru-RU" sz="1200" b="0" i="0" u="none" strike="noStrike" kern="1200" cap="none" spc="0" normalizeH="0" baseline="0" noProof="0" dirty="0">
              <a:ln>
                <a:noFill/>
              </a:ln>
              <a:solidFill>
                <a:schemeClr val="tx1"/>
              </a:solidFill>
              <a:effectLst/>
              <a:uLnTx/>
              <a:uFillTx/>
              <a:latin typeface="HSE Sans" panose="02000000000000000000" pitchFamily="2" charset="0"/>
              <a:ea typeface="+mj-ea"/>
              <a:cs typeface="+mj-cs"/>
            </a:endParaRPr>
          </a:p>
        </p:txBody>
      </p:sp>
      <p:sp>
        <p:nvSpPr>
          <p:cNvPr id="15" name="Заголовок 2">
            <a:extLst>
              <a:ext uri="{FF2B5EF4-FFF2-40B4-BE49-F238E27FC236}">
                <a16:creationId xmlns="" xmlns:a16="http://schemas.microsoft.com/office/drawing/2014/main" id="{8219D05C-99A7-9C48-B903-118CF3BA60CA}"/>
              </a:ext>
            </a:extLst>
          </p:cNvPr>
          <p:cNvSpPr txBox="1">
            <a:spLocks/>
          </p:cNvSpPr>
          <p:nvPr/>
        </p:nvSpPr>
        <p:spPr>
          <a:xfrm>
            <a:off x="8681559" y="4199453"/>
            <a:ext cx="3104754" cy="358384"/>
          </a:xfrm>
          <a:prstGeom prst="rect">
            <a:avLst/>
          </a:prstGeom>
        </p:spPr>
        <p:txBody>
          <a:bodyPr lIns="0" tIns="0" rIns="0" bIns="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HSE Sans" panose="02000000000000000000" pitchFamily="2" charset="0"/>
                <a:ea typeface="+mj-ea"/>
                <a:cs typeface="+mj-cs"/>
              </a:rPr>
              <a:t>Medulla connectome </a:t>
            </a:r>
            <a:r>
              <a:rPr kumimoji="0" lang="en-US" sz="1200" b="0" i="0" u="none" strike="noStrike" kern="1200" cap="none" spc="0" normalizeH="0" noProof="0" dirty="0" smtClean="0">
                <a:ln>
                  <a:noFill/>
                </a:ln>
                <a:solidFill>
                  <a:schemeClr val="tx1"/>
                </a:solidFill>
                <a:effectLst/>
                <a:uLnTx/>
                <a:uFillTx/>
                <a:latin typeface="HSE Sans" panose="02000000000000000000" pitchFamily="2" charset="0"/>
                <a:ea typeface="+mj-ea"/>
                <a:cs typeface="+mj-cs"/>
              </a:rPr>
              <a:t>graph</a:t>
            </a:r>
            <a:endParaRPr kumimoji="0" lang="ru-RU" sz="1200" b="0" i="0" u="none" strike="noStrike" kern="1200" cap="none" spc="0" normalizeH="0" baseline="0" noProof="0" dirty="0">
              <a:ln>
                <a:noFill/>
              </a:ln>
              <a:solidFill>
                <a:schemeClr val="tx1"/>
              </a:solidFill>
              <a:effectLst/>
              <a:uLnTx/>
              <a:uFillTx/>
              <a:latin typeface="HSE Sans" panose="02000000000000000000" pitchFamily="2" charset="0"/>
              <a:ea typeface="+mj-ea"/>
              <a:cs typeface="+mj-cs"/>
            </a:endParaRPr>
          </a:p>
        </p:txBody>
      </p:sp>
    </p:spTree>
    <p:extLst>
      <p:ext uri="{BB962C8B-B14F-4D97-AF65-F5344CB8AC3E}">
        <p14:creationId xmlns="" xmlns:p14="http://schemas.microsoft.com/office/powerpoint/2010/main" val="26138513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a:extLst>
              <a:ext uri="{FF2B5EF4-FFF2-40B4-BE49-F238E27FC236}">
                <a16:creationId xmlns="" xmlns:a16="http://schemas.microsoft.com/office/drawing/2014/main" id="{C612FDF3-830C-8745-A254-C8DF29B6C387}"/>
              </a:ext>
            </a:extLst>
          </p:cNvPr>
          <p:cNvSpPr>
            <a:spLocks noGrp="1"/>
          </p:cNvSpPr>
          <p:nvPr>
            <p:ph type="body" sz="quarter" idx="13"/>
          </p:nvPr>
        </p:nvSpPr>
        <p:spPr/>
        <p:txBody>
          <a:bodyPr/>
          <a:lstStyle/>
          <a:p>
            <a:r>
              <a:rPr lang="en-US" dirty="0" smtClean="0"/>
              <a:t>Computer Science</a:t>
            </a:r>
            <a:endParaRPr lang="ru-RU" dirty="0"/>
          </a:p>
        </p:txBody>
      </p:sp>
      <p:sp>
        <p:nvSpPr>
          <p:cNvPr id="6" name="Текст 5">
            <a:extLst>
              <a:ext uri="{FF2B5EF4-FFF2-40B4-BE49-F238E27FC236}">
                <a16:creationId xmlns="" xmlns:a16="http://schemas.microsoft.com/office/drawing/2014/main" id="{40682799-9A38-414D-BD10-45C11B66347C}"/>
              </a:ext>
            </a:extLst>
          </p:cNvPr>
          <p:cNvSpPr>
            <a:spLocks noGrp="1"/>
          </p:cNvSpPr>
          <p:nvPr>
            <p:ph type="body" sz="quarter" idx="14"/>
          </p:nvPr>
        </p:nvSpPr>
        <p:spPr/>
        <p:txBody>
          <a:bodyPr/>
          <a:lstStyle/>
          <a:p>
            <a:r>
              <a:rPr lang="en-US" dirty="0" smtClean="0"/>
              <a:t>Fuzzy modeling</a:t>
            </a:r>
            <a:endParaRPr lang="ru-RU" dirty="0"/>
          </a:p>
        </p:txBody>
      </p:sp>
      <p:sp>
        <p:nvSpPr>
          <p:cNvPr id="7" name="Текст 6">
            <a:extLst>
              <a:ext uri="{FF2B5EF4-FFF2-40B4-BE49-F238E27FC236}">
                <a16:creationId xmlns="" xmlns:a16="http://schemas.microsoft.com/office/drawing/2014/main" id="{35F411B5-8431-CE4A-BEA6-775367101901}"/>
              </a:ext>
            </a:extLst>
          </p:cNvPr>
          <p:cNvSpPr>
            <a:spLocks noGrp="1"/>
          </p:cNvSpPr>
          <p:nvPr>
            <p:ph type="body" sz="quarter" idx="15"/>
          </p:nvPr>
        </p:nvSpPr>
        <p:spPr>
          <a:xfrm>
            <a:off x="6259891" y="548720"/>
            <a:ext cx="3908678" cy="408109"/>
          </a:xfrm>
        </p:spPr>
        <p:txBody>
          <a:bodyPr/>
          <a:lstStyle/>
          <a:p>
            <a:r>
              <a:rPr lang="en-US" dirty="0" smtClean="0"/>
              <a:t>Fuzzy Logic-Based estimation of random graph generation models</a:t>
            </a:r>
            <a:r>
              <a:rPr lang="ru-RU" dirty="0" smtClean="0"/>
              <a:t> </a:t>
            </a:r>
            <a:r>
              <a:rPr lang="en-US" dirty="0" smtClean="0"/>
              <a:t>as approximation for drosophila medulla structural connectome</a:t>
            </a:r>
            <a:endParaRPr lang="ru-RU" dirty="0" smtClean="0"/>
          </a:p>
          <a:p>
            <a:endParaRPr lang="ru-RU" dirty="0"/>
          </a:p>
        </p:txBody>
      </p:sp>
      <p:sp>
        <p:nvSpPr>
          <p:cNvPr id="16" name="Заголовок 15"/>
          <p:cNvSpPr>
            <a:spLocks noGrp="1"/>
          </p:cNvSpPr>
          <p:nvPr>
            <p:ph type="title"/>
          </p:nvPr>
        </p:nvSpPr>
        <p:spPr/>
        <p:txBody>
          <a:bodyPr/>
          <a:lstStyle/>
          <a:p>
            <a:r>
              <a:rPr lang="en-US" dirty="0" smtClean="0"/>
              <a:t>References</a:t>
            </a:r>
            <a:endParaRPr lang="ru-RU" dirty="0"/>
          </a:p>
        </p:txBody>
      </p:sp>
      <p:sp>
        <p:nvSpPr>
          <p:cNvPr id="17" name="Прямоугольник 16"/>
          <p:cNvSpPr/>
          <p:nvPr/>
        </p:nvSpPr>
        <p:spPr>
          <a:xfrm>
            <a:off x="453695" y="2224815"/>
            <a:ext cx="10210633" cy="3539430"/>
          </a:xfrm>
          <a:prstGeom prst="rect">
            <a:avLst/>
          </a:prstGeom>
        </p:spPr>
        <p:txBody>
          <a:bodyPr wrap="square">
            <a:spAutoFit/>
          </a:bodyPr>
          <a:lstStyle/>
          <a:p>
            <a:pPr marL="342900" indent="-342900">
              <a:buAutoNum type="arabicPeriod"/>
            </a:pPr>
            <a:r>
              <a:rPr lang="en-US" sz="1400" dirty="0" smtClean="0">
                <a:latin typeface="HSE Sans"/>
              </a:rPr>
              <a:t>Shan </a:t>
            </a:r>
            <a:r>
              <a:rPr lang="en-US" sz="1400" dirty="0" err="1" smtClean="0">
                <a:latin typeface="HSE Sans"/>
              </a:rPr>
              <a:t>Xu</a:t>
            </a:r>
            <a:r>
              <a:rPr lang="en-US" sz="1400" dirty="0" smtClean="0">
                <a:latin typeface="HSE Sans"/>
              </a:rPr>
              <a:t>, Michal </a:t>
            </a:r>
            <a:r>
              <a:rPr lang="en-US" sz="1400" dirty="0" err="1" smtClean="0">
                <a:latin typeface="HSE Sans"/>
              </a:rPr>
              <a:t>Januszewski,Zhiyuan</a:t>
            </a:r>
            <a:r>
              <a:rPr lang="en-US" sz="1400" dirty="0" smtClean="0">
                <a:latin typeface="HSE Sans"/>
              </a:rPr>
              <a:t> Lu, Shin-</a:t>
            </a:r>
            <a:r>
              <a:rPr lang="en-US" sz="1400" dirty="0" err="1" smtClean="0">
                <a:latin typeface="HSE Sans"/>
              </a:rPr>
              <a:t>ya</a:t>
            </a:r>
            <a:r>
              <a:rPr lang="en-US" sz="1400" dirty="0" smtClean="0">
                <a:latin typeface="HSE Sans"/>
              </a:rPr>
              <a:t> </a:t>
            </a:r>
            <a:r>
              <a:rPr lang="en-US" sz="1400" dirty="0" err="1" smtClean="0">
                <a:latin typeface="HSE Sans"/>
              </a:rPr>
              <a:t>Takemura</a:t>
            </a:r>
            <a:r>
              <a:rPr lang="en-US" sz="1400" dirty="0" smtClean="0">
                <a:latin typeface="HSE Sans"/>
              </a:rPr>
              <a:t>, 2020. </a:t>
            </a:r>
            <a:r>
              <a:rPr lang="en-US" sz="1400" dirty="0" smtClean="0">
                <a:latin typeface="HSE Sans"/>
              </a:rPr>
              <a:t>A Connectome </a:t>
            </a:r>
            <a:r>
              <a:rPr lang="en-US" sz="1400" dirty="0" smtClean="0">
                <a:latin typeface="HSE Sans"/>
              </a:rPr>
              <a:t>of the Adult Drosophila Central </a:t>
            </a:r>
            <a:r>
              <a:rPr lang="en-US" sz="1400" dirty="0" smtClean="0">
                <a:latin typeface="HSE Sans"/>
              </a:rPr>
              <a:t>Brain. </a:t>
            </a:r>
            <a:r>
              <a:rPr lang="en-US" sz="1400" dirty="0" err="1" smtClean="0">
                <a:latin typeface="HSE Sans"/>
              </a:rPr>
              <a:t>BiorXiv</a:t>
            </a:r>
            <a:r>
              <a:rPr lang="en-US" sz="1400" dirty="0" smtClean="0">
                <a:latin typeface="HSE Sans"/>
              </a:rPr>
              <a:t>, the </a:t>
            </a:r>
            <a:r>
              <a:rPr lang="en-US" sz="1400" dirty="0" smtClean="0">
                <a:latin typeface="HSE Sans"/>
              </a:rPr>
              <a:t>preprint server </a:t>
            </a:r>
            <a:r>
              <a:rPr lang="en-US" sz="1400" dirty="0" smtClean="0">
                <a:latin typeface="HSE Sans"/>
              </a:rPr>
              <a:t>for biology</a:t>
            </a:r>
            <a:r>
              <a:rPr lang="en-US" sz="1400" dirty="0" smtClean="0">
                <a:latin typeface="HSE Sans"/>
              </a:rPr>
              <a:t>.</a:t>
            </a:r>
            <a:endParaRPr lang="en-US" sz="1400" dirty="0" smtClean="0">
              <a:latin typeface="HSE Sans"/>
            </a:endParaRPr>
          </a:p>
          <a:p>
            <a:pPr marL="342900" indent="-342900">
              <a:buFont typeface="+mj-lt"/>
              <a:buAutoNum type="arabicPeriod"/>
            </a:pPr>
            <a:r>
              <a:rPr lang="en-US" sz="1400" dirty="0" smtClean="0">
                <a:latin typeface="HSE Sans"/>
              </a:rPr>
              <a:t>Shin-</a:t>
            </a:r>
            <a:r>
              <a:rPr lang="en-US" sz="1400" dirty="0" err="1" smtClean="0">
                <a:latin typeface="HSE Sans"/>
              </a:rPr>
              <a:t>ya</a:t>
            </a:r>
            <a:r>
              <a:rPr lang="en-US" sz="1400" dirty="0" smtClean="0">
                <a:latin typeface="HSE Sans"/>
              </a:rPr>
              <a:t> </a:t>
            </a:r>
            <a:r>
              <a:rPr lang="en-US" sz="1400" dirty="0" err="1" smtClean="0">
                <a:latin typeface="HSE Sans"/>
              </a:rPr>
              <a:t>Takemura</a:t>
            </a:r>
            <a:r>
              <a:rPr lang="en-US" sz="1400" dirty="0" smtClean="0">
                <a:latin typeface="HSE Sans"/>
              </a:rPr>
              <a:t>, </a:t>
            </a:r>
            <a:r>
              <a:rPr lang="en-US" sz="1400" dirty="0" err="1" smtClean="0">
                <a:latin typeface="HSE Sans"/>
              </a:rPr>
              <a:t>Arjun</a:t>
            </a:r>
            <a:r>
              <a:rPr lang="en-US" sz="1400" dirty="0" smtClean="0">
                <a:latin typeface="HSE Sans"/>
              </a:rPr>
              <a:t> </a:t>
            </a:r>
            <a:r>
              <a:rPr lang="en-US" sz="1400" dirty="0" err="1" smtClean="0">
                <a:latin typeface="HSE Sans"/>
              </a:rPr>
              <a:t>Bharioke</a:t>
            </a:r>
            <a:r>
              <a:rPr lang="en-US" sz="1400" dirty="0" smtClean="0">
                <a:latin typeface="HSE Sans"/>
              </a:rPr>
              <a:t>, </a:t>
            </a:r>
            <a:r>
              <a:rPr lang="en-US" sz="1400" dirty="0" err="1" smtClean="0">
                <a:latin typeface="HSE Sans"/>
              </a:rPr>
              <a:t>Zhiyuan</a:t>
            </a:r>
            <a:r>
              <a:rPr lang="en-US" sz="1400" dirty="0" smtClean="0">
                <a:latin typeface="HSE Sans"/>
              </a:rPr>
              <a:t> Lu, 2013. A visual </a:t>
            </a:r>
            <a:r>
              <a:rPr lang="en-US" sz="1400" dirty="0" smtClean="0">
                <a:latin typeface="HSE Sans"/>
              </a:rPr>
              <a:t>motion detection </a:t>
            </a:r>
            <a:r>
              <a:rPr lang="en-US" sz="1400" dirty="0" smtClean="0">
                <a:latin typeface="HSE Sans"/>
              </a:rPr>
              <a:t>circuit suggested by Drosophila </a:t>
            </a:r>
            <a:r>
              <a:rPr lang="en-US" sz="1400" dirty="0" err="1" smtClean="0">
                <a:latin typeface="HSE Sans"/>
              </a:rPr>
              <a:t>connectomics</a:t>
            </a:r>
            <a:r>
              <a:rPr lang="en-US" sz="1400" dirty="0" smtClean="0">
                <a:latin typeface="HSE Sans"/>
              </a:rPr>
              <a:t>. Nature</a:t>
            </a:r>
            <a:r>
              <a:rPr lang="en-US" sz="1400" dirty="0" smtClean="0">
                <a:latin typeface="HSE Sans"/>
              </a:rPr>
              <a:t>.</a:t>
            </a:r>
            <a:endParaRPr lang="en-US" sz="1400" dirty="0" smtClean="0">
              <a:latin typeface="HSE Sans"/>
            </a:endParaRPr>
          </a:p>
          <a:p>
            <a:pPr marL="342900" indent="-342900">
              <a:buFont typeface="+mj-lt"/>
              <a:buAutoNum type="arabicPeriod"/>
            </a:pPr>
            <a:r>
              <a:rPr lang="en-US" sz="1400" dirty="0" smtClean="0">
                <a:latin typeface="HSE Sans"/>
              </a:rPr>
              <a:t>Shin-</a:t>
            </a:r>
            <a:r>
              <a:rPr lang="en-US" sz="1400" dirty="0" err="1" smtClean="0">
                <a:latin typeface="HSE Sans"/>
              </a:rPr>
              <a:t>ya</a:t>
            </a:r>
            <a:r>
              <a:rPr lang="en-US" sz="1400" dirty="0" smtClean="0">
                <a:latin typeface="HSE Sans"/>
              </a:rPr>
              <a:t> </a:t>
            </a:r>
            <a:r>
              <a:rPr lang="en-US" sz="1400" dirty="0" err="1" smtClean="0">
                <a:latin typeface="HSE Sans"/>
              </a:rPr>
              <a:t>Takemura</a:t>
            </a:r>
            <a:r>
              <a:rPr lang="en-US" sz="1400" dirty="0" smtClean="0">
                <a:latin typeface="HSE Sans"/>
              </a:rPr>
              <a:t>, 2014. Connectome of the </a:t>
            </a:r>
            <a:r>
              <a:rPr lang="en-US" sz="1400" dirty="0" err="1" smtClean="0">
                <a:latin typeface="HSE Sans"/>
              </a:rPr>
              <a:t>ﬂy</a:t>
            </a:r>
            <a:r>
              <a:rPr lang="en-US" sz="1400" dirty="0" smtClean="0">
                <a:latin typeface="HSE Sans"/>
              </a:rPr>
              <a:t> visual circuitry. Microscopy.</a:t>
            </a:r>
          </a:p>
          <a:p>
            <a:pPr marL="342900" indent="-342900">
              <a:buFont typeface="+mj-lt"/>
              <a:buAutoNum type="arabicPeriod"/>
            </a:pPr>
            <a:r>
              <a:rPr lang="en-US" sz="1400" dirty="0" err="1" smtClean="0">
                <a:latin typeface="HSE Sans"/>
              </a:rPr>
              <a:t>Zadeh</a:t>
            </a:r>
            <a:r>
              <a:rPr lang="en-US" sz="1400" dirty="0" smtClean="0">
                <a:latin typeface="HSE Sans"/>
              </a:rPr>
              <a:t> </a:t>
            </a:r>
            <a:r>
              <a:rPr lang="en-US" sz="1400" dirty="0" smtClean="0">
                <a:latin typeface="HSE Sans"/>
              </a:rPr>
              <a:t>L.A., 1996. Fuzzy logic = Computing with Words. IEEE </a:t>
            </a:r>
            <a:r>
              <a:rPr lang="en-US" sz="1400" dirty="0" smtClean="0">
                <a:latin typeface="HSE Sans"/>
              </a:rPr>
              <a:t>Trans. Fuzzy </a:t>
            </a:r>
            <a:r>
              <a:rPr lang="en-US" sz="1400" dirty="0" smtClean="0">
                <a:latin typeface="HSE Sans"/>
              </a:rPr>
              <a:t>Systems, 103–111.</a:t>
            </a:r>
          </a:p>
          <a:p>
            <a:pPr marL="342900" indent="-342900">
              <a:buFont typeface="+mj-lt"/>
              <a:buAutoNum type="arabicPeriod"/>
            </a:pPr>
            <a:r>
              <a:rPr lang="en-US" sz="1400" dirty="0" smtClean="0">
                <a:latin typeface="HSE Sans"/>
              </a:rPr>
              <a:t>E.H</a:t>
            </a:r>
            <a:r>
              <a:rPr lang="en-US" sz="1400" dirty="0" smtClean="0">
                <a:latin typeface="HSE Sans"/>
              </a:rPr>
              <a:t>. </a:t>
            </a:r>
            <a:r>
              <a:rPr lang="en-US" sz="1400" dirty="0" err="1" smtClean="0">
                <a:latin typeface="HSE Sans"/>
              </a:rPr>
              <a:t>Mamdani</a:t>
            </a:r>
            <a:r>
              <a:rPr lang="en-US" sz="1400" dirty="0" smtClean="0">
                <a:latin typeface="HSE Sans"/>
              </a:rPr>
              <a:t> and S. </a:t>
            </a:r>
            <a:r>
              <a:rPr lang="en-US" sz="1400" dirty="0" err="1" smtClean="0">
                <a:latin typeface="HSE Sans"/>
              </a:rPr>
              <a:t>Assilian</a:t>
            </a:r>
            <a:r>
              <a:rPr lang="en-US" sz="1400" dirty="0" smtClean="0">
                <a:latin typeface="HSE Sans"/>
              </a:rPr>
              <a:t>, 1975. An experiment in </a:t>
            </a:r>
            <a:r>
              <a:rPr lang="en-US" sz="1400" dirty="0" smtClean="0">
                <a:latin typeface="HSE Sans"/>
              </a:rPr>
              <a:t>linguistic synthesis </a:t>
            </a:r>
            <a:r>
              <a:rPr lang="en-US" sz="1400" dirty="0" smtClean="0">
                <a:latin typeface="HSE Sans"/>
              </a:rPr>
              <a:t>with a fuzzy logic controller. International Journal of </a:t>
            </a:r>
            <a:r>
              <a:rPr lang="en-US" sz="1400" dirty="0" err="1" smtClean="0">
                <a:latin typeface="HSE Sans"/>
              </a:rPr>
              <a:t>ManMachine</a:t>
            </a:r>
            <a:r>
              <a:rPr lang="en-US" sz="1400" dirty="0" smtClean="0">
                <a:latin typeface="HSE Sans"/>
              </a:rPr>
              <a:t> Studies</a:t>
            </a:r>
            <a:r>
              <a:rPr lang="en-US" sz="1400" dirty="0" smtClean="0">
                <a:latin typeface="HSE Sans"/>
              </a:rPr>
              <a:t>, 1-13.</a:t>
            </a:r>
          </a:p>
          <a:p>
            <a:pPr marL="342900" indent="-342900">
              <a:buFont typeface="+mj-lt"/>
              <a:buAutoNum type="arabicPeriod"/>
            </a:pPr>
            <a:r>
              <a:rPr lang="en-US" sz="1400" dirty="0" err="1" smtClean="0">
                <a:latin typeface="HSE Sans"/>
              </a:rPr>
              <a:t>P.Erdos</a:t>
            </a:r>
            <a:r>
              <a:rPr lang="en-US" sz="1400" dirty="0" smtClean="0">
                <a:latin typeface="HSE Sans"/>
              </a:rPr>
              <a:t> </a:t>
            </a:r>
            <a:r>
              <a:rPr lang="en-US" sz="1400" dirty="0" smtClean="0">
                <a:latin typeface="HSE Sans"/>
              </a:rPr>
              <a:t>and </a:t>
            </a:r>
            <a:r>
              <a:rPr lang="en-US" sz="1400" dirty="0" err="1" smtClean="0">
                <a:latin typeface="HSE Sans"/>
              </a:rPr>
              <a:t>A.Renyi</a:t>
            </a:r>
            <a:r>
              <a:rPr lang="en-US" sz="1400" dirty="0" smtClean="0">
                <a:latin typeface="HSE Sans"/>
              </a:rPr>
              <a:t>. On random graphs. </a:t>
            </a:r>
            <a:r>
              <a:rPr lang="en-US" sz="1400" dirty="0" err="1" smtClean="0">
                <a:latin typeface="HSE Sans"/>
              </a:rPr>
              <a:t>Publicationes</a:t>
            </a:r>
            <a:r>
              <a:rPr lang="en-US" sz="1400" dirty="0" smtClean="0">
                <a:latin typeface="HSE Sans"/>
              </a:rPr>
              <a:t> </a:t>
            </a:r>
            <a:r>
              <a:rPr lang="en-US" sz="1400" dirty="0" err="1" smtClean="0">
                <a:latin typeface="HSE Sans"/>
              </a:rPr>
              <a:t>Mathematicae</a:t>
            </a:r>
            <a:r>
              <a:rPr lang="en-US" sz="1400" dirty="0" smtClean="0">
                <a:latin typeface="HSE Sans"/>
              </a:rPr>
              <a:t>, 290-297</a:t>
            </a:r>
            <a:r>
              <a:rPr lang="en-US" sz="1400" dirty="0" smtClean="0">
                <a:latin typeface="HSE Sans"/>
              </a:rPr>
              <a:t>.</a:t>
            </a:r>
          </a:p>
          <a:p>
            <a:pPr marL="342900" indent="-342900">
              <a:buFont typeface="+mj-lt"/>
              <a:buAutoNum type="arabicPeriod"/>
            </a:pPr>
            <a:r>
              <a:rPr lang="en-US" sz="1400" dirty="0" smtClean="0">
                <a:latin typeface="HSE Sans"/>
              </a:rPr>
              <a:t>Penrose</a:t>
            </a:r>
            <a:r>
              <a:rPr lang="en-US" sz="1400" dirty="0" smtClean="0">
                <a:latin typeface="HSE Sans"/>
              </a:rPr>
              <a:t>, Mathew, 2003. Random geometric graphs. Oxford: </a:t>
            </a:r>
            <a:r>
              <a:rPr lang="en-US" sz="1400" dirty="0" smtClean="0">
                <a:latin typeface="HSE Sans"/>
              </a:rPr>
              <a:t>Oxford University </a:t>
            </a:r>
            <a:r>
              <a:rPr lang="en-US" sz="1400" dirty="0" smtClean="0">
                <a:latin typeface="HSE Sans"/>
              </a:rPr>
              <a:t>Press.</a:t>
            </a:r>
          </a:p>
          <a:p>
            <a:pPr marL="342900" indent="-342900">
              <a:buFont typeface="+mj-lt"/>
              <a:buAutoNum type="arabicPeriod"/>
            </a:pPr>
            <a:r>
              <a:rPr lang="en-US" sz="1400" dirty="0" err="1" smtClean="0">
                <a:latin typeface="HSE Sans"/>
              </a:rPr>
              <a:t>Barabasi</a:t>
            </a:r>
            <a:r>
              <a:rPr lang="en-US" sz="1400" dirty="0" smtClean="0">
                <a:latin typeface="HSE Sans"/>
              </a:rPr>
              <a:t>, Albert-Laszlo; Albert, </a:t>
            </a:r>
            <a:r>
              <a:rPr lang="en-US" sz="1400" dirty="0" err="1" smtClean="0">
                <a:latin typeface="HSE Sans"/>
              </a:rPr>
              <a:t>Reka</a:t>
            </a:r>
            <a:r>
              <a:rPr lang="en-US" sz="1400" dirty="0" smtClean="0">
                <a:latin typeface="HSE Sans"/>
              </a:rPr>
              <a:t>, 1999. Emergence of scaling </a:t>
            </a:r>
            <a:r>
              <a:rPr lang="en-US" sz="1400" dirty="0" smtClean="0">
                <a:latin typeface="HSE Sans"/>
              </a:rPr>
              <a:t>in random </a:t>
            </a:r>
            <a:r>
              <a:rPr lang="en-US" sz="1400" dirty="0" smtClean="0">
                <a:latin typeface="HSE Sans"/>
              </a:rPr>
              <a:t>networks. Science, 509–512.</a:t>
            </a:r>
          </a:p>
          <a:p>
            <a:pPr marL="342900" indent="-342900">
              <a:buFont typeface="+mj-lt"/>
              <a:buAutoNum type="arabicPeriod"/>
            </a:pPr>
            <a:r>
              <a:rPr lang="en-US" sz="1400" dirty="0" smtClean="0">
                <a:latin typeface="HSE Sans"/>
              </a:rPr>
              <a:t>Karl </a:t>
            </a:r>
            <a:r>
              <a:rPr lang="en-US" sz="1400" dirty="0" err="1" smtClean="0">
                <a:latin typeface="HSE Sans"/>
              </a:rPr>
              <a:t>Bringmann</a:t>
            </a:r>
            <a:r>
              <a:rPr lang="en-US" sz="1400" dirty="0" smtClean="0">
                <a:latin typeface="HSE Sans"/>
              </a:rPr>
              <a:t>, Ralph </a:t>
            </a:r>
            <a:r>
              <a:rPr lang="en-US" sz="1400" dirty="0" err="1" smtClean="0">
                <a:latin typeface="HSE Sans"/>
              </a:rPr>
              <a:t>Keusch</a:t>
            </a:r>
            <a:r>
              <a:rPr lang="en-US" sz="1400" dirty="0" smtClean="0">
                <a:latin typeface="HSE Sans"/>
              </a:rPr>
              <a:t> and Johannes </a:t>
            </a:r>
            <a:r>
              <a:rPr lang="en-US" sz="1400" dirty="0" err="1" smtClean="0">
                <a:latin typeface="HSE Sans"/>
              </a:rPr>
              <a:t>Lengler</a:t>
            </a:r>
            <a:r>
              <a:rPr lang="en-US" sz="1400" dirty="0" smtClean="0">
                <a:latin typeface="HSE Sans"/>
              </a:rPr>
              <a:t>, 2019. </a:t>
            </a:r>
            <a:r>
              <a:rPr lang="en-US" sz="1400" dirty="0" smtClean="0">
                <a:latin typeface="HSE Sans"/>
              </a:rPr>
              <a:t>Geometric inhomogeneous </a:t>
            </a:r>
            <a:r>
              <a:rPr lang="en-US" sz="1400" dirty="0" smtClean="0">
                <a:latin typeface="HSE Sans"/>
              </a:rPr>
              <a:t>random graphs. Theoretical </a:t>
            </a:r>
            <a:r>
              <a:rPr lang="en-US" sz="1400" dirty="0" smtClean="0">
                <a:latin typeface="HSE Sans"/>
              </a:rPr>
              <a:t>Computer Science</a:t>
            </a:r>
            <a:r>
              <a:rPr lang="en-US" sz="1400" dirty="0" smtClean="0">
                <a:latin typeface="HSE Sans"/>
              </a:rPr>
              <a:t>.</a:t>
            </a:r>
          </a:p>
          <a:p>
            <a:pPr marL="342900" indent="-342900">
              <a:buFont typeface="+mj-lt"/>
              <a:buAutoNum type="arabicPeriod"/>
            </a:pPr>
            <a:r>
              <a:rPr lang="en-US" sz="1400" dirty="0" err="1" smtClean="0">
                <a:latin typeface="HSE Sans"/>
              </a:rPr>
              <a:t>Susama</a:t>
            </a:r>
            <a:r>
              <a:rPr lang="en-US" sz="1400" dirty="0" smtClean="0">
                <a:latin typeface="HSE Sans"/>
              </a:rPr>
              <a:t> </a:t>
            </a:r>
            <a:r>
              <a:rPr lang="en-US" sz="1400" dirty="0" err="1" smtClean="0">
                <a:latin typeface="HSE Sans"/>
              </a:rPr>
              <a:t>Agarwala</a:t>
            </a:r>
            <a:r>
              <a:rPr lang="en-US" sz="1400" dirty="0" smtClean="0">
                <a:latin typeface="HSE Sans"/>
              </a:rPr>
              <a:t>, Franklin </a:t>
            </a:r>
            <a:r>
              <a:rPr lang="en-US" sz="1400" dirty="0" err="1" smtClean="0">
                <a:latin typeface="HSE Sans"/>
              </a:rPr>
              <a:t>Kenter</a:t>
            </a:r>
            <a:r>
              <a:rPr lang="en-US" sz="1400" dirty="0" smtClean="0">
                <a:latin typeface="HSE Sans"/>
              </a:rPr>
              <a:t>, 2021. A Geometric Chung Lu </a:t>
            </a:r>
            <a:r>
              <a:rPr lang="en-US" sz="1400" dirty="0" smtClean="0">
                <a:latin typeface="HSE Sans"/>
              </a:rPr>
              <a:t>model and </a:t>
            </a:r>
            <a:r>
              <a:rPr lang="en-US" sz="1400" dirty="0" smtClean="0">
                <a:latin typeface="HSE Sans"/>
              </a:rPr>
              <a:t>the Drosophila Medulla connectome.</a:t>
            </a:r>
          </a:p>
          <a:p>
            <a:pPr marL="342900" indent="-342900">
              <a:buFont typeface="+mj-lt"/>
              <a:buAutoNum type="arabicPeriod"/>
            </a:pPr>
            <a:r>
              <a:rPr lang="en-US" sz="1400" dirty="0" err="1" smtClean="0">
                <a:latin typeface="HSE Sans"/>
              </a:rPr>
              <a:t>Janelia</a:t>
            </a:r>
            <a:r>
              <a:rPr lang="en-US" sz="1400" dirty="0" smtClean="0">
                <a:latin typeface="HSE Sans"/>
              </a:rPr>
              <a:t> </a:t>
            </a:r>
            <a:r>
              <a:rPr lang="en-US" sz="1400" dirty="0" smtClean="0">
                <a:latin typeface="HSE Sans"/>
              </a:rPr>
              <a:t>Research Campus/</a:t>
            </a:r>
            <a:r>
              <a:rPr lang="en-US" sz="1400" dirty="0" err="1" smtClean="0">
                <a:latin typeface="HSE Sans"/>
              </a:rPr>
              <a:t>FlyEm</a:t>
            </a:r>
            <a:r>
              <a:rPr lang="en-US" sz="1400" dirty="0" smtClean="0">
                <a:latin typeface="HSE Sans"/>
              </a:rPr>
              <a:t> </a:t>
            </a:r>
            <a:r>
              <a:rPr lang="en-US" sz="1400" dirty="0" err="1" smtClean="0">
                <a:latin typeface="HSE Sans"/>
              </a:rPr>
              <a:t>Hemibrain</a:t>
            </a:r>
            <a:r>
              <a:rPr lang="en-US" sz="1400" dirty="0" smtClean="0">
                <a:latin typeface="HSE Sans"/>
              </a:rPr>
              <a:t>: [web-site]. </a:t>
            </a:r>
            <a:r>
              <a:rPr lang="en-US" sz="1400" dirty="0" smtClean="0">
                <a:latin typeface="HSE Sans"/>
              </a:rPr>
              <a:t>URL:https</a:t>
            </a:r>
            <a:r>
              <a:rPr lang="en-US" sz="1400" dirty="0" smtClean="0">
                <a:latin typeface="HSE Sans"/>
              </a:rPr>
              <a:t>://</a:t>
            </a:r>
            <a:r>
              <a:rPr lang="en-US" sz="1400" dirty="0" err="1" smtClean="0">
                <a:latin typeface="HSE Sans"/>
              </a:rPr>
              <a:t>www.janelia.org</a:t>
            </a:r>
            <a:r>
              <a:rPr lang="en-US" sz="1400" dirty="0" smtClean="0">
                <a:latin typeface="HSE Sans"/>
              </a:rPr>
              <a:t>/project-team/</a:t>
            </a:r>
            <a:r>
              <a:rPr lang="en-US" sz="1400" dirty="0" err="1" smtClean="0">
                <a:latin typeface="HSE Sans"/>
              </a:rPr>
              <a:t>ﬂyem</a:t>
            </a:r>
            <a:r>
              <a:rPr lang="en-US" sz="1400" dirty="0" smtClean="0">
                <a:latin typeface="HSE Sans"/>
              </a:rPr>
              <a:t>/</a:t>
            </a:r>
            <a:r>
              <a:rPr lang="en-US" sz="1400" dirty="0" err="1" smtClean="0">
                <a:latin typeface="HSE Sans"/>
              </a:rPr>
              <a:t>hemibrain</a:t>
            </a:r>
            <a:r>
              <a:rPr lang="en-US" sz="1400" dirty="0" smtClean="0">
                <a:latin typeface="HSE Sans"/>
              </a:rPr>
              <a:t>.</a:t>
            </a:r>
          </a:p>
          <a:p>
            <a:pPr marL="342900" indent="-342900">
              <a:buFont typeface="+mj-lt"/>
              <a:buAutoNum type="arabicPeriod"/>
            </a:pPr>
            <a:r>
              <a:rPr lang="en-US" sz="1400" dirty="0" err="1" smtClean="0">
                <a:latin typeface="HSE Sans"/>
              </a:rPr>
              <a:t>Janelia</a:t>
            </a:r>
            <a:r>
              <a:rPr lang="en-US" sz="1400" dirty="0" smtClean="0">
                <a:latin typeface="HSE Sans"/>
              </a:rPr>
              <a:t> </a:t>
            </a:r>
            <a:r>
              <a:rPr lang="en-US" sz="1400" dirty="0" smtClean="0">
                <a:latin typeface="HSE Sans"/>
              </a:rPr>
              <a:t>Research Campus/</a:t>
            </a:r>
            <a:r>
              <a:rPr lang="en-US" sz="1400" dirty="0" err="1" smtClean="0">
                <a:latin typeface="HSE Sans"/>
              </a:rPr>
              <a:t>Neuroprint</a:t>
            </a:r>
            <a:r>
              <a:rPr lang="en-US" sz="1400" dirty="0" smtClean="0">
                <a:latin typeface="HSE Sans"/>
              </a:rPr>
              <a:t>: [web-site]. </a:t>
            </a:r>
            <a:r>
              <a:rPr lang="en-US" sz="1400" dirty="0" smtClean="0">
                <a:latin typeface="HSE Sans"/>
              </a:rPr>
              <a:t>URL:https</a:t>
            </a:r>
            <a:r>
              <a:rPr lang="en-US" sz="1400" dirty="0" smtClean="0">
                <a:latin typeface="HSE Sans"/>
              </a:rPr>
              <a:t>://neuprint.janelia.org.</a:t>
            </a:r>
            <a:endParaRPr lang="ru-RU" sz="1400" dirty="0"/>
          </a:p>
        </p:txBody>
      </p:sp>
    </p:spTree>
    <p:extLst>
      <p:ext uri="{BB962C8B-B14F-4D97-AF65-F5344CB8AC3E}">
        <p14:creationId xmlns="" xmlns:p14="http://schemas.microsoft.com/office/powerpoint/2010/main" val="26138513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a:extLst>
              <a:ext uri="{FF2B5EF4-FFF2-40B4-BE49-F238E27FC236}">
                <a16:creationId xmlns="" xmlns:a16="http://schemas.microsoft.com/office/drawing/2014/main" id="{C612FDF3-830C-8745-A254-C8DF29B6C387}"/>
              </a:ext>
            </a:extLst>
          </p:cNvPr>
          <p:cNvSpPr>
            <a:spLocks noGrp="1"/>
          </p:cNvSpPr>
          <p:nvPr>
            <p:ph type="body" sz="quarter" idx="13"/>
          </p:nvPr>
        </p:nvSpPr>
        <p:spPr/>
        <p:txBody>
          <a:bodyPr/>
          <a:lstStyle/>
          <a:p>
            <a:r>
              <a:rPr lang="en-US" dirty="0" smtClean="0"/>
              <a:t>Computer Science</a:t>
            </a:r>
            <a:endParaRPr lang="ru-RU" dirty="0"/>
          </a:p>
        </p:txBody>
      </p:sp>
      <p:sp>
        <p:nvSpPr>
          <p:cNvPr id="6" name="Текст 5">
            <a:extLst>
              <a:ext uri="{FF2B5EF4-FFF2-40B4-BE49-F238E27FC236}">
                <a16:creationId xmlns="" xmlns:a16="http://schemas.microsoft.com/office/drawing/2014/main" id="{40682799-9A38-414D-BD10-45C11B66347C}"/>
              </a:ext>
            </a:extLst>
          </p:cNvPr>
          <p:cNvSpPr>
            <a:spLocks noGrp="1"/>
          </p:cNvSpPr>
          <p:nvPr>
            <p:ph type="body" sz="quarter" idx="14"/>
          </p:nvPr>
        </p:nvSpPr>
        <p:spPr/>
        <p:txBody>
          <a:bodyPr/>
          <a:lstStyle/>
          <a:p>
            <a:r>
              <a:rPr lang="en-US" dirty="0" smtClean="0"/>
              <a:t>Fuzzy modeling</a:t>
            </a:r>
            <a:endParaRPr lang="ru-RU" dirty="0"/>
          </a:p>
        </p:txBody>
      </p:sp>
      <p:sp>
        <p:nvSpPr>
          <p:cNvPr id="7" name="Текст 6">
            <a:extLst>
              <a:ext uri="{FF2B5EF4-FFF2-40B4-BE49-F238E27FC236}">
                <a16:creationId xmlns="" xmlns:a16="http://schemas.microsoft.com/office/drawing/2014/main" id="{35F411B5-8431-CE4A-BEA6-775367101901}"/>
              </a:ext>
            </a:extLst>
          </p:cNvPr>
          <p:cNvSpPr>
            <a:spLocks noGrp="1"/>
          </p:cNvSpPr>
          <p:nvPr>
            <p:ph type="body" sz="quarter" idx="15"/>
          </p:nvPr>
        </p:nvSpPr>
        <p:spPr>
          <a:xfrm>
            <a:off x="6259891" y="548720"/>
            <a:ext cx="3908678" cy="408109"/>
          </a:xfrm>
        </p:spPr>
        <p:txBody>
          <a:bodyPr/>
          <a:lstStyle/>
          <a:p>
            <a:r>
              <a:rPr lang="en-US" dirty="0" smtClean="0"/>
              <a:t>Fuzzy Logic-Based estimation of random graph generation models</a:t>
            </a:r>
            <a:r>
              <a:rPr lang="ru-RU" dirty="0" smtClean="0"/>
              <a:t> </a:t>
            </a:r>
            <a:r>
              <a:rPr lang="en-US" dirty="0" smtClean="0"/>
              <a:t>as approximation for drosophila medulla structural connectome</a:t>
            </a:r>
            <a:endParaRPr lang="ru-RU" dirty="0" smtClean="0"/>
          </a:p>
          <a:p>
            <a:endParaRPr lang="ru-RU" dirty="0"/>
          </a:p>
        </p:txBody>
      </p:sp>
      <p:sp>
        <p:nvSpPr>
          <p:cNvPr id="11" name="Заголовок 10"/>
          <p:cNvSpPr>
            <a:spLocks noGrp="1"/>
          </p:cNvSpPr>
          <p:nvPr>
            <p:ph type="title"/>
          </p:nvPr>
        </p:nvSpPr>
        <p:spPr>
          <a:xfrm>
            <a:off x="4678876" y="3179784"/>
            <a:ext cx="3868125" cy="462922"/>
          </a:xfrm>
        </p:spPr>
        <p:txBody>
          <a:bodyPr>
            <a:normAutofit fontScale="90000"/>
          </a:bodyPr>
          <a:lstStyle/>
          <a:p>
            <a:r>
              <a:rPr lang="en-US" sz="2000" dirty="0" smtClean="0"/>
              <a:t>kashilova@edu.hse.ru</a:t>
            </a:r>
            <a:br>
              <a:rPr lang="en-US" sz="2000" dirty="0" smtClean="0"/>
            </a:br>
            <a:endParaRPr lang="ru-RU" sz="2000" dirty="0"/>
          </a:p>
        </p:txBody>
      </p:sp>
      <p:pic>
        <p:nvPicPr>
          <p:cNvPr id="8" name="Рисунок 7" descr="outlook.jpg"/>
          <p:cNvPicPr>
            <a:picLocks noChangeAspect="1"/>
          </p:cNvPicPr>
          <p:nvPr/>
        </p:nvPicPr>
        <p:blipFill>
          <a:blip r:embed="rId2"/>
          <a:stretch>
            <a:fillRect/>
          </a:stretch>
        </p:blipFill>
        <p:spPr>
          <a:xfrm>
            <a:off x="3792212" y="2908859"/>
            <a:ext cx="541850" cy="541850"/>
          </a:xfrm>
          <a:prstGeom prst="rect">
            <a:avLst/>
          </a:prstGeom>
        </p:spPr>
      </p:pic>
      <p:sp>
        <p:nvSpPr>
          <p:cNvPr id="9" name="Заголовок 10"/>
          <p:cNvSpPr txBox="1">
            <a:spLocks/>
          </p:cNvSpPr>
          <p:nvPr/>
        </p:nvSpPr>
        <p:spPr>
          <a:xfrm>
            <a:off x="4678876" y="3651941"/>
            <a:ext cx="3868125" cy="462922"/>
          </a:xfrm>
          <a:prstGeom prst="rect">
            <a:avLst/>
          </a:prstGeom>
        </p:spPr>
        <p:txBody>
          <a:bodyPr lIns="0" tIns="0" rIns="0" bIns="0" anchor="t">
            <a:noAutofit/>
          </a:bodyPr>
          <a:lstStyle/>
          <a:p>
            <a:pPr lvl="0">
              <a:spcBef>
                <a:spcPct val="0"/>
              </a:spcBef>
            </a:pPr>
            <a:r>
              <a:rPr lang="en-US" dirty="0" smtClean="0">
                <a:latin typeface="HSE Sans"/>
                <a:hlinkClick r:id="rId3"/>
              </a:rPr>
              <a:t>https://t.me/shilovashilova3110 </a:t>
            </a:r>
            <a:r>
              <a:rPr kumimoji="0" lang="en-US" b="0" i="0" u="none" strike="noStrike" kern="1200" cap="none" spc="0" normalizeH="0" baseline="0" noProof="0" dirty="0" smtClean="0">
                <a:ln>
                  <a:noFill/>
                </a:ln>
                <a:solidFill>
                  <a:schemeClr val="tx1"/>
                </a:solidFill>
                <a:effectLst/>
                <a:uLnTx/>
                <a:uFillTx/>
                <a:latin typeface="HSE Sans"/>
                <a:ea typeface="+mj-ea"/>
                <a:cs typeface="+mj-cs"/>
              </a:rPr>
              <a:t/>
            </a:r>
            <a:br>
              <a:rPr kumimoji="0" lang="en-US" b="0" i="0" u="none" strike="noStrike" kern="1200" cap="none" spc="0" normalizeH="0" baseline="0" noProof="0" dirty="0" smtClean="0">
                <a:ln>
                  <a:noFill/>
                </a:ln>
                <a:solidFill>
                  <a:schemeClr val="tx1"/>
                </a:solidFill>
                <a:effectLst/>
                <a:uLnTx/>
                <a:uFillTx/>
                <a:latin typeface="HSE Sans"/>
                <a:ea typeface="+mj-ea"/>
                <a:cs typeface="+mj-cs"/>
              </a:rPr>
            </a:br>
            <a:endParaRPr kumimoji="0" lang="ru-RU" b="0" i="0" u="none" strike="noStrike" kern="1200" cap="none" spc="0" normalizeH="0" baseline="0" noProof="0" dirty="0">
              <a:ln>
                <a:noFill/>
              </a:ln>
              <a:solidFill>
                <a:schemeClr val="tx1"/>
              </a:solidFill>
              <a:effectLst/>
              <a:uLnTx/>
              <a:uFillTx/>
              <a:latin typeface="HSE Sans" panose="02000000000000000000" pitchFamily="2" charset="0"/>
              <a:ea typeface="+mj-ea"/>
              <a:cs typeface="+mj-cs"/>
            </a:endParaRPr>
          </a:p>
        </p:txBody>
      </p:sp>
      <p:pic>
        <p:nvPicPr>
          <p:cNvPr id="10" name="Рисунок 9" descr="tg.jpg"/>
          <p:cNvPicPr>
            <a:picLocks noChangeAspect="1"/>
          </p:cNvPicPr>
          <p:nvPr/>
        </p:nvPicPr>
        <p:blipFill>
          <a:blip r:embed="rId4"/>
          <a:stretch>
            <a:fillRect/>
          </a:stretch>
        </p:blipFill>
        <p:spPr>
          <a:xfrm>
            <a:off x="3714063" y="3491477"/>
            <a:ext cx="734427" cy="623386"/>
          </a:xfrm>
          <a:prstGeom prst="rect">
            <a:avLst/>
          </a:prstGeom>
        </p:spPr>
      </p:pic>
      <p:pic>
        <p:nvPicPr>
          <p:cNvPr id="12" name="Рисунок 11" descr="whatsapp_logo.png"/>
          <p:cNvPicPr>
            <a:picLocks noChangeAspect="1"/>
          </p:cNvPicPr>
          <p:nvPr/>
        </p:nvPicPr>
        <p:blipFill>
          <a:blip r:embed="rId5"/>
          <a:stretch>
            <a:fillRect/>
          </a:stretch>
        </p:blipFill>
        <p:spPr>
          <a:xfrm>
            <a:off x="3792212" y="4106214"/>
            <a:ext cx="619999" cy="622800"/>
          </a:xfrm>
          <a:prstGeom prst="rect">
            <a:avLst/>
          </a:prstGeom>
        </p:spPr>
      </p:pic>
      <p:sp>
        <p:nvSpPr>
          <p:cNvPr id="13" name="Заголовок 10"/>
          <p:cNvSpPr txBox="1">
            <a:spLocks/>
          </p:cNvSpPr>
          <p:nvPr/>
        </p:nvSpPr>
        <p:spPr>
          <a:xfrm>
            <a:off x="4678877" y="4266092"/>
            <a:ext cx="3868125" cy="462922"/>
          </a:xfrm>
          <a:prstGeom prst="rect">
            <a:avLst/>
          </a:prstGeom>
        </p:spPr>
        <p:txBody>
          <a:bodyPr lIns="0" tIns="0" rIns="0" bIns="0" anchor="t">
            <a:normAutofit fontScale="9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000" dirty="0" smtClean="0">
                <a:latin typeface="HSE Sans" panose="02000000000000000000" pitchFamily="2" charset="0"/>
                <a:ea typeface="+mj-ea"/>
                <a:cs typeface="+mj-cs"/>
              </a:rPr>
              <a:t>+79771844176</a:t>
            </a:r>
            <a:r>
              <a:rPr kumimoji="0" lang="en-US" sz="2000" b="0" i="0" u="none" strike="noStrike" kern="1200" cap="none" spc="0" normalizeH="0" baseline="0" noProof="0" dirty="0" smtClean="0">
                <a:ln>
                  <a:noFill/>
                </a:ln>
                <a:solidFill>
                  <a:schemeClr val="tx1"/>
                </a:solidFill>
                <a:effectLst/>
                <a:uLnTx/>
                <a:uFillTx/>
                <a:latin typeface="HSE Sans" panose="02000000000000000000" pitchFamily="2" charset="0"/>
                <a:ea typeface="+mj-ea"/>
                <a:cs typeface="+mj-cs"/>
              </a:rPr>
              <a:t/>
            </a:r>
            <a:br>
              <a:rPr kumimoji="0" lang="en-US" sz="2000" b="0" i="0" u="none" strike="noStrike" kern="1200" cap="none" spc="0" normalizeH="0" baseline="0" noProof="0" dirty="0" smtClean="0">
                <a:ln>
                  <a:noFill/>
                </a:ln>
                <a:solidFill>
                  <a:schemeClr val="tx1"/>
                </a:solidFill>
                <a:effectLst/>
                <a:uLnTx/>
                <a:uFillTx/>
                <a:latin typeface="HSE Sans" panose="02000000000000000000" pitchFamily="2" charset="0"/>
                <a:ea typeface="+mj-ea"/>
                <a:cs typeface="+mj-cs"/>
              </a:rPr>
            </a:br>
            <a:endParaRPr kumimoji="0" lang="ru-RU" sz="2000" b="0" i="0" u="none" strike="noStrike" kern="1200" cap="none" spc="0" normalizeH="0" baseline="0" noProof="0" dirty="0">
              <a:ln>
                <a:noFill/>
              </a:ln>
              <a:solidFill>
                <a:schemeClr val="tx1"/>
              </a:solidFill>
              <a:effectLst/>
              <a:uLnTx/>
              <a:uFillTx/>
              <a:latin typeface="HSE Sans" panose="02000000000000000000" pitchFamily="2" charset="0"/>
              <a:ea typeface="+mj-ea"/>
              <a:cs typeface="+mj-cs"/>
            </a:endParaRPr>
          </a:p>
        </p:txBody>
      </p:sp>
      <p:pic>
        <p:nvPicPr>
          <p:cNvPr id="16" name="Рисунок 15" descr="qr.png"/>
          <p:cNvPicPr>
            <a:picLocks noChangeAspect="1"/>
          </p:cNvPicPr>
          <p:nvPr/>
        </p:nvPicPr>
        <p:blipFill>
          <a:blip r:embed="rId6"/>
          <a:stretch>
            <a:fillRect/>
          </a:stretch>
        </p:blipFill>
        <p:spPr>
          <a:xfrm>
            <a:off x="10015924" y="4950427"/>
            <a:ext cx="1409700" cy="1409700"/>
          </a:xfrm>
          <a:prstGeom prst="rect">
            <a:avLst/>
          </a:prstGeom>
        </p:spPr>
      </p:pic>
    </p:spTree>
    <p:extLst>
      <p:ext uri="{BB962C8B-B14F-4D97-AF65-F5344CB8AC3E}">
        <p14:creationId xmlns="" xmlns:p14="http://schemas.microsoft.com/office/powerpoint/2010/main" val="26138513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 xmlns:a16="http://schemas.microsoft.com/office/drawing/2014/main" id="{8219D05C-99A7-9C48-B903-118CF3BA60CA}"/>
              </a:ext>
            </a:extLst>
          </p:cNvPr>
          <p:cNvSpPr>
            <a:spLocks noGrp="1"/>
          </p:cNvSpPr>
          <p:nvPr>
            <p:ph type="title"/>
          </p:nvPr>
        </p:nvSpPr>
        <p:spPr/>
        <p:txBody>
          <a:bodyPr/>
          <a:lstStyle/>
          <a:p>
            <a:r>
              <a:rPr lang="en-US" dirty="0" smtClean="0"/>
              <a:t>Structural connectome</a:t>
            </a:r>
            <a:endParaRPr lang="ru-RU" dirty="0"/>
          </a:p>
        </p:txBody>
      </p:sp>
      <p:sp>
        <p:nvSpPr>
          <p:cNvPr id="5" name="Текст 4">
            <a:extLst>
              <a:ext uri="{FF2B5EF4-FFF2-40B4-BE49-F238E27FC236}">
                <a16:creationId xmlns="" xmlns:a16="http://schemas.microsoft.com/office/drawing/2014/main" id="{C612FDF3-830C-8745-A254-C8DF29B6C387}"/>
              </a:ext>
            </a:extLst>
          </p:cNvPr>
          <p:cNvSpPr>
            <a:spLocks noGrp="1"/>
          </p:cNvSpPr>
          <p:nvPr>
            <p:ph type="body" sz="quarter" idx="13"/>
          </p:nvPr>
        </p:nvSpPr>
        <p:spPr/>
        <p:txBody>
          <a:bodyPr/>
          <a:lstStyle/>
          <a:p>
            <a:r>
              <a:rPr lang="en-US" dirty="0" smtClean="0"/>
              <a:t>Computer Science</a:t>
            </a:r>
            <a:endParaRPr lang="ru-RU" dirty="0"/>
          </a:p>
        </p:txBody>
      </p:sp>
      <p:sp>
        <p:nvSpPr>
          <p:cNvPr id="6" name="Текст 5">
            <a:extLst>
              <a:ext uri="{FF2B5EF4-FFF2-40B4-BE49-F238E27FC236}">
                <a16:creationId xmlns="" xmlns:a16="http://schemas.microsoft.com/office/drawing/2014/main" id="{40682799-9A38-414D-BD10-45C11B66347C}"/>
              </a:ext>
            </a:extLst>
          </p:cNvPr>
          <p:cNvSpPr>
            <a:spLocks noGrp="1"/>
          </p:cNvSpPr>
          <p:nvPr>
            <p:ph type="body" sz="quarter" idx="14"/>
          </p:nvPr>
        </p:nvSpPr>
        <p:spPr/>
        <p:txBody>
          <a:bodyPr/>
          <a:lstStyle/>
          <a:p>
            <a:r>
              <a:rPr lang="en-US" dirty="0" smtClean="0"/>
              <a:t>Fuzzy modeling</a:t>
            </a:r>
            <a:endParaRPr lang="ru-RU" dirty="0"/>
          </a:p>
        </p:txBody>
      </p:sp>
      <p:sp>
        <p:nvSpPr>
          <p:cNvPr id="7" name="Текст 6">
            <a:extLst>
              <a:ext uri="{FF2B5EF4-FFF2-40B4-BE49-F238E27FC236}">
                <a16:creationId xmlns="" xmlns:a16="http://schemas.microsoft.com/office/drawing/2014/main" id="{35F411B5-8431-CE4A-BEA6-775367101901}"/>
              </a:ext>
            </a:extLst>
          </p:cNvPr>
          <p:cNvSpPr>
            <a:spLocks noGrp="1"/>
          </p:cNvSpPr>
          <p:nvPr>
            <p:ph type="body" sz="quarter" idx="15"/>
          </p:nvPr>
        </p:nvSpPr>
        <p:spPr>
          <a:xfrm>
            <a:off x="6259891" y="548720"/>
            <a:ext cx="3908678" cy="408109"/>
          </a:xfrm>
        </p:spPr>
        <p:txBody>
          <a:bodyPr/>
          <a:lstStyle/>
          <a:p>
            <a:r>
              <a:rPr lang="en-US" dirty="0" smtClean="0"/>
              <a:t>Fuzzy Logic-Based estimation of random graph generation models</a:t>
            </a:r>
            <a:r>
              <a:rPr lang="ru-RU" dirty="0" smtClean="0"/>
              <a:t> </a:t>
            </a:r>
            <a:r>
              <a:rPr lang="en-US" dirty="0" smtClean="0"/>
              <a:t>as approximation for drosophila medulla structural connectome</a:t>
            </a:r>
            <a:endParaRPr lang="ru-RU" dirty="0" smtClean="0"/>
          </a:p>
          <a:p>
            <a:endParaRPr lang="ru-RU" dirty="0"/>
          </a:p>
        </p:txBody>
      </p:sp>
      <p:pic>
        <p:nvPicPr>
          <p:cNvPr id="12291" name="Picture 3" descr="C:\Users\Пользователь\Desktop\ксюша нис\report\презентация\pic\flyEM-logo_580x580.jpg"/>
          <p:cNvPicPr>
            <a:picLocks noChangeAspect="1" noChangeArrowheads="1"/>
          </p:cNvPicPr>
          <p:nvPr/>
        </p:nvPicPr>
        <p:blipFill>
          <a:blip r:embed="rId3"/>
          <a:srcRect/>
          <a:stretch>
            <a:fillRect/>
          </a:stretch>
        </p:blipFill>
        <p:spPr bwMode="auto">
          <a:xfrm>
            <a:off x="9892556" y="1076880"/>
            <a:ext cx="1855196" cy="1855196"/>
          </a:xfrm>
          <a:prstGeom prst="rect">
            <a:avLst/>
          </a:prstGeom>
          <a:noFill/>
        </p:spPr>
      </p:pic>
      <p:pic>
        <p:nvPicPr>
          <p:cNvPr id="12292" name="Picture 4" descr="C:\Users\Пользователь\Desktop\ксюша нис\report\презентация\pic\Connectome-flow-chart-horizontal_715x302.png"/>
          <p:cNvPicPr>
            <a:picLocks noChangeAspect="1" noChangeArrowheads="1"/>
          </p:cNvPicPr>
          <p:nvPr/>
        </p:nvPicPr>
        <p:blipFill>
          <a:blip r:embed="rId4"/>
          <a:srcRect/>
          <a:stretch>
            <a:fillRect/>
          </a:stretch>
        </p:blipFill>
        <p:spPr bwMode="auto">
          <a:xfrm>
            <a:off x="498860" y="2390068"/>
            <a:ext cx="5920605" cy="2501421"/>
          </a:xfrm>
          <a:prstGeom prst="rect">
            <a:avLst/>
          </a:prstGeom>
          <a:noFill/>
        </p:spPr>
      </p:pic>
      <p:sp>
        <p:nvSpPr>
          <p:cNvPr id="14" name="Текст 15">
            <a:extLst>
              <a:ext uri="{FF2B5EF4-FFF2-40B4-BE49-F238E27FC236}">
                <a16:creationId xmlns="" xmlns:a16="http://schemas.microsoft.com/office/drawing/2014/main" id="{50D06A58-9783-744B-8ED5-A490C825F5D6}"/>
              </a:ext>
            </a:extLst>
          </p:cNvPr>
          <p:cNvSpPr>
            <a:spLocks noGrp="1"/>
          </p:cNvSpPr>
          <p:nvPr>
            <p:ph type="body" sz="quarter" idx="12"/>
          </p:nvPr>
        </p:nvSpPr>
        <p:spPr>
          <a:xfrm>
            <a:off x="498860" y="5065832"/>
            <a:ext cx="5291099" cy="544784"/>
          </a:xfrm>
        </p:spPr>
        <p:txBody>
          <a:bodyPr>
            <a:noAutofit/>
          </a:bodyPr>
          <a:lstStyle/>
          <a:p>
            <a:r>
              <a:rPr lang="en-US" sz="2000" dirty="0" smtClean="0">
                <a:latin typeface="HSE Sans"/>
              </a:rPr>
              <a:t>High-level connectome reconstruction pipeline</a:t>
            </a:r>
            <a:endParaRPr lang="ru-RU" sz="2000" dirty="0" smtClean="0"/>
          </a:p>
          <a:p>
            <a:endParaRPr lang="ru-RU" sz="2000" dirty="0"/>
          </a:p>
        </p:txBody>
      </p:sp>
      <p:sp>
        <p:nvSpPr>
          <p:cNvPr id="19" name="Текст 15">
            <a:extLst>
              <a:ext uri="{FF2B5EF4-FFF2-40B4-BE49-F238E27FC236}">
                <a16:creationId xmlns="" xmlns:a16="http://schemas.microsoft.com/office/drawing/2014/main" id="{50D06A58-9783-744B-8ED5-A490C825F5D6}"/>
              </a:ext>
            </a:extLst>
          </p:cNvPr>
          <p:cNvSpPr txBox="1">
            <a:spLocks/>
          </p:cNvSpPr>
          <p:nvPr/>
        </p:nvSpPr>
        <p:spPr>
          <a:xfrm>
            <a:off x="7863478" y="6313216"/>
            <a:ext cx="3639514" cy="241820"/>
          </a:xfrm>
          <a:prstGeom prst="rect">
            <a:avLst/>
          </a:prstGeom>
        </p:spPr>
        <p:txBody>
          <a:bodyPr lIns="0" tIns="0" rIns="0">
            <a:noAutofit/>
          </a:bodyPr>
          <a:lstStyle/>
          <a:p>
            <a:pPr lvl="0">
              <a:spcBef>
                <a:spcPts val="1000"/>
              </a:spcBef>
            </a:pPr>
            <a:r>
              <a:rPr lang="en-US" sz="1000" dirty="0" smtClean="0">
                <a:solidFill>
                  <a:srgbClr val="0E2D69"/>
                </a:solidFill>
                <a:latin typeface="HSE Sans"/>
              </a:rPr>
              <a:t>https://www.janelia.org/project-team/flyem/hemibrain</a:t>
            </a:r>
            <a:endParaRPr kumimoji="0" lang="ru-RU" sz="1000" b="0" i="0" u="none" strike="noStrike" kern="1200" cap="none" spc="0" normalizeH="0" baseline="0" noProof="0" dirty="0">
              <a:ln>
                <a:noFill/>
              </a:ln>
              <a:solidFill>
                <a:srgbClr val="0E2D69"/>
              </a:solidFill>
              <a:effectLst/>
              <a:uLnTx/>
              <a:uFillTx/>
              <a:latin typeface="HSE Sans" panose="02000000000000000000" pitchFamily="2" charset="0"/>
              <a:ea typeface="+mn-ea"/>
              <a:cs typeface="+mn-cs"/>
            </a:endParaRPr>
          </a:p>
        </p:txBody>
      </p:sp>
      <p:pic>
        <p:nvPicPr>
          <p:cNvPr id="20" name="EM Data Fly-Through_Trim.mp4">
            <a:hlinkClick r:id="" action="ppaction://media"/>
          </p:cNvPr>
          <p:cNvPicPr>
            <a:picLocks noRot="1" noChangeAspect="1"/>
          </p:cNvPicPr>
          <p:nvPr>
            <a:videoFile r:link="rId1"/>
          </p:nvPr>
        </p:nvPicPr>
        <p:blipFill>
          <a:blip r:embed="rId5"/>
          <a:stretch>
            <a:fillRect/>
          </a:stretch>
        </p:blipFill>
        <p:spPr>
          <a:xfrm>
            <a:off x="7032059" y="2776446"/>
            <a:ext cx="4715694" cy="3536770"/>
          </a:xfrm>
          <a:prstGeom prst="rect">
            <a:avLst/>
          </a:prstGeom>
        </p:spPr>
      </p:pic>
    </p:spTree>
    <p:extLst>
      <p:ext uri="{BB962C8B-B14F-4D97-AF65-F5344CB8AC3E}">
        <p14:creationId xmlns="" xmlns:p14="http://schemas.microsoft.com/office/powerpoint/2010/main" val="2613851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20"/>
                </p:tgtEl>
              </p:cMediaNode>
            </p:video>
            <p:seq concurrent="1" nextAc="seek">
              <p:cTn id="8" restart="whenNotActive" fill="hold" evtFilter="cancelBubble" nodeType="interactiveSeq">
                <p:stCondLst>
                  <p:cond evt="onClick" delay="0">
                    <p:tgtEl>
                      <p:spTgt spid="20"/>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0"/>
                                        </p:tgtEl>
                                      </p:cBhvr>
                                    </p:cmd>
                                  </p:childTnLst>
                                </p:cTn>
                              </p:par>
                            </p:childTnLst>
                          </p:cTn>
                        </p:par>
                      </p:childTnLst>
                    </p:cTn>
                  </p:par>
                </p:childTnLst>
              </p:cTn>
              <p:nextCondLst>
                <p:cond evt="onClick" delay="0">
                  <p:tgtEl>
                    <p:spTgt spid="20"/>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 xmlns:a16="http://schemas.microsoft.com/office/drawing/2014/main" id="{8219D05C-99A7-9C48-B903-118CF3BA60CA}"/>
              </a:ext>
            </a:extLst>
          </p:cNvPr>
          <p:cNvSpPr>
            <a:spLocks noGrp="1"/>
          </p:cNvSpPr>
          <p:nvPr>
            <p:ph type="title"/>
          </p:nvPr>
        </p:nvSpPr>
        <p:spPr/>
        <p:txBody>
          <a:bodyPr/>
          <a:lstStyle/>
          <a:p>
            <a:r>
              <a:rPr lang="en-US" dirty="0" smtClean="0"/>
              <a:t>Structural </a:t>
            </a:r>
            <a:r>
              <a:rPr lang="en-US" dirty="0" smtClean="0"/>
              <a:t>connectome of optic lobe</a:t>
            </a:r>
            <a:endParaRPr lang="ru-RU" dirty="0"/>
          </a:p>
        </p:txBody>
      </p:sp>
      <p:sp>
        <p:nvSpPr>
          <p:cNvPr id="5" name="Текст 4">
            <a:extLst>
              <a:ext uri="{FF2B5EF4-FFF2-40B4-BE49-F238E27FC236}">
                <a16:creationId xmlns="" xmlns:a16="http://schemas.microsoft.com/office/drawing/2014/main" id="{C612FDF3-830C-8745-A254-C8DF29B6C387}"/>
              </a:ext>
            </a:extLst>
          </p:cNvPr>
          <p:cNvSpPr>
            <a:spLocks noGrp="1"/>
          </p:cNvSpPr>
          <p:nvPr>
            <p:ph type="body" sz="quarter" idx="13"/>
          </p:nvPr>
        </p:nvSpPr>
        <p:spPr/>
        <p:txBody>
          <a:bodyPr/>
          <a:lstStyle/>
          <a:p>
            <a:r>
              <a:rPr lang="en-US" dirty="0" smtClean="0"/>
              <a:t>Computer Science</a:t>
            </a:r>
            <a:endParaRPr lang="ru-RU" dirty="0"/>
          </a:p>
        </p:txBody>
      </p:sp>
      <p:sp>
        <p:nvSpPr>
          <p:cNvPr id="6" name="Текст 5">
            <a:extLst>
              <a:ext uri="{FF2B5EF4-FFF2-40B4-BE49-F238E27FC236}">
                <a16:creationId xmlns="" xmlns:a16="http://schemas.microsoft.com/office/drawing/2014/main" id="{40682799-9A38-414D-BD10-45C11B66347C}"/>
              </a:ext>
            </a:extLst>
          </p:cNvPr>
          <p:cNvSpPr>
            <a:spLocks noGrp="1"/>
          </p:cNvSpPr>
          <p:nvPr>
            <p:ph type="body" sz="quarter" idx="14"/>
          </p:nvPr>
        </p:nvSpPr>
        <p:spPr/>
        <p:txBody>
          <a:bodyPr/>
          <a:lstStyle/>
          <a:p>
            <a:r>
              <a:rPr lang="en-US" dirty="0" smtClean="0"/>
              <a:t>Fuzzy modeling</a:t>
            </a:r>
            <a:endParaRPr lang="ru-RU" dirty="0"/>
          </a:p>
        </p:txBody>
      </p:sp>
      <p:sp>
        <p:nvSpPr>
          <p:cNvPr id="7" name="Текст 6">
            <a:extLst>
              <a:ext uri="{FF2B5EF4-FFF2-40B4-BE49-F238E27FC236}">
                <a16:creationId xmlns="" xmlns:a16="http://schemas.microsoft.com/office/drawing/2014/main" id="{35F411B5-8431-CE4A-BEA6-775367101901}"/>
              </a:ext>
            </a:extLst>
          </p:cNvPr>
          <p:cNvSpPr>
            <a:spLocks noGrp="1"/>
          </p:cNvSpPr>
          <p:nvPr>
            <p:ph type="body" sz="quarter" idx="15"/>
          </p:nvPr>
        </p:nvSpPr>
        <p:spPr>
          <a:xfrm>
            <a:off x="6259891" y="548720"/>
            <a:ext cx="3908678" cy="408109"/>
          </a:xfrm>
        </p:spPr>
        <p:txBody>
          <a:bodyPr/>
          <a:lstStyle/>
          <a:p>
            <a:r>
              <a:rPr lang="en-US" dirty="0" smtClean="0"/>
              <a:t>Fuzzy Logic-Based estimation of random graph generation models</a:t>
            </a:r>
            <a:r>
              <a:rPr lang="ru-RU" dirty="0" smtClean="0"/>
              <a:t> </a:t>
            </a:r>
            <a:r>
              <a:rPr lang="en-US" dirty="0" smtClean="0"/>
              <a:t>as approximation for drosophila medulla structural connectome</a:t>
            </a:r>
            <a:endParaRPr lang="ru-RU" dirty="0" smtClean="0"/>
          </a:p>
          <a:p>
            <a:endParaRPr lang="ru-RU" dirty="0"/>
          </a:p>
        </p:txBody>
      </p:sp>
      <p:sp>
        <p:nvSpPr>
          <p:cNvPr id="14" name="Текст 15">
            <a:extLst>
              <a:ext uri="{FF2B5EF4-FFF2-40B4-BE49-F238E27FC236}">
                <a16:creationId xmlns="" xmlns:a16="http://schemas.microsoft.com/office/drawing/2014/main" id="{50D06A58-9783-744B-8ED5-A490C825F5D6}"/>
              </a:ext>
            </a:extLst>
          </p:cNvPr>
          <p:cNvSpPr>
            <a:spLocks noGrp="1"/>
          </p:cNvSpPr>
          <p:nvPr>
            <p:ph type="body" sz="quarter" idx="12"/>
          </p:nvPr>
        </p:nvSpPr>
        <p:spPr>
          <a:xfrm>
            <a:off x="3183741" y="5065832"/>
            <a:ext cx="1669705" cy="544784"/>
          </a:xfrm>
        </p:spPr>
        <p:txBody>
          <a:bodyPr>
            <a:noAutofit/>
          </a:bodyPr>
          <a:lstStyle/>
          <a:p>
            <a:r>
              <a:rPr lang="en-US" sz="2000" dirty="0" smtClean="0">
                <a:latin typeface="HSE Sans"/>
              </a:rPr>
              <a:t>Optic lobe</a:t>
            </a:r>
            <a:endParaRPr lang="ru-RU" sz="2000" dirty="0"/>
          </a:p>
        </p:txBody>
      </p:sp>
      <p:pic>
        <p:nvPicPr>
          <p:cNvPr id="28674" name="Picture 2" descr="C:\Users\Пользователь\Desktop\_NEW_course_project\документы\документы2022\pic\1_regions.PNG"/>
          <p:cNvPicPr>
            <a:picLocks noChangeAspect="1" noChangeArrowheads="1"/>
          </p:cNvPicPr>
          <p:nvPr/>
        </p:nvPicPr>
        <p:blipFill>
          <a:blip r:embed="rId2"/>
          <a:srcRect/>
          <a:stretch>
            <a:fillRect/>
          </a:stretch>
        </p:blipFill>
        <p:spPr bwMode="auto">
          <a:xfrm>
            <a:off x="868267" y="2224815"/>
            <a:ext cx="5688648" cy="2487428"/>
          </a:xfrm>
          <a:prstGeom prst="rect">
            <a:avLst/>
          </a:prstGeom>
          <a:noFill/>
        </p:spPr>
      </p:pic>
      <p:pic>
        <p:nvPicPr>
          <p:cNvPr id="13" name="Рисунок 12" descr="5270604edd43921b832904254bbc395e_ce_1200x630x0x101_fitted_1260x700.jpg"/>
          <p:cNvPicPr>
            <a:picLocks noChangeAspect="1"/>
          </p:cNvPicPr>
          <p:nvPr/>
        </p:nvPicPr>
        <p:blipFill>
          <a:blip r:embed="rId3"/>
          <a:stretch>
            <a:fillRect/>
          </a:stretch>
        </p:blipFill>
        <p:spPr>
          <a:xfrm>
            <a:off x="7028761" y="2288808"/>
            <a:ext cx="4616067" cy="2423435"/>
          </a:xfrm>
          <a:prstGeom prst="rect">
            <a:avLst/>
          </a:prstGeom>
        </p:spPr>
      </p:pic>
      <p:sp>
        <p:nvSpPr>
          <p:cNvPr id="15" name="Текст 15">
            <a:extLst>
              <a:ext uri="{FF2B5EF4-FFF2-40B4-BE49-F238E27FC236}">
                <a16:creationId xmlns="" xmlns:a16="http://schemas.microsoft.com/office/drawing/2014/main" id="{50D06A58-9783-744B-8ED5-A490C825F5D6}"/>
              </a:ext>
            </a:extLst>
          </p:cNvPr>
          <p:cNvSpPr txBox="1">
            <a:spLocks/>
          </p:cNvSpPr>
          <p:nvPr/>
        </p:nvSpPr>
        <p:spPr>
          <a:xfrm>
            <a:off x="8086383" y="4945840"/>
            <a:ext cx="2963538" cy="544784"/>
          </a:xfrm>
          <a:prstGeom prst="rect">
            <a:avLst/>
          </a:prstGeom>
        </p:spPr>
        <p:txBody>
          <a:bodyPr lIns="0" tIns="0" rIns="0">
            <a:noAutofit/>
          </a:bodyPr>
          <a:lstStyle/>
          <a:p>
            <a:pPr lvl="0">
              <a:spcBef>
                <a:spcPts val="1000"/>
              </a:spcBef>
            </a:pPr>
            <a:r>
              <a:rPr lang="en-US" sz="2000" dirty="0" smtClean="0"/>
              <a:t>Drosophila </a:t>
            </a:r>
            <a:r>
              <a:rPr lang="en-US" sz="2000" dirty="0" err="1" smtClean="0"/>
              <a:t>melanogaster</a:t>
            </a:r>
            <a:endParaRPr kumimoji="0" lang="ru-RU" sz="2000" b="0" i="0" u="none" strike="noStrike" kern="1200" cap="none" spc="0" normalizeH="0" baseline="0" noProof="0" dirty="0">
              <a:ln>
                <a:noFill/>
              </a:ln>
              <a:solidFill>
                <a:srgbClr val="0E2D69"/>
              </a:solidFill>
              <a:effectLst/>
              <a:uLnTx/>
              <a:uFillTx/>
              <a:latin typeface="HSE Sans" panose="02000000000000000000" pitchFamily="2" charset="0"/>
              <a:ea typeface="+mn-ea"/>
              <a:cs typeface="+mn-cs"/>
            </a:endParaRPr>
          </a:p>
        </p:txBody>
      </p:sp>
    </p:spTree>
    <p:extLst>
      <p:ext uri="{BB962C8B-B14F-4D97-AF65-F5344CB8AC3E}">
        <p14:creationId xmlns="" xmlns:p14="http://schemas.microsoft.com/office/powerpoint/2010/main" val="2613851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 xmlns:a16="http://schemas.microsoft.com/office/drawing/2014/main" id="{8219D05C-99A7-9C48-B903-118CF3BA60CA}"/>
              </a:ext>
            </a:extLst>
          </p:cNvPr>
          <p:cNvSpPr>
            <a:spLocks noGrp="1"/>
          </p:cNvSpPr>
          <p:nvPr>
            <p:ph type="title"/>
          </p:nvPr>
        </p:nvSpPr>
        <p:spPr/>
        <p:txBody>
          <a:bodyPr/>
          <a:lstStyle/>
          <a:p>
            <a:r>
              <a:rPr lang="en-US" dirty="0" smtClean="0"/>
              <a:t>Medulla connectome</a:t>
            </a:r>
            <a:endParaRPr lang="ru-RU" dirty="0"/>
          </a:p>
        </p:txBody>
      </p:sp>
      <p:sp>
        <p:nvSpPr>
          <p:cNvPr id="5" name="Текст 4">
            <a:extLst>
              <a:ext uri="{FF2B5EF4-FFF2-40B4-BE49-F238E27FC236}">
                <a16:creationId xmlns="" xmlns:a16="http://schemas.microsoft.com/office/drawing/2014/main" id="{C612FDF3-830C-8745-A254-C8DF29B6C387}"/>
              </a:ext>
            </a:extLst>
          </p:cNvPr>
          <p:cNvSpPr>
            <a:spLocks noGrp="1"/>
          </p:cNvSpPr>
          <p:nvPr>
            <p:ph type="body" sz="quarter" idx="13"/>
          </p:nvPr>
        </p:nvSpPr>
        <p:spPr/>
        <p:txBody>
          <a:bodyPr/>
          <a:lstStyle/>
          <a:p>
            <a:r>
              <a:rPr lang="en-US" dirty="0" smtClean="0"/>
              <a:t>Computer Science</a:t>
            </a:r>
            <a:endParaRPr lang="ru-RU" dirty="0"/>
          </a:p>
        </p:txBody>
      </p:sp>
      <p:sp>
        <p:nvSpPr>
          <p:cNvPr id="6" name="Текст 5">
            <a:extLst>
              <a:ext uri="{FF2B5EF4-FFF2-40B4-BE49-F238E27FC236}">
                <a16:creationId xmlns="" xmlns:a16="http://schemas.microsoft.com/office/drawing/2014/main" id="{40682799-9A38-414D-BD10-45C11B66347C}"/>
              </a:ext>
            </a:extLst>
          </p:cNvPr>
          <p:cNvSpPr>
            <a:spLocks noGrp="1"/>
          </p:cNvSpPr>
          <p:nvPr>
            <p:ph type="body" sz="quarter" idx="14"/>
          </p:nvPr>
        </p:nvSpPr>
        <p:spPr/>
        <p:txBody>
          <a:bodyPr/>
          <a:lstStyle/>
          <a:p>
            <a:r>
              <a:rPr lang="en-US" dirty="0" smtClean="0"/>
              <a:t>Fuzzy modeling</a:t>
            </a:r>
            <a:endParaRPr lang="ru-RU" dirty="0"/>
          </a:p>
        </p:txBody>
      </p:sp>
      <p:sp>
        <p:nvSpPr>
          <p:cNvPr id="7" name="Текст 6">
            <a:extLst>
              <a:ext uri="{FF2B5EF4-FFF2-40B4-BE49-F238E27FC236}">
                <a16:creationId xmlns="" xmlns:a16="http://schemas.microsoft.com/office/drawing/2014/main" id="{35F411B5-8431-CE4A-BEA6-775367101901}"/>
              </a:ext>
            </a:extLst>
          </p:cNvPr>
          <p:cNvSpPr>
            <a:spLocks noGrp="1"/>
          </p:cNvSpPr>
          <p:nvPr>
            <p:ph type="body" sz="quarter" idx="15"/>
          </p:nvPr>
        </p:nvSpPr>
        <p:spPr>
          <a:xfrm>
            <a:off x="6259891" y="548720"/>
            <a:ext cx="3908678" cy="408109"/>
          </a:xfrm>
        </p:spPr>
        <p:txBody>
          <a:bodyPr/>
          <a:lstStyle/>
          <a:p>
            <a:r>
              <a:rPr lang="en-US" dirty="0" smtClean="0"/>
              <a:t>Fuzzy Logic-Based estimation of random graph generation models</a:t>
            </a:r>
            <a:r>
              <a:rPr lang="ru-RU" dirty="0" smtClean="0"/>
              <a:t> </a:t>
            </a:r>
            <a:r>
              <a:rPr lang="en-US" dirty="0" smtClean="0"/>
              <a:t>as approximation for drosophila medulla structural connectome</a:t>
            </a:r>
            <a:endParaRPr lang="ru-RU" dirty="0" smtClean="0"/>
          </a:p>
          <a:p>
            <a:endParaRPr lang="ru-RU" dirty="0"/>
          </a:p>
        </p:txBody>
      </p:sp>
      <p:sp>
        <p:nvSpPr>
          <p:cNvPr id="14" name="Текст 15">
            <a:extLst>
              <a:ext uri="{FF2B5EF4-FFF2-40B4-BE49-F238E27FC236}">
                <a16:creationId xmlns="" xmlns:a16="http://schemas.microsoft.com/office/drawing/2014/main" id="{50D06A58-9783-744B-8ED5-A490C825F5D6}"/>
              </a:ext>
            </a:extLst>
          </p:cNvPr>
          <p:cNvSpPr>
            <a:spLocks noGrp="1"/>
          </p:cNvSpPr>
          <p:nvPr>
            <p:ph type="body" sz="quarter" idx="12"/>
          </p:nvPr>
        </p:nvSpPr>
        <p:spPr>
          <a:xfrm>
            <a:off x="7333428" y="5407376"/>
            <a:ext cx="4024962" cy="544784"/>
          </a:xfrm>
        </p:spPr>
        <p:txBody>
          <a:bodyPr>
            <a:noAutofit/>
          </a:bodyPr>
          <a:lstStyle/>
          <a:p>
            <a:r>
              <a:rPr lang="en-US" sz="1600" dirty="0" smtClean="0">
                <a:latin typeface="HSE Sans"/>
              </a:rPr>
              <a:t>~4300 neurons and ~1000 connections</a:t>
            </a:r>
          </a:p>
          <a:p>
            <a:endParaRPr lang="ru-RU" sz="1600" dirty="0"/>
          </a:p>
        </p:txBody>
      </p:sp>
      <p:pic>
        <p:nvPicPr>
          <p:cNvPr id="29698" name="Picture 2" descr="C:\Users\Пользователь\Desktop\ксюша нис\report\презентация\pic\4_Gref.png"/>
          <p:cNvPicPr>
            <a:picLocks noChangeAspect="1" noChangeArrowheads="1"/>
          </p:cNvPicPr>
          <p:nvPr/>
        </p:nvPicPr>
        <p:blipFill>
          <a:blip r:embed="rId2"/>
          <a:srcRect/>
          <a:stretch>
            <a:fillRect/>
          </a:stretch>
        </p:blipFill>
        <p:spPr bwMode="auto">
          <a:xfrm>
            <a:off x="6949948" y="2894710"/>
            <a:ext cx="3710262" cy="2512666"/>
          </a:xfrm>
          <a:prstGeom prst="rect">
            <a:avLst/>
          </a:prstGeom>
          <a:noFill/>
        </p:spPr>
      </p:pic>
      <p:sp>
        <p:nvSpPr>
          <p:cNvPr id="11" name="Скругленный прямоугольник 10"/>
          <p:cNvSpPr/>
          <p:nvPr/>
        </p:nvSpPr>
        <p:spPr>
          <a:xfrm>
            <a:off x="585898" y="2467778"/>
            <a:ext cx="2608994" cy="815249"/>
          </a:xfrm>
          <a:prstGeom prst="roundRect">
            <a:avLst/>
          </a:prstGeom>
          <a:solidFill>
            <a:srgbClr val="0E2D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9701" name="Picture 5" descr="C:\Users\Пользователь\Desktop\ксюша нис\report\презентация\pic\neuprintexplorerw.png"/>
          <p:cNvPicPr>
            <a:picLocks noChangeAspect="1" noChangeArrowheads="1"/>
          </p:cNvPicPr>
          <p:nvPr/>
        </p:nvPicPr>
        <p:blipFill>
          <a:blip r:embed="rId3"/>
          <a:srcRect/>
          <a:stretch>
            <a:fillRect/>
          </a:stretch>
        </p:blipFill>
        <p:spPr bwMode="auto">
          <a:xfrm>
            <a:off x="807139" y="2644852"/>
            <a:ext cx="2238375" cy="638175"/>
          </a:xfrm>
          <a:prstGeom prst="rect">
            <a:avLst/>
          </a:prstGeom>
          <a:noFill/>
        </p:spPr>
      </p:pic>
      <p:sp>
        <p:nvSpPr>
          <p:cNvPr id="15" name="Прямоугольник 14"/>
          <p:cNvSpPr/>
          <p:nvPr/>
        </p:nvSpPr>
        <p:spPr>
          <a:xfrm>
            <a:off x="993522" y="3429000"/>
            <a:ext cx="1689886" cy="246221"/>
          </a:xfrm>
          <a:prstGeom prst="rect">
            <a:avLst/>
          </a:prstGeom>
        </p:spPr>
        <p:txBody>
          <a:bodyPr wrap="none">
            <a:spAutoFit/>
          </a:bodyPr>
          <a:lstStyle/>
          <a:p>
            <a:r>
              <a:rPr lang="en-US" sz="1000" dirty="0" smtClean="0">
                <a:latin typeface="HSE Sans"/>
              </a:rPr>
              <a:t>https://neuprint.janelia.org</a:t>
            </a:r>
            <a:endParaRPr lang="ru-RU" sz="1000" dirty="0"/>
          </a:p>
        </p:txBody>
      </p:sp>
      <p:pic>
        <p:nvPicPr>
          <p:cNvPr id="29704" name="Picture 8"/>
          <p:cNvPicPr>
            <a:picLocks noChangeAspect="1" noChangeArrowheads="1"/>
          </p:cNvPicPr>
          <p:nvPr/>
        </p:nvPicPr>
        <p:blipFill>
          <a:blip r:embed="rId4"/>
          <a:srcRect/>
          <a:stretch>
            <a:fillRect/>
          </a:stretch>
        </p:blipFill>
        <p:spPr bwMode="auto">
          <a:xfrm>
            <a:off x="585898" y="4322155"/>
            <a:ext cx="3901826" cy="1085221"/>
          </a:xfrm>
          <a:prstGeom prst="rect">
            <a:avLst/>
          </a:prstGeom>
          <a:noFill/>
          <a:ln w="9525">
            <a:noFill/>
            <a:miter lim="800000"/>
            <a:headEnd/>
            <a:tailEnd/>
          </a:ln>
        </p:spPr>
      </p:pic>
      <p:sp>
        <p:nvSpPr>
          <p:cNvPr id="19" name="Текст 15">
            <a:extLst>
              <a:ext uri="{FF2B5EF4-FFF2-40B4-BE49-F238E27FC236}">
                <a16:creationId xmlns="" xmlns:a16="http://schemas.microsoft.com/office/drawing/2014/main" id="{50D06A58-9783-744B-8ED5-A490C825F5D6}"/>
              </a:ext>
            </a:extLst>
          </p:cNvPr>
          <p:cNvSpPr txBox="1">
            <a:spLocks/>
          </p:cNvSpPr>
          <p:nvPr/>
        </p:nvSpPr>
        <p:spPr>
          <a:xfrm>
            <a:off x="4487724" y="2195386"/>
            <a:ext cx="6172486" cy="699324"/>
          </a:xfrm>
          <a:prstGeom prst="rect">
            <a:avLst/>
          </a:prstGeom>
        </p:spPr>
        <p:txBody>
          <a:bodyPr lIns="0" tIns="0" rIns="0">
            <a:noAutofit/>
          </a:bodyPr>
          <a:lstStyle/>
          <a:p>
            <a:r>
              <a:rPr lang="en-US" sz="2000" dirty="0" smtClean="0"/>
              <a:t>Medulla is the </a:t>
            </a:r>
            <a:r>
              <a:rPr lang="en-US" sz="2000" dirty="0" err="1" smtClean="0"/>
              <a:t>ﬁrst</a:t>
            </a:r>
            <a:r>
              <a:rPr lang="en-US" sz="2000" dirty="0" smtClean="0"/>
              <a:t> </a:t>
            </a:r>
            <a:r>
              <a:rPr lang="en-US" sz="2000" dirty="0" err="1" smtClean="0"/>
              <a:t>neuropile</a:t>
            </a:r>
            <a:r>
              <a:rPr lang="en-US" sz="2000" dirty="0" smtClean="0"/>
              <a:t> where motion from the</a:t>
            </a:r>
          </a:p>
          <a:p>
            <a:r>
              <a:rPr lang="en-US" sz="2000" dirty="0" smtClean="0"/>
              <a:t>local </a:t>
            </a:r>
            <a:r>
              <a:rPr lang="en-US" sz="2000" dirty="0" err="1" smtClean="0"/>
              <a:t>ﬁeld</a:t>
            </a:r>
            <a:r>
              <a:rPr lang="en-US" sz="2000" dirty="0" smtClean="0"/>
              <a:t> is detected</a:t>
            </a:r>
            <a:endParaRPr kumimoji="0" lang="en-US" sz="2000" b="0" i="0" u="none" strike="noStrike" kern="1200" cap="none" spc="0" normalizeH="0" baseline="0" noProof="0" dirty="0" smtClean="0">
              <a:ln>
                <a:noFill/>
              </a:ln>
              <a:solidFill>
                <a:srgbClr val="0E2D69"/>
              </a:solidFill>
              <a:effectLst/>
              <a:uLnTx/>
              <a:uFillTx/>
              <a:latin typeface="HSE Sans"/>
              <a:ea typeface="+mn-ea"/>
              <a:cs typeface="+mn-cs"/>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ru-RU" sz="2000" b="0" i="0" u="none" strike="noStrike" kern="1200" cap="none" spc="0" normalizeH="0" baseline="0" noProof="0" dirty="0">
              <a:ln>
                <a:noFill/>
              </a:ln>
              <a:solidFill>
                <a:srgbClr val="0E2D69"/>
              </a:solidFill>
              <a:effectLst/>
              <a:uLnTx/>
              <a:uFillTx/>
              <a:latin typeface="HSE Sans" panose="02000000000000000000" pitchFamily="2" charset="0"/>
              <a:ea typeface="+mn-ea"/>
              <a:cs typeface="+mn-cs"/>
            </a:endParaRPr>
          </a:p>
        </p:txBody>
      </p:sp>
    </p:spTree>
    <p:extLst>
      <p:ext uri="{BB962C8B-B14F-4D97-AF65-F5344CB8AC3E}">
        <p14:creationId xmlns="" xmlns:p14="http://schemas.microsoft.com/office/powerpoint/2010/main" val="26138513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 xmlns:a16="http://schemas.microsoft.com/office/drawing/2014/main" id="{8219D05C-99A7-9C48-B903-118CF3BA60CA}"/>
              </a:ext>
            </a:extLst>
          </p:cNvPr>
          <p:cNvSpPr>
            <a:spLocks noGrp="1"/>
          </p:cNvSpPr>
          <p:nvPr>
            <p:ph type="title"/>
          </p:nvPr>
        </p:nvSpPr>
        <p:spPr/>
        <p:txBody>
          <a:bodyPr/>
          <a:lstStyle/>
          <a:p>
            <a:r>
              <a:rPr lang="en-US" dirty="0" smtClean="0"/>
              <a:t>Problem definition</a:t>
            </a:r>
            <a:endParaRPr lang="ru-RU" dirty="0"/>
          </a:p>
        </p:txBody>
      </p:sp>
      <p:sp>
        <p:nvSpPr>
          <p:cNvPr id="5" name="Текст 4">
            <a:extLst>
              <a:ext uri="{FF2B5EF4-FFF2-40B4-BE49-F238E27FC236}">
                <a16:creationId xmlns="" xmlns:a16="http://schemas.microsoft.com/office/drawing/2014/main" id="{C612FDF3-830C-8745-A254-C8DF29B6C387}"/>
              </a:ext>
            </a:extLst>
          </p:cNvPr>
          <p:cNvSpPr>
            <a:spLocks noGrp="1"/>
          </p:cNvSpPr>
          <p:nvPr>
            <p:ph type="body" sz="quarter" idx="13"/>
          </p:nvPr>
        </p:nvSpPr>
        <p:spPr/>
        <p:txBody>
          <a:bodyPr/>
          <a:lstStyle/>
          <a:p>
            <a:r>
              <a:rPr lang="en-US" dirty="0" smtClean="0"/>
              <a:t>Computer Science</a:t>
            </a:r>
            <a:endParaRPr lang="ru-RU" dirty="0"/>
          </a:p>
        </p:txBody>
      </p:sp>
      <p:sp>
        <p:nvSpPr>
          <p:cNvPr id="6" name="Текст 5">
            <a:extLst>
              <a:ext uri="{FF2B5EF4-FFF2-40B4-BE49-F238E27FC236}">
                <a16:creationId xmlns="" xmlns:a16="http://schemas.microsoft.com/office/drawing/2014/main" id="{40682799-9A38-414D-BD10-45C11B66347C}"/>
              </a:ext>
            </a:extLst>
          </p:cNvPr>
          <p:cNvSpPr>
            <a:spLocks noGrp="1"/>
          </p:cNvSpPr>
          <p:nvPr>
            <p:ph type="body" sz="quarter" idx="14"/>
          </p:nvPr>
        </p:nvSpPr>
        <p:spPr/>
        <p:txBody>
          <a:bodyPr/>
          <a:lstStyle/>
          <a:p>
            <a:r>
              <a:rPr lang="en-US" dirty="0" smtClean="0"/>
              <a:t>Fuzzy modeling</a:t>
            </a:r>
            <a:endParaRPr lang="ru-RU" dirty="0"/>
          </a:p>
        </p:txBody>
      </p:sp>
      <p:sp>
        <p:nvSpPr>
          <p:cNvPr id="7" name="Текст 6">
            <a:extLst>
              <a:ext uri="{FF2B5EF4-FFF2-40B4-BE49-F238E27FC236}">
                <a16:creationId xmlns="" xmlns:a16="http://schemas.microsoft.com/office/drawing/2014/main" id="{35F411B5-8431-CE4A-BEA6-775367101901}"/>
              </a:ext>
            </a:extLst>
          </p:cNvPr>
          <p:cNvSpPr>
            <a:spLocks noGrp="1"/>
          </p:cNvSpPr>
          <p:nvPr>
            <p:ph type="body" sz="quarter" idx="15"/>
          </p:nvPr>
        </p:nvSpPr>
        <p:spPr>
          <a:xfrm>
            <a:off x="6259891" y="548720"/>
            <a:ext cx="3908678" cy="408109"/>
          </a:xfrm>
        </p:spPr>
        <p:txBody>
          <a:bodyPr/>
          <a:lstStyle/>
          <a:p>
            <a:r>
              <a:rPr lang="en-US" dirty="0" smtClean="0"/>
              <a:t>Fuzzy Logic-Based estimation of random graph generation models</a:t>
            </a:r>
            <a:r>
              <a:rPr lang="ru-RU" dirty="0" smtClean="0"/>
              <a:t> </a:t>
            </a:r>
            <a:r>
              <a:rPr lang="en-US" dirty="0" smtClean="0"/>
              <a:t>as approximation for drosophila medulla structural connectome</a:t>
            </a:r>
            <a:endParaRPr lang="ru-RU" dirty="0" smtClean="0"/>
          </a:p>
          <a:p>
            <a:endParaRPr lang="ru-RU" dirty="0"/>
          </a:p>
        </p:txBody>
      </p:sp>
      <p:sp>
        <p:nvSpPr>
          <p:cNvPr id="12" name="Текст 11"/>
          <p:cNvSpPr>
            <a:spLocks noGrp="1"/>
          </p:cNvSpPr>
          <p:nvPr>
            <p:ph type="body" sz="quarter" idx="12"/>
          </p:nvPr>
        </p:nvSpPr>
        <p:spPr>
          <a:xfrm>
            <a:off x="585897" y="2379663"/>
            <a:ext cx="8106411" cy="3393234"/>
          </a:xfrm>
        </p:spPr>
        <p:txBody>
          <a:bodyPr>
            <a:normAutofit/>
          </a:bodyPr>
          <a:lstStyle/>
          <a:p>
            <a:r>
              <a:rPr lang="en-US" sz="2000" dirty="0" smtClean="0"/>
              <a:t>How </a:t>
            </a:r>
            <a:r>
              <a:rPr lang="en-US" sz="2000" dirty="0" smtClean="0"/>
              <a:t>to distinguish a random component</a:t>
            </a:r>
          </a:p>
          <a:p>
            <a:r>
              <a:rPr lang="en-US" sz="2000" dirty="0" smtClean="0"/>
              <a:t>from a pattern in the process of transmitting a nerve </a:t>
            </a:r>
            <a:r>
              <a:rPr lang="en-US" sz="2000" dirty="0" smtClean="0"/>
              <a:t>impulse</a:t>
            </a:r>
            <a:r>
              <a:rPr lang="ru-RU" sz="2000" dirty="0" smtClean="0"/>
              <a:t>?</a:t>
            </a:r>
            <a:endParaRPr lang="ru-RU" sz="2000" dirty="0"/>
          </a:p>
        </p:txBody>
      </p:sp>
      <p:graphicFrame>
        <p:nvGraphicFramePr>
          <p:cNvPr id="21" name="Схема 20"/>
          <p:cNvGraphicFramePr/>
          <p:nvPr/>
        </p:nvGraphicFramePr>
        <p:xfrm>
          <a:off x="1800646" y="3451850"/>
          <a:ext cx="8984867" cy="28057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6138513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 xmlns:a16="http://schemas.microsoft.com/office/drawing/2014/main" id="{8219D05C-99A7-9C48-B903-118CF3BA60CA}"/>
              </a:ext>
            </a:extLst>
          </p:cNvPr>
          <p:cNvSpPr>
            <a:spLocks noGrp="1"/>
          </p:cNvSpPr>
          <p:nvPr>
            <p:ph type="title"/>
          </p:nvPr>
        </p:nvSpPr>
        <p:spPr/>
        <p:txBody>
          <a:bodyPr/>
          <a:lstStyle/>
          <a:p>
            <a:r>
              <a:rPr lang="en-US" dirty="0" smtClean="0"/>
              <a:t>Random models</a:t>
            </a:r>
            <a:endParaRPr lang="ru-RU" dirty="0"/>
          </a:p>
        </p:txBody>
      </p:sp>
      <p:sp>
        <p:nvSpPr>
          <p:cNvPr id="5" name="Текст 4">
            <a:extLst>
              <a:ext uri="{FF2B5EF4-FFF2-40B4-BE49-F238E27FC236}">
                <a16:creationId xmlns="" xmlns:a16="http://schemas.microsoft.com/office/drawing/2014/main" id="{C612FDF3-830C-8745-A254-C8DF29B6C387}"/>
              </a:ext>
            </a:extLst>
          </p:cNvPr>
          <p:cNvSpPr>
            <a:spLocks noGrp="1"/>
          </p:cNvSpPr>
          <p:nvPr>
            <p:ph type="body" sz="quarter" idx="13"/>
          </p:nvPr>
        </p:nvSpPr>
        <p:spPr/>
        <p:txBody>
          <a:bodyPr/>
          <a:lstStyle/>
          <a:p>
            <a:r>
              <a:rPr lang="en-US" dirty="0" smtClean="0"/>
              <a:t>Computer Science</a:t>
            </a:r>
            <a:endParaRPr lang="ru-RU" dirty="0"/>
          </a:p>
        </p:txBody>
      </p:sp>
      <p:sp>
        <p:nvSpPr>
          <p:cNvPr id="6" name="Текст 5">
            <a:extLst>
              <a:ext uri="{FF2B5EF4-FFF2-40B4-BE49-F238E27FC236}">
                <a16:creationId xmlns="" xmlns:a16="http://schemas.microsoft.com/office/drawing/2014/main" id="{40682799-9A38-414D-BD10-45C11B66347C}"/>
              </a:ext>
            </a:extLst>
          </p:cNvPr>
          <p:cNvSpPr>
            <a:spLocks noGrp="1"/>
          </p:cNvSpPr>
          <p:nvPr>
            <p:ph type="body" sz="quarter" idx="14"/>
          </p:nvPr>
        </p:nvSpPr>
        <p:spPr/>
        <p:txBody>
          <a:bodyPr/>
          <a:lstStyle/>
          <a:p>
            <a:r>
              <a:rPr lang="en-US" dirty="0" smtClean="0"/>
              <a:t>Fuzzy modeling</a:t>
            </a:r>
            <a:endParaRPr lang="ru-RU" dirty="0"/>
          </a:p>
        </p:txBody>
      </p:sp>
      <p:sp>
        <p:nvSpPr>
          <p:cNvPr id="7" name="Текст 6">
            <a:extLst>
              <a:ext uri="{FF2B5EF4-FFF2-40B4-BE49-F238E27FC236}">
                <a16:creationId xmlns="" xmlns:a16="http://schemas.microsoft.com/office/drawing/2014/main" id="{35F411B5-8431-CE4A-BEA6-775367101901}"/>
              </a:ext>
            </a:extLst>
          </p:cNvPr>
          <p:cNvSpPr>
            <a:spLocks noGrp="1"/>
          </p:cNvSpPr>
          <p:nvPr>
            <p:ph type="body" sz="quarter" idx="15"/>
          </p:nvPr>
        </p:nvSpPr>
        <p:spPr>
          <a:xfrm>
            <a:off x="6259891" y="548720"/>
            <a:ext cx="3908678" cy="408109"/>
          </a:xfrm>
        </p:spPr>
        <p:txBody>
          <a:bodyPr/>
          <a:lstStyle/>
          <a:p>
            <a:r>
              <a:rPr lang="en-US" dirty="0" smtClean="0"/>
              <a:t>Fuzzy Logic-Based estimation of random graph generation models</a:t>
            </a:r>
            <a:r>
              <a:rPr lang="ru-RU" dirty="0" smtClean="0"/>
              <a:t> </a:t>
            </a:r>
            <a:r>
              <a:rPr lang="en-US" dirty="0" smtClean="0"/>
              <a:t>as approximation for drosophila medulla structural connectome</a:t>
            </a:r>
            <a:endParaRPr lang="ru-RU" dirty="0" smtClean="0"/>
          </a:p>
          <a:p>
            <a:endParaRPr lang="ru-RU" dirty="0"/>
          </a:p>
        </p:txBody>
      </p:sp>
      <p:graphicFrame>
        <p:nvGraphicFramePr>
          <p:cNvPr id="9" name="Схема 8"/>
          <p:cNvGraphicFramePr/>
          <p:nvPr/>
        </p:nvGraphicFramePr>
        <p:xfrm>
          <a:off x="1785888" y="2489219"/>
          <a:ext cx="8948006" cy="29971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613851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 xmlns:a16="http://schemas.microsoft.com/office/drawing/2014/main" id="{8219D05C-99A7-9C48-B903-118CF3BA60CA}"/>
              </a:ext>
            </a:extLst>
          </p:cNvPr>
          <p:cNvSpPr>
            <a:spLocks noGrp="1"/>
          </p:cNvSpPr>
          <p:nvPr>
            <p:ph type="title"/>
          </p:nvPr>
        </p:nvSpPr>
        <p:spPr/>
        <p:txBody>
          <a:bodyPr/>
          <a:lstStyle/>
          <a:p>
            <a:r>
              <a:rPr lang="en-US" dirty="0" smtClean="0"/>
              <a:t>Estimated parameters</a:t>
            </a:r>
            <a:endParaRPr lang="ru-RU" dirty="0"/>
          </a:p>
        </p:txBody>
      </p:sp>
      <p:sp>
        <p:nvSpPr>
          <p:cNvPr id="5" name="Текст 4">
            <a:extLst>
              <a:ext uri="{FF2B5EF4-FFF2-40B4-BE49-F238E27FC236}">
                <a16:creationId xmlns="" xmlns:a16="http://schemas.microsoft.com/office/drawing/2014/main" id="{C612FDF3-830C-8745-A254-C8DF29B6C387}"/>
              </a:ext>
            </a:extLst>
          </p:cNvPr>
          <p:cNvSpPr>
            <a:spLocks noGrp="1"/>
          </p:cNvSpPr>
          <p:nvPr>
            <p:ph type="body" sz="quarter" idx="13"/>
          </p:nvPr>
        </p:nvSpPr>
        <p:spPr/>
        <p:txBody>
          <a:bodyPr/>
          <a:lstStyle/>
          <a:p>
            <a:r>
              <a:rPr lang="en-US" dirty="0" smtClean="0"/>
              <a:t>Computer Science</a:t>
            </a:r>
            <a:endParaRPr lang="ru-RU" dirty="0"/>
          </a:p>
        </p:txBody>
      </p:sp>
      <p:sp>
        <p:nvSpPr>
          <p:cNvPr id="6" name="Текст 5">
            <a:extLst>
              <a:ext uri="{FF2B5EF4-FFF2-40B4-BE49-F238E27FC236}">
                <a16:creationId xmlns="" xmlns:a16="http://schemas.microsoft.com/office/drawing/2014/main" id="{40682799-9A38-414D-BD10-45C11B66347C}"/>
              </a:ext>
            </a:extLst>
          </p:cNvPr>
          <p:cNvSpPr>
            <a:spLocks noGrp="1"/>
          </p:cNvSpPr>
          <p:nvPr>
            <p:ph type="body" sz="quarter" idx="14"/>
          </p:nvPr>
        </p:nvSpPr>
        <p:spPr/>
        <p:txBody>
          <a:bodyPr/>
          <a:lstStyle/>
          <a:p>
            <a:r>
              <a:rPr lang="en-US" dirty="0" smtClean="0"/>
              <a:t>Fuzzy modeling</a:t>
            </a:r>
            <a:endParaRPr lang="ru-RU" dirty="0"/>
          </a:p>
        </p:txBody>
      </p:sp>
      <p:sp>
        <p:nvSpPr>
          <p:cNvPr id="7" name="Текст 6">
            <a:extLst>
              <a:ext uri="{FF2B5EF4-FFF2-40B4-BE49-F238E27FC236}">
                <a16:creationId xmlns="" xmlns:a16="http://schemas.microsoft.com/office/drawing/2014/main" id="{35F411B5-8431-CE4A-BEA6-775367101901}"/>
              </a:ext>
            </a:extLst>
          </p:cNvPr>
          <p:cNvSpPr>
            <a:spLocks noGrp="1"/>
          </p:cNvSpPr>
          <p:nvPr>
            <p:ph type="body" sz="quarter" idx="15"/>
          </p:nvPr>
        </p:nvSpPr>
        <p:spPr>
          <a:xfrm>
            <a:off x="6259891" y="548720"/>
            <a:ext cx="3908678" cy="408109"/>
          </a:xfrm>
        </p:spPr>
        <p:txBody>
          <a:bodyPr/>
          <a:lstStyle/>
          <a:p>
            <a:r>
              <a:rPr lang="en-US" dirty="0" smtClean="0"/>
              <a:t>Fuzzy Logic-Based estimation of random graph generation models</a:t>
            </a:r>
            <a:r>
              <a:rPr lang="ru-RU" dirty="0" smtClean="0"/>
              <a:t> </a:t>
            </a:r>
            <a:r>
              <a:rPr lang="en-US" dirty="0" smtClean="0"/>
              <a:t>as approximation for drosophila medulla structural connectome</a:t>
            </a:r>
            <a:endParaRPr lang="ru-RU" dirty="0" smtClean="0"/>
          </a:p>
          <a:p>
            <a:endParaRPr lang="ru-RU" dirty="0"/>
          </a:p>
        </p:txBody>
      </p:sp>
      <p:graphicFrame>
        <p:nvGraphicFramePr>
          <p:cNvPr id="9" name="Схема 8"/>
          <p:cNvGraphicFramePr/>
          <p:nvPr/>
        </p:nvGraphicFramePr>
        <p:xfrm>
          <a:off x="1785888" y="2489219"/>
          <a:ext cx="8948006" cy="29971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6138513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 xmlns:a16="http://schemas.microsoft.com/office/drawing/2014/main" id="{8219D05C-99A7-9C48-B903-118CF3BA60CA}"/>
              </a:ext>
            </a:extLst>
          </p:cNvPr>
          <p:cNvSpPr>
            <a:spLocks noGrp="1"/>
          </p:cNvSpPr>
          <p:nvPr>
            <p:ph type="title"/>
          </p:nvPr>
        </p:nvSpPr>
        <p:spPr/>
        <p:txBody>
          <a:bodyPr/>
          <a:lstStyle/>
          <a:p>
            <a:r>
              <a:rPr lang="en-US" dirty="0" smtClean="0"/>
              <a:t>Estimated parameters</a:t>
            </a:r>
            <a:endParaRPr lang="ru-RU" dirty="0"/>
          </a:p>
        </p:txBody>
      </p:sp>
      <p:sp>
        <p:nvSpPr>
          <p:cNvPr id="5" name="Текст 4">
            <a:extLst>
              <a:ext uri="{FF2B5EF4-FFF2-40B4-BE49-F238E27FC236}">
                <a16:creationId xmlns="" xmlns:a16="http://schemas.microsoft.com/office/drawing/2014/main" id="{C612FDF3-830C-8745-A254-C8DF29B6C387}"/>
              </a:ext>
            </a:extLst>
          </p:cNvPr>
          <p:cNvSpPr>
            <a:spLocks noGrp="1"/>
          </p:cNvSpPr>
          <p:nvPr>
            <p:ph type="body" sz="quarter" idx="13"/>
          </p:nvPr>
        </p:nvSpPr>
        <p:spPr/>
        <p:txBody>
          <a:bodyPr/>
          <a:lstStyle/>
          <a:p>
            <a:r>
              <a:rPr lang="en-US" dirty="0" smtClean="0"/>
              <a:t>Computer Science</a:t>
            </a:r>
            <a:endParaRPr lang="ru-RU" dirty="0"/>
          </a:p>
        </p:txBody>
      </p:sp>
      <p:sp>
        <p:nvSpPr>
          <p:cNvPr id="6" name="Текст 5">
            <a:extLst>
              <a:ext uri="{FF2B5EF4-FFF2-40B4-BE49-F238E27FC236}">
                <a16:creationId xmlns="" xmlns:a16="http://schemas.microsoft.com/office/drawing/2014/main" id="{40682799-9A38-414D-BD10-45C11B66347C}"/>
              </a:ext>
            </a:extLst>
          </p:cNvPr>
          <p:cNvSpPr>
            <a:spLocks noGrp="1"/>
          </p:cNvSpPr>
          <p:nvPr>
            <p:ph type="body" sz="quarter" idx="14"/>
          </p:nvPr>
        </p:nvSpPr>
        <p:spPr/>
        <p:txBody>
          <a:bodyPr/>
          <a:lstStyle/>
          <a:p>
            <a:r>
              <a:rPr lang="en-US" dirty="0" smtClean="0"/>
              <a:t>Fuzzy modeling</a:t>
            </a:r>
            <a:endParaRPr lang="ru-RU" dirty="0"/>
          </a:p>
        </p:txBody>
      </p:sp>
      <p:sp>
        <p:nvSpPr>
          <p:cNvPr id="7" name="Текст 6">
            <a:extLst>
              <a:ext uri="{FF2B5EF4-FFF2-40B4-BE49-F238E27FC236}">
                <a16:creationId xmlns="" xmlns:a16="http://schemas.microsoft.com/office/drawing/2014/main" id="{35F411B5-8431-CE4A-BEA6-775367101901}"/>
              </a:ext>
            </a:extLst>
          </p:cNvPr>
          <p:cNvSpPr>
            <a:spLocks noGrp="1"/>
          </p:cNvSpPr>
          <p:nvPr>
            <p:ph type="body" sz="quarter" idx="15"/>
          </p:nvPr>
        </p:nvSpPr>
        <p:spPr>
          <a:xfrm>
            <a:off x="6259891" y="548720"/>
            <a:ext cx="3908678" cy="408109"/>
          </a:xfrm>
        </p:spPr>
        <p:txBody>
          <a:bodyPr/>
          <a:lstStyle/>
          <a:p>
            <a:r>
              <a:rPr lang="en-US" dirty="0" smtClean="0"/>
              <a:t>Fuzzy Logic-Based estimation of random graph generation models</a:t>
            </a:r>
            <a:r>
              <a:rPr lang="ru-RU" dirty="0" smtClean="0"/>
              <a:t> </a:t>
            </a:r>
            <a:r>
              <a:rPr lang="en-US" dirty="0" smtClean="0"/>
              <a:t>as approximation for drosophila medulla structural connectome</a:t>
            </a:r>
            <a:endParaRPr lang="ru-RU" dirty="0" smtClean="0"/>
          </a:p>
          <a:p>
            <a:endParaRPr lang="ru-RU" dirty="0"/>
          </a:p>
        </p:txBody>
      </p:sp>
      <p:sp>
        <p:nvSpPr>
          <p:cNvPr id="58" name="Прямоугольник 57"/>
          <p:cNvSpPr/>
          <p:nvPr/>
        </p:nvSpPr>
        <p:spPr>
          <a:xfrm>
            <a:off x="411163" y="2455647"/>
            <a:ext cx="3367623" cy="646331"/>
          </a:xfrm>
          <a:prstGeom prst="rect">
            <a:avLst/>
          </a:prstGeom>
        </p:spPr>
        <p:txBody>
          <a:bodyPr wrap="square">
            <a:spAutoFit/>
          </a:bodyPr>
          <a:lstStyle/>
          <a:p>
            <a:r>
              <a:rPr lang="en-US" b="1" dirty="0" smtClean="0">
                <a:latin typeface="HSE Sans"/>
              </a:rPr>
              <a:t>Edge density </a:t>
            </a:r>
            <a:r>
              <a:rPr lang="en-US" dirty="0" smtClean="0">
                <a:latin typeface="HSE Sans"/>
              </a:rPr>
              <a:t>(E – set of edges, n – number of nodes): </a:t>
            </a:r>
            <a:endParaRPr lang="ru-RU" dirty="0"/>
          </a:p>
        </p:txBody>
      </p:sp>
      <p:sp>
        <p:nvSpPr>
          <p:cNvPr id="30722"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30724" name="Rectangle 4"/>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30725" name="Rectangle 5"/>
          <p:cNvSpPr>
            <a:spLocks noChangeArrowheads="1"/>
          </p:cNvSpPr>
          <p:nvPr/>
        </p:nvSpPr>
        <p:spPr bwMode="auto">
          <a:xfrm>
            <a:off x="0" y="210502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30727" name="Rectangle 7"/>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539580" bIns="45720" numCol="1" anchor="ctr" anchorCtr="0" compatLnSpc="1">
            <a:prstTxWarp prst="textNoShape">
              <a:avLst/>
            </a:prstTxWarp>
            <a:spAutoFit/>
          </a:bodyPr>
          <a:lstStyle/>
          <a:p>
            <a:endParaRPr lang="ru-RU"/>
          </a:p>
        </p:txBody>
      </p:sp>
      <p:pic>
        <p:nvPicPr>
          <p:cNvPr id="30726" name="Picture 6"/>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063508" y="2455647"/>
            <a:ext cx="1134221" cy="817584"/>
          </a:xfrm>
          <a:prstGeom prst="rect">
            <a:avLst/>
          </a:prstGeom>
          <a:noFill/>
        </p:spPr>
      </p:pic>
      <p:sp>
        <p:nvSpPr>
          <p:cNvPr id="30728" name="Rectangle 8"/>
          <p:cNvSpPr>
            <a:spLocks noChangeArrowheads="1"/>
          </p:cNvSpPr>
          <p:nvPr/>
        </p:nvSpPr>
        <p:spPr bwMode="auto">
          <a:xfrm>
            <a:off x="0" y="210502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68" name="Прямоугольник 67"/>
          <p:cNvSpPr/>
          <p:nvPr/>
        </p:nvSpPr>
        <p:spPr>
          <a:xfrm>
            <a:off x="411163" y="3429910"/>
            <a:ext cx="4921002" cy="646331"/>
          </a:xfrm>
          <a:prstGeom prst="rect">
            <a:avLst/>
          </a:prstGeom>
        </p:spPr>
        <p:txBody>
          <a:bodyPr wrap="square">
            <a:spAutoFit/>
          </a:bodyPr>
          <a:lstStyle/>
          <a:p>
            <a:r>
              <a:rPr lang="en-US" b="1" dirty="0" smtClean="0">
                <a:latin typeface="HSE Sans"/>
              </a:rPr>
              <a:t>Degrees vector </a:t>
            </a:r>
            <a:r>
              <a:rPr lang="en-US" dirty="0" smtClean="0">
                <a:latin typeface="HSE Sans"/>
              </a:rPr>
              <a:t>– vector of nodes degrees (</a:t>
            </a:r>
            <a:r>
              <a:rPr lang="en-US" dirty="0" smtClean="0"/>
              <a:t>the </a:t>
            </a:r>
            <a:r>
              <a:rPr lang="en-US" dirty="0" smtClean="0"/>
              <a:t>number of edges that are incident to the </a:t>
            </a:r>
            <a:r>
              <a:rPr lang="en-US" dirty="0" smtClean="0"/>
              <a:t>vertex)</a:t>
            </a:r>
            <a:endParaRPr lang="ru-RU" dirty="0"/>
          </a:p>
        </p:txBody>
      </p:sp>
      <p:sp>
        <p:nvSpPr>
          <p:cNvPr id="69" name="Прямоугольник 68"/>
          <p:cNvSpPr/>
          <p:nvPr/>
        </p:nvSpPr>
        <p:spPr>
          <a:xfrm>
            <a:off x="411164" y="4463756"/>
            <a:ext cx="5118100" cy="1754326"/>
          </a:xfrm>
          <a:prstGeom prst="rect">
            <a:avLst/>
          </a:prstGeom>
        </p:spPr>
        <p:txBody>
          <a:bodyPr wrap="square">
            <a:spAutoFit/>
          </a:bodyPr>
          <a:lstStyle/>
          <a:p>
            <a:pPr lvl="0"/>
            <a:r>
              <a:rPr lang="en-US" b="1" dirty="0" smtClean="0">
                <a:latin typeface="HSE Sans"/>
              </a:rPr>
              <a:t>Clustering coefficient</a:t>
            </a:r>
            <a:r>
              <a:rPr lang="ru-RU" b="1" dirty="0" smtClean="0"/>
              <a:t> </a:t>
            </a:r>
            <a:r>
              <a:rPr lang="en-US" dirty="0" smtClean="0">
                <a:latin typeface="HSE Sans"/>
              </a:rPr>
              <a:t>– averaged local coefficients</a:t>
            </a:r>
            <a:r>
              <a:rPr lang="en-US" dirty="0" smtClean="0">
                <a:latin typeface="HSE Sans"/>
              </a:rPr>
              <a:t>. The </a:t>
            </a:r>
            <a:r>
              <a:rPr lang="en-US" dirty="0" smtClean="0">
                <a:latin typeface="HSE Sans"/>
              </a:rPr>
              <a:t>local clustering coefficient for </a:t>
            </a:r>
            <a:r>
              <a:rPr lang="en-US" dirty="0" smtClean="0">
                <a:latin typeface="HSE Sans"/>
              </a:rPr>
              <a:t>a vertex is determined by the ratio of </a:t>
            </a:r>
            <a:r>
              <a:rPr lang="en-US" i="1" dirty="0" smtClean="0">
                <a:latin typeface="HSE Sans"/>
              </a:rPr>
              <a:t>connections between vertices</a:t>
            </a:r>
            <a:r>
              <a:rPr lang="en-US" dirty="0" smtClean="0">
                <a:latin typeface="HSE Sans"/>
              </a:rPr>
              <a:t> in its neighborhood divided by the </a:t>
            </a:r>
            <a:r>
              <a:rPr lang="en-US" i="1" dirty="0" smtClean="0">
                <a:latin typeface="HSE Sans"/>
              </a:rPr>
              <a:t>maximum possible number of connections between them</a:t>
            </a:r>
            <a:r>
              <a:rPr lang="en-US" dirty="0" smtClean="0">
                <a:latin typeface="HSE Sans"/>
              </a:rPr>
              <a:t>.</a:t>
            </a:r>
            <a:endParaRPr lang="ru-RU" dirty="0"/>
          </a:p>
        </p:txBody>
      </p:sp>
      <p:sp>
        <p:nvSpPr>
          <p:cNvPr id="70" name="Прямоугольник 69"/>
          <p:cNvSpPr/>
          <p:nvPr/>
        </p:nvSpPr>
        <p:spPr>
          <a:xfrm>
            <a:off x="6259891" y="2455647"/>
            <a:ext cx="5118100" cy="923330"/>
          </a:xfrm>
          <a:prstGeom prst="rect">
            <a:avLst/>
          </a:prstGeom>
        </p:spPr>
        <p:txBody>
          <a:bodyPr wrap="square">
            <a:spAutoFit/>
          </a:bodyPr>
          <a:lstStyle/>
          <a:p>
            <a:r>
              <a:rPr lang="en-US" b="1" dirty="0" err="1" smtClean="0">
                <a:latin typeface="HSE Sans"/>
              </a:rPr>
              <a:t>PageRank</a:t>
            </a:r>
            <a:r>
              <a:rPr lang="en-US" b="1" dirty="0" smtClean="0">
                <a:latin typeface="HSE Sans"/>
              </a:rPr>
              <a:t> vector </a:t>
            </a:r>
            <a:r>
              <a:rPr lang="en-US" dirty="0" smtClean="0"/>
              <a:t>illustrates the </a:t>
            </a:r>
            <a:r>
              <a:rPr lang="en-US" i="1" dirty="0" smtClean="0"/>
              <a:t>importance of </a:t>
            </a:r>
            <a:r>
              <a:rPr lang="en-US" i="1" dirty="0" smtClean="0"/>
              <a:t>nodes</a:t>
            </a:r>
            <a:r>
              <a:rPr lang="en-US" dirty="0" smtClean="0"/>
              <a:t>. This </a:t>
            </a:r>
            <a:r>
              <a:rPr lang="en-US" dirty="0" smtClean="0"/>
              <a:t>parameter </a:t>
            </a:r>
            <a:r>
              <a:rPr lang="en-US" dirty="0" smtClean="0"/>
              <a:t>demonstrates the </a:t>
            </a:r>
            <a:r>
              <a:rPr lang="en-US" dirty="0" smtClean="0"/>
              <a:t>probability to be in the node </a:t>
            </a:r>
            <a:r>
              <a:rPr lang="en-US" dirty="0" smtClean="0"/>
              <a:t>after random </a:t>
            </a:r>
            <a:r>
              <a:rPr lang="en-US" dirty="0" smtClean="0"/>
              <a:t>walk.</a:t>
            </a:r>
            <a:endParaRPr lang="ru-RU" dirty="0"/>
          </a:p>
        </p:txBody>
      </p:sp>
      <p:pic>
        <p:nvPicPr>
          <p:cNvPr id="71" name="Рисунок 70" descr="PageRanks-Example.svg.png"/>
          <p:cNvPicPr>
            <a:picLocks noChangeAspect="1"/>
          </p:cNvPicPr>
          <p:nvPr/>
        </p:nvPicPr>
        <p:blipFill>
          <a:blip r:embed="rId3"/>
          <a:stretch>
            <a:fillRect/>
          </a:stretch>
        </p:blipFill>
        <p:spPr>
          <a:xfrm>
            <a:off x="7192005" y="3429910"/>
            <a:ext cx="2976564" cy="2400455"/>
          </a:xfrm>
          <a:prstGeom prst="rect">
            <a:avLst/>
          </a:prstGeom>
        </p:spPr>
      </p:pic>
      <p:sp>
        <p:nvSpPr>
          <p:cNvPr id="72" name="Прямоугольник 71"/>
          <p:cNvSpPr/>
          <p:nvPr/>
        </p:nvSpPr>
        <p:spPr>
          <a:xfrm>
            <a:off x="7449406" y="5971861"/>
            <a:ext cx="2265364" cy="246221"/>
          </a:xfrm>
          <a:prstGeom prst="rect">
            <a:avLst/>
          </a:prstGeom>
        </p:spPr>
        <p:txBody>
          <a:bodyPr wrap="none">
            <a:spAutoFit/>
          </a:bodyPr>
          <a:lstStyle/>
          <a:p>
            <a:r>
              <a:rPr lang="en-US" sz="1000" dirty="0" smtClean="0"/>
              <a:t>https://en.wikipedia.org/wiki/PageRank</a:t>
            </a:r>
            <a:endParaRPr lang="ru-RU" sz="1000" dirty="0"/>
          </a:p>
        </p:txBody>
      </p:sp>
    </p:spTree>
    <p:extLst>
      <p:ext uri="{BB962C8B-B14F-4D97-AF65-F5344CB8AC3E}">
        <p14:creationId xmlns="" xmlns:p14="http://schemas.microsoft.com/office/powerpoint/2010/main" val="26138513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 xmlns:a16="http://schemas.microsoft.com/office/drawing/2014/main" id="{8219D05C-99A7-9C48-B903-118CF3BA60CA}"/>
              </a:ext>
            </a:extLst>
          </p:cNvPr>
          <p:cNvSpPr>
            <a:spLocks noGrp="1"/>
          </p:cNvSpPr>
          <p:nvPr>
            <p:ph type="title"/>
          </p:nvPr>
        </p:nvSpPr>
        <p:spPr/>
        <p:txBody>
          <a:bodyPr/>
          <a:lstStyle/>
          <a:p>
            <a:r>
              <a:rPr lang="en-US" dirty="0" smtClean="0"/>
              <a:t>Experiment</a:t>
            </a:r>
            <a:endParaRPr lang="ru-RU" dirty="0"/>
          </a:p>
        </p:txBody>
      </p:sp>
      <p:sp>
        <p:nvSpPr>
          <p:cNvPr id="5" name="Текст 4">
            <a:extLst>
              <a:ext uri="{FF2B5EF4-FFF2-40B4-BE49-F238E27FC236}">
                <a16:creationId xmlns="" xmlns:a16="http://schemas.microsoft.com/office/drawing/2014/main" id="{C612FDF3-830C-8745-A254-C8DF29B6C387}"/>
              </a:ext>
            </a:extLst>
          </p:cNvPr>
          <p:cNvSpPr>
            <a:spLocks noGrp="1"/>
          </p:cNvSpPr>
          <p:nvPr>
            <p:ph type="body" sz="quarter" idx="13"/>
          </p:nvPr>
        </p:nvSpPr>
        <p:spPr/>
        <p:txBody>
          <a:bodyPr/>
          <a:lstStyle/>
          <a:p>
            <a:r>
              <a:rPr lang="en-US" dirty="0" smtClean="0"/>
              <a:t>Computer Science</a:t>
            </a:r>
            <a:endParaRPr lang="ru-RU" dirty="0"/>
          </a:p>
        </p:txBody>
      </p:sp>
      <p:sp>
        <p:nvSpPr>
          <p:cNvPr id="6" name="Текст 5">
            <a:extLst>
              <a:ext uri="{FF2B5EF4-FFF2-40B4-BE49-F238E27FC236}">
                <a16:creationId xmlns="" xmlns:a16="http://schemas.microsoft.com/office/drawing/2014/main" id="{40682799-9A38-414D-BD10-45C11B66347C}"/>
              </a:ext>
            </a:extLst>
          </p:cNvPr>
          <p:cNvSpPr>
            <a:spLocks noGrp="1"/>
          </p:cNvSpPr>
          <p:nvPr>
            <p:ph type="body" sz="quarter" idx="14"/>
          </p:nvPr>
        </p:nvSpPr>
        <p:spPr/>
        <p:txBody>
          <a:bodyPr/>
          <a:lstStyle/>
          <a:p>
            <a:r>
              <a:rPr lang="en-US" dirty="0" smtClean="0"/>
              <a:t>Fuzzy modeling</a:t>
            </a:r>
            <a:endParaRPr lang="ru-RU" dirty="0"/>
          </a:p>
        </p:txBody>
      </p:sp>
      <p:sp>
        <p:nvSpPr>
          <p:cNvPr id="7" name="Текст 6">
            <a:extLst>
              <a:ext uri="{FF2B5EF4-FFF2-40B4-BE49-F238E27FC236}">
                <a16:creationId xmlns="" xmlns:a16="http://schemas.microsoft.com/office/drawing/2014/main" id="{35F411B5-8431-CE4A-BEA6-775367101901}"/>
              </a:ext>
            </a:extLst>
          </p:cNvPr>
          <p:cNvSpPr>
            <a:spLocks noGrp="1"/>
          </p:cNvSpPr>
          <p:nvPr>
            <p:ph type="body" sz="quarter" idx="15"/>
          </p:nvPr>
        </p:nvSpPr>
        <p:spPr>
          <a:xfrm>
            <a:off x="6259891" y="548720"/>
            <a:ext cx="3908678" cy="408109"/>
          </a:xfrm>
        </p:spPr>
        <p:txBody>
          <a:bodyPr/>
          <a:lstStyle/>
          <a:p>
            <a:r>
              <a:rPr lang="en-US" dirty="0" smtClean="0"/>
              <a:t>Fuzzy Logic-Based estimation of random graph generation models</a:t>
            </a:r>
            <a:r>
              <a:rPr lang="ru-RU" dirty="0" smtClean="0"/>
              <a:t> </a:t>
            </a:r>
            <a:r>
              <a:rPr lang="en-US" dirty="0" smtClean="0"/>
              <a:t>as approximation for drosophila medulla structural connectome</a:t>
            </a:r>
            <a:endParaRPr lang="ru-RU" dirty="0" smtClean="0"/>
          </a:p>
          <a:p>
            <a:endParaRPr lang="ru-RU" dirty="0"/>
          </a:p>
        </p:txBody>
      </p:sp>
      <p:pic>
        <p:nvPicPr>
          <p:cNvPr id="8" name="Рисунок 7" descr="membership_finctions.png"/>
          <p:cNvPicPr>
            <a:picLocks noChangeAspect="1"/>
          </p:cNvPicPr>
          <p:nvPr/>
        </p:nvPicPr>
        <p:blipFill>
          <a:blip r:embed="rId2"/>
          <a:stretch>
            <a:fillRect/>
          </a:stretch>
        </p:blipFill>
        <p:spPr>
          <a:xfrm>
            <a:off x="431662" y="1909664"/>
            <a:ext cx="8389845" cy="3062197"/>
          </a:xfrm>
          <a:prstGeom prst="rect">
            <a:avLst/>
          </a:prstGeom>
        </p:spPr>
      </p:pic>
      <p:sp>
        <p:nvSpPr>
          <p:cNvPr id="11" name="Прямоугольник 10"/>
          <p:cNvSpPr/>
          <p:nvPr/>
        </p:nvSpPr>
        <p:spPr>
          <a:xfrm>
            <a:off x="2535084" y="5236676"/>
            <a:ext cx="5001658" cy="646331"/>
          </a:xfrm>
          <a:prstGeom prst="rect">
            <a:avLst/>
          </a:prstGeom>
        </p:spPr>
        <p:txBody>
          <a:bodyPr wrap="square">
            <a:spAutoFit/>
          </a:bodyPr>
          <a:lstStyle/>
          <a:p>
            <a:pPr algn="ctr"/>
            <a:r>
              <a:rPr lang="en-US" dirty="0" smtClean="0">
                <a:latin typeface="HSE Sans"/>
              </a:rPr>
              <a:t>Relative </a:t>
            </a:r>
            <a:r>
              <a:rPr lang="en-US" dirty="0" smtClean="0">
                <a:latin typeface="HSE Sans"/>
              </a:rPr>
              <a:t>error of </a:t>
            </a:r>
            <a:r>
              <a:rPr lang="en-US" dirty="0" smtClean="0">
                <a:latin typeface="HSE Sans"/>
              </a:rPr>
              <a:t>graph approximation and linguistic labels for “similarity” </a:t>
            </a:r>
            <a:endParaRPr lang="ru-RU" dirty="0"/>
          </a:p>
        </p:txBody>
      </p:sp>
      <p:sp>
        <p:nvSpPr>
          <p:cNvPr id="12" name="Прямоугольник 11"/>
          <p:cNvSpPr/>
          <p:nvPr/>
        </p:nvSpPr>
        <p:spPr>
          <a:xfrm>
            <a:off x="9320270" y="2642980"/>
            <a:ext cx="2442752" cy="1477328"/>
          </a:xfrm>
          <a:prstGeom prst="rect">
            <a:avLst/>
          </a:prstGeom>
        </p:spPr>
        <p:txBody>
          <a:bodyPr wrap="square">
            <a:spAutoFit/>
          </a:bodyPr>
          <a:lstStyle/>
          <a:p>
            <a:r>
              <a:rPr lang="en-US" dirty="0" smtClean="0">
                <a:latin typeface="HSE Sans"/>
              </a:rPr>
              <a:t>In the following steps, all parameters </a:t>
            </a:r>
            <a:r>
              <a:rPr lang="en-US" dirty="0" smtClean="0">
                <a:latin typeface="HSE Sans"/>
              </a:rPr>
              <a:t>greater than </a:t>
            </a:r>
            <a:r>
              <a:rPr lang="en-US" dirty="0" smtClean="0">
                <a:latin typeface="HSE Sans"/>
              </a:rPr>
              <a:t>1 will be equated to 1, that is it will be the </a:t>
            </a:r>
            <a:r>
              <a:rPr lang="en-US" dirty="0" smtClean="0">
                <a:latin typeface="HSE Sans"/>
              </a:rPr>
              <a:t>triangular function</a:t>
            </a:r>
            <a:endParaRPr lang="ru-RU" dirty="0"/>
          </a:p>
        </p:txBody>
      </p:sp>
    </p:spTree>
    <p:extLst>
      <p:ext uri="{BB962C8B-B14F-4D97-AF65-F5344CB8AC3E}">
        <p14:creationId xmlns="" xmlns:p14="http://schemas.microsoft.com/office/powerpoint/2010/main" val="26138513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000" dirty="0">
            <a:latin typeface="HSE Sans" panose="02000000000000000000" pitchFamily="2" charset="0"/>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2A9C74E6E830D74E9B0FDDB4017A5417" ma:contentTypeVersion="13" ma:contentTypeDescription="Создание документа." ma:contentTypeScope="" ma:versionID="d4e423622451d608a8a05f4da7a1e1a2">
  <xsd:schema xmlns:xsd="http://www.w3.org/2001/XMLSchema" xmlns:xs="http://www.w3.org/2001/XMLSchema" xmlns:p="http://schemas.microsoft.com/office/2006/metadata/properties" xmlns:ns2="9875bd71-cde8-496c-a136-433f55d5e6d0" xmlns:ns3="e96afe77-3acb-4328-97fc-408e1bde3ecd" targetNamespace="http://schemas.microsoft.com/office/2006/metadata/properties" ma:root="true" ma:fieldsID="4831203c63c08b9f52ea6d3ee0d7a96e" ns2:_="" ns3:_="">
    <xsd:import namespace="9875bd71-cde8-496c-a136-433f55d5e6d0"/>
    <xsd:import namespace="e96afe77-3acb-4328-97fc-408e1bde3ec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75bd71-cde8-496c-a136-433f55d5e6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6afe77-3acb-4328-97fc-408e1bde3ecd" elementFormDefault="qualified">
    <xsd:import namespace="http://schemas.microsoft.com/office/2006/documentManagement/types"/>
    <xsd:import namespace="http://schemas.microsoft.com/office/infopath/2007/PartnerControls"/>
    <xsd:element name="SharedWithUsers" ma:index="18"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Совместно с подробностями"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4651DD-DCCC-4759-B2F6-7F520BDCC2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75bd71-cde8-496c-a136-433f55d5e6d0"/>
    <ds:schemaRef ds:uri="e96afe77-3acb-4328-97fc-408e1bde3e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33DAF31-D8A6-49A0-9A5D-8B2EA5B1C511}">
  <ds:schemaRefs>
    <ds:schemaRef ds:uri="http://purl.org/dc/elements/1.1/"/>
    <ds:schemaRef ds:uri="http://schemas.microsoft.com/office/2006/documentManagement/types"/>
    <ds:schemaRef ds:uri="http://schemas.microsoft.com/office/infopath/2007/PartnerControls"/>
    <ds:schemaRef ds:uri="http://purl.org/dc/dcmitype/"/>
    <ds:schemaRef ds:uri="e96afe77-3acb-4328-97fc-408e1bde3ecd"/>
    <ds:schemaRef ds:uri="http://schemas.microsoft.com/office/2006/metadata/properties"/>
    <ds:schemaRef ds:uri="http://purl.org/dc/terms/"/>
    <ds:schemaRef ds:uri="http://www.w3.org/XML/1998/namespace"/>
    <ds:schemaRef ds:uri="http://schemas.openxmlformats.org/package/2006/metadata/core-properties"/>
    <ds:schemaRef ds:uri="9875bd71-cde8-496c-a136-433f55d5e6d0"/>
  </ds:schemaRefs>
</ds:datastoreItem>
</file>

<file path=customXml/itemProps3.xml><?xml version="1.0" encoding="utf-8"?>
<ds:datastoreItem xmlns:ds="http://schemas.openxmlformats.org/officeDocument/2006/customXml" ds:itemID="{B34386AA-1848-4C75-B336-1053927CB0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837</TotalTime>
  <Words>972</Words>
  <Application>Microsoft Office PowerPoint</Application>
  <PresentationFormat>Произвольный</PresentationFormat>
  <Paragraphs>203</Paragraphs>
  <Slides>17</Slides>
  <Notes>0</Notes>
  <HiddenSlides>0</HiddenSlides>
  <MMClips>1</MMClips>
  <ScaleCrop>false</ScaleCrop>
  <HeadingPairs>
    <vt:vector size="4" baseType="variant">
      <vt:variant>
        <vt:lpstr>Тема</vt:lpstr>
      </vt:variant>
      <vt:variant>
        <vt:i4>1</vt:i4>
      </vt:variant>
      <vt:variant>
        <vt:lpstr>Заголовки слайдов</vt:lpstr>
      </vt:variant>
      <vt:variant>
        <vt:i4>17</vt:i4>
      </vt:variant>
    </vt:vector>
  </HeadingPairs>
  <TitlesOfParts>
    <vt:vector size="18" baseType="lpstr">
      <vt:lpstr>Office Theme</vt:lpstr>
      <vt:lpstr>Fuzzy Logic-Based estimation of random graph generation models</vt:lpstr>
      <vt:lpstr>Structural connectome</vt:lpstr>
      <vt:lpstr>Structural connectome of optic lobe</vt:lpstr>
      <vt:lpstr>Medulla connectome</vt:lpstr>
      <vt:lpstr>Problem definition</vt:lpstr>
      <vt:lpstr>Random models</vt:lpstr>
      <vt:lpstr>Estimated parameters</vt:lpstr>
      <vt:lpstr>Estimated parameters</vt:lpstr>
      <vt:lpstr>Experiment</vt:lpstr>
      <vt:lpstr>Experiment</vt:lpstr>
      <vt:lpstr>Mamdani model</vt:lpstr>
      <vt:lpstr>Results</vt:lpstr>
      <vt:lpstr>Results</vt:lpstr>
      <vt:lpstr>Results</vt:lpstr>
      <vt:lpstr>Chung Lu model and Medulla connectome</vt:lpstr>
      <vt:lpstr>References</vt:lpstr>
      <vt:lpstr>kashilova@edu.hse.ru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Кутьков Юрий Юрьевич</dc:creator>
  <cp:lastModifiedBy>Пользователь</cp:lastModifiedBy>
  <cp:revision>55</cp:revision>
  <cp:lastPrinted>2021-11-11T13:08:42Z</cp:lastPrinted>
  <dcterms:created xsi:type="dcterms:W3CDTF">2021-11-11T08:52:47Z</dcterms:created>
  <dcterms:modified xsi:type="dcterms:W3CDTF">2022-02-07T20:13:46Z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0x0101002A9C74E6E830D74E9B0FDDB4017A5417</vt:lpwstr>
  </property>
</Properties>
</file>